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8242" y="394461"/>
            <a:ext cx="3747515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6518" y="192150"/>
            <a:ext cx="735096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490" y="1639265"/>
            <a:ext cx="8653018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9" y="913257"/>
            <a:ext cx="577596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5080" indent="-429895">
              <a:lnSpc>
                <a:spcPct val="100000"/>
              </a:lnSpc>
              <a:spcBef>
                <a:spcPts val="100"/>
              </a:spcBef>
              <a:tabLst>
                <a:tab pos="3202305" algn="l"/>
              </a:tabLst>
            </a:pPr>
            <a:r>
              <a:rPr sz="6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	Process </a:t>
            </a:r>
            <a:r>
              <a:rPr sz="6600" spc="-5" dirty="0">
                <a:latin typeface="Times New Roman"/>
                <a:cs typeface="Times New Roman"/>
              </a:rPr>
              <a:t> </a:t>
            </a:r>
            <a:r>
              <a:rPr sz="6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Reengineering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49123"/>
            <a:ext cx="536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Benefits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501521"/>
            <a:ext cx="826643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5"/>
              </a:spcBef>
              <a:buSzPct val="114285"/>
              <a:buFont typeface="Wingdings"/>
              <a:buChar char=""/>
              <a:tabLst>
                <a:tab pos="436880" algn="l"/>
              </a:tabLst>
            </a:pPr>
            <a:r>
              <a:rPr sz="2800" spc="-5" dirty="0">
                <a:latin typeface="Times New Roman"/>
                <a:cs typeface="Times New Roman"/>
              </a:rPr>
              <a:t>Eliminates waste, and obsolete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inefficient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95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Significant reduction in cost 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383540" algn="l"/>
                <a:tab pos="2800350" algn="l"/>
                <a:tab pos="5215890" algn="l"/>
                <a:tab pos="5877560" algn="l"/>
                <a:tab pos="7049770" algn="l"/>
              </a:tabLst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ionary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ents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business  processes </a:t>
            </a:r>
            <a:r>
              <a:rPr sz="2800" spc="-10" dirty="0">
                <a:latin typeface="Times New Roman"/>
                <a:cs typeface="Times New Roman"/>
              </a:rPr>
              <a:t>as measured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quality and customer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383540" algn="l"/>
                <a:tab pos="2002789" algn="l"/>
                <a:tab pos="2577465" algn="l"/>
                <a:tab pos="4432935" algn="l"/>
                <a:tab pos="4868545" algn="l"/>
                <a:tab pos="5642610" algn="l"/>
                <a:tab pos="6236335" algn="l"/>
                <a:tab pos="6889750" algn="l"/>
                <a:tab pos="7563484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competency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op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evel  companies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398" y="107391"/>
            <a:ext cx="7749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BPR </a:t>
            </a:r>
            <a:r>
              <a:rPr spc="-10" dirty="0"/>
              <a:t>Management </a:t>
            </a:r>
            <a:r>
              <a:rPr spc="-45" dirty="0"/>
              <a:t>Technique</a:t>
            </a:r>
            <a:r>
              <a:rPr spc="-10" dirty="0"/>
              <a:t> </a:t>
            </a:r>
            <a:r>
              <a:rPr spc="-20" dirty="0"/>
              <a:t>Focused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5690"/>
            <a:ext cx="7931784" cy="55352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latin typeface="Calibri"/>
                <a:cs typeface="Calibri"/>
              </a:rPr>
              <a:t>Customer </a:t>
            </a:r>
            <a:r>
              <a:rPr sz="3000" b="1" spc="-10" dirty="0">
                <a:latin typeface="Calibri"/>
                <a:cs typeface="Calibri"/>
              </a:rPr>
              <a:t>focus</a:t>
            </a:r>
            <a:r>
              <a:rPr sz="2600" b="1" spc="-10" dirty="0">
                <a:latin typeface="Calibri"/>
                <a:cs typeface="Calibri"/>
              </a:rPr>
              <a:t>-Customer </a:t>
            </a:r>
            <a:r>
              <a:rPr sz="2600" b="1" dirty="0">
                <a:latin typeface="Calibri"/>
                <a:cs typeface="Calibri"/>
              </a:rPr>
              <a:t>service </a:t>
            </a:r>
            <a:r>
              <a:rPr sz="2600" b="1" spc="-10" dirty="0">
                <a:latin typeface="Calibri"/>
                <a:cs typeface="Calibri"/>
              </a:rPr>
              <a:t>oriented </a:t>
            </a:r>
            <a:r>
              <a:rPr sz="2600" b="1" spc="-5" dirty="0">
                <a:latin typeface="Calibri"/>
                <a:cs typeface="Calibri"/>
              </a:rPr>
              <a:t>processes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aiming </a:t>
            </a:r>
            <a:r>
              <a:rPr sz="2600" b="1" spc="-15" dirty="0">
                <a:latin typeface="Calibri"/>
                <a:cs typeface="Calibri"/>
              </a:rPr>
              <a:t>to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eliminate customer</a:t>
            </a:r>
            <a:r>
              <a:rPr sz="26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complaints.</a:t>
            </a:r>
            <a:endParaRPr sz="2600">
              <a:latin typeface="Calibri"/>
              <a:cs typeface="Calibri"/>
            </a:endParaRPr>
          </a:p>
          <a:p>
            <a:pPr marL="355600" marR="53594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10" dirty="0">
                <a:latin typeface="Calibri"/>
                <a:cs typeface="Calibri"/>
              </a:rPr>
              <a:t>Speed-Dramatic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compression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the time </a:t>
            </a:r>
            <a:r>
              <a:rPr sz="2600" b="1" dirty="0">
                <a:latin typeface="Calibri"/>
                <a:cs typeface="Calibri"/>
              </a:rPr>
              <a:t>it </a:t>
            </a:r>
            <a:r>
              <a:rPr sz="2600" b="1" spc="-25" dirty="0">
                <a:latin typeface="Calibri"/>
                <a:cs typeface="Calibri"/>
              </a:rPr>
              <a:t>takes </a:t>
            </a:r>
            <a:r>
              <a:rPr sz="2600" b="1" spc="-15" dirty="0">
                <a:latin typeface="Calibri"/>
                <a:cs typeface="Calibri"/>
              </a:rPr>
              <a:t>to  </a:t>
            </a:r>
            <a:r>
              <a:rPr sz="2600" b="1" spc="-10" dirty="0">
                <a:latin typeface="Calibri"/>
                <a:cs typeface="Calibri"/>
              </a:rPr>
              <a:t>complete </a:t>
            </a:r>
            <a:r>
              <a:rPr sz="2600" b="1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task </a:t>
            </a:r>
            <a:r>
              <a:rPr sz="2600" b="1" spc="-15" dirty="0">
                <a:latin typeface="Calibri"/>
                <a:cs typeface="Calibri"/>
              </a:rPr>
              <a:t>for </a:t>
            </a:r>
            <a:r>
              <a:rPr sz="2600" b="1" spc="-35" dirty="0">
                <a:latin typeface="Calibri"/>
                <a:cs typeface="Calibri"/>
              </a:rPr>
              <a:t>key </a:t>
            </a:r>
            <a:r>
              <a:rPr sz="2600" b="1" dirty="0">
                <a:latin typeface="Calibri"/>
                <a:cs typeface="Calibri"/>
              </a:rPr>
              <a:t>business</a:t>
            </a:r>
            <a:r>
              <a:rPr sz="2600" b="1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processes.</a:t>
            </a:r>
            <a:endParaRPr sz="2600">
              <a:latin typeface="Calibri"/>
              <a:cs typeface="Calibri"/>
            </a:endParaRPr>
          </a:p>
          <a:p>
            <a:pPr marL="355600" marR="815340" indent="-343535">
              <a:lnSpc>
                <a:spcPct val="1008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latin typeface="Calibri"/>
                <a:cs typeface="Calibri"/>
              </a:rPr>
              <a:t>Flexibility</a:t>
            </a:r>
            <a:r>
              <a:rPr sz="2600" b="1" spc="-10" dirty="0">
                <a:latin typeface="Calibri"/>
                <a:cs typeface="Calibri"/>
              </a:rPr>
              <a:t>- Adaptive </a:t>
            </a:r>
            <a:r>
              <a:rPr sz="2600" b="1" spc="-5" dirty="0">
                <a:latin typeface="Calibri"/>
                <a:cs typeface="Calibri"/>
              </a:rPr>
              <a:t>processes </a:t>
            </a:r>
            <a:r>
              <a:rPr sz="2600" b="1" dirty="0">
                <a:latin typeface="Calibri"/>
                <a:cs typeface="Calibri"/>
              </a:rPr>
              <a:t>and </a:t>
            </a:r>
            <a:r>
              <a:rPr sz="2600" b="1" spc="-10" dirty="0">
                <a:latin typeface="Calibri"/>
                <a:cs typeface="Calibri"/>
              </a:rPr>
              <a:t>structures </a:t>
            </a:r>
            <a:r>
              <a:rPr sz="2600" b="1" spc="-15" dirty="0">
                <a:latin typeface="Calibri"/>
                <a:cs typeface="Calibri"/>
              </a:rPr>
              <a:t>to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changing conditions </a:t>
            </a:r>
            <a:r>
              <a:rPr sz="2600" b="1" spc="-5" dirty="0">
                <a:latin typeface="Calibri"/>
                <a:cs typeface="Calibri"/>
              </a:rPr>
              <a:t>and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competition</a:t>
            </a:r>
            <a:r>
              <a:rPr sz="2600" b="1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5600" marR="16510" indent="-343535">
              <a:lnSpc>
                <a:spcPct val="1008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5" dirty="0">
                <a:latin typeface="Calibri"/>
                <a:cs typeface="Calibri"/>
              </a:rPr>
              <a:t>Quality</a:t>
            </a:r>
            <a:r>
              <a:rPr sz="2600" b="1" spc="-5" dirty="0">
                <a:latin typeface="Calibri"/>
                <a:cs typeface="Calibri"/>
              </a:rPr>
              <a:t>-Obsession with the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superior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2600" b="1" spc="-5" dirty="0"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value 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sz="2600" b="1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5600" marR="361950" indent="-343535">
              <a:lnSpc>
                <a:spcPct val="1008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latin typeface="Calibri"/>
                <a:cs typeface="Calibri"/>
              </a:rPr>
              <a:t>Innovation</a:t>
            </a:r>
            <a:r>
              <a:rPr sz="2600" b="1" spc="-10" dirty="0">
                <a:latin typeface="Calibri"/>
                <a:cs typeface="Calibri"/>
              </a:rPr>
              <a:t>-Leadership through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imaginative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change </a:t>
            </a:r>
            <a:r>
              <a:rPr sz="2600" b="1" spc="-10" dirty="0">
                <a:latin typeface="Calibri"/>
                <a:cs typeface="Calibri"/>
              </a:rPr>
              <a:t> providing </a:t>
            </a:r>
            <a:r>
              <a:rPr sz="2600" b="1" spc="-15" dirty="0">
                <a:latin typeface="Calibri"/>
                <a:cs typeface="Calibri"/>
              </a:rPr>
              <a:t>to organization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competitive</a:t>
            </a:r>
            <a:r>
              <a:rPr sz="26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5600" marR="471805" indent="-343535">
              <a:lnSpc>
                <a:spcPct val="10080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latin typeface="Calibri"/>
                <a:cs typeface="Calibri"/>
              </a:rPr>
              <a:t>Productivity</a:t>
            </a:r>
            <a:r>
              <a:rPr sz="2600" b="1" spc="-10" dirty="0">
                <a:latin typeface="Calibri"/>
                <a:cs typeface="Calibri"/>
              </a:rPr>
              <a:t>-Improve drastically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effectiveness </a:t>
            </a:r>
            <a:r>
              <a:rPr sz="2600" b="1" spc="-5" dirty="0"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efficiency</a:t>
            </a:r>
            <a:r>
              <a:rPr sz="2600" b="1" spc="-2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168910"/>
            <a:ext cx="282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latin typeface="Calibri"/>
                <a:cs typeface="Calibri"/>
              </a:rPr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08990"/>
            <a:ext cx="8051800" cy="5128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0640" indent="-343535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Many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sector </a:t>
            </a:r>
            <a:r>
              <a:rPr sz="2700" spc="-15" dirty="0">
                <a:latin typeface="Calibri"/>
                <a:cs typeface="Calibri"/>
              </a:rPr>
              <a:t>organizations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SMEs 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Word-wide </a:t>
            </a:r>
            <a:r>
              <a:rPr sz="2700" spc="-5" dirty="0">
                <a:latin typeface="Calibri"/>
                <a:cs typeface="Calibri"/>
              </a:rPr>
              <a:t>had </a:t>
            </a:r>
            <a:r>
              <a:rPr sz="2700" spc="-10" dirty="0">
                <a:latin typeface="Calibri"/>
                <a:cs typeface="Calibri"/>
              </a:rPr>
              <a:t>undergone </a:t>
            </a:r>
            <a:r>
              <a:rPr sz="2700" dirty="0">
                <a:latin typeface="Calibri"/>
                <a:cs typeface="Calibri"/>
              </a:rPr>
              <a:t>major </a:t>
            </a:r>
            <a:r>
              <a:rPr sz="2700" spc="-5" dirty="0">
                <a:latin typeface="Calibri"/>
                <a:cs typeface="Calibri"/>
              </a:rPr>
              <a:t>reengineering  </a:t>
            </a:r>
            <a:r>
              <a:rPr sz="2700" spc="-20" dirty="0">
                <a:latin typeface="Calibri"/>
                <a:cs typeface="Calibri"/>
              </a:rPr>
              <a:t>efforts.</a:t>
            </a:r>
            <a:endParaRPr sz="2700">
              <a:latin typeface="Calibri"/>
              <a:cs typeface="Calibri"/>
            </a:endParaRPr>
          </a:p>
          <a:p>
            <a:pPr marL="355600" marR="86360" indent="-343535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technique </a:t>
            </a:r>
            <a:r>
              <a:rPr sz="2700" spc="-15" dirty="0">
                <a:latin typeface="Calibri"/>
                <a:cs typeface="Calibri"/>
              </a:rPr>
              <a:t>was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applied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first to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multinational 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cooperation's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5" dirty="0">
                <a:latin typeface="Calibri"/>
                <a:cs typeface="Calibri"/>
              </a:rPr>
              <a:t>IBM, </a:t>
            </a:r>
            <a:r>
              <a:rPr sz="2700" spc="-75" dirty="0">
                <a:latin typeface="Calibri"/>
                <a:cs typeface="Calibri"/>
              </a:rPr>
              <a:t>SONY, </a:t>
            </a:r>
            <a:r>
              <a:rPr sz="2700" dirty="0">
                <a:latin typeface="Calibri"/>
                <a:cs typeface="Calibri"/>
              </a:rPr>
              <a:t>GENERAL </a:t>
            </a:r>
            <a:r>
              <a:rPr sz="2700" spc="-10" dirty="0">
                <a:latin typeface="Calibri"/>
                <a:cs typeface="Calibri"/>
              </a:rPr>
              <a:t>ELECTRIC,  </a:t>
            </a:r>
            <a:r>
              <a:rPr sz="2700" spc="-35" dirty="0">
                <a:latin typeface="Calibri"/>
                <a:cs typeface="Calibri"/>
              </a:rPr>
              <a:t>WALL </a:t>
            </a:r>
            <a:r>
              <a:rPr sz="2700" spc="-65" dirty="0">
                <a:latin typeface="Calibri"/>
                <a:cs typeface="Calibri"/>
              </a:rPr>
              <a:t>MART, </a:t>
            </a:r>
            <a:r>
              <a:rPr sz="2700" spc="-5" dirty="0">
                <a:latin typeface="Calibri"/>
                <a:cs typeface="Calibri"/>
              </a:rPr>
              <a:t>HEWLLET </a:t>
            </a:r>
            <a:r>
              <a:rPr sz="2700" spc="-45" dirty="0">
                <a:latin typeface="Calibri"/>
                <a:cs typeface="Calibri"/>
              </a:rPr>
              <a:t>PACKARD, </a:t>
            </a:r>
            <a:r>
              <a:rPr sz="2700" spc="-5" dirty="0">
                <a:latin typeface="Calibri"/>
                <a:cs typeface="Calibri"/>
              </a:rPr>
              <a:t>KRAFT </a:t>
            </a:r>
            <a:r>
              <a:rPr sz="2700" spc="-10" dirty="0">
                <a:latin typeface="Calibri"/>
                <a:cs typeface="Calibri"/>
              </a:rPr>
              <a:t>FOODS having  </a:t>
            </a:r>
            <a:r>
              <a:rPr sz="2700" dirty="0">
                <a:latin typeface="Calibri"/>
                <a:cs typeface="Calibri"/>
              </a:rPr>
              <a:t>as a </a:t>
            </a:r>
            <a:r>
              <a:rPr sz="2700" spc="-10" dirty="0">
                <a:latin typeface="Calibri"/>
                <a:cs typeface="Calibri"/>
              </a:rPr>
              <a:t>result </a:t>
            </a:r>
            <a:r>
              <a:rPr sz="2700" dirty="0">
                <a:latin typeface="Calibri"/>
                <a:cs typeface="Calibri"/>
              </a:rPr>
              <a:t>major </a:t>
            </a:r>
            <a:r>
              <a:rPr sz="2700" spc="-5" dirty="0">
                <a:latin typeface="Calibri"/>
                <a:cs typeface="Calibri"/>
              </a:rPr>
              <a:t>downsizing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their </a:t>
            </a:r>
            <a:r>
              <a:rPr sz="2700" spc="-15" dirty="0">
                <a:latin typeface="Calibri"/>
                <a:cs typeface="Calibri"/>
              </a:rPr>
              <a:t>organizational  structures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0" dirty="0">
                <a:latin typeface="Calibri"/>
                <a:cs typeface="Calibri"/>
              </a:rPr>
              <a:t>Later,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banking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sector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began to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reengineer </a:t>
            </a:r>
            <a:r>
              <a:rPr sz="2700" dirty="0">
                <a:latin typeface="Calibri"/>
                <a:cs typeface="Calibri"/>
              </a:rPr>
              <a:t>with a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great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degree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of success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10" dirty="0">
                <a:latin typeface="Calibri"/>
                <a:cs typeface="Calibri"/>
              </a:rPr>
              <a:t>CITIBANK </a:t>
            </a:r>
            <a:r>
              <a:rPr sz="2700" dirty="0">
                <a:latin typeface="Calibri"/>
                <a:cs typeface="Calibri"/>
              </a:rPr>
              <a:t>,  </a:t>
            </a:r>
            <a:r>
              <a:rPr sz="2700" spc="-10" dirty="0">
                <a:latin typeface="Calibri"/>
                <a:cs typeface="Calibri"/>
              </a:rPr>
              <a:t>NORTHWESTERN BANK, BANK </a:t>
            </a:r>
            <a:r>
              <a:rPr sz="2700" spc="-5" dirty="0">
                <a:latin typeface="Calibri"/>
                <a:cs typeface="Calibri"/>
              </a:rPr>
              <a:t>OF AMERICA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others.</a:t>
            </a:r>
            <a:endParaRPr sz="2700">
              <a:latin typeface="Calibri"/>
              <a:cs typeface="Calibri"/>
            </a:endParaRPr>
          </a:p>
          <a:p>
            <a:pPr marL="355600" marR="1015365" indent="-343535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Major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utility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companies </a:t>
            </a:r>
            <a:r>
              <a:rPr sz="2700" spc="-5" dirty="0">
                <a:latin typeface="Calibri"/>
                <a:cs typeface="Calibri"/>
              </a:rPr>
              <a:t>used reengineering </a:t>
            </a:r>
            <a:r>
              <a:rPr sz="2700" dirty="0">
                <a:latin typeface="Calibri"/>
                <a:cs typeface="Calibri"/>
              </a:rPr>
              <a:t>as a  </a:t>
            </a:r>
            <a:r>
              <a:rPr sz="2700" spc="-5" dirty="0">
                <a:latin typeface="Calibri"/>
                <a:cs typeface="Calibri"/>
              </a:rPr>
              <a:t>technique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improve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like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OTE.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1503"/>
            <a:ext cx="793877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This technique </a:t>
            </a:r>
            <a:r>
              <a:rPr sz="2400" spc="-10" dirty="0">
                <a:latin typeface="Calibri"/>
                <a:cs typeface="Calibri"/>
              </a:rPr>
              <a:t>was becoming well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sector</a:t>
            </a:r>
            <a:endParaRPr sz="2400">
              <a:latin typeface="Calibri"/>
              <a:cs typeface="Calibri"/>
            </a:endParaRPr>
          </a:p>
          <a:p>
            <a:pPr marL="355600" marR="58483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0" dirty="0">
                <a:latin typeface="Calibri"/>
                <a:cs typeface="Calibri"/>
              </a:rPr>
              <a:t>Today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SMEs </a:t>
            </a:r>
            <a:r>
              <a:rPr sz="2400" spc="-15" dirty="0">
                <a:latin typeface="Calibri"/>
                <a:cs typeface="Calibri"/>
              </a:rPr>
              <a:t>are investigating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re-engineering  technique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lot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them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applying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re-engineering.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times </a:t>
            </a:r>
            <a:r>
              <a:rPr sz="2400" spc="-5" dirty="0">
                <a:latin typeface="Calibri"/>
                <a:cs typeface="Calibri"/>
              </a:rPr>
              <a:t>re-engineering </a:t>
            </a:r>
            <a:r>
              <a:rPr sz="2400" dirty="0">
                <a:latin typeface="Calibri"/>
                <a:cs typeface="Calibri"/>
              </a:rPr>
              <a:t>is applied as a </a:t>
            </a:r>
            <a:r>
              <a:rPr sz="2400" spc="-5" dirty="0">
                <a:latin typeface="Calibri"/>
                <a:cs typeface="Calibri"/>
              </a:rPr>
              <a:t>"must"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innovative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tools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introduced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SMEs. </a:t>
            </a:r>
            <a:r>
              <a:rPr sz="2400" spc="-50" dirty="0">
                <a:latin typeface="Calibri"/>
                <a:cs typeface="Calibri"/>
              </a:rPr>
              <a:t>Tools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SAP,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BAAN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various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ERP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systems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promote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horizontal  organizational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6" y="6807"/>
            <a:ext cx="78085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8025" marR="5080" indent="-323596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libri"/>
                <a:cs typeface="Calibri"/>
              </a:rPr>
              <a:t>Types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5" dirty="0">
                <a:latin typeface="Calibri"/>
                <a:cs typeface="Calibri"/>
              </a:rPr>
              <a:t>firms </a:t>
            </a:r>
            <a:r>
              <a:rPr sz="3200" b="1" dirty="0">
                <a:latin typeface="Calibri"/>
                <a:cs typeface="Calibri"/>
              </a:rPr>
              <a:t>/ </a:t>
            </a:r>
            <a:r>
              <a:rPr sz="3200" b="1" spc="-10" dirty="0">
                <a:latin typeface="Calibri"/>
                <a:cs typeface="Calibri"/>
              </a:rPr>
              <a:t>Organizations that </a:t>
            </a:r>
            <a:r>
              <a:rPr sz="3200" b="1" dirty="0">
                <a:latin typeface="Calibri"/>
                <a:cs typeface="Calibri"/>
              </a:rPr>
              <a:t>BPR </a:t>
            </a:r>
            <a:r>
              <a:rPr sz="3200" b="1" spc="-10" dirty="0">
                <a:latin typeface="Calibri"/>
                <a:cs typeface="Calibri"/>
              </a:rPr>
              <a:t>can </a:t>
            </a:r>
            <a:r>
              <a:rPr sz="3200" b="1" dirty="0">
                <a:latin typeface="Calibri"/>
                <a:cs typeface="Calibri"/>
              </a:rPr>
              <a:t>be  Applied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1909"/>
            <a:ext cx="7938134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BRP </a:t>
            </a:r>
            <a:r>
              <a:rPr sz="2000" spc="-5" dirty="0">
                <a:latin typeface="Calibri"/>
                <a:cs typeface="Calibri"/>
              </a:rPr>
              <a:t>could by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implemented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firms </a:t>
            </a:r>
            <a:r>
              <a:rPr sz="2000" spc="-5" dirty="0">
                <a:latin typeface="Calibri"/>
                <a:cs typeface="Calibri"/>
              </a:rPr>
              <a:t>(manufacturing firms,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retailers,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services, </a:t>
            </a:r>
            <a:r>
              <a:rPr sz="2000" spc="-10" dirty="0">
                <a:latin typeface="Calibri"/>
                <a:cs typeface="Calibri"/>
              </a:rPr>
              <a:t>etc.) </a:t>
            </a:r>
            <a:r>
              <a:rPr sz="2000" dirty="0">
                <a:latin typeface="Calibri"/>
                <a:cs typeface="Calibri"/>
              </a:rPr>
              <a:t>and public </a:t>
            </a:r>
            <a:r>
              <a:rPr sz="2000" spc="-10" dirty="0">
                <a:latin typeface="Calibri"/>
                <a:cs typeface="Calibri"/>
              </a:rPr>
              <a:t>organizations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satisfy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criteria:</a:t>
            </a:r>
            <a:endParaRPr sz="2000">
              <a:latin typeface="Calibri"/>
              <a:cs typeface="Calibri"/>
            </a:endParaRPr>
          </a:p>
          <a:p>
            <a:pPr marL="355600" marR="10845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Strong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management commitment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25" dirty="0">
                <a:latin typeface="Calibri"/>
                <a:cs typeface="Calibri"/>
              </a:rPr>
              <a:t>ways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working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innovation.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20" dirty="0">
                <a:latin typeface="Calibri"/>
                <a:cs typeface="Calibri"/>
              </a:rPr>
              <a:t>Well </a:t>
            </a:r>
            <a:r>
              <a:rPr sz="2000" spc="-10" dirty="0">
                <a:latin typeface="Calibri"/>
                <a:cs typeface="Calibri"/>
              </a:rPr>
              <a:t>formed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infrastructure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Business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Reengineering could be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applied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companies that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confront 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problems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High </a:t>
            </a:r>
            <a:r>
              <a:rPr sz="2000" spc="-10" dirty="0">
                <a:latin typeface="Calibri"/>
                <a:cs typeface="Calibri"/>
              </a:rPr>
              <a:t>operational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Low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quality </a:t>
            </a:r>
            <a:r>
              <a:rPr sz="2000" spc="-15" dirty="0">
                <a:latin typeface="Calibri"/>
                <a:cs typeface="Calibri"/>
              </a:rPr>
              <a:t>offered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High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level </a:t>
            </a:r>
            <a:r>
              <a:rPr sz="2000" spc="-5" dirty="0">
                <a:latin typeface="Calibri"/>
                <a:cs typeface="Calibri"/>
              </a:rPr>
              <a:t>of ''bottleneck" </a:t>
            </a:r>
            <a:r>
              <a:rPr sz="2000" spc="-10" dirty="0">
                <a:latin typeface="Calibri"/>
                <a:cs typeface="Calibri"/>
              </a:rPr>
              <a:t>processes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pick</a:t>
            </a:r>
            <a:r>
              <a:rPr sz="20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seasons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Poor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performance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middle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managers</a:t>
            </a:r>
            <a:endParaRPr sz="2000">
              <a:latin typeface="Calibri"/>
              <a:cs typeface="Calibri"/>
            </a:endParaRPr>
          </a:p>
          <a:p>
            <a:pPr marL="355600" marR="600075" indent="-34353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Inappropriate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distribution </a:t>
            </a:r>
            <a:r>
              <a:rPr sz="2000" spc="-5" dirty="0">
                <a:latin typeface="Calibri"/>
                <a:cs typeface="Calibri"/>
              </a:rPr>
              <a:t>of resources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jobs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achieve  </a:t>
            </a:r>
            <a:r>
              <a:rPr sz="2000" spc="-5" dirty="0">
                <a:latin typeface="Calibri"/>
                <a:cs typeface="Calibri"/>
              </a:rPr>
              <a:t>maximum performance,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273" y="64719"/>
            <a:ext cx="7918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Calibri"/>
                <a:cs typeface="Calibri"/>
              </a:rPr>
              <a:t>Duration </a:t>
            </a:r>
            <a:r>
              <a:rPr sz="3600" b="1" dirty="0">
                <a:latin typeface="Calibri"/>
                <a:cs typeface="Calibri"/>
              </a:rPr>
              <a:t>and </a:t>
            </a:r>
            <a:r>
              <a:rPr sz="3600" b="1" spc="-10" dirty="0">
                <a:latin typeface="Calibri"/>
                <a:cs typeface="Calibri"/>
              </a:rPr>
              <a:t>Implementation </a:t>
            </a:r>
            <a:r>
              <a:rPr sz="3600" b="1" spc="-15" dirty="0">
                <a:latin typeface="Calibri"/>
                <a:cs typeface="Calibri"/>
              </a:rPr>
              <a:t>cost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BPR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54710"/>
            <a:ext cx="8062595" cy="31718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Duration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BPR </a:t>
            </a:r>
            <a:r>
              <a:rPr sz="2400" spc="-5" dirty="0">
                <a:latin typeface="Calibri"/>
                <a:cs typeface="Calibri"/>
              </a:rPr>
              <a:t>technique,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general,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time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consuming </a:t>
            </a:r>
            <a:r>
              <a:rPr sz="2400" spc="-10" dirty="0">
                <a:latin typeface="Calibri"/>
                <a:cs typeface="Calibri"/>
              </a:rPr>
              <a:t> process.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duration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 BPR </a:t>
            </a:r>
            <a:r>
              <a:rPr sz="2400" spc="-10" dirty="0">
                <a:latin typeface="Calibri"/>
                <a:cs typeface="Calibri"/>
              </a:rPr>
              <a:t>project varies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6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-to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10 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months.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variation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relates to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 kind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latin typeface="Calibri"/>
                <a:cs typeface="Calibri"/>
              </a:rPr>
              <a:t>and the 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which BPR is </a:t>
            </a:r>
            <a:r>
              <a:rPr sz="2400" spc="-10" dirty="0">
                <a:latin typeface="Calibri"/>
                <a:cs typeface="Calibri"/>
              </a:rPr>
              <a:t>going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implemented.</a:t>
            </a:r>
            <a:endParaRPr sz="2400">
              <a:latin typeface="Calibri"/>
              <a:cs typeface="Calibri"/>
            </a:endParaRPr>
          </a:p>
          <a:p>
            <a:pPr marL="355600" marR="125095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6771005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instance, </a:t>
            </a:r>
            <a:r>
              <a:rPr sz="2400" dirty="0">
                <a:latin typeface="Calibri"/>
                <a:cs typeface="Calibri"/>
              </a:rPr>
              <a:t>BPR </a:t>
            </a:r>
            <a:r>
              <a:rPr sz="2400" spc="-5" dirty="0">
                <a:latin typeface="Calibri"/>
                <a:cs typeface="Calibri"/>
              </a:rPr>
              <a:t>HELLAS, 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RE-engineering  M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odology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Rapid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on	p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oposes 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 following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114800"/>
            <a:ext cx="8763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3839"/>
            <a:ext cx="7931784" cy="26593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latin typeface="Calibri"/>
                <a:cs typeface="Calibri"/>
              </a:rPr>
              <a:t>Implementation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Cost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cost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BPR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projects </a:t>
            </a:r>
            <a:r>
              <a:rPr sz="3200" spc="-5" dirty="0">
                <a:latin typeface="Calibri"/>
                <a:cs typeface="Calibri"/>
              </a:rPr>
              <a:t>applied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SMEs 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selective </a:t>
            </a:r>
            <a:r>
              <a:rPr sz="3200" spc="-10" dirty="0">
                <a:latin typeface="Calibri"/>
                <a:cs typeface="Calibri"/>
              </a:rPr>
              <a:t>processes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varies depending </a:t>
            </a:r>
            <a:r>
              <a:rPr sz="3200" spc="-5" dirty="0">
                <a:latin typeface="Calibri"/>
                <a:cs typeface="Calibri"/>
              </a:rPr>
              <a:t>on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complexity </a:t>
            </a:r>
            <a:r>
              <a:rPr sz="3200" spc="-5" dirty="0">
                <a:latin typeface="Calibri"/>
                <a:cs typeface="Calibri"/>
              </a:rPr>
              <a:t>of the business </a:t>
            </a:r>
            <a:r>
              <a:rPr sz="3200" spc="-15" dirty="0">
                <a:latin typeface="Calibri"/>
                <a:cs typeface="Calibri"/>
              </a:rPr>
              <a:t>environment 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number of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72339"/>
            <a:ext cx="2499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Case</a:t>
            </a:r>
            <a:r>
              <a:rPr sz="4400" spc="-70" dirty="0"/>
              <a:t> </a:t>
            </a:r>
            <a:r>
              <a:rPr sz="4400" spc="-5" dirty="0"/>
              <a:t>Study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915400" cy="6858000"/>
            <a:chOff x="0" y="0"/>
            <a:chExt cx="89154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14398"/>
              <a:ext cx="8915400" cy="5943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468880" cy="1144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496950"/>
            <a:ext cx="747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Trigger </a:t>
            </a:r>
            <a:r>
              <a:rPr spc="-30" dirty="0"/>
              <a:t>For </a:t>
            </a:r>
            <a:r>
              <a:rPr spc="-65" dirty="0"/>
              <a:t>Ford’s </a:t>
            </a:r>
            <a:r>
              <a:rPr spc="-5" dirty="0"/>
              <a:t>AP</a:t>
            </a:r>
            <a:r>
              <a:rPr spc="165" dirty="0"/>
              <a:t> </a:t>
            </a:r>
            <a:r>
              <a:rPr spc="-10" dirty="0"/>
              <a:t>Re-Engeeniring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6478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Mazda </a:t>
            </a:r>
            <a:r>
              <a:rPr sz="3200" spc="-5" dirty="0">
                <a:latin typeface="Calibri"/>
                <a:cs typeface="Calibri"/>
              </a:rPr>
              <a:t>only uses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1/5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personnel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do the 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0" dirty="0">
                <a:latin typeface="Calibri"/>
                <a:cs typeface="Calibri"/>
              </a:rPr>
              <a:t>Accounts </a:t>
            </a:r>
            <a:r>
              <a:rPr sz="3200" spc="-20" dirty="0">
                <a:latin typeface="Calibri"/>
                <a:cs typeface="Calibri"/>
              </a:rPr>
              <a:t>payable </a:t>
            </a:r>
            <a:r>
              <a:rPr sz="3200" spc="-10" dirty="0">
                <a:latin typeface="Calibri"/>
                <a:cs typeface="Calibri"/>
              </a:rPr>
              <a:t>.(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Ford:500;</a:t>
            </a:r>
            <a:r>
              <a:rPr sz="32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Mazda:5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marR="60769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0" dirty="0">
                <a:latin typeface="Calibri"/>
                <a:cs typeface="Calibri"/>
              </a:rPr>
              <a:t>goods </a:t>
            </a:r>
            <a:r>
              <a:rPr sz="3200" spc="-5" dirty="0">
                <a:latin typeface="Calibri"/>
                <a:cs typeface="Calibri"/>
              </a:rPr>
              <a:t>arrive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the loading </a:t>
            </a:r>
            <a:r>
              <a:rPr sz="3200" spc="-5" dirty="0">
                <a:latin typeface="Calibri"/>
                <a:cs typeface="Calibri"/>
              </a:rPr>
              <a:t>dock </a:t>
            </a:r>
            <a:r>
              <a:rPr sz="3200" spc="-20" dirty="0">
                <a:latin typeface="Calibri"/>
                <a:cs typeface="Calibri"/>
              </a:rPr>
              <a:t>at  </a:t>
            </a:r>
            <a:r>
              <a:rPr sz="3200" spc="-15" dirty="0">
                <a:latin typeface="Calibri"/>
                <a:cs typeface="Calibri"/>
              </a:rPr>
              <a:t>Mazda:</a:t>
            </a:r>
            <a:endParaRPr sz="3200">
              <a:latin typeface="Calibri"/>
              <a:cs typeface="Calibri"/>
            </a:endParaRPr>
          </a:p>
          <a:p>
            <a:pPr marL="355600" marR="9525" indent="-15938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-Use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bar-code reader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the loading </a:t>
            </a:r>
            <a:r>
              <a:rPr sz="3200" spc="-5" dirty="0">
                <a:latin typeface="Calibri"/>
                <a:cs typeface="Calibri"/>
              </a:rPr>
              <a:t>dock 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Mazda.</a:t>
            </a:r>
            <a:endParaRPr sz="32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Inventory data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updated.</a:t>
            </a:r>
            <a:endParaRPr sz="32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-Send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electronic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payment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supplier.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400" y="4343399"/>
            <a:ext cx="1752599" cy="251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801" y="149097"/>
            <a:ext cx="4714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After </a:t>
            </a:r>
            <a:r>
              <a:rPr sz="4400" dirty="0"/>
              <a:t>BPR in </a:t>
            </a:r>
            <a:r>
              <a:rPr sz="4400" spc="-30" dirty="0"/>
              <a:t>Ford</a:t>
            </a:r>
            <a:r>
              <a:rPr sz="4400" spc="-45" dirty="0"/>
              <a:t> </a:t>
            </a:r>
            <a:r>
              <a:rPr sz="4400" spc="-185" dirty="0"/>
              <a:t>AP.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914398"/>
            <a:ext cx="9144000" cy="594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68197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History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2729" y="1424381"/>
            <a:ext cx="4533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6660" algn="l"/>
                <a:tab pos="2704465" algn="l"/>
                <a:tab pos="3521075" algn="l"/>
              </a:tabLst>
            </a:pPr>
            <a:r>
              <a:rPr sz="2400" dirty="0">
                <a:latin typeface="Times New Roman"/>
                <a:cs typeface="Times New Roman"/>
              </a:rPr>
              <a:t>Mic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Ham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199</a:t>
            </a:r>
            <a:r>
              <a:rPr sz="2400" dirty="0">
                <a:latin typeface="Times New Roman"/>
                <a:cs typeface="Times New Roman"/>
              </a:rPr>
              <a:t>0	Harvard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424381"/>
            <a:ext cx="33343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1470" algn="l"/>
                <a:tab pos="1858010" algn="l"/>
                <a:tab pos="2303145" algn="l"/>
                <a:tab pos="2882265" algn="l"/>
              </a:tabLst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in	the	la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article.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4353" y="2522346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1755" algn="l"/>
              </a:tabLst>
            </a:pPr>
            <a:r>
              <a:rPr sz="2400" dirty="0">
                <a:latin typeface="Times New Roman"/>
                <a:cs typeface="Times New Roman"/>
              </a:rPr>
              <a:t>pub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ish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b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ok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522346"/>
            <a:ext cx="5826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1470" algn="l"/>
                <a:tab pos="1658620" algn="l"/>
                <a:tab pos="2106930" algn="l"/>
                <a:tab pos="3314065" algn="l"/>
                <a:tab pos="3897629" algn="l"/>
                <a:tab pos="478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Pr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	by	Ha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er	and	Ja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py  Reengineering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corporation.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3610736"/>
            <a:ext cx="805307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mid-1990s, BPR became </a:t>
            </a:r>
            <a:r>
              <a:rPr sz="2400" spc="-10" dirty="0">
                <a:latin typeface="Calibri"/>
                <a:cs typeface="Calibri"/>
              </a:rPr>
              <a:t>popular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justification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5" dirty="0">
                <a:latin typeface="Calibri"/>
                <a:cs typeface="Calibri"/>
              </a:rPr>
              <a:t>downsizing.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Font typeface="Wingdings"/>
              <a:buChar char=""/>
              <a:tabLst>
                <a:tab pos="325120" algn="l"/>
              </a:tabLst>
            </a:pPr>
            <a:r>
              <a:rPr sz="2400" dirty="0">
                <a:latin typeface="Times New Roman"/>
                <a:cs typeface="Times New Roman"/>
              </a:rPr>
              <a:t>The next </a:t>
            </a:r>
            <a:r>
              <a:rPr sz="2400" spc="-10" dirty="0">
                <a:latin typeface="Times New Roman"/>
                <a:cs typeface="Times New Roman"/>
              </a:rPr>
              <a:t>new </a:t>
            </a:r>
            <a:r>
              <a:rPr sz="2400" spc="-15" dirty="0">
                <a:latin typeface="Times New Roman"/>
                <a:cs typeface="Times New Roman"/>
              </a:rPr>
              <a:t>methodology, </a:t>
            </a:r>
            <a:r>
              <a:rPr sz="2400" spc="-5" dirty="0">
                <a:latin typeface="Times New Roman"/>
                <a:cs typeface="Times New Roman"/>
              </a:rPr>
              <a:t>after BPR </a:t>
            </a:r>
            <a:r>
              <a:rPr sz="2400" dirty="0">
                <a:latin typeface="Times New Roman"/>
                <a:cs typeface="Times New Roman"/>
              </a:rPr>
              <a:t>is Enterprise Resource  Planning.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72339"/>
            <a:ext cx="5128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Ford </a:t>
            </a:r>
            <a:r>
              <a:rPr sz="4400" spc="-10" dirty="0"/>
              <a:t>Accounts</a:t>
            </a:r>
            <a:r>
              <a:rPr sz="4400" spc="-40" dirty="0"/>
              <a:t> </a:t>
            </a:r>
            <a:r>
              <a:rPr sz="4400" spc="-35" dirty="0"/>
              <a:t>Payable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840994"/>
            <a:ext cx="8060690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Calibri"/>
                <a:cs typeface="Calibri"/>
              </a:rPr>
              <a:t>Before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500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accounts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payable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clerks </a:t>
            </a:r>
            <a:r>
              <a:rPr sz="3000" spc="-10" dirty="0">
                <a:latin typeface="Calibri"/>
                <a:cs typeface="Calibri"/>
              </a:rPr>
              <a:t>matched  purchase </a:t>
            </a:r>
            <a:r>
              <a:rPr sz="3000" spc="-55" dirty="0">
                <a:latin typeface="Calibri"/>
                <a:cs typeface="Calibri"/>
              </a:rPr>
              <a:t>order, </a:t>
            </a:r>
            <a:r>
              <a:rPr sz="3000" spc="-10" dirty="0">
                <a:latin typeface="Calibri"/>
                <a:cs typeface="Calibri"/>
              </a:rPr>
              <a:t>receiving documents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invoices  </a:t>
            </a:r>
            <a:r>
              <a:rPr sz="3000" dirty="0">
                <a:latin typeface="Calibri"/>
                <a:cs typeface="Calibri"/>
              </a:rPr>
              <a:t>and then issued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payment.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5" dirty="0">
                <a:latin typeface="Calibri"/>
                <a:cs typeface="Calibri"/>
              </a:rPr>
              <a:t>was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slow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burdensome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12700" marR="34169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Mismatches </a:t>
            </a:r>
            <a:r>
              <a:rPr sz="3000" spc="-20" dirty="0">
                <a:latin typeface="Calibri"/>
                <a:cs typeface="Calibri"/>
              </a:rPr>
              <a:t>were </a:t>
            </a:r>
            <a:r>
              <a:rPr sz="3000" spc="-10" dirty="0">
                <a:latin typeface="Calibri"/>
                <a:cs typeface="Calibri"/>
              </a:rPr>
              <a:t>common.  After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new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cuts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head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count </a:t>
            </a:r>
            <a:r>
              <a:rPr sz="3000" dirty="0">
                <a:latin typeface="Calibri"/>
                <a:cs typeface="Calibri"/>
              </a:rPr>
              <a:t>in AP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75%.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Invoices are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eliminated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Matching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computerized</a:t>
            </a:r>
            <a:r>
              <a:rPr sz="3000" spc="-1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Accuracy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improved</a:t>
            </a:r>
            <a:r>
              <a:rPr sz="3000" spc="-1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19" y="5027674"/>
            <a:ext cx="2468879" cy="183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0" marR="5080" indent="-1937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 </a:t>
            </a:r>
            <a:r>
              <a:rPr spc="-15" dirty="0"/>
              <a:t>can </a:t>
            </a:r>
            <a:r>
              <a:rPr spc="-25" dirty="0"/>
              <a:t>you </a:t>
            </a:r>
            <a:r>
              <a:rPr spc="-15" dirty="0"/>
              <a:t>Re-Engineer </a:t>
            </a:r>
            <a:r>
              <a:rPr spc="-20" dirty="0"/>
              <a:t>your </a:t>
            </a:r>
            <a:r>
              <a:rPr spc="-10" dirty="0"/>
              <a:t>own  </a:t>
            </a:r>
            <a:r>
              <a:rPr spc="-5" dirty="0"/>
              <a:t>Business</a:t>
            </a:r>
            <a:r>
              <a:rPr spc="-1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07795" marR="189865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1407795" algn="l"/>
                <a:tab pos="1408430" algn="l"/>
              </a:tabLst>
            </a:pPr>
            <a:r>
              <a:rPr spc="-5" dirty="0">
                <a:solidFill>
                  <a:srgbClr val="FF0000"/>
                </a:solidFill>
              </a:rPr>
              <a:t>Assemble </a:t>
            </a:r>
            <a:r>
              <a:rPr dirty="0"/>
              <a:t>a </a:t>
            </a:r>
            <a:r>
              <a:rPr spc="-10" dirty="0"/>
              <a:t>re-engineering </a:t>
            </a:r>
            <a:r>
              <a:rPr spc="-10" dirty="0">
                <a:solidFill>
                  <a:srgbClr val="FF0000"/>
                </a:solidFill>
              </a:rPr>
              <a:t>team </a:t>
            </a:r>
            <a:r>
              <a:rPr spc="-15" dirty="0"/>
              <a:t>representing  </a:t>
            </a:r>
            <a:r>
              <a:rPr dirty="0"/>
              <a:t>each </a:t>
            </a:r>
            <a:r>
              <a:rPr spc="-10" dirty="0"/>
              <a:t>unit </a:t>
            </a:r>
            <a:r>
              <a:rPr dirty="0"/>
              <a:t>in the </a:t>
            </a:r>
            <a:r>
              <a:rPr spc="-15" dirty="0"/>
              <a:t>process </a:t>
            </a:r>
            <a:r>
              <a:rPr dirty="0"/>
              <a:t>and those </a:t>
            </a:r>
            <a:r>
              <a:rPr spc="-10" dirty="0"/>
              <a:t>that  depend </a:t>
            </a:r>
            <a:r>
              <a:rPr spc="-5" dirty="0"/>
              <a:t>on </a:t>
            </a:r>
            <a:r>
              <a:rPr dirty="0"/>
              <a:t>it.</a:t>
            </a:r>
          </a:p>
          <a:p>
            <a:pPr marL="1407795" marR="6223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1407795" algn="l"/>
                <a:tab pos="1408430" algn="l"/>
              </a:tabLst>
            </a:pPr>
            <a:r>
              <a:rPr spc="-25" dirty="0"/>
              <a:t>Make </a:t>
            </a:r>
            <a:r>
              <a:rPr spc="-15" dirty="0"/>
              <a:t>sure </a:t>
            </a:r>
            <a:r>
              <a:rPr spc="-10" dirty="0"/>
              <a:t>that they </a:t>
            </a:r>
            <a:r>
              <a:rPr spc="-15" dirty="0">
                <a:solidFill>
                  <a:srgbClr val="FF0000"/>
                </a:solidFill>
              </a:rPr>
              <a:t>analyze </a:t>
            </a:r>
            <a:r>
              <a:rPr dirty="0"/>
              <a:t>and </a:t>
            </a:r>
            <a:r>
              <a:rPr spc="-15" dirty="0">
                <a:solidFill>
                  <a:srgbClr val="FF0000"/>
                </a:solidFill>
              </a:rPr>
              <a:t>scrutinize </a:t>
            </a:r>
            <a:r>
              <a:rPr dirty="0"/>
              <a:t>the  </a:t>
            </a:r>
            <a:r>
              <a:rPr spc="-15" dirty="0"/>
              <a:t>process </a:t>
            </a:r>
            <a:r>
              <a:rPr spc="-10" dirty="0">
                <a:solidFill>
                  <a:srgbClr val="FF0000"/>
                </a:solidFill>
              </a:rPr>
              <a:t>until they </a:t>
            </a:r>
            <a:r>
              <a:rPr spc="-20" dirty="0">
                <a:solidFill>
                  <a:srgbClr val="FF0000"/>
                </a:solidFill>
              </a:rPr>
              <a:t>understand </a:t>
            </a:r>
            <a:r>
              <a:rPr spc="-10" dirty="0"/>
              <a:t>what </a:t>
            </a:r>
            <a:r>
              <a:rPr spc="-25" dirty="0"/>
              <a:t>it’s </a:t>
            </a:r>
            <a:r>
              <a:rPr spc="-5" dirty="0"/>
              <a:t>trying 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to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accomplish</a:t>
            </a:r>
            <a:r>
              <a:rPr spc="-5" dirty="0"/>
              <a:t>.</a:t>
            </a:r>
          </a:p>
          <a:p>
            <a:pPr marL="1407795" marR="5080" indent="-342900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1407795" algn="l"/>
                <a:tab pos="1408430" algn="l"/>
              </a:tabLst>
            </a:pPr>
            <a:r>
              <a:rPr spc="-10" dirty="0">
                <a:solidFill>
                  <a:srgbClr val="FF0000"/>
                </a:solidFill>
              </a:rPr>
              <a:t>Determine </a:t>
            </a:r>
            <a:r>
              <a:rPr spc="-5" dirty="0"/>
              <a:t>which of </a:t>
            </a:r>
            <a:r>
              <a:rPr dirty="0"/>
              <a:t>the </a:t>
            </a:r>
            <a:r>
              <a:rPr spc="-20" dirty="0"/>
              <a:t>steps </a:t>
            </a:r>
            <a:r>
              <a:rPr spc="-5" dirty="0">
                <a:solidFill>
                  <a:srgbClr val="FF0000"/>
                </a:solidFill>
              </a:rPr>
              <a:t>do not </a:t>
            </a:r>
            <a:r>
              <a:rPr dirty="0">
                <a:solidFill>
                  <a:srgbClr val="FF0000"/>
                </a:solidFill>
              </a:rPr>
              <a:t>add </a:t>
            </a:r>
            <a:r>
              <a:rPr spc="-10" dirty="0">
                <a:solidFill>
                  <a:srgbClr val="FF0000"/>
                </a:solidFill>
              </a:rPr>
              <a:t>value </a:t>
            </a:r>
            <a:r>
              <a:rPr spc="-10" dirty="0"/>
              <a:t>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15" dirty="0"/>
              <a:t>process </a:t>
            </a:r>
            <a:r>
              <a:rPr dirty="0"/>
              <a:t>and think </a:t>
            </a:r>
            <a:r>
              <a:rPr spc="-5" dirty="0"/>
              <a:t>of </a:t>
            </a:r>
            <a:r>
              <a:rPr spc="-10" dirty="0">
                <a:solidFill>
                  <a:srgbClr val="FF0000"/>
                </a:solidFill>
              </a:rPr>
              <a:t>new </a:t>
            </a:r>
            <a:r>
              <a:rPr spc="-30" dirty="0">
                <a:solidFill>
                  <a:srgbClr val="FF0000"/>
                </a:solidFill>
              </a:rPr>
              <a:t>ways </a:t>
            </a:r>
            <a:r>
              <a:rPr spc="-15" dirty="0"/>
              <a:t>to 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achieve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results.</a:t>
            </a:r>
          </a:p>
          <a:p>
            <a:pPr marL="1407795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1407795" algn="l"/>
                <a:tab pos="1408430" algn="l"/>
              </a:tabLst>
            </a:pPr>
            <a:r>
              <a:rPr dirty="0"/>
              <a:t>If </a:t>
            </a:r>
            <a:r>
              <a:rPr spc="-20" dirty="0"/>
              <a:t>may </a:t>
            </a:r>
            <a:r>
              <a:rPr spc="-5" dirty="0"/>
              <a:t>not be obvious </a:t>
            </a:r>
            <a:r>
              <a:rPr spc="-10" dirty="0">
                <a:solidFill>
                  <a:srgbClr val="FF0000"/>
                </a:solidFill>
              </a:rPr>
              <a:t>question </a:t>
            </a:r>
            <a:r>
              <a:rPr spc="-5" dirty="0">
                <a:solidFill>
                  <a:srgbClr val="FF0000"/>
                </a:solidFill>
              </a:rPr>
              <a:t>everything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706374"/>
            <a:ext cx="2013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Meaning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870710"/>
            <a:ext cx="848296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Business process </a:t>
            </a:r>
            <a:r>
              <a:rPr sz="3200" spc="-5" dirty="0">
                <a:latin typeface="Times New Roman"/>
                <a:cs typeface="Times New Roman"/>
              </a:rPr>
              <a:t>reengineering </a:t>
            </a:r>
            <a:r>
              <a:rPr sz="3200" dirty="0">
                <a:latin typeface="Times New Roman"/>
                <a:cs typeface="Times New Roman"/>
              </a:rPr>
              <a:t>(BPR)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 analysis and redesign </a:t>
            </a:r>
            <a:r>
              <a:rPr sz="3200" spc="-5" dirty="0">
                <a:latin typeface="Times New Roman"/>
                <a:cs typeface="Times New Roman"/>
              </a:rPr>
              <a:t>of workflows within </a:t>
            </a:r>
            <a:r>
              <a:rPr sz="3200" spc="-10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enterprises in order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optimize end-to-end  </a:t>
            </a:r>
            <a:r>
              <a:rPr sz="3200" dirty="0">
                <a:latin typeface="Times New Roman"/>
                <a:cs typeface="Times New Roman"/>
              </a:rPr>
              <a:t>processes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automate non-value-added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22224"/>
            <a:ext cx="7110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 Process</a:t>
            </a:r>
            <a:r>
              <a:rPr sz="3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Reengineering(BPR)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460753"/>
            <a:ext cx="8482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8639" algn="l"/>
                <a:tab pos="3531870" algn="l"/>
                <a:tab pos="4342765" algn="l"/>
                <a:tab pos="6080760" algn="l"/>
                <a:tab pos="7660005" algn="l"/>
                <a:tab pos="8289290" algn="l"/>
              </a:tabLst>
            </a:pP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sin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	Proc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:	</a:t>
            </a:r>
            <a:r>
              <a:rPr sz="3200" spc="5" dirty="0">
                <a:latin typeface="Times New Roman"/>
                <a:cs typeface="Times New Roman"/>
              </a:rPr>
              <a:t>“</a:t>
            </a:r>
            <a:r>
              <a:rPr sz="3200" dirty="0">
                <a:latin typeface="Times New Roman"/>
                <a:cs typeface="Times New Roman"/>
              </a:rPr>
              <a:t>A	b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	proc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294" y="1948129"/>
            <a:ext cx="3036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3210" algn="l"/>
              </a:tabLst>
            </a:pP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gether	produces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1948129"/>
            <a:ext cx="50590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826260" algn="l"/>
                <a:tab pos="2373630" algn="l"/>
                <a:tab pos="4051935" algn="l"/>
              </a:tabLst>
            </a:pP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ll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ction	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act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vities	</a:t>
            </a:r>
            <a:r>
              <a:rPr sz="3200" spc="-10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hich  some value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3411423"/>
            <a:ext cx="84855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929890" algn="l"/>
                <a:tab pos="5735955" algn="l"/>
                <a:tab pos="6438900" algn="l"/>
              </a:tabLst>
            </a:pPr>
            <a:r>
              <a:rPr sz="3200" dirty="0">
                <a:latin typeface="Times New Roman"/>
                <a:cs typeface="Times New Roman"/>
              </a:rPr>
              <a:t>Re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ngin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erin</a:t>
            </a:r>
            <a:r>
              <a:rPr sz="3200" spc="-1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:	Reengin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ering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fu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damental  rethinking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radical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redesign.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56005"/>
            <a:ext cx="487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Objective/Purpose of</a:t>
            </a:r>
            <a:r>
              <a:rPr sz="36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BPR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544777"/>
            <a:ext cx="8147050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BPR focuses on processes and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on tasks, </a:t>
            </a:r>
            <a:r>
              <a:rPr sz="2800" dirty="0">
                <a:latin typeface="Times New Roman"/>
                <a:cs typeface="Times New Roman"/>
              </a:rPr>
              <a:t>jobs </a:t>
            </a:r>
            <a:r>
              <a:rPr sz="2800" spc="-5" dirty="0">
                <a:latin typeface="Times New Roman"/>
                <a:cs typeface="Times New Roman"/>
              </a:rPr>
              <a:t>or  people BPR advocates that enterprises re-examines </a:t>
            </a:r>
            <a:r>
              <a:rPr sz="2800" dirty="0">
                <a:latin typeface="Times New Roman"/>
                <a:cs typeface="Times New Roman"/>
              </a:rPr>
              <a:t>from  </a:t>
            </a:r>
            <a:r>
              <a:rPr sz="2800" spc="-5" dirty="0">
                <a:latin typeface="Times New Roman"/>
                <a:cs typeface="Times New Roman"/>
              </a:rPr>
              <a:t>basics </a:t>
            </a:r>
            <a:r>
              <a:rPr sz="2800" spc="-10" dirty="0">
                <a:latin typeface="Times New Roman"/>
                <a:cs typeface="Times New Roman"/>
              </a:rPr>
              <a:t>aims </a:t>
            </a:r>
            <a:r>
              <a:rPr sz="2800" spc="-5" dirty="0">
                <a:latin typeface="Times New Roman"/>
                <a:cs typeface="Times New Roman"/>
              </a:rPr>
              <a:t>at total </a:t>
            </a:r>
            <a:r>
              <a:rPr sz="2800" dirty="0">
                <a:latin typeface="Times New Roman"/>
                <a:cs typeface="Times New Roman"/>
              </a:rPr>
              <a:t>re-invention not </a:t>
            </a:r>
            <a:r>
              <a:rPr sz="2800" spc="-5" dirty="0">
                <a:latin typeface="Times New Roman"/>
                <a:cs typeface="Times New Roman"/>
              </a:rPr>
              <a:t>small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217804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“Hewlett </a:t>
            </a:r>
            <a:r>
              <a:rPr sz="2800" spc="-25" dirty="0">
                <a:latin typeface="Times New Roman"/>
                <a:cs typeface="Times New Roman"/>
              </a:rPr>
              <a:t>Packard’s </a:t>
            </a:r>
            <a:r>
              <a:rPr sz="2800" spc="-5" dirty="0">
                <a:latin typeface="Times New Roman"/>
                <a:cs typeface="Times New Roman"/>
              </a:rPr>
              <a:t>assembly time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server </a:t>
            </a:r>
            <a:r>
              <a:rPr sz="2800" spc="-5" dirty="0">
                <a:latin typeface="Times New Roman"/>
                <a:cs typeface="Times New Roman"/>
              </a:rPr>
              <a:t>computers  reduces to </a:t>
            </a:r>
            <a:r>
              <a:rPr sz="2800" dirty="0">
                <a:latin typeface="Times New Roman"/>
                <a:cs typeface="Times New Roman"/>
              </a:rPr>
              <a:t>low-4 </a:t>
            </a:r>
            <a:r>
              <a:rPr sz="2800" spc="-5" dirty="0">
                <a:latin typeface="Times New Roman"/>
                <a:cs typeface="Times New Roman"/>
              </a:rPr>
              <a:t>minutes”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07721"/>
            <a:ext cx="5226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Seven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Reengineering</a:t>
            </a:r>
            <a:r>
              <a:rPr sz="32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Principles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974851"/>
            <a:ext cx="84848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Organize </a:t>
            </a:r>
            <a:r>
              <a:rPr sz="2000" dirty="0">
                <a:latin typeface="Times New Roman"/>
                <a:cs typeface="Times New Roman"/>
              </a:rPr>
              <a:t>around </a:t>
            </a:r>
            <a:r>
              <a:rPr sz="2000" spc="-5" dirty="0">
                <a:latin typeface="Times New Roman"/>
                <a:cs typeface="Times New Roman"/>
              </a:rPr>
              <a:t>outcomes,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processes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prioritize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order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redesign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urgency.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3"/>
              <a:tabLst>
                <a:tab pos="327025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Integrate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processing work into the </a:t>
            </a:r>
            <a:r>
              <a:rPr sz="2000" dirty="0">
                <a:latin typeface="Times New Roman"/>
                <a:cs typeface="Times New Roman"/>
              </a:rPr>
              <a:t>real work </a:t>
            </a:r>
            <a:r>
              <a:rPr sz="2000" spc="-5" dirty="0">
                <a:latin typeface="Times New Roman"/>
                <a:cs typeface="Times New Roman"/>
              </a:rPr>
              <a:t>that produces the  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3525" algn="l"/>
              </a:tabLst>
            </a:pPr>
            <a:r>
              <a:rPr sz="2000" spc="-15" dirty="0">
                <a:latin typeface="Times New Roman"/>
                <a:cs typeface="Times New Roman"/>
              </a:rPr>
              <a:t>Treat </a:t>
            </a:r>
            <a:r>
              <a:rPr sz="2000" dirty="0">
                <a:latin typeface="Times New Roman"/>
                <a:cs typeface="Times New Roman"/>
              </a:rPr>
              <a:t>geographically dispersed resources as though they were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centralized.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Link </a:t>
            </a:r>
            <a:r>
              <a:rPr sz="2000" spc="-5" dirty="0">
                <a:latin typeface="Times New Roman"/>
                <a:cs typeface="Times New Roman"/>
              </a:rPr>
              <a:t>parallel activities in </a:t>
            </a:r>
            <a:r>
              <a:rPr sz="2000" dirty="0">
                <a:latin typeface="Times New Roman"/>
                <a:cs typeface="Times New Roman"/>
              </a:rPr>
              <a:t>the workflow instead of just integrating their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buAutoNum type="arabicPeriod" startAt="3"/>
              <a:tabLst>
                <a:tab pos="290830" algn="l"/>
              </a:tabLst>
            </a:pPr>
            <a:r>
              <a:rPr sz="2000" spc="-5" dirty="0">
                <a:latin typeface="Times New Roman"/>
                <a:cs typeface="Times New Roman"/>
              </a:rPr>
              <a:t>Put the decision point </a:t>
            </a:r>
            <a:r>
              <a:rPr sz="2000" dirty="0">
                <a:latin typeface="Times New Roman"/>
                <a:cs typeface="Times New Roman"/>
              </a:rPr>
              <a:t>where the </a:t>
            </a:r>
            <a:r>
              <a:rPr sz="2000" spc="-5" dirty="0">
                <a:latin typeface="Times New Roman"/>
                <a:cs typeface="Times New Roman"/>
              </a:rPr>
              <a:t>work is performed, and build control into the 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AutoNum type="arabicPeriod" startAt="3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Capture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once and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" y="424052"/>
            <a:ext cx="6639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 Process Reengineering</a:t>
            </a:r>
            <a:r>
              <a:rPr sz="32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Picture 3" descr="Business Process Reengineering: Framework and Approach | SpringerLink">
            <a:extLst>
              <a:ext uri="{FF2B5EF4-FFF2-40B4-BE49-F238E27FC236}">
                <a16:creationId xmlns:a16="http://schemas.microsoft.com/office/drawing/2014/main" id="{6085F1C0-79BF-4CB4-AF6E-7B15E6DC2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6934201" cy="513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38811"/>
            <a:ext cx="486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Prepare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Reengineering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932815"/>
            <a:ext cx="8629650" cy="563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510665" algn="l"/>
                <a:tab pos="2029460" algn="l"/>
                <a:tab pos="3291204" algn="l"/>
                <a:tab pos="4216400" algn="l"/>
                <a:tab pos="5672455" algn="l"/>
                <a:tab pos="6188710" algn="l"/>
                <a:tab pos="7283450" algn="l"/>
                <a:tab pos="7868284" algn="l"/>
              </a:tabLst>
            </a:pP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significant need for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to be reengineered.  Ide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ing	the	cus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driven	o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je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es,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sion	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5" dirty="0">
                <a:latin typeface="Times New Roman"/>
                <a:cs typeface="Times New Roman"/>
              </a:rPr>
              <a:t>vis</a:t>
            </a:r>
            <a:r>
              <a:rPr sz="2400" dirty="0">
                <a:latin typeface="Times New Roman"/>
                <a:cs typeface="Times New Roman"/>
              </a:rPr>
              <a:t>ion 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formulated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Step2: Map &amp; Analyse As-Is</a:t>
            </a:r>
            <a:r>
              <a:rPr sz="2800" u="heavy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545590" algn="l"/>
                <a:tab pos="2045970" algn="l"/>
                <a:tab pos="3136900" algn="l"/>
                <a:tab pos="4179570" algn="l"/>
                <a:tab pos="4746625" algn="l"/>
                <a:tab pos="5162550" algn="l"/>
                <a:tab pos="6424930" algn="l"/>
              </a:tabLst>
            </a:pPr>
            <a:r>
              <a:rPr sz="2400" spc="-5" dirty="0">
                <a:latin typeface="Times New Roman"/>
                <a:cs typeface="Times New Roman"/>
              </a:rPr>
              <a:t>Understand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existing	process	and	its	shortfalls	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improvement  </a:t>
            </a:r>
            <a:r>
              <a:rPr sz="2400" dirty="0">
                <a:latin typeface="Times New Roman"/>
                <a:cs typeface="Times New Roman"/>
              </a:rPr>
              <a:t>areas 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redesign.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Activity and </a:t>
            </a:r>
            <a:r>
              <a:rPr sz="2400" spc="-5" dirty="0">
                <a:latin typeface="Times New Roman"/>
                <a:cs typeface="Times New Roman"/>
              </a:rPr>
              <a:t>process models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Then, 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and cost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 activity 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Step3: Design 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To-Be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objective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phase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alternatives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 current situation that satisfies strategic goals of 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80162"/>
            <a:ext cx="6746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Step4: Implement Reengineering</a:t>
            </a: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36650"/>
            <a:ext cx="8557895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Using prototype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simulation method plans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designed </a:t>
            </a:r>
            <a:r>
              <a:rPr sz="2400" dirty="0">
                <a:latin typeface="Times New Roman"/>
                <a:cs typeface="Times New Roman"/>
              </a:rPr>
              <a:t>and  demonstrated.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Training </a:t>
            </a:r>
            <a:r>
              <a:rPr sz="2400" spc="-5" dirty="0">
                <a:latin typeface="Times New Roman"/>
                <a:cs typeface="Times New Roman"/>
              </a:rPr>
              <a:t>programs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workers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initiated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plan is  executed in full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Step5: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Improving the reengineering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continuously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progress of action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measured </a:t>
            </a:r>
            <a:r>
              <a:rPr sz="2400" dirty="0">
                <a:latin typeface="Times New Roman"/>
                <a:cs typeface="Times New Roman"/>
              </a:rPr>
              <a:t>on change </a:t>
            </a:r>
            <a:r>
              <a:rPr sz="2400" spc="-5" dirty="0">
                <a:latin typeface="Times New Roman"/>
                <a:cs typeface="Times New Roman"/>
              </a:rPr>
              <a:t>acceptance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broader  perspective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organisation, </a:t>
            </a:r>
            <a:r>
              <a:rPr sz="2400" dirty="0">
                <a:latin typeface="Times New Roman"/>
                <a:cs typeface="Times New Roman"/>
              </a:rPr>
              <a:t>how well the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informed  </a:t>
            </a:r>
            <a:r>
              <a:rPr sz="2400" dirty="0">
                <a:latin typeface="Times New Roman"/>
                <a:cs typeface="Times New Roman"/>
              </a:rPr>
              <a:t>and their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commitments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Monitoring the </a:t>
            </a:r>
            <a:r>
              <a:rPr sz="2400" dirty="0">
                <a:latin typeface="Times New Roman"/>
                <a:cs typeface="Times New Roman"/>
              </a:rPr>
              <a:t>results </a:t>
            </a:r>
            <a:r>
              <a:rPr sz="2400" spc="-5" dirty="0">
                <a:latin typeface="Times New Roman"/>
                <a:cs typeface="Times New Roman"/>
              </a:rPr>
              <a:t>measures employee attitude, customer  </a:t>
            </a:r>
            <a:r>
              <a:rPr sz="2400" dirty="0">
                <a:latin typeface="Times New Roman"/>
                <a:cs typeface="Times New Roman"/>
              </a:rPr>
              <a:t>perception, supplier responsiveness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etc.,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1165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Gabriola</vt:lpstr>
      <vt:lpstr>Times New Roman</vt:lpstr>
      <vt:lpstr>Wingdings</vt:lpstr>
      <vt:lpstr>Office Theme</vt:lpstr>
      <vt:lpstr>Business Process  Reengineering</vt:lpstr>
      <vt:lpstr>History</vt:lpstr>
      <vt:lpstr>Meaning</vt:lpstr>
      <vt:lpstr>Business Process Reengineering(BPR)</vt:lpstr>
      <vt:lpstr>Objective/Purpose of BPR</vt:lpstr>
      <vt:lpstr>Seven Reengineering Principles</vt:lpstr>
      <vt:lpstr>Business Process Reengineering Process</vt:lpstr>
      <vt:lpstr>Step 1: Prepare for Reengineering</vt:lpstr>
      <vt:lpstr>Step4: Implement Reengineering Process</vt:lpstr>
      <vt:lpstr>Benefits of Reengineering</vt:lpstr>
      <vt:lpstr>BPR Management Technique Focused</vt:lpstr>
      <vt:lpstr>APPLICATION</vt:lpstr>
      <vt:lpstr>PowerPoint Presentation</vt:lpstr>
      <vt:lpstr>Types of firms / Organizations that BPR can be  Applied</vt:lpstr>
      <vt:lpstr>Duration and Implementation cost of BPR</vt:lpstr>
      <vt:lpstr>PowerPoint Presentation</vt:lpstr>
      <vt:lpstr>Case Study</vt:lpstr>
      <vt:lpstr>Trigger For Ford’s AP Re-Engeeniring</vt:lpstr>
      <vt:lpstr>After BPR in Ford AP.</vt:lpstr>
      <vt:lpstr>Ford Accounts Payable</vt:lpstr>
      <vt:lpstr>How can you Re-Engineer your own  Business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 Reengineering</dc:title>
  <dc:creator>DELL</dc:creator>
  <cp:lastModifiedBy>DELL</cp:lastModifiedBy>
  <cp:revision>2</cp:revision>
  <dcterms:created xsi:type="dcterms:W3CDTF">2020-12-03T06:15:50Z</dcterms:created>
  <dcterms:modified xsi:type="dcterms:W3CDTF">2020-12-03T06:32:37Z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2020-12-03T00:00:00Z</vt:filetime>
  </property>
</Properties>
</file>