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297" r:id="rId22"/>
    <p:sldId id="29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BE0DD-314D-436A-8427-6A558509B77A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253BA-E18A-46AE-8DE4-55D47AC8E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A98FC66-FB7D-4AFB-9E44-73EC833592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F0BF5E4-BE23-4AC1-988A-4DD19CDA8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endParaRPr lang="en-US" altLang="en-US" sz="1600" b="1"/>
          </a:p>
          <a:p>
            <a:r>
              <a:rPr lang="en-US" altLang="en-US" sz="1400" b="1"/>
              <a:t>The Tools of the Trade</a:t>
            </a:r>
          </a:p>
          <a:p>
            <a:pPr>
              <a:buFontTx/>
              <a:buChar char="•"/>
            </a:pPr>
            <a:r>
              <a:rPr lang="en-US" altLang="en-US" sz="1400"/>
              <a:t>Software engineers need two types of tools</a:t>
            </a:r>
          </a:p>
          <a:p>
            <a:r>
              <a:rPr lang="en-US" altLang="en-US" sz="1400"/>
              <a:t>1) Analytical tools used in software development</a:t>
            </a:r>
          </a:p>
          <a:p>
            <a:pPr lvl="2">
              <a:buFontTx/>
              <a:buChar char="•"/>
            </a:pPr>
            <a:r>
              <a:rPr lang="en-US" altLang="en-US" sz="1400"/>
              <a:t>such as stepwise refinement and cost-benefit analysis</a:t>
            </a:r>
          </a:p>
          <a:p>
            <a:pPr lvl="2">
              <a:buFontTx/>
              <a:buChar char="•"/>
            </a:pPr>
            <a:r>
              <a:rPr lang="en-US" altLang="en-US" sz="1400"/>
              <a:t>theoretical tools</a:t>
            </a:r>
          </a:p>
          <a:p>
            <a:r>
              <a:rPr lang="en-US" altLang="en-US" sz="1400"/>
              <a:t>2) Products that assist the teams of software engineers in developing and maintaining software</a:t>
            </a:r>
          </a:p>
          <a:p>
            <a:pPr lvl="2">
              <a:buFontTx/>
              <a:buChar char="•"/>
            </a:pPr>
            <a:r>
              <a:rPr lang="en-US" altLang="en-US" sz="1400"/>
              <a:t>usually termed CASE tools (computer-aided software engineering tools)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672FADF-0E3C-4966-892D-869B8E90D8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EA978CB-C872-47B1-923C-BF63FE238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023F160-F95F-4FF2-A7E3-DD046602A9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0D04B19-946D-43BA-A371-7895CB5D2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 b="1"/>
              <a:t>Tool versus workbench versus environment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0751784-9018-4FDA-95E1-DCC61AAD6D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0AAD537-3487-4BBC-9E65-57A078415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/>
              <a:t>CASE repository</a:t>
            </a:r>
          </a:p>
          <a:p>
            <a:pPr>
              <a:buFontTx/>
              <a:buChar char="•"/>
            </a:pPr>
            <a:r>
              <a:rPr lang="en-US" altLang="en-US" sz="1400"/>
              <a:t>Stores the diagrams and other project information</a:t>
            </a:r>
          </a:p>
          <a:p>
            <a:pPr>
              <a:buFontTx/>
              <a:buChar char="•"/>
            </a:pPr>
            <a:r>
              <a:rPr lang="en-US" altLang="en-US" sz="1400"/>
              <a:t>Keeps track of how the diagrams fit together</a:t>
            </a:r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4F269CF-4C81-4F21-99D7-3B512EDB8A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6300" y="731838"/>
            <a:ext cx="4876800" cy="36576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D20928A-0847-44CB-85CF-5D98E18FE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/>
              <a:t>Diagramming tools</a:t>
            </a:r>
          </a:p>
          <a:p>
            <a:pPr>
              <a:buFontTx/>
              <a:buChar char="•"/>
            </a:pPr>
            <a:r>
              <a:rPr lang="en-US" altLang="en-US" sz="1400"/>
              <a:t>Allow you to draw DFDs, ERDs, use case diagrams, case diagrams</a:t>
            </a:r>
          </a:p>
          <a:p>
            <a:pPr>
              <a:buFontTx/>
              <a:buChar char="•"/>
            </a:pPr>
            <a:r>
              <a:rPr lang="en-US" altLang="en-US" sz="1400" b="1"/>
              <a:t>Allows you to use stepwise refinement in building models (work from high level to low level)</a:t>
            </a:r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ED23512-08DF-4824-8896-78391EC8F1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6300" y="731838"/>
            <a:ext cx="4876800" cy="365760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C05A38B-1FFF-472C-8C9C-8F51234B2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GB" altLang="en-US" sz="1400"/>
              <a:t>Analysis tools</a:t>
            </a:r>
          </a:p>
          <a:p>
            <a:pPr>
              <a:buFontTx/>
              <a:buChar char="•"/>
            </a:pPr>
            <a:r>
              <a:rPr lang="en-GB" altLang="en-US" sz="1400"/>
              <a:t>Types of analyses depend on methodology used and features of CASE environment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5D31F55-A625-48FF-B6D9-9069AB025A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6300" y="731838"/>
            <a:ext cx="4876800" cy="36576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AD36233-8AF5-419A-88F5-C49B8ABDA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GB" altLang="en-US" sz="1400"/>
              <a:t>Case documentation generator tools</a:t>
            </a:r>
          </a:p>
          <a:p>
            <a:pPr>
              <a:buFontTx/>
              <a:buChar char="•"/>
            </a:pPr>
            <a:r>
              <a:rPr lang="en-GB" altLang="en-US" sz="1400"/>
              <a:t>Provide a method of managing documentation</a:t>
            </a:r>
          </a:p>
          <a:p>
            <a:pPr>
              <a:buFontTx/>
              <a:buChar char="•"/>
            </a:pPr>
            <a:r>
              <a:rPr lang="en-GB" altLang="en-US" sz="1400"/>
              <a:t>Allow creation of master templates</a:t>
            </a:r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C82DDEF-FB92-409E-BD4C-A19AFFA0DE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41400" y="854075"/>
            <a:ext cx="4548188" cy="3411538"/>
          </a:xfrm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025BB4A-BD03-4769-BFD1-2AE959569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4637088"/>
            <a:ext cx="4860925" cy="410845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8FEA8C4-7BD3-4984-ADF8-EDB0CFAC61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E681BDC-166D-473C-B27F-4CAA487BE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/>
              <a:t>Computer AIDED Software Engineering</a:t>
            </a:r>
          </a:p>
          <a:p>
            <a:pPr>
              <a:buFontTx/>
              <a:buChar char="•"/>
            </a:pPr>
            <a:r>
              <a:rPr lang="en-US" altLang="en-US" sz="1400" b="1"/>
              <a:t>Not automated; still takes human intervention; ASSISTS the human</a:t>
            </a:r>
          </a:p>
          <a:p>
            <a:pPr>
              <a:buFontTx/>
              <a:buChar char="•"/>
            </a:pPr>
            <a:r>
              <a:rPr lang="en-US" altLang="en-US" sz="1400"/>
              <a:t>Software that automates all or part of the development process</a:t>
            </a:r>
          </a:p>
          <a:p>
            <a:pPr>
              <a:buFontTx/>
              <a:buChar char="•"/>
            </a:pPr>
            <a:r>
              <a:rPr lang="en-US" altLang="en-US" sz="1400"/>
              <a:t>Software tool that assists in some aspect of the production of software</a:t>
            </a:r>
          </a:p>
          <a:p>
            <a:endParaRPr lang="en-US" altLang="en-US" sz="1400"/>
          </a:p>
          <a:p>
            <a:pPr>
              <a:buFontTx/>
              <a:buChar char="•"/>
            </a:pPr>
            <a:r>
              <a:rPr lang="en-US" altLang="en-US" sz="1400"/>
              <a:t>Software that helps carry out much of the dredge work associated with software development (e.g., documentation creation and organization)</a:t>
            </a:r>
          </a:p>
          <a:p>
            <a:endParaRPr lang="en-US" altLang="en-US" sz="1400"/>
          </a:p>
          <a:p>
            <a:r>
              <a:rPr lang="en-GB" altLang="en-US" sz="1400"/>
              <a:t>Organizations use CASE tools to:</a:t>
            </a:r>
          </a:p>
          <a:p>
            <a:pPr>
              <a:buFontTx/>
              <a:buChar char="•"/>
            </a:pPr>
            <a:r>
              <a:rPr lang="en-GB" altLang="en-US" sz="1400"/>
              <a:t>Improve the quality of the system</a:t>
            </a:r>
          </a:p>
          <a:p>
            <a:pPr>
              <a:buFontTx/>
              <a:buChar char="•"/>
            </a:pPr>
            <a:r>
              <a:rPr lang="en-GB" altLang="en-US" sz="1400"/>
              <a:t>Increase speed of design and development</a:t>
            </a:r>
          </a:p>
          <a:p>
            <a:pPr>
              <a:buFontTx/>
              <a:buChar char="•"/>
            </a:pPr>
            <a:r>
              <a:rPr lang="en-GB" altLang="en-US" sz="1400"/>
              <a:t>Ease and improve the testing process</a:t>
            </a:r>
          </a:p>
          <a:p>
            <a:pPr>
              <a:buFontTx/>
              <a:buChar char="•"/>
            </a:pPr>
            <a:r>
              <a:rPr lang="en-GB" altLang="en-US" sz="1400"/>
              <a:t>Improve integration of development activities</a:t>
            </a:r>
          </a:p>
          <a:p>
            <a:pPr>
              <a:buFontTx/>
              <a:buChar char="•"/>
            </a:pPr>
            <a:r>
              <a:rPr lang="en-GB" altLang="en-US" sz="1400"/>
              <a:t>Improve quality and completeness of documentation</a:t>
            </a:r>
          </a:p>
          <a:p>
            <a:pPr>
              <a:buFontTx/>
              <a:buChar char="•"/>
            </a:pPr>
            <a:r>
              <a:rPr lang="en-GB" altLang="en-US" sz="1400"/>
              <a:t>Improve management of the project</a:t>
            </a:r>
          </a:p>
          <a:p>
            <a:pPr>
              <a:buFontTx/>
              <a:buChar char="•"/>
            </a:pPr>
            <a:r>
              <a:rPr lang="en-GB" altLang="en-US" sz="1400"/>
              <a:t>Simplify program maintenance</a:t>
            </a:r>
          </a:p>
          <a:p>
            <a:pPr>
              <a:buFontTx/>
              <a:buChar char="•"/>
            </a:pPr>
            <a:r>
              <a:rPr lang="en-GB" altLang="en-US" sz="1400"/>
              <a:t>Promote reusability</a:t>
            </a:r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91FDD10-1B96-488B-8D46-D48E6846A2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9144E29-E377-48B6-AD91-D13E50713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/>
              <a:t>CASE tools</a:t>
            </a:r>
          </a:p>
          <a:p>
            <a:pPr>
              <a:buFontTx/>
              <a:buChar char="•"/>
            </a:pPr>
            <a:r>
              <a:rPr lang="en-US" altLang="en-US" sz="1400" b="1"/>
              <a:t>Should not be considered a silver bullet for project development</a:t>
            </a:r>
          </a:p>
          <a:p>
            <a:pPr>
              <a:buFontTx/>
              <a:buChar char="•"/>
            </a:pPr>
            <a:r>
              <a:rPr lang="en-US" altLang="en-US" sz="1400"/>
              <a:t>Advanced CASE tools are complex applications that require significant training and experience to achieve real benefits</a:t>
            </a:r>
          </a:p>
          <a:p>
            <a:pPr>
              <a:buFontTx/>
              <a:buChar char="•"/>
            </a:pPr>
            <a:r>
              <a:rPr lang="en-US" altLang="en-US" sz="1400"/>
              <a:t>Often CASE serves only as a glorified diagramming tool that supports the practices of behavioral and structural modeling</a:t>
            </a:r>
          </a:p>
          <a:p>
            <a:endParaRPr lang="en-US" altLang="en-US" sz="1400"/>
          </a:p>
          <a:p>
            <a:pPr>
              <a:buFontTx/>
              <a:buChar char="•"/>
            </a:pPr>
            <a:r>
              <a:rPr lang="en-US" altLang="en-US" sz="1400" b="1"/>
              <a:t>Has been shown to be a helpful way to support the communication and sharing of project diagrams and technical specifications (as long as it is used by trained developers who have applied CASE on past projects)</a:t>
            </a:r>
          </a:p>
          <a:p>
            <a:endParaRPr lang="en-US" altLang="en-US" sz="1400"/>
          </a:p>
          <a:p>
            <a:r>
              <a:rPr lang="en-US" altLang="en-US" sz="1400"/>
              <a:t>2) Enforce discipline</a:t>
            </a:r>
          </a:p>
          <a:p>
            <a:pPr>
              <a:buFontTx/>
              <a:buChar char="•"/>
            </a:pPr>
            <a:r>
              <a:rPr lang="en-US" altLang="en-US" sz="1400"/>
              <a:t>By helping with the standardization of notations and diagrams</a:t>
            </a:r>
          </a:p>
          <a:p>
            <a:r>
              <a:rPr lang="en-US" altLang="en-US" sz="140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6FFF52C-5E88-4907-9579-F361DC2CD8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A77C60F-E757-493F-8DF2-DA79D43B2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/>
              <a:t>CASE tools</a:t>
            </a:r>
          </a:p>
          <a:p>
            <a:pPr>
              <a:buFontTx/>
              <a:buChar char="•"/>
            </a:pPr>
            <a:r>
              <a:rPr lang="en-US" altLang="en-US" sz="1400" b="1"/>
              <a:t>Should not be considered a silver bullet for project development</a:t>
            </a:r>
          </a:p>
          <a:p>
            <a:pPr>
              <a:buFontTx/>
              <a:buChar char="•"/>
            </a:pPr>
            <a:r>
              <a:rPr lang="en-US" altLang="en-US" sz="1400"/>
              <a:t>Advanced CASE tools are complex applications that require significant training and experience to achieve real benefits</a:t>
            </a:r>
          </a:p>
          <a:p>
            <a:pPr>
              <a:buFontTx/>
              <a:buChar char="•"/>
            </a:pPr>
            <a:r>
              <a:rPr lang="en-US" altLang="en-US" sz="1400"/>
              <a:t>Often CASE serves only as a glorified diagramming tool that supports the practices of behavioral and structural modeling</a:t>
            </a:r>
          </a:p>
          <a:p>
            <a:endParaRPr lang="en-US" altLang="en-US" sz="1400"/>
          </a:p>
          <a:p>
            <a:pPr>
              <a:buFontTx/>
              <a:buChar char="•"/>
            </a:pPr>
            <a:r>
              <a:rPr lang="en-US" altLang="en-US" sz="1400" b="1"/>
              <a:t>Has been shown to be a helpful way to support the communication and sharing of project diagrams and technical specifications (as long as it is used by trained developers who have applied CASE on past projects)</a:t>
            </a:r>
          </a:p>
          <a:p>
            <a:endParaRPr lang="en-US" altLang="en-US" sz="1400"/>
          </a:p>
          <a:p>
            <a:r>
              <a:rPr lang="en-US" altLang="en-US"/>
              <a:t> </a:t>
            </a:r>
            <a:endParaRPr lang="en-US" altLang="en-US"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26FDAEF-26AA-4DF5-85B6-0860A71E9D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871EFF5-B3AF-4496-B338-1B5C094E7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pPr marL="228600" indent="-228600"/>
            <a:endParaRPr lang="en-US" altLang="en-US" sz="1400"/>
          </a:p>
          <a:p>
            <a:pPr marL="228600" indent="-228600">
              <a:buFontTx/>
              <a:buAutoNum type="arabicParenR"/>
            </a:pPr>
            <a:r>
              <a:rPr lang="en-US" altLang="en-US" sz="1400"/>
              <a:t>Limitations in flexibility of documentation</a:t>
            </a:r>
          </a:p>
          <a:p>
            <a:pPr marL="228600" indent="-228600">
              <a:buFontTx/>
              <a:buChar char="•"/>
            </a:pPr>
            <a:r>
              <a:rPr lang="en-US" altLang="en-US" sz="1400"/>
              <a:t>Documentation templates provided may not match organization’s templates</a:t>
            </a:r>
          </a:p>
          <a:p>
            <a:pPr marL="228600" indent="-228600"/>
            <a:endParaRPr lang="en-US" altLang="en-US" sz="1400"/>
          </a:p>
          <a:p>
            <a:pPr marL="228600" indent="-228600"/>
            <a:r>
              <a:rPr lang="en-US" altLang="en-US" sz="1400"/>
              <a:t>3) Costs</a:t>
            </a:r>
          </a:p>
          <a:p>
            <a:pPr marL="228600" indent="-228600">
              <a:buFontTx/>
              <a:buChar char="•"/>
            </a:pPr>
            <a:r>
              <a:rPr lang="en-US" altLang="en-US" sz="1400"/>
              <a:t>Purchase price is between $5,000 and $15,000 per year to provide CASE tools to one systems analyst</a:t>
            </a:r>
          </a:p>
          <a:p>
            <a:pPr marL="228600" indent="-228600">
              <a:buFontTx/>
              <a:buChar char="•"/>
            </a:pPr>
            <a:r>
              <a:rPr lang="en-US" altLang="en-US" sz="1400"/>
              <a:t>Training =&gt; Very complex tools</a:t>
            </a:r>
          </a:p>
          <a:p>
            <a:pPr marL="228600" indent="-228600"/>
            <a:endParaRPr lang="en-US" altLang="en-US" sz="1400"/>
          </a:p>
          <a:p>
            <a:pPr marL="228600" indent="-228600"/>
            <a:endParaRPr lang="en-US" altLang="en-US" sz="1400"/>
          </a:p>
          <a:p>
            <a:pPr marL="228600" indent="-228600"/>
            <a:endParaRPr lang="en-US" altLang="en-US" sz="1400"/>
          </a:p>
          <a:p>
            <a:pPr marL="228600" indent="-228600"/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6FC936C-BD53-4EEC-8697-C79D44961B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30AF128-D89D-406D-B733-B3B9D4114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pPr fontAlgn="t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Your environment is the one you program in for a project.  You may have both DB2 and Oracle databases on your workbench but only use DB2 for this project</a:t>
            </a:r>
          </a:p>
          <a:p>
            <a:pPr fontAlgn="t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Tools include IDE's, DB, drawing tools, Rational Rose, etc.  </a:t>
            </a:r>
          </a:p>
          <a:p>
            <a:pPr fontAlgn="t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A tool might be on a workbench or included in an IDE, for example you can get a free refactoring tool and pattern search tool and plug it into Eclipse (an IDE).  </a:t>
            </a:r>
          </a:p>
          <a:p>
            <a:pPr fontAlgn="t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An example of a general tool is the word processor, text editor, spreadsheet used in software development.</a:t>
            </a:r>
          </a:p>
          <a:p>
            <a:endParaRPr lang="en-US" altLang="en-US" sz="1400"/>
          </a:p>
          <a:p>
            <a:r>
              <a:rPr lang="en-US" altLang="en-US" sz="1400"/>
              <a:t>Definitions from Software Engineering, 7</a:t>
            </a:r>
            <a:r>
              <a:rPr lang="en-US" altLang="en-US" sz="1400" baseline="30000"/>
              <a:t>th</a:t>
            </a:r>
            <a:r>
              <a:rPr lang="en-US" altLang="en-US" sz="1400"/>
              <a:t> Edition:</a:t>
            </a:r>
          </a:p>
          <a:p>
            <a:r>
              <a:rPr lang="en-US" altLang="en-US" sz="1400">
                <a:latin typeface="TimesNewRomanBdMS" charset="0"/>
              </a:rPr>
              <a:t>CASE</a:t>
            </a:r>
          </a:p>
          <a:p>
            <a:r>
              <a:rPr lang="en-US" altLang="en-US" sz="1400">
                <a:latin typeface="TimesNewRomanMS" charset="0"/>
              </a:rPr>
              <a:t>Computer-aided software engineering. The process of developing software</a:t>
            </a:r>
          </a:p>
          <a:p>
            <a:r>
              <a:rPr lang="en-US" altLang="en-US" sz="1400">
                <a:latin typeface="TimesNewRomanMS" charset="0"/>
              </a:rPr>
              <a:t>using automated support.</a:t>
            </a:r>
          </a:p>
          <a:p>
            <a:r>
              <a:rPr lang="en-US" altLang="en-US" sz="1400">
                <a:latin typeface="TimesNewRomanBdMS" charset="0"/>
              </a:rPr>
              <a:t>CASE tool</a:t>
            </a:r>
          </a:p>
          <a:p>
            <a:r>
              <a:rPr lang="en-US" altLang="en-US" sz="1400">
                <a:latin typeface="TimesNewRomanMS" charset="0"/>
              </a:rPr>
              <a:t>A software tool, such as a design editor or a program debugger, used to</a:t>
            </a:r>
          </a:p>
          <a:p>
            <a:r>
              <a:rPr lang="en-US" altLang="en-US" sz="1400">
                <a:latin typeface="TimesNewRomanMS" charset="0"/>
              </a:rPr>
              <a:t>support an activity in the software development process.</a:t>
            </a:r>
          </a:p>
          <a:p>
            <a:r>
              <a:rPr lang="en-US" altLang="en-US" sz="1400">
                <a:latin typeface="TimesNewRomanBdMS" charset="0"/>
              </a:rPr>
              <a:t>CASE workbench</a:t>
            </a:r>
          </a:p>
          <a:p>
            <a:r>
              <a:rPr lang="en-US" altLang="en-US" sz="1400">
                <a:latin typeface="TimesNewRomanMS" charset="0"/>
              </a:rPr>
              <a:t>An integrated set of CASE tools that work together to support a major</a:t>
            </a:r>
          </a:p>
          <a:p>
            <a:r>
              <a:rPr lang="en-US" altLang="en-US" sz="1400">
                <a:latin typeface="TimesNewRomanMS" charset="0"/>
              </a:rPr>
              <a:t>process activity such as software design or configuration management.</a:t>
            </a:r>
            <a:endParaRPr lang="en-US" altLang="en-US" sz="1400">
              <a:latin typeface="TimesNewRomanBdMS" charset="0"/>
            </a:endParaRPr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D533CD1-AFD3-4B18-8631-FA61108410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1621533-FCD7-4BD1-9C86-3E377B499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/>
              <a:t>Software Tool</a:t>
            </a:r>
          </a:p>
          <a:p>
            <a:pPr>
              <a:buFontTx/>
              <a:buChar char="•"/>
            </a:pPr>
            <a:r>
              <a:rPr lang="en-US" altLang="en-US" sz="1400"/>
              <a:t>A product that assists in just one aspect of the production of software</a:t>
            </a:r>
          </a:p>
          <a:p>
            <a:pPr>
              <a:buFontTx/>
              <a:buChar char="•"/>
            </a:pP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074AC79-5045-4396-8397-B9EF92C9D2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5172C08-77CC-498D-A51D-9612DA655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endParaRPr lang="en-US" altLang="en-US" sz="1400"/>
          </a:p>
          <a:p>
            <a:r>
              <a:rPr lang="en-US" altLang="en-US" sz="1400"/>
              <a:t>Upper Case has to do with those things done early in development</a:t>
            </a:r>
          </a:p>
          <a:p>
            <a:r>
              <a:rPr lang="en-US" altLang="en-US" sz="1400"/>
              <a:t>Once You have decided on your environment, database, communications, etc, you can use the lower </a:t>
            </a:r>
          </a:p>
          <a:p>
            <a:r>
              <a:rPr lang="en-US" altLang="en-US" sz="1400"/>
              <a:t>case tools.  </a:t>
            </a:r>
          </a:p>
          <a:p>
            <a:r>
              <a:rPr lang="en-US" altLang="en-US" sz="1400"/>
              <a:t>Database generation and compilers are considered Lower case tools (back end tools).  They also may be provided in integrated CASE tools</a:t>
            </a:r>
          </a:p>
          <a:p>
            <a:endParaRPr lang="en-US" altLang="en-US"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5593157-1B8C-4C1A-B45F-A54C9BDB87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0C27094-9F7E-472E-BACF-B3326FC88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4632325"/>
            <a:ext cx="5302250" cy="4389438"/>
          </a:xfrm>
        </p:spPr>
        <p:txBody>
          <a:bodyPr/>
          <a:lstStyle/>
          <a:p>
            <a:r>
              <a:rPr lang="en-US" altLang="en-US" sz="1400"/>
              <a:t>Workbenches</a:t>
            </a:r>
          </a:p>
          <a:p>
            <a:pPr>
              <a:buFontTx/>
              <a:buChar char="•"/>
            </a:pPr>
            <a:r>
              <a:rPr lang="en-US" altLang="en-US" sz="1400"/>
              <a:t>The activities may cross phase boundaries (e.g., support analysis and design tasks)</a:t>
            </a:r>
          </a:p>
          <a:p>
            <a:pPr>
              <a:buFontTx/>
              <a:buChar char="•"/>
            </a:pPr>
            <a:r>
              <a:rPr lang="en-US" altLang="en-US" sz="1400"/>
              <a:t>Generally support some development method</a:t>
            </a:r>
          </a:p>
          <a:p>
            <a:endParaRPr lang="en-US" altLang="en-US" sz="1400"/>
          </a:p>
          <a:p>
            <a:pPr>
              <a:buFontTx/>
              <a:buChar char="•"/>
            </a:pPr>
            <a:r>
              <a:rPr lang="en-US" altLang="en-US" sz="1400"/>
              <a:t>Commercial examples given support:</a:t>
            </a:r>
          </a:p>
          <a:p>
            <a:pPr lvl="2">
              <a:buFontTx/>
              <a:buChar char="•"/>
            </a:pPr>
            <a:r>
              <a:rPr lang="en-US" altLang="en-US" sz="1400"/>
              <a:t>Data dictionary</a:t>
            </a:r>
          </a:p>
          <a:p>
            <a:pPr lvl="2">
              <a:buFontTx/>
              <a:buChar char="•"/>
            </a:pPr>
            <a:r>
              <a:rPr lang="en-US" altLang="en-US" sz="1400"/>
              <a:t>Consistency checker</a:t>
            </a:r>
          </a:p>
          <a:p>
            <a:pPr lvl="2">
              <a:buFontTx/>
              <a:buChar char="•"/>
            </a:pPr>
            <a:r>
              <a:rPr lang="en-US" altLang="en-US" sz="1400"/>
              <a:t>Screen generator</a:t>
            </a:r>
          </a:p>
          <a:p>
            <a:pPr lvl="2">
              <a:buFontTx/>
              <a:buChar char="•"/>
            </a:pPr>
            <a:r>
              <a:rPr lang="en-US" altLang="en-US" sz="1400"/>
              <a:t>Report generator</a:t>
            </a:r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3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8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7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6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5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344358-AC7F-47C8-8BAA-2740AC3C65A0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A4E52F-2B0C-494E-B34F-68A5C9A96F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1D5C-4CF9-4597-B809-33D66F03C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698293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74490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BA65A9C-74F7-4A83-8108-AD0D169B6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 Categories of CASE Tools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A0C0863-169C-471F-A939-A10A7A6A5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Workbenches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Collection of tools that together support: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Process workflows (requirements, design, etc.)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One or two activities where an activity is a related collection of tasks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Commercial examples: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PowerBuilder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Software Through Pictures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Software Architect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F61DB97-57DD-43DD-97E9-26437DC62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 Categories of CASE Tools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A37D350-BA1B-4B6B-BC4B-57BAF0E83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4953000"/>
          </a:xfrm>
        </p:spPr>
        <p:txBody>
          <a:bodyPr/>
          <a:lstStyle/>
          <a:p>
            <a:r>
              <a:rPr lang="en-US" altLang="en-US" sz="3200"/>
              <a:t>Environments</a:t>
            </a:r>
          </a:p>
          <a:p>
            <a:pPr lvl="1"/>
            <a:r>
              <a:rPr lang="en-US" altLang="en-US" sz="2800"/>
              <a:t>Support the complete software process or, at least, a large portion of the software process</a:t>
            </a:r>
          </a:p>
          <a:p>
            <a:pPr lvl="1"/>
            <a:r>
              <a:rPr lang="en-US" altLang="en-US" sz="2800"/>
              <a:t>Normally include several different workbenches which are integrated in some way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F8A66BC-2DCF-4112-925E-6ADE4B434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53084"/>
          </a:xfrm>
        </p:spPr>
        <p:txBody>
          <a:bodyPr/>
          <a:lstStyle/>
          <a:p>
            <a:r>
              <a:rPr lang="en-US" altLang="en-US" dirty="0"/>
              <a:t>Taxonomy of CASE Tools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93F3828C-9D6C-4439-A7D7-44C45F618C7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200400" y="1404938"/>
          <a:ext cx="579120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4" imgW="4428571" imgH="3572374" progId="MSPhotoEd.3">
                  <p:embed/>
                </p:oleObj>
              </mc:Choice>
              <mc:Fallback>
                <p:oleObj name="Photo Editor Photo" r:id="rId4" imgW="4428571" imgH="3572374" progId="MSPhotoEd.3">
                  <p:embed/>
                  <p:pic>
                    <p:nvPicPr>
                      <p:cNvPr id="92163" name="Object 3">
                        <a:extLst>
                          <a:ext uri="{FF2B5EF4-FFF2-40B4-BE49-F238E27FC236}">
                            <a16:creationId xmlns:a16="http://schemas.microsoft.com/office/drawing/2014/main" id="{93F3828C-9D6C-4439-A7D7-44C45F618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04938"/>
                        <a:ext cx="5791200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1186001-B029-4F8E-8DDC-BA1E2810D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3925" y="306389"/>
            <a:ext cx="7804150" cy="636587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GB" altLang="en-US"/>
              <a:t>Components of CASE</a:t>
            </a:r>
            <a:endParaRPr lang="en-US" altLang="en-US"/>
          </a:p>
        </p:txBody>
      </p:sp>
      <p:grpSp>
        <p:nvGrpSpPr>
          <p:cNvPr id="94212" name="Group 4">
            <a:extLst>
              <a:ext uri="{FF2B5EF4-FFF2-40B4-BE49-F238E27FC236}">
                <a16:creationId xmlns:a16="http://schemas.microsoft.com/office/drawing/2014/main" id="{48425F60-214F-4510-95F0-2EEB89183035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385888"/>
            <a:ext cx="6913562" cy="4176712"/>
            <a:chOff x="385" y="799"/>
            <a:chExt cx="4355" cy="2359"/>
          </a:xfrm>
        </p:grpSpPr>
        <p:grpSp>
          <p:nvGrpSpPr>
            <p:cNvPr id="94213" name="Group 5">
              <a:extLst>
                <a:ext uri="{FF2B5EF4-FFF2-40B4-BE49-F238E27FC236}">
                  <a16:creationId xmlns:a16="http://schemas.microsoft.com/office/drawing/2014/main" id="{5F5F6539-2E9D-48E1-84DC-EA30CD61A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344"/>
              <a:ext cx="3674" cy="1814"/>
              <a:chOff x="385" y="1344"/>
              <a:chExt cx="3674" cy="1814"/>
            </a:xfrm>
          </p:grpSpPr>
          <p:sp>
            <p:nvSpPr>
              <p:cNvPr id="94214" name="AutoShape 6">
                <a:extLst>
                  <a:ext uri="{FF2B5EF4-FFF2-40B4-BE49-F238E27FC236}">
                    <a16:creationId xmlns:a16="http://schemas.microsoft.com/office/drawing/2014/main" id="{7E82CD77-D63D-4C39-A0BA-F2E460240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517" y="2750"/>
                <a:ext cx="544" cy="272"/>
              </a:xfrm>
              <a:prstGeom prst="leftRightArrow">
                <a:avLst>
                  <a:gd name="adj1" fmla="val 50000"/>
                  <a:gd name="adj2" fmla="val 4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15" name="AutoShape 7">
                <a:extLst>
                  <a:ext uri="{FF2B5EF4-FFF2-40B4-BE49-F238E27FC236}">
                    <a16:creationId xmlns:a16="http://schemas.microsoft.com/office/drawing/2014/main" id="{DAF841F4-799B-4823-9630-1ED9E2F34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472" y="1480"/>
                <a:ext cx="544" cy="272"/>
              </a:xfrm>
              <a:prstGeom prst="leftRightArrow">
                <a:avLst>
                  <a:gd name="adj1" fmla="val 50000"/>
                  <a:gd name="adj2" fmla="val 4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94216" name="Group 8">
                <a:extLst>
                  <a:ext uri="{FF2B5EF4-FFF2-40B4-BE49-F238E27FC236}">
                    <a16:creationId xmlns:a16="http://schemas.microsoft.com/office/drawing/2014/main" id="{35A85BDD-1A9B-4864-A3D6-BEE3096220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" y="1979"/>
                <a:ext cx="3674" cy="544"/>
                <a:chOff x="385" y="1979"/>
                <a:chExt cx="3674" cy="544"/>
              </a:xfrm>
            </p:grpSpPr>
            <p:sp>
              <p:nvSpPr>
                <p:cNvPr id="94217" name="AutoShape 9">
                  <a:extLst>
                    <a:ext uri="{FF2B5EF4-FFF2-40B4-BE49-F238E27FC236}">
                      <a16:creationId xmlns:a16="http://schemas.microsoft.com/office/drawing/2014/main" id="{76FBA363-1E20-4F5A-BAD6-DEA6203E7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0" y="1979"/>
                  <a:ext cx="953" cy="544"/>
                </a:xfrm>
                <a:prstGeom prst="can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GB" altLang="en-US">
                      <a:latin typeface="Arial" panose="020B0604020202020204" pitchFamily="34" charset="0"/>
                    </a:rPr>
                    <a:t>CASE</a:t>
                  </a:r>
                </a:p>
                <a:p>
                  <a:pPr algn="ctr" eaLnBrk="1" hangingPunct="1"/>
                  <a:r>
                    <a:rPr lang="en-GB" altLang="en-US">
                      <a:latin typeface="Arial" panose="020B0604020202020204" pitchFamily="34" charset="0"/>
                    </a:rPr>
                    <a:t>repository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218" name="AutoShape 10">
                  <a:extLst>
                    <a:ext uri="{FF2B5EF4-FFF2-40B4-BE49-F238E27FC236}">
                      <a16:creationId xmlns:a16="http://schemas.microsoft.com/office/drawing/2014/main" id="{875D3416-B24E-46E4-AF5C-66D33B28E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2160"/>
                  <a:ext cx="544" cy="272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4219" name="AutoShape 11">
                  <a:extLst>
                    <a:ext uri="{FF2B5EF4-FFF2-40B4-BE49-F238E27FC236}">
                      <a16:creationId xmlns:a16="http://schemas.microsoft.com/office/drawing/2014/main" id="{45F40614-4895-41CB-8B07-392D4BC1F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2160"/>
                  <a:ext cx="544" cy="272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4220" name="Rectangle 12">
                  <a:extLst>
                    <a:ext uri="{FF2B5EF4-FFF2-40B4-BE49-F238E27FC236}">
                      <a16:creationId xmlns:a16="http://schemas.microsoft.com/office/drawing/2014/main" id="{6438BCAD-2DC1-48D5-B3B2-54C5FBCAD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2115"/>
                  <a:ext cx="817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GB" altLang="en-US">
                      <a:latin typeface="Arial" panose="020B0604020202020204" pitchFamily="34" charset="0"/>
                    </a:rPr>
                    <a:t>Document </a:t>
                  </a:r>
                </a:p>
                <a:p>
                  <a:pPr algn="ctr" eaLnBrk="1" hangingPunct="1"/>
                  <a:r>
                    <a:rPr lang="en-GB" altLang="en-US">
                      <a:latin typeface="Arial" panose="020B0604020202020204" pitchFamily="34" charset="0"/>
                    </a:rPr>
                    <a:t>Generator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4221" name="Group 13">
              <a:extLst>
                <a:ext uri="{FF2B5EF4-FFF2-40B4-BE49-F238E27FC236}">
                  <a16:creationId xmlns:a16="http://schemas.microsoft.com/office/drawing/2014/main" id="{5D0FCDFE-290C-4EEA-89E6-0A0A0FF31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799"/>
              <a:ext cx="3085" cy="1044"/>
              <a:chOff x="1655" y="799"/>
              <a:chExt cx="3085" cy="1044"/>
            </a:xfrm>
          </p:grpSpPr>
          <p:sp>
            <p:nvSpPr>
              <p:cNvPr id="94222" name="Rectangle 14">
                <a:extLst>
                  <a:ext uri="{FF2B5EF4-FFF2-40B4-BE49-F238E27FC236}">
                    <a16:creationId xmlns:a16="http://schemas.microsoft.com/office/drawing/2014/main" id="{34919C23-FBC8-42E4-AD37-FB7DB354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799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Design </a:t>
                </a:r>
              </a:p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Generator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4223" name="Rectangle 15">
                <a:extLst>
                  <a:ext uri="{FF2B5EF4-FFF2-40B4-BE49-F238E27FC236}">
                    <a16:creationId xmlns:a16="http://schemas.microsoft.com/office/drawing/2014/main" id="{98DE12AF-FA13-4460-B2CC-710B92015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799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Analysis</a:t>
                </a:r>
              </a:p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tool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4224" name="Rectangle 16">
                <a:extLst>
                  <a:ext uri="{FF2B5EF4-FFF2-40B4-BE49-F238E27FC236}">
                    <a16:creationId xmlns:a16="http://schemas.microsoft.com/office/drawing/2014/main" id="{00829178-2248-43D0-910B-35B51FB93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1480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Code </a:t>
                </a:r>
              </a:p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Generator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4225" name="Group 17">
            <a:extLst>
              <a:ext uri="{FF2B5EF4-FFF2-40B4-BE49-F238E27FC236}">
                <a16:creationId xmlns:a16="http://schemas.microsoft.com/office/drawing/2014/main" id="{A2527B92-87D8-4350-9AFF-DAE7DE78DB66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2514601"/>
            <a:ext cx="7129463" cy="3960813"/>
            <a:chOff x="612" y="1434"/>
            <a:chExt cx="4491" cy="2223"/>
          </a:xfrm>
        </p:grpSpPr>
        <p:sp>
          <p:nvSpPr>
            <p:cNvPr id="94226" name="Rectangle 18">
              <a:extLst>
                <a:ext uri="{FF2B5EF4-FFF2-40B4-BE49-F238E27FC236}">
                  <a16:creationId xmlns:a16="http://schemas.microsoft.com/office/drawing/2014/main" id="{A061092E-B45F-49DC-930E-CE9B1DB78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434"/>
              <a:ext cx="817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altLang="en-US">
                  <a:latin typeface="Arial" panose="020B0604020202020204" pitchFamily="34" charset="0"/>
                </a:rPr>
                <a:t>Drawing</a:t>
              </a:r>
            </a:p>
            <a:p>
              <a:pPr algn="ctr" eaLnBrk="1" hangingPunct="1"/>
              <a:r>
                <a:rPr lang="en-GB" altLang="en-US">
                  <a:latin typeface="Arial" panose="020B0604020202020204" pitchFamily="34" charset="0"/>
                </a:rPr>
                <a:t>Tool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94227" name="Group 19">
              <a:extLst>
                <a:ext uri="{FF2B5EF4-FFF2-40B4-BE49-F238E27FC236}">
                  <a16:creationId xmlns:a16="http://schemas.microsoft.com/office/drawing/2014/main" id="{522A6270-51C5-4C29-AAE2-F0FBE9DE1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115"/>
              <a:ext cx="4400" cy="1542"/>
              <a:chOff x="703" y="2115"/>
              <a:chExt cx="4400" cy="1542"/>
            </a:xfrm>
          </p:grpSpPr>
          <p:sp>
            <p:nvSpPr>
              <p:cNvPr id="94228" name="Rectangle 20">
                <a:extLst>
                  <a:ext uri="{FF2B5EF4-FFF2-40B4-BE49-F238E27FC236}">
                    <a16:creationId xmlns:a16="http://schemas.microsoft.com/office/drawing/2014/main" id="{94DE6695-0638-4D33-BD1E-170125BE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750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 sz="1600">
                    <a:latin typeface="Arial" panose="020B0604020202020204" pitchFamily="34" charset="0"/>
                  </a:rPr>
                  <a:t>Error-checking</a:t>
                </a:r>
              </a:p>
              <a:p>
                <a:pPr algn="ctr" eaLnBrk="1" hangingPunct="1"/>
                <a:r>
                  <a:rPr lang="en-GB" altLang="en-US" sz="1600">
                    <a:latin typeface="Arial" panose="020B0604020202020204" pitchFamily="34" charset="0"/>
                  </a:rPr>
                  <a:t>tool</a:t>
                </a: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94229" name="Rectangle 21">
                <a:extLst>
                  <a:ext uri="{FF2B5EF4-FFF2-40B4-BE49-F238E27FC236}">
                    <a16:creationId xmlns:a16="http://schemas.microsoft.com/office/drawing/2014/main" id="{B177B513-62C9-4188-A345-69092F037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3294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 sz="1600">
                    <a:latin typeface="Arial" panose="020B0604020202020204" pitchFamily="34" charset="0"/>
                  </a:rPr>
                  <a:t>Security and </a:t>
                </a:r>
              </a:p>
              <a:p>
                <a:pPr algn="ctr" eaLnBrk="1" hangingPunct="1"/>
                <a:r>
                  <a:rPr lang="en-GB" altLang="en-US" sz="1600">
                    <a:latin typeface="Arial" panose="020B0604020202020204" pitchFamily="34" charset="0"/>
                  </a:rPr>
                  <a:t>Version Control</a:t>
                </a: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94230" name="Rectangle 22">
                <a:extLst>
                  <a:ext uri="{FF2B5EF4-FFF2-40B4-BE49-F238E27FC236}">
                    <a16:creationId xmlns:a16="http://schemas.microsoft.com/office/drawing/2014/main" id="{909CBC7E-62A6-487B-8C7E-B741D883C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294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 sz="1400">
                    <a:latin typeface="Arial" panose="020B0604020202020204" pitchFamily="34" charset="0"/>
                  </a:rPr>
                  <a:t>Screen and</a:t>
                </a:r>
              </a:p>
              <a:p>
                <a:pPr algn="ctr" eaLnBrk="1" hangingPunct="1"/>
                <a:r>
                  <a:rPr lang="en-GB" altLang="en-US" sz="1400">
                    <a:latin typeface="Arial" panose="020B0604020202020204" pitchFamily="34" charset="0"/>
                  </a:rPr>
                  <a:t>Report Generator</a:t>
                </a:r>
              </a:p>
              <a:p>
                <a:pPr algn="ctr" eaLnBrk="1" hangingPunct="1"/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94231" name="Rectangle 23">
                <a:extLst>
                  <a:ext uri="{FF2B5EF4-FFF2-40B4-BE49-F238E27FC236}">
                    <a16:creationId xmlns:a16="http://schemas.microsoft.com/office/drawing/2014/main" id="{B59DF0DB-427C-4CA0-9E0A-B45AE00AC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2750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Prototyping</a:t>
                </a:r>
              </a:p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Tool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4232" name="Rectangle 24">
                <a:extLst>
                  <a:ext uri="{FF2B5EF4-FFF2-40B4-BE49-F238E27FC236}">
                    <a16:creationId xmlns:a16="http://schemas.microsoft.com/office/drawing/2014/main" id="{D7A5D0DD-FED1-4228-9507-32F40506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2115"/>
                <a:ext cx="817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Database</a:t>
                </a:r>
              </a:p>
              <a:p>
                <a:pPr algn="ctr" eaLnBrk="1" hangingPunct="1"/>
                <a:r>
                  <a:rPr lang="en-GB" altLang="en-US">
                    <a:latin typeface="Arial" panose="020B0604020202020204" pitchFamily="34" charset="0"/>
                  </a:rPr>
                  <a:t>Generator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1D07673-1453-421F-801E-51A86D3F1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838200"/>
          </a:xfrm>
        </p:spPr>
        <p:txBody>
          <a:bodyPr/>
          <a:lstStyle/>
          <a:p>
            <a:r>
              <a:rPr lang="en-US" altLang="en-US"/>
              <a:t>Components of CASE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F566679-6718-4A44-A936-E156FAF0B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8305800" cy="4495800"/>
          </a:xfrm>
        </p:spPr>
        <p:txBody>
          <a:bodyPr/>
          <a:lstStyle/>
          <a:p>
            <a:r>
              <a:rPr lang="en-US" altLang="en-US" sz="3200"/>
              <a:t>CASE repository</a:t>
            </a:r>
          </a:p>
          <a:p>
            <a:pPr lvl="1"/>
            <a:r>
              <a:rPr lang="en-US" altLang="en-US" sz="2800"/>
              <a:t>Central component of any CASE tool</a:t>
            </a:r>
          </a:p>
          <a:p>
            <a:pPr lvl="1"/>
            <a:r>
              <a:rPr lang="en-US" altLang="en-US" sz="2800"/>
              <a:t>Also known as the information repository or data dictionary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BB11290-CF4B-4A22-8391-592E1EC36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868363"/>
          </a:xfrm>
        </p:spPr>
        <p:txBody>
          <a:bodyPr/>
          <a:lstStyle/>
          <a:p>
            <a:r>
              <a:rPr lang="en-GB" altLang="en-US"/>
              <a:t>Components of CASE</a:t>
            </a:r>
            <a:endParaRPr lang="en-US" alt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98DEC66-E69A-4784-A704-511EA5526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3200"/>
              <a:t>CASE repository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Centralized database 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Allows easy sharing of information between tools and SDLC activities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Used to store graphical diagrams and prototype forms and reports during analysis and design workflows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Provides wealth of information to project manager and allows control over project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Facilitates reusability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8B4A9B3-1BDD-4F67-B248-0FC630F02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868363"/>
          </a:xfrm>
        </p:spPr>
        <p:txBody>
          <a:bodyPr/>
          <a:lstStyle/>
          <a:p>
            <a:r>
              <a:rPr lang="en-GB" altLang="en-US"/>
              <a:t>Components of CASE</a:t>
            </a:r>
            <a:endParaRPr lang="en-US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9BCD770-5551-434F-B40B-4F89C2A83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0668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3200"/>
              <a:t>CASE repository acts as: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Information repository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Combines information about organization’s business information and application portfolio 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Provides automated tools to manage and control access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Data dictionary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Used to manage and control access to information repository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Facilities for recording, storing and processing resources 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Useful for cross-referencing</a:t>
            </a: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9E8CB16-FCB0-4743-A94B-551A88D26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Components of CASE</a:t>
            </a:r>
            <a:endParaRPr lang="en-US" alt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E68B63A-2A33-498A-B369-4E0CFE3F1A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200"/>
              <a:t>Diagramming tools</a:t>
            </a:r>
          </a:p>
          <a:p>
            <a:pPr lvl="1"/>
            <a:r>
              <a:rPr lang="en-GB" altLang="en-US" sz="2800"/>
              <a:t>Allow you to represent a system and its components visually</a:t>
            </a:r>
          </a:p>
          <a:p>
            <a:pPr lvl="1"/>
            <a:r>
              <a:rPr lang="en-GB" altLang="en-US" sz="2800"/>
              <a:t>Allows higher level processes to be easily decomposed</a:t>
            </a:r>
          </a:p>
          <a:p>
            <a:pPr lvl="1"/>
            <a:r>
              <a:rPr lang="en-GB" altLang="en-US" sz="2800"/>
              <a:t>Can examine processes or data models at high or low level</a:t>
            </a:r>
            <a:endParaRPr lang="en-US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83D7AFF-BB80-4DE6-BE35-ED36F5889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Components of CASE</a:t>
            </a: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491CF9F-6607-4EC7-A50F-F316F12F1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200"/>
              <a:t>Screen and report generators</a:t>
            </a:r>
          </a:p>
          <a:p>
            <a:pPr lvl="1"/>
            <a:r>
              <a:rPr lang="en-GB" altLang="en-US" sz="2800"/>
              <a:t>Used to</a:t>
            </a:r>
          </a:p>
          <a:p>
            <a:pPr lvl="2"/>
            <a:r>
              <a:rPr lang="en-GB" altLang="en-US" sz="2400"/>
              <a:t>Create, modify and test prototypes of computer displays and reports</a:t>
            </a:r>
          </a:p>
          <a:p>
            <a:pPr lvl="2"/>
            <a:r>
              <a:rPr lang="en-GB" altLang="en-US" sz="2400"/>
              <a:t>Identify which data items to display or collect for each screen or report</a:t>
            </a:r>
          </a:p>
          <a:p>
            <a:pPr lvl="1"/>
            <a:r>
              <a:rPr lang="en-GB" altLang="en-US" sz="2800"/>
              <a:t>Some tools have templates</a:t>
            </a:r>
            <a:endParaRPr lang="en-US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84BA58B-143B-476F-BA61-B40B9344B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Components of CASE</a:t>
            </a:r>
            <a:endParaRPr lang="en-US" alt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BCC2E1D-20D1-4595-BE3F-4A475C5D0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382000" cy="4724400"/>
          </a:xfrm>
        </p:spPr>
        <p:txBody>
          <a:bodyPr/>
          <a:lstStyle/>
          <a:p>
            <a:endParaRPr lang="en-GB" altLang="en-US" sz="3200" dirty="0"/>
          </a:p>
          <a:p>
            <a:r>
              <a:rPr lang="en-GB" altLang="en-US" sz="3200" dirty="0"/>
              <a:t>Analysis tools</a:t>
            </a:r>
          </a:p>
          <a:p>
            <a:pPr lvl="1"/>
            <a:r>
              <a:rPr lang="en-GB" altLang="en-US" sz="2800" dirty="0"/>
              <a:t>Generate reports that help identify possible inconsistencies, redundancies and omissions</a:t>
            </a:r>
          </a:p>
          <a:p>
            <a:pPr lvl="1"/>
            <a:r>
              <a:rPr lang="en-GB" altLang="en-US" sz="2800" dirty="0"/>
              <a:t>Generally focus on </a:t>
            </a:r>
          </a:p>
          <a:p>
            <a:pPr lvl="2"/>
            <a:r>
              <a:rPr lang="en-GB" altLang="en-US" sz="2400" dirty="0"/>
              <a:t>diagram completeness and consistency</a:t>
            </a:r>
          </a:p>
          <a:p>
            <a:pPr lvl="2"/>
            <a:r>
              <a:rPr lang="en-GB" altLang="en-US" sz="2400" dirty="0"/>
              <a:t>data structures and usage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7BD9406-4BA2-44A3-8B05-8DFF61A94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Tools of Software Development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B645B58-B3ED-4618-920E-53933780C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0" y="1676400"/>
            <a:ext cx="7804150" cy="3894138"/>
          </a:xfrm>
        </p:spPr>
        <p:txBody>
          <a:bodyPr/>
          <a:lstStyle/>
          <a:p>
            <a:pPr marL="609600" indent="-609600"/>
            <a:r>
              <a:rPr lang="en-US" altLang="en-US" sz="3200"/>
              <a:t>2 types of tools used by software engineers: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Analytical tools</a:t>
            </a:r>
          </a:p>
          <a:p>
            <a:pPr marL="1371600" lvl="2" indent="-457200">
              <a:buFontTx/>
              <a:buChar char="–"/>
            </a:pPr>
            <a:r>
              <a:rPr lang="en-US" altLang="en-US"/>
              <a:t>Stepwise refinement</a:t>
            </a:r>
          </a:p>
          <a:p>
            <a:pPr marL="1371600" lvl="2" indent="-457200">
              <a:buFontTx/>
              <a:buChar char="–"/>
            </a:pPr>
            <a:r>
              <a:rPr lang="en-US" altLang="en-US"/>
              <a:t>Cost-benefit analysis</a:t>
            </a:r>
          </a:p>
          <a:p>
            <a:pPr marL="1371600" lvl="2" indent="-457200">
              <a:buFontTx/>
              <a:buChar char="–"/>
            </a:pPr>
            <a:r>
              <a:rPr lang="en-US" altLang="en-US"/>
              <a:t>Software metrics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CASE 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630411D-FE02-44DD-A2DA-0098BA35A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3925" y="306388"/>
            <a:ext cx="7804150" cy="696912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Components of CASE</a:t>
            </a:r>
            <a:endParaRPr lang="en-US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D98936D-C1C1-43BD-BC80-833EE2686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305800" cy="4953000"/>
          </a:xfrm>
        </p:spPr>
        <p:txBody>
          <a:bodyPr/>
          <a:lstStyle/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CASE documentation generator tools</a:t>
            </a:r>
          </a:p>
          <a:p>
            <a:pPr lvl="1"/>
            <a:r>
              <a:rPr lang="en-GB" altLang="en-US" dirty="0"/>
              <a:t>Create standard reports based on contents of repository</a:t>
            </a:r>
          </a:p>
          <a:p>
            <a:pPr lvl="1"/>
            <a:r>
              <a:rPr lang="en-GB" altLang="en-US" dirty="0"/>
              <a:t>Need textual descriptions of needs, solutions, trade-offs, diagrams of data and processes, prototype forms and reports, program specifications and user documentation</a:t>
            </a:r>
          </a:p>
          <a:p>
            <a:pPr lvl="1"/>
            <a:r>
              <a:rPr lang="en-GB" altLang="en-US" dirty="0"/>
              <a:t>High-quality documentation leads to 80% reduction in system maintenance effort in comparison to average quality documentation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CE651-EC97-4E01-B726-120F278B3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CASE workbenches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C1D9F29-D565-40BB-8447-660806B6C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A coherent set of tools that is designed to support related software process activities such as analysis, design or testing.</a:t>
            </a:r>
          </a:p>
          <a:p>
            <a:pPr>
              <a:lnSpc>
                <a:spcPct val="90000"/>
              </a:lnSpc>
            </a:pPr>
            <a:r>
              <a:rPr lang="en-GB" altLang="en-US"/>
              <a:t>Analysis and design workbenches support system modelling during both requirements engineering and system design.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These workbenches may support a specific design method or may provide support for a creating several different types of system model.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6A1A4B0-BC4B-4EA6-B57E-1AAE7C82D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263526"/>
            <a:ext cx="8323263" cy="1108075"/>
          </a:xfrm>
          <a:noFill/>
          <a:ln/>
        </p:spPr>
        <p:txBody>
          <a:bodyPr vert="horz" lIns="90840" tIns="44623" rIns="90840" bIns="44623" rtlCol="0" anchor="ctr">
            <a:normAutofit fontScale="90000"/>
          </a:bodyPr>
          <a:lstStyle/>
          <a:p>
            <a:r>
              <a:rPr lang="en-GB" altLang="en-US"/>
              <a:t>An analysis and design workbench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E43F5C67-C238-4121-A24F-AE9BE56C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96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D5021694-804B-4A3F-9FD9-F827FF60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1"/>
            <a:ext cx="6400800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0733A90-3A9E-43B9-8B50-376B1FF7F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altLang="en-US"/>
              <a:t>Analysis workbench components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5D11D5F-4BC3-4640-AF68-6CBB227B4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altLang="en-US"/>
              <a:t>Diagram editors</a:t>
            </a:r>
          </a:p>
          <a:p>
            <a:r>
              <a:rPr lang="en-GB" altLang="en-US"/>
              <a:t>Model analysis and checking tools</a:t>
            </a:r>
          </a:p>
          <a:p>
            <a:r>
              <a:rPr lang="en-GB" altLang="en-US"/>
              <a:t>Repository and associated query language</a:t>
            </a:r>
          </a:p>
          <a:p>
            <a:r>
              <a:rPr lang="en-GB" altLang="en-US"/>
              <a:t>Data dictionary</a:t>
            </a:r>
          </a:p>
          <a:p>
            <a:r>
              <a:rPr lang="en-GB" altLang="en-US"/>
              <a:t>Report definition and generation tools</a:t>
            </a:r>
          </a:p>
          <a:p>
            <a:r>
              <a:rPr lang="en-GB" altLang="en-US"/>
              <a:t>Forms definition tools</a:t>
            </a:r>
          </a:p>
          <a:p>
            <a:r>
              <a:rPr lang="en-GB" altLang="en-US"/>
              <a:t>Import/export translators</a:t>
            </a:r>
          </a:p>
          <a:p>
            <a:r>
              <a:rPr lang="en-GB" altLang="en-US"/>
              <a:t>Code generation tools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2061B24-EADF-4599-89CE-7786FFF23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Computer-aided software engineering</a:t>
            </a:r>
            <a:endParaRPr lang="en-GB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DC70C51-7587-4462-B03E-58A9AC770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500"/>
              <a:t>Computer-aided software engineering (CASE) is software to support software development and evolution processes.</a:t>
            </a:r>
          </a:p>
          <a:p>
            <a:r>
              <a:rPr lang="en-GB" altLang="en-US" sz="2500"/>
              <a:t>Activity automation</a:t>
            </a:r>
          </a:p>
          <a:p>
            <a:pPr lvl="1"/>
            <a:r>
              <a:rPr lang="en-GB" altLang="en-US" sz="2200"/>
              <a:t>Graphical editors for system model development;</a:t>
            </a:r>
          </a:p>
          <a:p>
            <a:pPr lvl="1"/>
            <a:r>
              <a:rPr lang="en-GB" altLang="en-US" sz="2200"/>
              <a:t>Data dictionary to manage design entities;</a:t>
            </a:r>
          </a:p>
          <a:p>
            <a:pPr lvl="1"/>
            <a:r>
              <a:rPr lang="en-GB" altLang="en-US" sz="2200"/>
              <a:t>Graphical UI builder for user interface construction;</a:t>
            </a:r>
          </a:p>
          <a:p>
            <a:pPr lvl="1"/>
            <a:r>
              <a:rPr lang="en-GB" altLang="en-US" sz="2200"/>
              <a:t>Debuggers to support program fault finding;</a:t>
            </a:r>
          </a:p>
          <a:p>
            <a:pPr lvl="1"/>
            <a:r>
              <a:rPr lang="en-GB" altLang="en-US" sz="2200"/>
              <a:t>Automated translators to generate new versions of a program.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D0A6E09-8632-4CFD-86E5-AF8589549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Case technology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33AD139-74B4-4578-8E22-222D655D9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Case technology has led to significant improvements in the software process. However, these are not the order of magnitude improvements that were once predicted</a:t>
            </a:r>
          </a:p>
          <a:p>
            <a:pPr lvl="1"/>
            <a:r>
              <a:rPr lang="en-GB" altLang="en-US"/>
              <a:t>Software engineering requires creative thought - this is not readily automated;</a:t>
            </a:r>
          </a:p>
          <a:p>
            <a:pPr lvl="1"/>
            <a:r>
              <a:rPr lang="en-GB" altLang="en-US"/>
              <a:t>Software engineering is a team activity and, for large projects, much time is spent in team interactions. CASE technology does not really support these.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16C649E-68F2-4140-AC89-02C1E207C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CASE classification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EE69487-3EB5-42F4-912C-EB2E8C98D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500"/>
              <a:t>Classification helps us understand the different types of CASE tools and their support for process activities.</a:t>
            </a:r>
          </a:p>
          <a:p>
            <a:r>
              <a:rPr lang="en-GB" altLang="en-US" sz="2500"/>
              <a:t>Functional perspective</a:t>
            </a:r>
          </a:p>
          <a:p>
            <a:pPr lvl="1"/>
            <a:r>
              <a:rPr lang="en-GB" altLang="en-US" sz="2200"/>
              <a:t>Tools are classified according to their specific function.</a:t>
            </a:r>
          </a:p>
          <a:p>
            <a:r>
              <a:rPr lang="en-GB" altLang="en-US" sz="2500"/>
              <a:t>Process perspective</a:t>
            </a:r>
          </a:p>
          <a:p>
            <a:pPr lvl="1"/>
            <a:r>
              <a:rPr lang="en-GB" altLang="en-US" sz="2200"/>
              <a:t>Tools are classified according to process activities that are supported.</a:t>
            </a:r>
          </a:p>
          <a:p>
            <a:r>
              <a:rPr lang="en-GB" altLang="en-US" sz="2500"/>
              <a:t>Integration perspective</a:t>
            </a:r>
          </a:p>
          <a:p>
            <a:pPr lvl="1"/>
            <a:r>
              <a:rPr lang="en-GB" altLang="en-US" sz="2200"/>
              <a:t>Tools are classified according to their organisation into integrated units.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BBB7DDE-CED3-4A93-A00E-BE70F3B1C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Functional tool classification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50A8F1B-62B3-4A44-9680-CD5ED9CA4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1606551"/>
            <a:ext cx="8340725" cy="48180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CA289331-7255-44CE-80B9-28C68ADE7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1758951"/>
          <a:ext cx="765175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5605272" imgH="3361944" progId="Word.Document.8">
                  <p:embed/>
                </p:oleObj>
              </mc:Choice>
              <mc:Fallback>
                <p:oleObj name="Document" r:id="rId4" imgW="5605272" imgH="3361944" progId="Word.Document.8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CA289331-7255-44CE-80B9-28C68ADE7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758951"/>
                        <a:ext cx="765175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5BFE358-C637-4738-B865-BCDE53CBD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altLang="en-US" dirty="0"/>
              <a:t>Activity-based tool classification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B9C4C0F-11C6-40BB-8DD0-A8ABE04A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1452563"/>
            <a:ext cx="8034337" cy="49720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E65BDE7B-888B-4245-9912-213E7573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9" y="1758950"/>
            <a:ext cx="4973637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257DAA9-F44D-4201-BC20-7F0A85CBC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CASE integration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D5CA087-0C7C-4E4A-93FB-5BF7A92F4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Tools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Support individual process tasks such as design consistency checking, text editing, etc.</a:t>
            </a:r>
          </a:p>
          <a:p>
            <a:pPr>
              <a:lnSpc>
                <a:spcPct val="90000"/>
              </a:lnSpc>
            </a:pPr>
            <a:r>
              <a:rPr lang="en-GB" altLang="en-US"/>
              <a:t>Workbenches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Support a process phase such as specification or design, Normally include a number of integrated tools.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Environments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Support all or a substantial part of an entire software process. Normally include several integrated workbenches.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D097C28-D088-44F8-AD42-BB0D6854B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(Computer-Aided Software Engineering) Tools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4CDDDC2-86FD-4750-A163-26D702800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828800"/>
            <a:ext cx="8458200" cy="4724400"/>
          </a:xfrm>
        </p:spPr>
        <p:txBody>
          <a:bodyPr/>
          <a:lstStyle/>
          <a:p>
            <a:r>
              <a:rPr lang="en-US" altLang="en-US" sz="3200"/>
              <a:t>Software that is used to support software process activities </a:t>
            </a:r>
          </a:p>
          <a:p>
            <a:r>
              <a:rPr lang="en-US" altLang="en-US" sz="3200"/>
              <a:t>Provides software process support by</a:t>
            </a:r>
          </a:p>
          <a:p>
            <a:pPr lvl="1"/>
            <a:r>
              <a:rPr lang="en-US" altLang="en-US" sz="2800"/>
              <a:t>automating some process activities</a:t>
            </a:r>
          </a:p>
          <a:p>
            <a:pPr lvl="1"/>
            <a:r>
              <a:rPr lang="en-US" altLang="en-US" sz="2800"/>
              <a:t>providing information about the software being developed</a:t>
            </a:r>
          </a:p>
          <a:p>
            <a:r>
              <a:rPr lang="en-US" altLang="en-US" sz="3200"/>
              <a:t>Currently used in every phase/workflow of life cycle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BFAB433-5CE6-46E5-9CBA-EA846A0E6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263526"/>
            <a:ext cx="8399463" cy="1108075"/>
          </a:xfrm>
          <a:noFill/>
          <a:ln/>
        </p:spPr>
        <p:txBody>
          <a:bodyPr vert="horz" lIns="90840" tIns="44623" rIns="90840" bIns="44623" rtlCol="0" anchor="ctr">
            <a:normAutofit fontScale="90000"/>
          </a:bodyPr>
          <a:lstStyle/>
          <a:p>
            <a:r>
              <a:rPr lang="en-GB" altLang="en-US"/>
              <a:t>Tools, workbenches, environments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1590E35-4E16-4999-BD89-57EDF596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9" y="1530351"/>
            <a:ext cx="8264525" cy="4894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F3EBF179-0F7A-4C35-BAF2-33AE5A5C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4" y="1682751"/>
            <a:ext cx="6580187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B84B4DF-2D07-4893-94C5-71599FBF5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914400"/>
          </a:xfrm>
        </p:spPr>
        <p:txBody>
          <a:bodyPr/>
          <a:lstStyle/>
          <a:p>
            <a:r>
              <a:rPr lang="en-US" altLang="en-US"/>
              <a:t>CASE Tools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B3DCAEF-06E6-4072-B5F8-DF1BC9905F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229600" cy="4876800"/>
          </a:xfrm>
        </p:spPr>
        <p:txBody>
          <a:bodyPr/>
          <a:lstStyle/>
          <a:p>
            <a:r>
              <a:rPr lang="en-US" altLang="en-US" sz="3200"/>
              <a:t>Benefits</a:t>
            </a:r>
          </a:p>
          <a:p>
            <a:pPr lvl="1"/>
            <a:r>
              <a:rPr lang="en-US" altLang="en-US" sz="2800"/>
              <a:t>Improve software quality</a:t>
            </a:r>
          </a:p>
          <a:p>
            <a:pPr lvl="2"/>
            <a:r>
              <a:rPr lang="en-US" altLang="en-US" sz="2400"/>
              <a:t>Enforce discipline</a:t>
            </a:r>
          </a:p>
          <a:p>
            <a:pPr lvl="2"/>
            <a:r>
              <a:rPr lang="en-US" altLang="en-US" sz="2400"/>
              <a:t>Help communication between development team members</a:t>
            </a:r>
          </a:p>
          <a:p>
            <a:pPr lvl="2"/>
            <a:r>
              <a:rPr lang="en-US" altLang="en-US" sz="2400"/>
              <a:t>Information is illustrated through diagrams that are typically easier to understand</a:t>
            </a:r>
          </a:p>
          <a:p>
            <a:pPr lvl="2"/>
            <a:r>
              <a:rPr lang="en-US" altLang="en-US" sz="2400"/>
              <a:t>Development information is centralized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28A4873-F5AA-47B0-B7B9-B2BD63466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914400"/>
          </a:xfrm>
        </p:spPr>
        <p:txBody>
          <a:bodyPr/>
          <a:lstStyle/>
          <a:p>
            <a:r>
              <a:rPr lang="en-US" altLang="en-US"/>
              <a:t>CASE Tools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BF2B632-FB64-4FD7-A3B3-166A6356F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229600" cy="5105400"/>
          </a:xfrm>
        </p:spPr>
        <p:txBody>
          <a:bodyPr/>
          <a:lstStyle/>
          <a:p>
            <a:r>
              <a:rPr lang="en-US" altLang="en-US" sz="3200"/>
              <a:t>Benefits</a:t>
            </a:r>
          </a:p>
          <a:p>
            <a:pPr lvl="1"/>
            <a:r>
              <a:rPr lang="en-US" altLang="en-US" sz="2800"/>
              <a:t>Reduction of time and effort </a:t>
            </a:r>
          </a:p>
          <a:p>
            <a:pPr lvl="2"/>
            <a:r>
              <a:rPr lang="en-US" altLang="en-US" sz="2400"/>
              <a:t>Tasks are much faster to complete and alter</a:t>
            </a:r>
          </a:p>
          <a:p>
            <a:pPr lvl="2"/>
            <a:r>
              <a:rPr lang="en-US" altLang="en-US" sz="2400"/>
              <a:t>Enhance reuse of models or models’ components</a:t>
            </a:r>
          </a:p>
          <a:p>
            <a:pPr lvl="2"/>
            <a:r>
              <a:rPr lang="en-US" altLang="en-US" sz="2400"/>
              <a:t>Can reduce maintenance costs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9DF1CC5-CBF7-4E43-9EAF-033F6C781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914400"/>
          </a:xfrm>
        </p:spPr>
        <p:txBody>
          <a:bodyPr/>
          <a:lstStyle/>
          <a:p>
            <a:r>
              <a:rPr lang="en-US" altLang="en-US"/>
              <a:t>CASE Tools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FE7941E-8AD5-424B-868D-AFD102E79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229600" cy="5105400"/>
          </a:xfrm>
        </p:spPr>
        <p:txBody>
          <a:bodyPr/>
          <a:lstStyle/>
          <a:p>
            <a:r>
              <a:rPr lang="en-US" altLang="en-US" sz="3200"/>
              <a:t>Problems</a:t>
            </a:r>
          </a:p>
          <a:p>
            <a:pPr lvl="1"/>
            <a:r>
              <a:rPr lang="en-US" altLang="en-US" sz="2800"/>
              <a:t>Limitations in flexibility of documentation</a:t>
            </a:r>
          </a:p>
          <a:p>
            <a:pPr lvl="1"/>
            <a:r>
              <a:rPr lang="en-US" altLang="en-US" sz="2800"/>
              <a:t>Major danger: completeness and syntactic correctness does NOT mean compliance with requirements</a:t>
            </a:r>
          </a:p>
          <a:p>
            <a:pPr lvl="1"/>
            <a:r>
              <a:rPr lang="en-US" altLang="en-US" sz="2800"/>
              <a:t>Costs associated with the use of the tool</a:t>
            </a:r>
          </a:p>
          <a:p>
            <a:pPr lvl="2"/>
            <a:r>
              <a:rPr lang="en-US" altLang="en-US" sz="2400"/>
              <a:t>Purchase price</a:t>
            </a:r>
          </a:p>
          <a:p>
            <a:pPr lvl="2"/>
            <a:r>
              <a:rPr lang="en-US" altLang="en-US" sz="2400"/>
              <a:t>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C4F90E0-8A26-48AA-B4C9-683FFF687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 Categories of CASE Tools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B0C564D-79E7-45E1-9DF9-B6C2EB4A9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47989" y="1816100"/>
            <a:ext cx="7153275" cy="3754438"/>
          </a:xfrm>
        </p:spPr>
        <p:txBody>
          <a:bodyPr/>
          <a:lstStyle/>
          <a:p>
            <a:r>
              <a:rPr lang="en-US" altLang="en-US" sz="3200"/>
              <a:t>Tools</a:t>
            </a:r>
          </a:p>
          <a:p>
            <a:r>
              <a:rPr lang="en-US" altLang="en-US" sz="3200"/>
              <a:t>Workbenches</a:t>
            </a:r>
          </a:p>
          <a:p>
            <a:r>
              <a:rPr lang="en-US" altLang="en-US" sz="3200"/>
              <a:t>Environments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18639E7-AAE3-4782-954B-90B9CFEC4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 Categories of CASE Tools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B4B4E91-1D93-48C5-B187-73D102FA9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32089" y="1676400"/>
            <a:ext cx="7369175" cy="3963988"/>
          </a:xfrm>
        </p:spPr>
        <p:txBody>
          <a:bodyPr/>
          <a:lstStyle/>
          <a:p>
            <a:r>
              <a:rPr lang="en-US" altLang="en-US" sz="3200"/>
              <a:t>Tools</a:t>
            </a:r>
          </a:p>
          <a:p>
            <a:pPr lvl="1"/>
            <a:r>
              <a:rPr lang="en-US" altLang="en-US" sz="2800"/>
              <a:t>Support individual process tasks</a:t>
            </a:r>
          </a:p>
          <a:p>
            <a:pPr lvl="1"/>
            <a:r>
              <a:rPr lang="en-US" altLang="en-US" sz="2800"/>
              <a:t>Examples:</a:t>
            </a:r>
          </a:p>
          <a:p>
            <a:pPr lvl="2"/>
            <a:r>
              <a:rPr lang="en-US" altLang="en-US" sz="2400"/>
              <a:t>Checking the consistency of a design</a:t>
            </a:r>
          </a:p>
          <a:p>
            <a:pPr lvl="2"/>
            <a:r>
              <a:rPr lang="en-US" altLang="en-US" sz="2400"/>
              <a:t>Compiling a program</a:t>
            </a:r>
          </a:p>
          <a:p>
            <a:pPr lvl="2"/>
            <a:r>
              <a:rPr lang="en-US" altLang="en-US" sz="2400"/>
              <a:t>Comparing test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92753EA-95CE-46CF-80C3-DB988352E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Tools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35178FE-08C0-4A83-B507-F72FC2638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Upper-CASE tools (front-end tools)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Assist developer during requirements, analysis, and design workflows or activities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Lower-CASE tools (back-end tools)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Assist with implementation, testing, and maintenance workflows or activities</a:t>
            </a:r>
          </a:p>
          <a:p>
            <a:pPr>
              <a:lnSpc>
                <a:spcPct val="90000"/>
              </a:lnSpc>
            </a:pPr>
            <a:r>
              <a:rPr lang="en-GB" altLang="en-US" sz="3200"/>
              <a:t>Integrated CASE tools (I-CASE)</a:t>
            </a:r>
          </a:p>
          <a:p>
            <a:pPr lvl="1">
              <a:lnSpc>
                <a:spcPct val="90000"/>
              </a:lnSpc>
            </a:pPr>
            <a:r>
              <a:rPr lang="en-GB" altLang="en-US" sz="2800"/>
              <a:t>provide support for the full life cycle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D470812F-1196-443A-9711-C1DAC4BE3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51500"/>
            <a:ext cx="92964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GB" altLang="en-US">
                <a:solidFill>
                  <a:schemeClr val="accent1"/>
                </a:solidFill>
              </a:rPr>
              <a:t>REVIEW THE UNIFIED PROCESS to SEE WHERE EACH OF THESE TOOLS ARE USED</a:t>
            </a:r>
            <a:endParaRPr lang="en-US" altLang="en-US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1732</Words>
  <Application>Microsoft Office PowerPoint</Application>
  <PresentationFormat>Widescreen</PresentationFormat>
  <Paragraphs>288</Paragraphs>
  <Slides>30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TimesNewRomanBdMS</vt:lpstr>
      <vt:lpstr>TimesNewRomanMS</vt:lpstr>
      <vt:lpstr>Retrospect</vt:lpstr>
      <vt:lpstr>Microsoft Photo Editor 3.0 Photo</vt:lpstr>
      <vt:lpstr>Microsoft Word Document</vt:lpstr>
      <vt:lpstr>CASE</vt:lpstr>
      <vt:lpstr>Tools of Software Development</vt:lpstr>
      <vt:lpstr>CASE (Computer-Aided Software Engineering) Tools</vt:lpstr>
      <vt:lpstr>CASE Tools</vt:lpstr>
      <vt:lpstr>CASE Tools</vt:lpstr>
      <vt:lpstr>CASE Tools</vt:lpstr>
      <vt:lpstr>3 Categories of CASE Tools</vt:lpstr>
      <vt:lpstr>3 Categories of CASE Tools</vt:lpstr>
      <vt:lpstr>CASE Tools</vt:lpstr>
      <vt:lpstr>3 Categories of CASE Tools</vt:lpstr>
      <vt:lpstr>3 Categories of CASE Tools</vt:lpstr>
      <vt:lpstr>Taxonomy of CASE Tools</vt:lpstr>
      <vt:lpstr>Components of CASE</vt:lpstr>
      <vt:lpstr>Components of CASE</vt:lpstr>
      <vt:lpstr>Components of CASE</vt:lpstr>
      <vt:lpstr>Components of CASE</vt:lpstr>
      <vt:lpstr>Components of CASE</vt:lpstr>
      <vt:lpstr>Components of CASE</vt:lpstr>
      <vt:lpstr>Components of CASE</vt:lpstr>
      <vt:lpstr>Components of CASE</vt:lpstr>
      <vt:lpstr>CASE workbenches</vt:lpstr>
      <vt:lpstr>An analysis and design workbench</vt:lpstr>
      <vt:lpstr>Analysis workbench components</vt:lpstr>
      <vt:lpstr>Computer-aided software engineering</vt:lpstr>
      <vt:lpstr>Case technology</vt:lpstr>
      <vt:lpstr>CASE classification</vt:lpstr>
      <vt:lpstr>Functional tool classification</vt:lpstr>
      <vt:lpstr>Activity-based tool classification</vt:lpstr>
      <vt:lpstr>CASE integration</vt:lpstr>
      <vt:lpstr>Tools, workbenches,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2020-11-25T18:18:19Z</dcterms:created>
  <dcterms:modified xsi:type="dcterms:W3CDTF">2020-11-25T18:22:07Z</dcterms:modified>
</cp:coreProperties>
</file>