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7" r:id="rId4"/>
    <p:sldId id="268" r:id="rId5"/>
    <p:sldId id="258" r:id="rId6"/>
    <p:sldId id="269" r:id="rId7"/>
    <p:sldId id="262" r:id="rId8"/>
    <p:sldId id="263" r:id="rId9"/>
    <p:sldId id="264" r:id="rId10"/>
    <p:sldId id="270" r:id="rId11"/>
    <p:sldId id="259" r:id="rId12"/>
    <p:sldId id="260" r:id="rId13"/>
    <p:sldId id="265" r:id="rId14"/>
    <p:sldId id="266" r:id="rId15"/>
    <p:sldId id="271" r:id="rId16"/>
    <p:sldId id="261" r:id="rId17"/>
    <p:sldId id="272" r:id="rId18"/>
    <p:sldId id="273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7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609600"/>
            <a:ext cx="20193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59055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7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7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124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47800"/>
            <a:ext cx="3124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2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95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70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Documents and Settings\Damian\My Documents\wsestuff\template2.gif">
            <a:extLst>
              <a:ext uri="{FF2B5EF4-FFF2-40B4-BE49-F238E27FC236}">
                <a16:creationId xmlns:a16="http://schemas.microsoft.com/office/drawing/2014/main" id="{3F0FF233-3657-4FC6-9D4C-12C675E1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261562E-D43C-45C5-904A-F8837D1B2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7E8D088-F593-41DB-8E56-7CD17508B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400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1CFB2E-5736-4D6E-8B02-F86AE62ACD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i="1" dirty="0">
                <a:solidFill>
                  <a:schemeClr val="accent6"/>
                </a:solidFill>
              </a:rPr>
              <a:t>Customer relationship 		management</a:t>
            </a:r>
            <a:endParaRPr lang="en-GB" sz="44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9CC69E-5E20-41F9-BA5D-8D9355A48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phases of CRM</a:t>
            </a:r>
            <a:endParaRPr lang="en-GB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2F5351-00F8-4E19-AF15-B83B0E22B1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6400800" cy="4114800"/>
          </a:xfrm>
        </p:spPr>
        <p:txBody>
          <a:bodyPr/>
          <a:lstStyle/>
          <a:p>
            <a:pPr eaLnBrk="1" hangingPunct="1"/>
            <a:r>
              <a:rPr lang="en-US" altLang="en-US"/>
              <a:t>Acquiring New Relationships</a:t>
            </a:r>
          </a:p>
          <a:p>
            <a:pPr lvl="1" eaLnBrk="1" hangingPunct="1"/>
            <a:r>
              <a:rPr lang="en-US" altLang="en-US" sz="2200"/>
              <a:t>You acquire new customers by promoting your company’s product and service leadership.</a:t>
            </a:r>
          </a:p>
          <a:p>
            <a:pPr eaLnBrk="1" hangingPunct="1"/>
            <a:r>
              <a:rPr lang="en-US" altLang="en-US"/>
              <a:t>Enhancing Existing Relationships</a:t>
            </a:r>
          </a:p>
          <a:p>
            <a:pPr lvl="1" eaLnBrk="1" hangingPunct="1"/>
            <a:r>
              <a:rPr lang="en-US" altLang="en-US" sz="2200"/>
              <a:t>You enhance the relationship by encouraging excellence in cross-selling and up-selling, thereby deepening and broadening the relationship.</a:t>
            </a:r>
          </a:p>
          <a:p>
            <a:pPr eaLnBrk="1" hangingPunct="1"/>
            <a:r>
              <a:rPr lang="en-US" altLang="en-US"/>
              <a:t>Retaining Customer Relationships</a:t>
            </a:r>
          </a:p>
          <a:p>
            <a:pPr lvl="1" eaLnBrk="1" hangingPunct="1"/>
            <a:r>
              <a:rPr lang="en-US" altLang="en-US" sz="2200"/>
              <a:t>Retention focuses on service adaptability – delivering not what the market wants but what customers want.</a:t>
            </a:r>
            <a:endParaRPr lang="en-GB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9332CB8-B837-4513-9FA5-CD0631AE7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to improve CRM</a:t>
            </a:r>
            <a:endParaRPr lang="en-GB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3D1D75-D9D9-49C3-9A41-CCD39701A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Build a database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Analyse, define types, profitability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Customer selection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Activities to delight selected customers</a:t>
            </a:r>
            <a:br>
              <a:rPr lang="en-US" altLang="en-US"/>
            </a:br>
            <a:r>
              <a:rPr lang="en-US" altLang="en-US"/>
              <a:t>- discourage others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Analyse again to see how we’re doing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1CD8C8-0002-445C-92FB-8C1C85780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2600"/>
              <a:t>What should be in the database</a:t>
            </a:r>
            <a:endParaRPr lang="en-GB" altLang="en-US" sz="26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445B2B0-F72D-4B28-965D-8CB12972B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Demographics</a:t>
            </a:r>
          </a:p>
          <a:p>
            <a:pPr lvl="1" eaLnBrk="1" hangingPunct="1"/>
            <a:r>
              <a:rPr lang="en-US" altLang="en-US"/>
              <a:t>How do you get people to provide this?</a:t>
            </a:r>
          </a:p>
          <a:p>
            <a:pPr eaLnBrk="1" hangingPunct="1"/>
            <a:r>
              <a:rPr lang="en-US" altLang="en-US"/>
              <a:t>History of contacts</a:t>
            </a:r>
          </a:p>
          <a:p>
            <a:pPr eaLnBrk="1" hangingPunct="1"/>
            <a:r>
              <a:rPr lang="en-US" altLang="en-US"/>
              <a:t>Transaction history or summary</a:t>
            </a:r>
          </a:p>
          <a:p>
            <a:pPr eaLnBrk="1" hangingPunct="1"/>
            <a:r>
              <a:rPr lang="en-US" altLang="en-US"/>
              <a:t>Response to marketing communications</a:t>
            </a:r>
          </a:p>
          <a:p>
            <a:pPr lvl="1" eaLnBrk="1" hangingPunct="1"/>
            <a:r>
              <a:rPr lang="en-US" altLang="en-US"/>
              <a:t>How did you hear about us (this offer?)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D0A8F4-1EE8-4B88-B112-A90D6E781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Behavioral Patterns</a:t>
            </a:r>
            <a:endParaRPr lang="en-GB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8F749C7-2845-4C3A-AFC0-A5D39476D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143000"/>
            <a:ext cx="6400800" cy="41148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Behavioral patterns</a:t>
            </a:r>
          </a:p>
          <a:p>
            <a:pPr eaLnBrk="1" hangingPunct="1"/>
            <a:r>
              <a:rPr lang="en-US" altLang="en-US"/>
              <a:t>Consumption channel</a:t>
            </a:r>
          </a:p>
          <a:p>
            <a:pPr eaLnBrk="1" hangingPunct="1"/>
            <a:r>
              <a:rPr lang="en-US" altLang="en-US"/>
              <a:t>Benefit segments</a:t>
            </a:r>
          </a:p>
          <a:p>
            <a:pPr eaLnBrk="1" hangingPunct="1"/>
            <a:r>
              <a:rPr lang="en-US" altLang="en-US"/>
              <a:t>Degree of loyalty</a:t>
            </a:r>
          </a:p>
          <a:p>
            <a:pPr eaLnBrk="1" hangingPunct="1"/>
            <a:r>
              <a:rPr lang="en-US" altLang="en-US"/>
              <a:t>Permission</a:t>
            </a:r>
            <a:endParaRPr lang="th-TH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D2969E9-91DE-4566-8317-7A86F383A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Analytically Derived Segments</a:t>
            </a:r>
            <a:endParaRPr lang="en-GB" altLang="en-US" sz="26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A99E4D8-CACF-4FEF-828A-65D57F7EB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Analytically derived</a:t>
            </a:r>
          </a:p>
          <a:p>
            <a:pPr eaLnBrk="1" hangingPunct="1"/>
            <a:r>
              <a:rPr lang="en-US" altLang="en-US"/>
              <a:t>On-line analytical processing (OLAP)</a:t>
            </a:r>
          </a:p>
          <a:p>
            <a:pPr eaLnBrk="1" hangingPunct="1"/>
            <a:r>
              <a:rPr lang="en-US" altLang="en-US"/>
              <a:t>Customer lifetime value</a:t>
            </a:r>
          </a:p>
          <a:p>
            <a:pPr eaLnBrk="1" hangingPunct="1"/>
            <a:r>
              <a:rPr lang="en-US" altLang="en-US"/>
              <a:t>Intangible benefits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>
            <a:extLst>
              <a:ext uri="{FF2B5EF4-FFF2-40B4-BE49-F238E27FC236}">
                <a16:creationId xmlns:a16="http://schemas.microsoft.com/office/drawing/2014/main" id="{04F05066-7940-4126-A98F-71E15564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1524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CRM Applications</a:t>
            </a:r>
          </a:p>
        </p:txBody>
      </p:sp>
      <p:pic>
        <p:nvPicPr>
          <p:cNvPr id="20492" name="Picture 12" descr="crm applications">
            <a:extLst>
              <a:ext uri="{FF2B5EF4-FFF2-40B4-BE49-F238E27FC236}">
                <a16:creationId xmlns:a16="http://schemas.microsoft.com/office/drawing/2014/main" id="{3B7FD179-24FF-403D-85C1-A35E5A8C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7327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Rectangle 13">
            <a:extLst>
              <a:ext uri="{FF2B5EF4-FFF2-40B4-BE49-F238E27FC236}">
                <a16:creationId xmlns:a16="http://schemas.microsoft.com/office/drawing/2014/main" id="{1BFC5079-476C-4ECB-B518-02060DD70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2743200" cy="6096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37C14709-9005-487A-A771-7238107E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2743200" cy="6858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5A0141A1-3CA5-40C3-9E0F-59115237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762000" cy="29718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animBg="1"/>
      <p:bldP spid="20494" grpId="0" animBg="1"/>
      <p:bldP spid="204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232F2A9-32D4-4E5B-95B9-72B68F031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Types</a:t>
            </a:r>
            <a:endParaRPr lang="en-GB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8CDB2D8-F490-41C4-A084-B81242739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i="1"/>
              <a:t>Platinum</a:t>
            </a:r>
            <a:r>
              <a:rPr lang="en-US" altLang="en-US" sz="2600"/>
              <a:t> Heavy, reliable users, not price-sensitive, try new products, </a:t>
            </a:r>
            <a:r>
              <a:rPr lang="en-US" altLang="en-US" sz="2600" b="1"/>
              <a:t>loyal</a:t>
            </a:r>
          </a:p>
          <a:p>
            <a:pPr eaLnBrk="1" hangingPunct="1"/>
            <a:r>
              <a:rPr lang="en-US" altLang="en-US" sz="2600" i="1"/>
              <a:t>Gold</a:t>
            </a:r>
            <a:r>
              <a:rPr lang="en-US" altLang="en-US" sz="2600"/>
              <a:t> Large users who push for price breaks, shop around and not so loyal</a:t>
            </a:r>
          </a:p>
          <a:p>
            <a:pPr eaLnBrk="1" hangingPunct="1"/>
            <a:r>
              <a:rPr lang="en-US" altLang="en-US" sz="2600" i="1"/>
              <a:t>Iron</a:t>
            </a:r>
            <a:r>
              <a:rPr lang="en-US" altLang="en-US" sz="2600"/>
              <a:t> Low volume or intermittent users; cost to serve them is quite high</a:t>
            </a:r>
          </a:p>
          <a:p>
            <a:pPr eaLnBrk="1" hangingPunct="1"/>
            <a:r>
              <a:rPr lang="en-US" altLang="en-US" sz="2600" i="1"/>
              <a:t>Lead</a:t>
            </a:r>
            <a:r>
              <a:rPr lang="en-US" altLang="en-US" sz="2600"/>
              <a:t> Demanding, want special attention but don’t buy much and show no loyalty</a:t>
            </a:r>
            <a:endParaRPr lang="en-GB" altLang="en-US"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DC08579-0A23-45EB-AA09-ADA29C0BE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Advantages of CRM</a:t>
            </a:r>
            <a:endParaRPr lang="en-GB" altLang="en-US" sz="26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39947A8-7B43-4378-9467-DF7E698A6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While company is quickly growing, customers are more satisfied as well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Service provided in a better way, and a quicker way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Sales force automated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Integrated customer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Certain processes eliminated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Operation cost cut, and time efficient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Brand names more quickly established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 central database so that everyone in your company can keep track of customer contacts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Sales and marketing teams can benefit from having all this inside knowledge about customers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Lets you set up rules for distributing work throughout your company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Lets you pick and choose the functionality that you want 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C4F6D45D-80FA-4586-9362-861A38F7D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Disadvantages:</a:t>
            </a:r>
          </a:p>
          <a:p>
            <a:pPr eaLnBrk="1" hangingPunct="1">
              <a:buFontTx/>
              <a:buNone/>
            </a:pPr>
            <a:r>
              <a:rPr lang="en-US" altLang="en-US" sz="2600"/>
              <a:t>   -Organizational wise change of priority to customers.</a:t>
            </a:r>
          </a:p>
          <a:p>
            <a:pPr eaLnBrk="1" hangingPunct="1">
              <a:buFontTx/>
              <a:buNone/>
            </a:pPr>
            <a:r>
              <a:rPr lang="en-US" altLang="en-US" sz="2600"/>
              <a:t>    - Significant investment of time and money   </a:t>
            </a:r>
          </a:p>
          <a:p>
            <a:pPr eaLnBrk="1" hangingPunct="1">
              <a:buFontTx/>
              <a:buNone/>
            </a:pPr>
            <a:r>
              <a:rPr lang="en-US" altLang="en-US" sz="2600"/>
              <a:t>    - Threatens management’s control/power struggle</a:t>
            </a:r>
          </a:p>
          <a:p>
            <a:pPr eaLnBrk="1" hangingPunct="1">
              <a:buFontTx/>
              <a:buNone/>
            </a:pPr>
            <a:r>
              <a:rPr lang="en-US" altLang="en-US" sz="2600"/>
              <a:t>    - Heightens people’s resistance to change</a:t>
            </a:r>
          </a:p>
          <a:p>
            <a:pPr eaLnBrk="1" hangingPunct="1">
              <a:buFontTx/>
              <a:buNone/>
            </a:pPr>
            <a:r>
              <a:rPr lang="en-US" altLang="en-US" sz="2600"/>
              <a:t>    - Inappropriate integration leads to disaster</a:t>
            </a:r>
          </a:p>
          <a:p>
            <a:pPr eaLnBrk="1" hangingPunct="1"/>
            <a:endParaRPr lang="en-GB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2DCB425-6E63-4A7B-8D92-A9059BBE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28800" y="381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600">
                <a:solidFill>
                  <a:schemeClr val="tx2"/>
                </a:solidFill>
              </a:rPr>
              <a:t>Purpose of CRM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00EC6F42-5207-4204-900A-B28AFDF4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Why we need CRM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Defining CRM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Identifying different customer types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Developing customers i.e. Loyalty programs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A buzz phrase…with meaning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Good CRM has a sophisticated database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Management of customers – 	</a:t>
            </a:r>
            <a:br>
              <a:rPr lang="en-US" altLang="en-US" sz="2800"/>
            </a:br>
            <a:r>
              <a:rPr lang="en-US" altLang="en-US" sz="2800"/>
              <a:t>don’t have to be passive recipients of their behavior</a:t>
            </a:r>
            <a:endParaRPr lang="en-GB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7865ECE-F403-425D-92A0-CE8B8BBA2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CRM</a:t>
            </a:r>
            <a:endParaRPr lang="en-GB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A0E6983-E79D-4791-9BAA-2F1ED8B14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152CE82C-E4C7-4A61-A783-D0BBC892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976313" cy="485775"/>
          </a:xfrm>
          <a:prstGeom prst="homePlate">
            <a:avLst>
              <a:gd name="adj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B&amp;S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2516174F-9149-4B03-8236-4525B0E3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1295400" cy="485775"/>
          </a:xfrm>
          <a:prstGeom prst="chevron">
            <a:avLst>
              <a:gd name="adj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   CIMS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3DAEF452-68C6-4123-B79D-A4D6431F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143000" cy="485775"/>
          </a:xfrm>
          <a:prstGeom prst="chevron">
            <a:avLst>
              <a:gd name="adj" fmla="val 58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  CRM</a:t>
            </a:r>
          </a:p>
        </p:txBody>
      </p:sp>
      <p:sp>
        <p:nvSpPr>
          <p:cNvPr id="4103" name="AutoShape 8">
            <a:extLst>
              <a:ext uri="{FF2B5EF4-FFF2-40B4-BE49-F238E27FC236}">
                <a16:creationId xmlns:a16="http://schemas.microsoft.com/office/drawing/2014/main" id="{6F3AD892-1084-49B3-8C3A-47016B98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0"/>
            <a:ext cx="976313" cy="485775"/>
          </a:xfrm>
          <a:prstGeom prst="chevron">
            <a:avLst>
              <a:gd name="adj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 RM</a:t>
            </a:r>
          </a:p>
        </p:txBody>
      </p:sp>
      <p:sp>
        <p:nvSpPr>
          <p:cNvPr id="4104" name="Rectangle 9">
            <a:extLst>
              <a:ext uri="{FF2B5EF4-FFF2-40B4-BE49-F238E27FC236}">
                <a16:creationId xmlns:a16="http://schemas.microsoft.com/office/drawing/2014/main" id="{90D00180-6DFD-4443-8DF9-7F6479C2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962400"/>
            <a:ext cx="6781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B&amp;S – Buying &amp; Selling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RM – Relationship Marketing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CIMS – Customer Information Management Systems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CRM – Customer Relationship Management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e-CRM- A subset of CRM that focuses on </a:t>
            </a:r>
            <a:r>
              <a:rPr lang="en-US" altLang="en-US">
                <a:solidFill>
                  <a:srgbClr val="000000"/>
                </a:solidFill>
              </a:rPr>
              <a:t>enabling customer interactions via e-channels (The web, email and wireless)</a:t>
            </a:r>
            <a:endParaRPr lang="en-US" altLang="en-US" sz="1200"/>
          </a:p>
        </p:txBody>
      </p:sp>
      <p:sp>
        <p:nvSpPr>
          <p:cNvPr id="4105" name="Text Box 10">
            <a:extLst>
              <a:ext uri="{FF2B5EF4-FFF2-40B4-BE49-F238E27FC236}">
                <a16:creationId xmlns:a16="http://schemas.microsoft.com/office/drawing/2014/main" id="{D43F32B2-4FF0-4B97-BB8D-076B4ABB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83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Time line</a:t>
            </a:r>
          </a:p>
        </p:txBody>
      </p:sp>
      <p:sp>
        <p:nvSpPr>
          <p:cNvPr id="4106" name="Line 11">
            <a:extLst>
              <a:ext uri="{FF2B5EF4-FFF2-40B4-BE49-F238E27FC236}">
                <a16:creationId xmlns:a16="http://schemas.microsoft.com/office/drawing/2014/main" id="{8694B971-3787-44D0-9E6D-E18CCB0F8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200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07" name="AutoShape 12">
            <a:extLst>
              <a:ext uri="{FF2B5EF4-FFF2-40B4-BE49-F238E27FC236}">
                <a16:creationId xmlns:a16="http://schemas.microsoft.com/office/drawing/2014/main" id="{169148EA-DDCF-42DC-A25E-ABE3EE10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1447800" cy="485775"/>
          </a:xfrm>
          <a:prstGeom prst="chevron">
            <a:avLst>
              <a:gd name="adj" fmla="val 745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   e-CRM</a:t>
            </a:r>
          </a:p>
        </p:txBody>
      </p:sp>
      <p:sp>
        <p:nvSpPr>
          <p:cNvPr id="4108" name="Text Box 13">
            <a:extLst>
              <a:ext uri="{FF2B5EF4-FFF2-40B4-BE49-F238E27FC236}">
                <a16:creationId xmlns:a16="http://schemas.microsoft.com/office/drawing/2014/main" id="{E8CBEADB-66F2-4BA4-B9BA-014F80D9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05200"/>
            <a:ext cx="83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Late 80’s</a:t>
            </a:r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773E3B35-FB4E-42BF-81EC-99098B90E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10" name="Line 15">
            <a:extLst>
              <a:ext uri="{FF2B5EF4-FFF2-40B4-BE49-F238E27FC236}">
                <a16:creationId xmlns:a16="http://schemas.microsoft.com/office/drawing/2014/main" id="{63F67695-5BAA-480A-85F5-F91FB37A1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11" name="Line 16">
            <a:extLst>
              <a:ext uri="{FF2B5EF4-FFF2-40B4-BE49-F238E27FC236}">
                <a16:creationId xmlns:a16="http://schemas.microsoft.com/office/drawing/2014/main" id="{824399BE-1E86-401B-9C21-668D0D18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12" name="Line 17">
            <a:extLst>
              <a:ext uri="{FF2B5EF4-FFF2-40B4-BE49-F238E27FC236}">
                <a16:creationId xmlns:a16="http://schemas.microsoft.com/office/drawing/2014/main" id="{0EA5FC08-6037-4B2D-8A29-53DD87AFC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13" name="Line 18">
            <a:extLst>
              <a:ext uri="{FF2B5EF4-FFF2-40B4-BE49-F238E27FC236}">
                <a16:creationId xmlns:a16="http://schemas.microsoft.com/office/drawing/2014/main" id="{E323B9BA-C58D-4332-B100-8D772EE5A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14" name="Text Box 19">
            <a:extLst>
              <a:ext uri="{FF2B5EF4-FFF2-40B4-BE49-F238E27FC236}">
                <a16:creationId xmlns:a16="http://schemas.microsoft.com/office/drawing/2014/main" id="{BB3D787A-C38E-48DE-9BE5-ED2F2386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Mid 90’s</a:t>
            </a:r>
          </a:p>
        </p:txBody>
      </p:sp>
      <p:sp>
        <p:nvSpPr>
          <p:cNvPr id="4115" name="Text Box 20">
            <a:extLst>
              <a:ext uri="{FF2B5EF4-FFF2-40B4-BE49-F238E27FC236}">
                <a16:creationId xmlns:a16="http://schemas.microsoft.com/office/drawing/2014/main" id="{1CDF91D4-5B64-49BE-9734-343CBA2D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2002 - Future</a:t>
            </a:r>
          </a:p>
        </p:txBody>
      </p:sp>
      <p:sp>
        <p:nvSpPr>
          <p:cNvPr id="4116" name="Text Box 21">
            <a:extLst>
              <a:ext uri="{FF2B5EF4-FFF2-40B4-BE49-F238E27FC236}">
                <a16:creationId xmlns:a16="http://schemas.microsoft.com/office/drawing/2014/main" id="{862854CD-844B-4661-AC6A-C3FB2D2A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5200"/>
            <a:ext cx="83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Early 90’s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62E045-63AA-4AC0-ABAA-E06BEB6C1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Definitions</a:t>
            </a:r>
            <a:endParaRPr lang="en-GB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CD048E2-2563-4531-83A8-B42553473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“is a business strategy with outcomes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that optimise profitability, revenue and customer satisfaction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by organizing around customer segments,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fostering customer-satisfying behaviors and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implementing customer-centric processes.”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“is a strategy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used to learn more about customers' needs and behaviors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in order to develop stronger relationships with them.”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FE5A0-2FEF-4DF6-BA92-1E34A0D45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Underpinning Theory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4A136E-4272-42AF-89DC-A9003EA70C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Customers have many points of contact with an organisation</a:t>
            </a:r>
          </a:p>
          <a:p>
            <a:pPr eaLnBrk="1" hangingPunct="1"/>
            <a:r>
              <a:rPr lang="en-US" altLang="en-US" sz="2800"/>
              <a:t>Retaining customers is far most cost effective than recruiting new ones</a:t>
            </a:r>
          </a:p>
          <a:p>
            <a:pPr eaLnBrk="1" hangingPunct="1"/>
            <a:r>
              <a:rPr lang="en-US" altLang="en-US" sz="2800"/>
              <a:t>Some customers are more profitable than others</a:t>
            </a:r>
          </a:p>
          <a:p>
            <a:pPr lvl="1" eaLnBrk="1" hangingPunct="1"/>
            <a:r>
              <a:rPr lang="en-US" altLang="en-US" sz="2400"/>
              <a:t>The “80/20” rule</a:t>
            </a:r>
          </a:p>
          <a:p>
            <a:pPr lvl="1" eaLnBrk="1" hangingPunct="1"/>
            <a:r>
              <a:rPr lang="en-US" altLang="en-US" sz="2400"/>
              <a:t>For most firms, 80 percent of </a:t>
            </a:r>
            <a:r>
              <a:rPr lang="en-US" altLang="en-US" sz="2400" i="1"/>
              <a:t>profit</a:t>
            </a:r>
            <a:r>
              <a:rPr lang="en-US" altLang="en-US" sz="2400"/>
              <a:t> comes from 20 percent of customers</a:t>
            </a:r>
          </a:p>
          <a:p>
            <a:pPr eaLnBrk="1" hangingPunct="1"/>
            <a:r>
              <a:rPr lang="en-US" altLang="en-US" sz="2800"/>
              <a:t>Use of Technology</a:t>
            </a:r>
            <a:endParaRPr lang="en-GB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9B6205-CC7B-41BD-9BFA-1424B90FE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 example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F34CE730-7378-4D5C-AD64-9A2D9DCC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22098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Call center telephone sales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5387A33B-B9F8-43C1-AB2A-9B83F392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22098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E-commerce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59FAA6DA-DE29-453D-BD2E-36CE4A79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81400"/>
            <a:ext cx="2209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Field sales</a:t>
            </a:r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E6BACAAA-2561-4C2A-AACF-6F042087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2209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Retail</a:t>
            </a:r>
          </a:p>
        </p:txBody>
      </p:sp>
      <p:sp>
        <p:nvSpPr>
          <p:cNvPr id="7175" name="Rectangle 9">
            <a:extLst>
              <a:ext uri="{FF2B5EF4-FFF2-40B4-BE49-F238E27FC236}">
                <a16:creationId xmlns:a16="http://schemas.microsoft.com/office/drawing/2014/main" id="{A58499F4-FDD4-44FE-AF06-34DECAAA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Web-based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self service</a:t>
            </a:r>
          </a:p>
        </p:txBody>
      </p:sp>
      <p:sp>
        <p:nvSpPr>
          <p:cNvPr id="7176" name="Rectangle 10">
            <a:extLst>
              <a:ext uri="{FF2B5EF4-FFF2-40B4-BE49-F238E27FC236}">
                <a16:creationId xmlns:a16="http://schemas.microsoft.com/office/drawing/2014/main" id="{DCAC9BC2-F790-463B-AB01-385645023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18288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Field services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and dispatch</a:t>
            </a:r>
          </a:p>
        </p:txBody>
      </p:sp>
      <p:sp>
        <p:nvSpPr>
          <p:cNvPr id="7177" name="Rectangle 11">
            <a:extLst>
              <a:ext uri="{FF2B5EF4-FFF2-40B4-BE49-F238E27FC236}">
                <a16:creationId xmlns:a16="http://schemas.microsoft.com/office/drawing/2014/main" id="{B30269C7-4DAB-4139-AAB9-E7E4DAB4C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2209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Third-party brokers,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Distributors, agents</a:t>
            </a:r>
          </a:p>
        </p:txBody>
      </p:sp>
      <p:sp>
        <p:nvSpPr>
          <p:cNvPr id="7178" name="Rectangle 12">
            <a:extLst>
              <a:ext uri="{FF2B5EF4-FFF2-40B4-BE49-F238E27FC236}">
                <a16:creationId xmlns:a16="http://schemas.microsoft.com/office/drawing/2014/main" id="{60B425F2-C8D5-4A6A-95B6-CD8DDE2E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18288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Call Centers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Managing aspects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Of customer contact</a:t>
            </a:r>
          </a:p>
        </p:txBody>
      </p:sp>
      <p:sp>
        <p:nvSpPr>
          <p:cNvPr id="7179" name="Rectangle 13">
            <a:extLst>
              <a:ext uri="{FF2B5EF4-FFF2-40B4-BE49-F238E27FC236}">
                <a16:creationId xmlns:a16="http://schemas.microsoft.com/office/drawing/2014/main" id="{8B1921FC-3E0B-4DEF-BF69-D1A288FB2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1828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Data analysis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And business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Intelligence tools</a:t>
            </a:r>
          </a:p>
        </p:txBody>
      </p:sp>
      <p:sp>
        <p:nvSpPr>
          <p:cNvPr id="7180" name="Rectangle 14">
            <a:extLst>
              <a:ext uri="{FF2B5EF4-FFF2-40B4-BE49-F238E27FC236}">
                <a16:creationId xmlns:a16="http://schemas.microsoft.com/office/drawing/2014/main" id="{3B9C717F-07D8-40C2-B10F-BD082E89E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18288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Content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7181" name="Rectangle 15">
            <a:extLst>
              <a:ext uri="{FF2B5EF4-FFF2-40B4-BE49-F238E27FC236}">
                <a16:creationId xmlns:a16="http://schemas.microsoft.com/office/drawing/2014/main" id="{00129C7C-E3C5-46B0-9A27-CDACDEFE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18288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Campaign</a:t>
            </a:r>
          </a:p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7182" name="Rectangle 16">
            <a:extLst>
              <a:ext uri="{FF2B5EF4-FFF2-40B4-BE49-F238E27FC236}">
                <a16:creationId xmlns:a16="http://schemas.microsoft.com/office/drawing/2014/main" id="{39EFAC6D-82A4-4D73-BEBD-CCBF1718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6934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Data warehouse and data cleaning tools</a:t>
            </a:r>
          </a:p>
        </p:txBody>
      </p:sp>
      <p:sp>
        <p:nvSpPr>
          <p:cNvPr id="7183" name="Text Box 17">
            <a:extLst>
              <a:ext uri="{FF2B5EF4-FFF2-40B4-BE49-F238E27FC236}">
                <a16:creationId xmlns:a16="http://schemas.microsoft.com/office/drawing/2014/main" id="{5070EBAE-24F6-42A9-91A6-C865299F9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The Elements of CRM</a:t>
            </a:r>
          </a:p>
        </p:txBody>
      </p:sp>
      <p:sp>
        <p:nvSpPr>
          <p:cNvPr id="7184" name="Text Box 18">
            <a:extLst>
              <a:ext uri="{FF2B5EF4-FFF2-40B4-BE49-F238E27FC236}">
                <a16:creationId xmlns:a16="http://schemas.microsoft.com/office/drawing/2014/main" id="{3419A5A4-A3F7-4872-B9D9-E74770E7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185" name="Text Box 19">
            <a:extLst>
              <a:ext uri="{FF2B5EF4-FFF2-40B4-BE49-F238E27FC236}">
                <a16:creationId xmlns:a16="http://schemas.microsoft.com/office/drawing/2014/main" id="{989C355E-DE34-448B-A605-D45098C1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Sales force automation</a:t>
            </a:r>
          </a:p>
        </p:txBody>
      </p:sp>
      <p:sp>
        <p:nvSpPr>
          <p:cNvPr id="7186" name="Text Box 20">
            <a:extLst>
              <a:ext uri="{FF2B5EF4-FFF2-40B4-BE49-F238E27FC236}">
                <a16:creationId xmlns:a16="http://schemas.microsoft.com/office/drawing/2014/main" id="{872B6B47-3109-439B-B35C-61195E7D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2362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Customer service/call center management</a:t>
            </a:r>
          </a:p>
        </p:txBody>
      </p:sp>
      <p:sp>
        <p:nvSpPr>
          <p:cNvPr id="7187" name="Text Box 21">
            <a:extLst>
              <a:ext uri="{FF2B5EF4-FFF2-40B4-BE49-F238E27FC236}">
                <a16:creationId xmlns:a16="http://schemas.microsoft.com/office/drawing/2014/main" id="{2222DF3C-5FC0-4432-89D3-15527BB2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812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Marketing 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F49C33-79B1-49DD-901D-C4428BCC1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Potential Benefits Of CRM</a:t>
            </a:r>
            <a:endParaRPr lang="en-GB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B061BA-A1EC-4ADD-A80B-65707D6A7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retention</a:t>
            </a:r>
          </a:p>
          <a:p>
            <a:pPr eaLnBrk="1" hangingPunct="1"/>
            <a:r>
              <a:rPr lang="en-US" altLang="en-US"/>
              <a:t>Share of customer or share of wallet</a:t>
            </a:r>
          </a:p>
          <a:p>
            <a:pPr eaLnBrk="1" hangingPunct="1"/>
            <a:r>
              <a:rPr lang="en-US" altLang="en-US"/>
              <a:t>Cross-selling</a:t>
            </a:r>
          </a:p>
          <a:p>
            <a:pPr eaLnBrk="1" hangingPunct="1"/>
            <a:r>
              <a:rPr lang="en-US" altLang="en-US"/>
              <a:t>Up-selling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EABFF2-D3EF-409C-95D5-BBF613D87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Potential Costs Of CRM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A1B480-9010-434A-8697-A4F0B28B5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infrastructure</a:t>
            </a:r>
          </a:p>
          <a:p>
            <a:pPr eaLnBrk="1" hangingPunct="1"/>
            <a:r>
              <a:rPr lang="en-US" altLang="en-US"/>
              <a:t>Process change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AFF4442-298D-4817-9EC4-32D4B58FB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Benefits Of CRM For Customers</a:t>
            </a:r>
            <a:endParaRPr lang="en-GB" altLang="en-US" sz="22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80566A-DD8E-4D88-9101-DE0AD5B0E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Continuity</a:t>
            </a:r>
          </a:p>
          <a:p>
            <a:pPr eaLnBrk="1" hangingPunct="1"/>
            <a:r>
              <a:rPr lang="en-US" altLang="en-US"/>
              <a:t>A contact point</a:t>
            </a:r>
          </a:p>
          <a:p>
            <a:pPr eaLnBrk="1" hangingPunct="1"/>
            <a:r>
              <a:rPr lang="en-US" altLang="en-US"/>
              <a:t>Personalisation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</TotalTime>
  <Words>677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Tahoma</vt:lpstr>
      <vt:lpstr>Times New Roman</vt:lpstr>
      <vt:lpstr>Theme1</vt:lpstr>
      <vt:lpstr>Customer relationship   management</vt:lpstr>
      <vt:lpstr>PowerPoint Presentation</vt:lpstr>
      <vt:lpstr>History of CRM</vt:lpstr>
      <vt:lpstr>Definitions</vt:lpstr>
      <vt:lpstr>Underpinning Theory</vt:lpstr>
      <vt:lpstr>An example</vt:lpstr>
      <vt:lpstr>Potential Benefits Of CRM</vt:lpstr>
      <vt:lpstr>Potential Costs Of CRM</vt:lpstr>
      <vt:lpstr>Benefits Of CRM For Customers</vt:lpstr>
      <vt:lpstr>Three phases of CRM</vt:lpstr>
      <vt:lpstr>Steps to improve CRM</vt:lpstr>
      <vt:lpstr>What should be in the database</vt:lpstr>
      <vt:lpstr>Behavioral Patterns</vt:lpstr>
      <vt:lpstr>Analytically Derived Segments</vt:lpstr>
      <vt:lpstr>PowerPoint Presentation</vt:lpstr>
      <vt:lpstr>Customer Types</vt:lpstr>
      <vt:lpstr>Advantages of CRM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cp:lastPrinted>1601-01-01T00:00:00Z</cp:lastPrinted>
  <dcterms:created xsi:type="dcterms:W3CDTF">1601-01-01T00:00:00Z</dcterms:created>
  <dcterms:modified xsi:type="dcterms:W3CDTF">2020-12-02T05:01:26Z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