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3" r:id="rId6"/>
    <p:sldId id="269" r:id="rId7"/>
    <p:sldId id="265" r:id="rId8"/>
    <p:sldId id="272" r:id="rId9"/>
    <p:sldId id="273" r:id="rId10"/>
    <p:sldId id="260" r:id="rId11"/>
    <p:sldId id="264" r:id="rId12"/>
    <p:sldId id="261" r:id="rId13"/>
    <p:sldId id="262" r:id="rId14"/>
    <p:sldId id="270" r:id="rId15"/>
    <p:sldId id="266" r:id="rId16"/>
    <p:sldId id="267" r:id="rId17"/>
    <p:sldId id="268" r:id="rId18"/>
    <p:sldId id="271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EE23331-9200-43DF-8DB2-97E42B8FBE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BA35637-5B4C-4D33-A76C-FEEEBF31A17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AD198C3D-02CC-4754-B9CC-DBC2AE9365E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4E0E466C-FFC4-40E7-BB57-700C3088728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BB98CC2-2C5A-4A4C-8D47-3E7FD294368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>
            <a:extLst>
              <a:ext uri="{FF2B5EF4-FFF2-40B4-BE49-F238E27FC236}">
                <a16:creationId xmlns:a16="http://schemas.microsoft.com/office/drawing/2014/main" id="{467B1A68-CA82-4C45-BF5F-D6A8A8C5F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AutoShape 3">
            <a:extLst>
              <a:ext uri="{FF2B5EF4-FFF2-40B4-BE49-F238E27FC236}">
                <a16:creationId xmlns:a16="http://schemas.microsoft.com/office/drawing/2014/main" id="{45C7A47F-4BA1-4533-A49E-2286A013AA5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24" name="AutoShape 4">
            <a:extLst>
              <a:ext uri="{FF2B5EF4-FFF2-40B4-BE49-F238E27FC236}">
                <a16:creationId xmlns:a16="http://schemas.microsoft.com/office/drawing/2014/main" id="{695E8E80-962E-44FA-BD1A-D3A9D5E84A1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AAB00295-C0F1-499C-9A3E-D940221B5E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9046BD95-E4B7-4789-A0D1-75D37BD95FA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33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DF86631B-DB55-48BF-8614-5258B0F92C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68E90132-D91C-469F-816C-522E87B853E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352800" y="6391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D6141828-6C1B-4648-930B-A55B654645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9F1ACEE7-1F3E-4703-8123-8EF178850A5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396D-3859-429D-A2A6-5B0F4E75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15002-28BA-4604-9C7C-3B4B77A37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73F1D-4D38-410B-9EE0-1A0F9E81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EFF24-793D-4B1E-A81F-418480E2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0505A-C5E1-4F07-8678-C107765E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0FA69-FC6F-4B0F-956C-E4C4F7E02D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711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32BF6-DCD2-4F8F-8063-C905CE25C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7E530-C776-4A6B-A0D9-CED569A15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85269-68F9-4D3A-A37E-2DEAD6DB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447D3-8CB9-4985-B723-2B4093C1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7E7C3-DD54-40A5-AC0D-CCEBD30F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CC7523-23E9-4A39-83BD-B5B187D771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17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D1CE-2037-4A76-9275-32503E5A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77D9D-B5A4-4F78-AA1A-B050F1392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2CD4A-988A-4A0F-BEAD-E677914B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C79ED-2E2D-4E92-987B-64470D78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69E89-0003-4364-9EF6-8AA40BF0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6B8C34-FAB2-4A2D-9569-D6396CEC9F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81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DADE-6FF3-4D76-B908-70AB7D4EB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4AA67-CC4E-4A08-BB1F-30C3CC9FE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E06EF-C15C-417A-9A12-AC0C055C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AE39C-3548-437C-ADA6-C0F03287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266BB-C086-4786-AB6E-D16D0646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E7199-9053-4BE7-B017-E25D4AF37F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34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8ABF-2B08-46D1-B797-E6AD732C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3854F-BD3A-4D26-A675-5D7B0D325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95F15-4833-4B72-BBC3-BCAE1EFBF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75489-513D-4F6F-9FA6-8F825BA5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11C1F-09C8-486D-BA23-741DD40A3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7845D-8CBF-421F-ADB8-A051C907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C8A4BE-BFE7-4E29-B303-C69C885EA2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87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EBC7-E8B0-4EFD-88D2-E02A0D96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A3463-8295-4B00-98C9-647FAA2E4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E806B-358E-4D3F-B8A5-C7E142DB2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3C3FE-E679-4110-B832-6D3C3EF1C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10746-3268-4C83-AD81-D941497C0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45861-8AFE-47EF-B141-EA41F206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D1713F-9CAC-4F09-B73E-5C39EF88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03E80-8B94-4F12-98B2-ADDA06C8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C66FC-F4FF-4377-84EF-80748FD298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02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B5D6-6D80-4FB0-8A56-D0FA1E4B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9668A-FEEF-4091-85DF-43F82DEB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89FB6-EBF1-4876-A871-6BAC9B14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F6E70-F9F6-4588-A92D-CC259455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8B8CA0-9F5D-4897-9B98-3DDE811C51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25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30C64-B624-4D2D-9BEF-8D7A947D6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AD92F-AD9B-46DE-A8CD-6B06CF28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DE6B5-64F8-40AD-96A0-EE5AC434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4ED3D-0296-44E3-A3DB-833A678EE2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40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5533-4BE1-44EF-8CFC-9A4DF3EF7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A75EB-7525-49DA-92E4-EA8A0A289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20CD7-2E9E-4614-8ED6-865BADADA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28853-8A94-4BBF-AC5F-194070C2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2E2B8-62FB-4BDB-820D-86E76F31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6E995-D1E1-4817-B986-D4EB29E4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BC3DC-49B2-4E9E-9CFD-3E8EA72491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85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73BC-B0C7-49B7-A8E4-890797BAB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0C9DC-2F69-49E8-B450-117A8AB6D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64750-1AEB-45DE-9052-5DC76991B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61CCF-B986-43D5-ABC0-1A037DA0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60BE4-D638-4EB6-A59A-7C4B90B5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28D2B-D0FB-497E-AC3C-83B3C9F6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02C53C-799E-4A05-9978-E093EA7C12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95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505C155-EF92-4BCD-B721-1DB4336B3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946EADB-CEE4-4BD5-90F6-A7C34640F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96EDD8C-8DD5-4DFB-87FD-9DE21AB19CE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D5902A02-1EF7-40B0-87BE-BF09212EDB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E4528C6E-72AD-4BE4-9747-2C5E97D4BA6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fld id="{FEBB7649-0A90-4397-AA0A-B2D127C422FC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103" name="Group 7">
            <a:extLst>
              <a:ext uri="{FF2B5EF4-FFF2-40B4-BE49-F238E27FC236}">
                <a16:creationId xmlns:a16="http://schemas.microsoft.com/office/drawing/2014/main" id="{06DA4970-0E06-4F0F-A999-7C85E665A92C}"/>
              </a:ext>
            </a:extLst>
          </p:cNvPr>
          <p:cNvGrpSpPr>
            <a:grpSpLocks/>
          </p:cNvGrpSpPr>
          <p:nvPr/>
        </p:nvGrpSpPr>
        <p:grpSpPr bwMode="auto"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4104" name="AutoShape 8">
              <a:extLst>
                <a:ext uri="{FF2B5EF4-FFF2-40B4-BE49-F238E27FC236}">
                  <a16:creationId xmlns:a16="http://schemas.microsoft.com/office/drawing/2014/main" id="{B7A99B35-CEB0-4EC7-BFBA-00164C304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5" name="Line 9">
              <a:extLst>
                <a:ext uri="{FF2B5EF4-FFF2-40B4-BE49-F238E27FC236}">
                  <a16:creationId xmlns:a16="http://schemas.microsoft.com/office/drawing/2014/main" id="{583479FB-3E08-4B03-B651-D72A2E5CB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35F53F5-E2A8-41F3-8501-D9B2274304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Enterprise Resource Planning (ERP) Systems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6E3FD1B-422B-4757-BA61-55DEAA6B20F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42F2281-7196-4F49-954F-714A6EFE9E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382000" cy="838200"/>
          </a:xfrm>
        </p:spPr>
        <p:txBody>
          <a:bodyPr/>
          <a:lstStyle/>
          <a:p>
            <a:r>
              <a:rPr lang="en-US" altLang="en-US" sz="2800"/>
              <a:t>Major Challenges to ERP Implementation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DB663CA-02FE-4EFB-B13B-F1483EA8B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4958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en-US"/>
              <a:t>Limitations of ERP technical capabilities</a:t>
            </a:r>
          </a:p>
          <a:p>
            <a:pPr>
              <a:lnSpc>
                <a:spcPct val="105000"/>
              </a:lnSpc>
            </a:pPr>
            <a:r>
              <a:rPr lang="en-US" altLang="en-US"/>
              <a:t>Inconsistency with existing business processes</a:t>
            </a:r>
          </a:p>
          <a:p>
            <a:pPr>
              <a:lnSpc>
                <a:spcPct val="105000"/>
              </a:lnSpc>
            </a:pPr>
            <a:r>
              <a:rPr lang="en-US" altLang="en-US"/>
              <a:t>Costs - implementation (hardware, software, training, consulting) and maintenance</a:t>
            </a:r>
          </a:p>
          <a:p>
            <a:pPr>
              <a:lnSpc>
                <a:spcPct val="105000"/>
              </a:lnSpc>
            </a:pPr>
            <a:r>
              <a:rPr lang="en-US" altLang="en-US"/>
              <a:t>Impact on organizational structure (front office vs. back office, product lines, etc.)</a:t>
            </a:r>
          </a:p>
          <a:p>
            <a:pPr>
              <a:lnSpc>
                <a:spcPct val="105000"/>
              </a:lnSpc>
            </a:pPr>
            <a:r>
              <a:rPr lang="en-US" altLang="en-US"/>
              <a:t>Changes in employee responsibilities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37A9E79-395E-48D0-B67B-E1B9BECB6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82000" cy="990600"/>
          </a:xfrm>
        </p:spPr>
        <p:txBody>
          <a:bodyPr/>
          <a:lstStyle/>
          <a:p>
            <a:r>
              <a:rPr lang="en-US" altLang="en-US" sz="2800"/>
              <a:t>Major Challenges to ERP Implementation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7661281-2302-4BD2-A4D4-38DBFBD43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077200" cy="4343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Flexibility of software system upgrades</a:t>
            </a:r>
          </a:p>
          <a:p>
            <a:pPr>
              <a:lnSpc>
                <a:spcPct val="110000"/>
              </a:lnSpc>
            </a:pPr>
            <a:r>
              <a:rPr lang="en-US" altLang="en-US"/>
              <a:t>Implementation timelines</a:t>
            </a:r>
          </a:p>
          <a:p>
            <a:pPr>
              <a:lnSpc>
                <a:spcPct val="110000"/>
              </a:lnSpc>
            </a:pPr>
            <a:r>
              <a:rPr lang="en-US" altLang="en-US"/>
              <a:t>Availability of internal technical knowledge and resources</a:t>
            </a:r>
          </a:p>
          <a:p>
            <a:pPr>
              <a:lnSpc>
                <a:spcPct val="110000"/>
              </a:lnSpc>
            </a:pPr>
            <a:r>
              <a:rPr lang="en-US" altLang="en-US"/>
              <a:t>Education and training</a:t>
            </a:r>
          </a:p>
          <a:p>
            <a:pPr>
              <a:lnSpc>
                <a:spcPct val="110000"/>
              </a:lnSpc>
            </a:pPr>
            <a:r>
              <a:rPr lang="en-US" altLang="en-US"/>
              <a:t>Implementation strategy and execution</a:t>
            </a:r>
          </a:p>
          <a:p>
            <a:pPr>
              <a:lnSpc>
                <a:spcPct val="110000"/>
              </a:lnSpc>
            </a:pPr>
            <a:r>
              <a:rPr lang="en-US" altLang="en-US">
                <a:solidFill>
                  <a:srgbClr val="FF0066"/>
                </a:solidFill>
              </a:rPr>
              <a:t>Resistance to change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0454DBD-BEAA-40F6-A56F-E61819358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229600" cy="1066800"/>
          </a:xfrm>
        </p:spPr>
        <p:txBody>
          <a:bodyPr/>
          <a:lstStyle/>
          <a:p>
            <a:r>
              <a:rPr lang="en-US" altLang="en-US" sz="3200">
                <a:solidFill>
                  <a:schemeClr val="tx1"/>
                </a:solidFill>
              </a:rPr>
              <a:t>Total Cost of ERP Ownership (in millions of $) - </a:t>
            </a:r>
            <a:r>
              <a:rPr lang="en-US" altLang="en-US" sz="2900">
                <a:solidFill>
                  <a:schemeClr val="tx1"/>
                </a:solidFill>
              </a:rPr>
              <a:t>META Group Survey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0CA5578-4CA2-4B9E-B24D-94E0799AB2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4572000"/>
          </a:xfrm>
        </p:spPr>
        <p:txBody>
          <a:bodyPr/>
          <a:lstStyle/>
          <a:p>
            <a:pPr>
              <a:lnSpc>
                <a:spcPct val="145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  </a:t>
            </a:r>
            <a:r>
              <a:rPr lang="en-US" altLang="en-US" sz="2000" b="1" u="sng"/>
              <a:t>System</a:t>
            </a:r>
            <a:r>
              <a:rPr lang="en-US" altLang="en-US" sz="2000" b="1"/>
              <a:t>	   </a:t>
            </a:r>
            <a:r>
              <a:rPr lang="en-US" altLang="en-US" sz="2000" b="1" u="sng"/>
              <a:t>Medium</a:t>
            </a:r>
            <a:r>
              <a:rPr lang="en-US" altLang="en-US" sz="2000" b="1"/>
              <a:t>	</a:t>
            </a:r>
            <a:r>
              <a:rPr lang="en-US" altLang="en-US" sz="2000" b="1" u="sng"/>
              <a:t>Average</a:t>
            </a:r>
            <a:r>
              <a:rPr lang="en-US" altLang="en-US" sz="2000" b="1"/>
              <a:t>	</a:t>
            </a:r>
            <a:r>
              <a:rPr lang="en-US" altLang="en-US" sz="2000" b="1" u="sng"/>
              <a:t>Smallest</a:t>
            </a:r>
            <a:r>
              <a:rPr lang="en-US" altLang="en-US" sz="2000" b="1"/>
              <a:t>	</a:t>
            </a:r>
            <a:r>
              <a:rPr lang="en-US" altLang="en-US" sz="2000" b="1" u="sng"/>
              <a:t>Largest </a:t>
            </a:r>
            <a:r>
              <a:rPr lang="en-US" altLang="en-US" sz="2000" b="1"/>
              <a:t>Baan	    16.1	   	13.6		    0.8		26.5       JD Edwards      3.9	     	5.7	 	    0.8		21.6 Lawson	      1.9	     	4.1		    0.4		16.4 Oracle	       5.4	   	11.2	    	    1.4		42.8 PeopleSoft         7.4	   	15.5	    	    1.3		58.6</a:t>
            </a:r>
          </a:p>
          <a:p>
            <a:pPr>
              <a:lnSpc>
                <a:spcPct val="145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SAP	     	     13.9	   	52.2	    	    0.8	            308.2</a:t>
            </a:r>
          </a:p>
          <a:p>
            <a:pPr>
              <a:lnSpc>
                <a:spcPct val="145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SSA	       	      1.7	    	 7.6	    	    0.7		29.6</a:t>
            </a:r>
            <a:r>
              <a:rPr lang="en-US" altLang="en-US" sz="200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    </a:t>
            </a:r>
            <a:r>
              <a:rPr lang="en-US" altLang="en-US" sz="2000"/>
              <a:t>From: “ Implementation Study Reveals Costs, Benefits,” </a:t>
            </a:r>
            <a:r>
              <a:rPr lang="en-US" altLang="en-US" sz="2000" u="sng"/>
              <a:t>The Performance Advantage</a:t>
            </a:r>
            <a:r>
              <a:rPr lang="en-US" altLang="en-US" sz="2000"/>
              <a:t>, APICS, October 1999, p.7</a:t>
            </a:r>
            <a:endParaRPr lang="en-US" altLang="en-US"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452F5BE-D4F0-4660-88DC-6684790131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219200"/>
          </a:xfrm>
        </p:spPr>
        <p:txBody>
          <a:bodyPr/>
          <a:lstStyle/>
          <a:p>
            <a:r>
              <a:rPr lang="en-US" altLang="en-US" sz="3200"/>
              <a:t>Benefits of ERP Implementation</a:t>
            </a:r>
            <a:br>
              <a:rPr lang="en-US" altLang="en-US" sz="3200"/>
            </a:br>
            <a:r>
              <a:rPr lang="en-US" altLang="en-US" sz="2800"/>
              <a:t>(META Group Survey)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F2878CC-0A56-46A0-BBDC-397B5E07A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57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500"/>
              <a:t>Benefits are mostly in terms of cost containment rather than revenue increase.</a:t>
            </a:r>
          </a:p>
          <a:p>
            <a:pPr>
              <a:lnSpc>
                <a:spcPct val="110000"/>
              </a:lnSpc>
            </a:pPr>
            <a:r>
              <a:rPr lang="en-US" altLang="en-US" sz="2500"/>
              <a:t>53 companies (out of 63) reported annual savings of over $5 millions with the median annual saving of $1.6 million. Nine companies account for 73.4% of the reported savings.</a:t>
            </a:r>
          </a:p>
          <a:p>
            <a:pPr>
              <a:lnSpc>
                <a:spcPct val="110000"/>
              </a:lnSpc>
            </a:pPr>
            <a:r>
              <a:rPr lang="en-US" altLang="en-US" sz="2500"/>
              <a:t>The study found that much of the ERP value is in indirect, non-quantifiable benefits.</a:t>
            </a:r>
          </a:p>
          <a:p>
            <a:pPr>
              <a:lnSpc>
                <a:spcPct val="110000"/>
              </a:lnSpc>
            </a:pPr>
            <a:r>
              <a:rPr lang="en-US" altLang="en-US" sz="2500"/>
              <a:t>A number of companies surveyed had a negative net present value</a:t>
            </a:r>
            <a:r>
              <a:rPr lang="en-US" altLang="en-US" sz="260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F1D927E-5F06-4927-A6C0-4EEC4ECAC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153400" cy="1219200"/>
          </a:xfrm>
        </p:spPr>
        <p:txBody>
          <a:bodyPr/>
          <a:lstStyle/>
          <a:p>
            <a:r>
              <a:rPr lang="en-US" altLang="en-US" sz="3200"/>
              <a:t>ERP Implementation -</a:t>
            </a:r>
            <a:r>
              <a:rPr lang="en-US" altLang="en-US"/>
              <a:t> </a:t>
            </a:r>
            <a:r>
              <a:rPr lang="en-US" altLang="en-US" sz="3200"/>
              <a:t>Key Enablers  </a:t>
            </a:r>
            <a:r>
              <a:rPr lang="en-US" altLang="en-US" sz="2800"/>
              <a:t>(APQC Best-Practice Report)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474F29C-7EF6-4155-AD62-A7B1963D0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4196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700"/>
              <a:t>The organization is prepared for the change.</a:t>
            </a:r>
          </a:p>
          <a:p>
            <a:pPr>
              <a:lnSpc>
                <a:spcPct val="85000"/>
              </a:lnSpc>
            </a:pPr>
            <a:r>
              <a:rPr lang="en-US" altLang="en-US" sz="2700"/>
              <a:t>The executive leaders are active and visible in their support.</a:t>
            </a:r>
          </a:p>
          <a:p>
            <a:pPr>
              <a:lnSpc>
                <a:spcPct val="85000"/>
              </a:lnSpc>
            </a:pPr>
            <a:r>
              <a:rPr lang="en-US" altLang="en-US" sz="2700"/>
              <a:t>The initiative is seen as a business imperative by the organization.</a:t>
            </a:r>
          </a:p>
          <a:p>
            <a:pPr>
              <a:lnSpc>
                <a:spcPct val="85000"/>
              </a:lnSpc>
            </a:pPr>
            <a:r>
              <a:rPr lang="en-US" altLang="en-US" sz="2700"/>
              <a:t>The resources are available to conduct the project completely.</a:t>
            </a:r>
          </a:p>
          <a:p>
            <a:pPr>
              <a:lnSpc>
                <a:spcPct val="85000"/>
              </a:lnSpc>
            </a:pPr>
            <a:r>
              <a:rPr lang="en-US" altLang="en-US" sz="2700"/>
              <a:t>A good packaged system is used and not customized.</a:t>
            </a:r>
          </a:p>
          <a:p>
            <a:pPr>
              <a:lnSpc>
                <a:spcPct val="85000"/>
              </a:lnSpc>
            </a:pPr>
            <a:r>
              <a:rPr lang="en-US" altLang="en-US" sz="2700"/>
              <a:t>The user group is trained to use the software before it is implemented.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CFB39DD-5406-4192-A66F-9BC716B157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1066800"/>
          </a:xfrm>
        </p:spPr>
        <p:txBody>
          <a:bodyPr/>
          <a:lstStyle/>
          <a:p>
            <a:r>
              <a:rPr lang="en-US" altLang="en-US"/>
              <a:t>ERP Implementation Practices  </a:t>
            </a:r>
            <a:br>
              <a:rPr lang="en-US" altLang="en-US"/>
            </a:br>
            <a:r>
              <a:rPr lang="en-US" altLang="en-US" sz="2800"/>
              <a:t>(APQC Best-Practice Report)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50B1FFC-8C8E-4732-BC0E-3B7D40215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457200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en-US" sz="2800"/>
              <a:t>Project Management</a:t>
            </a:r>
          </a:p>
          <a:p>
            <a:pPr lvl="1">
              <a:lnSpc>
                <a:spcPct val="115000"/>
              </a:lnSpc>
            </a:pPr>
            <a:r>
              <a:rPr lang="en-US" altLang="en-US" sz="2400"/>
              <a:t>Organizations link implementation teams to both the technical (IS) and functional departments.</a:t>
            </a:r>
          </a:p>
          <a:p>
            <a:pPr lvl="1">
              <a:lnSpc>
                <a:spcPct val="115000"/>
              </a:lnSpc>
            </a:pPr>
            <a:r>
              <a:rPr lang="en-US" altLang="en-US" sz="2400"/>
              <a:t>They tightly control implementation processes</a:t>
            </a:r>
          </a:p>
          <a:p>
            <a:pPr lvl="1">
              <a:lnSpc>
                <a:spcPct val="115000"/>
              </a:lnSpc>
            </a:pPr>
            <a:r>
              <a:rPr lang="en-US" altLang="en-US" sz="2400"/>
              <a:t>They appropriately use consultants throughout the implementation process</a:t>
            </a:r>
          </a:p>
          <a:p>
            <a:pPr lvl="1">
              <a:lnSpc>
                <a:spcPct val="115000"/>
              </a:lnSpc>
            </a:pPr>
            <a:r>
              <a:rPr lang="en-US" altLang="en-US" sz="2400"/>
              <a:t>They manage turnover of key implementation employees</a:t>
            </a:r>
          </a:p>
          <a:p>
            <a:pPr lvl="1">
              <a:lnSpc>
                <a:spcPct val="115000"/>
              </a:lnSpc>
            </a:pPr>
            <a:r>
              <a:rPr lang="en-US" altLang="en-US" sz="2400"/>
              <a:t>They have basic business reasons for implementation</a:t>
            </a:r>
          </a:p>
          <a:p>
            <a:pPr lvl="1">
              <a:lnSpc>
                <a:spcPct val="115000"/>
              </a:lnSpc>
            </a:pPr>
            <a:r>
              <a:rPr lang="en-US" altLang="en-US" sz="2400"/>
              <a:t>They align implementation with organizational strategies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4FB689C-24BC-4EF2-ACF1-1C39290F2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1066800"/>
          </a:xfrm>
        </p:spPr>
        <p:txBody>
          <a:bodyPr/>
          <a:lstStyle/>
          <a:p>
            <a:r>
              <a:rPr lang="en-US" altLang="en-US"/>
              <a:t>ERP Implementation Practices</a:t>
            </a:r>
            <a:br>
              <a:rPr lang="en-US" altLang="en-US"/>
            </a:br>
            <a:r>
              <a:rPr lang="en-US" altLang="en-US" sz="2800"/>
              <a:t>(APQC Best-Practice Report)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EAF6335-C560-4057-89D3-E03BE1554A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686800" cy="43434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en-US" sz="2800"/>
              <a:t>Change Management</a:t>
            </a:r>
          </a:p>
          <a:p>
            <a:pPr lvl="1">
              <a:lnSpc>
                <a:spcPct val="105000"/>
              </a:lnSpc>
            </a:pPr>
            <a:r>
              <a:rPr lang="en-US" altLang="en-US"/>
              <a:t>Redesigned jobs call for higher levels of skills and accountability</a:t>
            </a:r>
          </a:p>
          <a:p>
            <a:pPr lvl="1">
              <a:lnSpc>
                <a:spcPct val="105000"/>
              </a:lnSpc>
            </a:pPr>
            <a:r>
              <a:rPr lang="en-US" altLang="en-US"/>
              <a:t>Change management is viewed as more than just increased training and communication</a:t>
            </a:r>
          </a:p>
          <a:p>
            <a:pPr lvl="1">
              <a:lnSpc>
                <a:spcPct val="105000"/>
              </a:lnSpc>
            </a:pPr>
            <a:r>
              <a:rPr lang="en-US" altLang="en-US"/>
              <a:t>Enterprise-wide systems drive redesigned changes.</a:t>
            </a:r>
          </a:p>
          <a:p>
            <a:pPr lvl="1">
              <a:lnSpc>
                <a:spcPct val="105000"/>
              </a:lnSpc>
            </a:pPr>
            <a:r>
              <a:rPr lang="en-US" altLang="en-US"/>
              <a:t>The executive sponsor is the change agent.</a:t>
            </a:r>
          </a:p>
          <a:p>
            <a:pPr lvl="1">
              <a:lnSpc>
                <a:spcPct val="105000"/>
              </a:lnSpc>
            </a:pPr>
            <a:r>
              <a:rPr lang="en-US" altLang="en-US"/>
              <a:t>Resistance from the work force (including management) is the most significant obstacle.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066B07F-6EE0-4350-8567-E71EA5B15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1066800"/>
          </a:xfrm>
        </p:spPr>
        <p:txBody>
          <a:bodyPr/>
          <a:lstStyle/>
          <a:p>
            <a:r>
              <a:rPr lang="en-US" altLang="en-US"/>
              <a:t>ERP Implementation Practices</a:t>
            </a:r>
            <a:br>
              <a:rPr lang="en-US" altLang="en-US"/>
            </a:br>
            <a:r>
              <a:rPr lang="en-US" altLang="en-US" sz="2800"/>
              <a:t>(APQC Best-Practice Report)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6E83893-F067-40E3-BFD7-D7E9E2375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Technology Excellence</a:t>
            </a:r>
          </a:p>
          <a:p>
            <a:pPr lvl="1">
              <a:lnSpc>
                <a:spcPct val="110000"/>
              </a:lnSpc>
            </a:pPr>
            <a:r>
              <a:rPr lang="en-US" altLang="en-US" sz="2800"/>
              <a:t>Organizations rely heavily on the ERP package as the majority of their application configuration.</a:t>
            </a:r>
          </a:p>
          <a:p>
            <a:pPr lvl="1">
              <a:lnSpc>
                <a:spcPct val="110000"/>
              </a:lnSpc>
            </a:pPr>
            <a:r>
              <a:rPr lang="en-US" altLang="en-US" sz="2800"/>
              <a:t>Organizations implement ERP packages on time and within budget</a:t>
            </a:r>
          </a:p>
          <a:p>
            <a:pPr lvl="1">
              <a:lnSpc>
                <a:spcPct val="110000"/>
              </a:lnSpc>
            </a:pPr>
            <a:r>
              <a:rPr lang="en-US" altLang="en-US" sz="2800"/>
              <a:t>Organizations centralize support groups within their IT departments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89C6332-865D-432B-BCF9-A2F4D92845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696200" cy="1066800"/>
          </a:xfrm>
        </p:spPr>
        <p:txBody>
          <a:bodyPr/>
          <a:lstStyle/>
          <a:p>
            <a:r>
              <a:rPr lang="en-US" altLang="en-US"/>
              <a:t>New Developments In ERP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532FEEF-528D-4D45-87CD-9C25DAE383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153400" cy="4267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Availability of web-based and wireless ERP systems</a:t>
            </a:r>
          </a:p>
          <a:p>
            <a:pPr>
              <a:lnSpc>
                <a:spcPct val="120000"/>
              </a:lnSpc>
            </a:pPr>
            <a:r>
              <a:rPr lang="en-US" altLang="en-US"/>
              <a:t>Adoption of easy-to-install ERP systems</a:t>
            </a:r>
          </a:p>
          <a:p>
            <a:pPr>
              <a:lnSpc>
                <a:spcPct val="120000"/>
              </a:lnSpc>
            </a:pPr>
            <a:r>
              <a:rPr lang="en-US" altLang="en-US"/>
              <a:t>Linkage to other software systems, e.g., supply chain management system, e-commerce, customer relationship management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6D02D2C-DA39-4952-998B-A2A54D6BD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696200" cy="990600"/>
          </a:xfrm>
        </p:spPr>
        <p:txBody>
          <a:bodyPr/>
          <a:lstStyle/>
          <a:p>
            <a:r>
              <a:rPr lang="en-US" altLang="en-US"/>
              <a:t>What is ERP?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37AE56A-9A4C-415B-AD3E-5B48F59FAE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2672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en-US"/>
              <a:t>An ERP system is an attempt to integrate </a:t>
            </a:r>
            <a:r>
              <a:rPr lang="en-US" altLang="en-US">
                <a:solidFill>
                  <a:srgbClr val="FF0066"/>
                </a:solidFill>
              </a:rPr>
              <a:t>all functions</a:t>
            </a:r>
            <a:r>
              <a:rPr lang="en-US" altLang="en-US"/>
              <a:t> across a company to a single computer system that can serve all those functions’ specific needs. </a:t>
            </a:r>
          </a:p>
          <a:p>
            <a:pPr>
              <a:lnSpc>
                <a:spcPct val="125000"/>
              </a:lnSpc>
            </a:pPr>
            <a:r>
              <a:rPr lang="en-US" altLang="en-US"/>
              <a:t>“</a:t>
            </a:r>
            <a:r>
              <a:rPr lang="en-US" altLang="en-US">
                <a:solidFill>
                  <a:schemeClr val="tx2"/>
                </a:solidFill>
              </a:rPr>
              <a:t>Integration</a:t>
            </a:r>
            <a:r>
              <a:rPr lang="en-US" altLang="en-US"/>
              <a:t>” is the key word for ERP implementation.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D3039C0-2135-47AC-AA9D-AADFB8554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772400" cy="9525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3600" b="1"/>
              <a:t>What is ERP?</a:t>
            </a:r>
            <a:endParaRPr lang="en-US" altLang="en-US" sz="36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A871F02-64F6-4D99-998D-E51283890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57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120000"/>
              </a:lnSpc>
            </a:pPr>
            <a:r>
              <a:rPr lang="en-US" altLang="en-US"/>
              <a:t>It may also integrate key </a:t>
            </a:r>
            <a:r>
              <a:rPr lang="en-US" altLang="en-US">
                <a:solidFill>
                  <a:srgbClr val="FF0066"/>
                </a:solidFill>
              </a:rPr>
              <a:t>customers</a:t>
            </a:r>
            <a:r>
              <a:rPr lang="en-US" altLang="en-US"/>
              <a:t> and </a:t>
            </a:r>
            <a:r>
              <a:rPr lang="en-US" altLang="en-US">
                <a:solidFill>
                  <a:srgbClr val="FF0066"/>
                </a:solidFill>
              </a:rPr>
              <a:t>suppliers</a:t>
            </a:r>
            <a:r>
              <a:rPr lang="en-US" altLang="en-US"/>
              <a:t> as part of the enterprise’s operation. </a:t>
            </a:r>
          </a:p>
          <a:p>
            <a:pPr>
              <a:lnSpc>
                <a:spcPct val="120000"/>
              </a:lnSpc>
            </a:pPr>
            <a:r>
              <a:rPr lang="en-US" altLang="en-US"/>
              <a:t>It provides integrated database and custom-designed report systems.</a:t>
            </a:r>
          </a:p>
          <a:p>
            <a:pPr>
              <a:lnSpc>
                <a:spcPct val="120000"/>
              </a:lnSpc>
            </a:pPr>
            <a:r>
              <a:rPr lang="en-US" altLang="en-US"/>
              <a:t>It adopts a set of “best practices” for carrying out all business processes.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2093712-6484-4C63-B5C1-D47D64986A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914400"/>
          </a:xfrm>
        </p:spPr>
        <p:txBody>
          <a:bodyPr/>
          <a:lstStyle/>
          <a:p>
            <a:r>
              <a:rPr lang="en-US" altLang="en-US"/>
              <a:t>Major Reasons for Adopting ERP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E7CA9B2-7586-42D5-B1D6-2AC966BB0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696200" cy="4267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Integrate financial information</a:t>
            </a:r>
          </a:p>
          <a:p>
            <a:pPr>
              <a:lnSpc>
                <a:spcPct val="110000"/>
              </a:lnSpc>
            </a:pPr>
            <a:r>
              <a:rPr lang="en-US" altLang="en-US"/>
              <a:t>Integrate customer order information</a:t>
            </a:r>
          </a:p>
          <a:p>
            <a:pPr>
              <a:lnSpc>
                <a:spcPct val="110000"/>
              </a:lnSpc>
            </a:pPr>
            <a:r>
              <a:rPr lang="en-US" altLang="en-US"/>
              <a:t>Standardize and speed up operations processes</a:t>
            </a:r>
          </a:p>
          <a:p>
            <a:pPr>
              <a:lnSpc>
                <a:spcPct val="110000"/>
              </a:lnSpc>
            </a:pPr>
            <a:r>
              <a:rPr lang="en-US" altLang="en-US"/>
              <a:t>Reduce inventory</a:t>
            </a:r>
          </a:p>
          <a:p>
            <a:pPr>
              <a:lnSpc>
                <a:spcPct val="110000"/>
              </a:lnSpc>
            </a:pPr>
            <a:r>
              <a:rPr lang="en-US" altLang="en-US"/>
              <a:t>Standardize Human Resources information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5D1E041-316F-4F25-8DEB-F5876A170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914400"/>
          </a:xfrm>
        </p:spPr>
        <p:txBody>
          <a:bodyPr/>
          <a:lstStyle/>
          <a:p>
            <a:r>
              <a:rPr lang="en-US" altLang="en-US"/>
              <a:t>Potential Benefits of ERP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A6635C0-38C2-486C-95C8-FF80F6F6A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534400" cy="44958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en-US"/>
              <a:t>Internal Benefits</a:t>
            </a:r>
          </a:p>
          <a:p>
            <a:pPr lvl="1">
              <a:lnSpc>
                <a:spcPct val="105000"/>
              </a:lnSpc>
            </a:pPr>
            <a:r>
              <a:rPr lang="en-US" altLang="en-US" sz="2800"/>
              <a:t>Integration of a single source of data</a:t>
            </a:r>
          </a:p>
          <a:p>
            <a:pPr lvl="1">
              <a:lnSpc>
                <a:spcPct val="105000"/>
              </a:lnSpc>
            </a:pPr>
            <a:r>
              <a:rPr lang="en-US" altLang="en-US" sz="2800"/>
              <a:t>Common data definition</a:t>
            </a:r>
          </a:p>
          <a:p>
            <a:pPr lvl="1">
              <a:lnSpc>
                <a:spcPct val="105000"/>
              </a:lnSpc>
            </a:pPr>
            <a:r>
              <a:rPr lang="en-US" altLang="en-US" sz="2800"/>
              <a:t>A real-time system</a:t>
            </a:r>
          </a:p>
          <a:p>
            <a:pPr lvl="1">
              <a:lnSpc>
                <a:spcPct val="105000"/>
              </a:lnSpc>
            </a:pPr>
            <a:r>
              <a:rPr lang="en-US" altLang="en-US"/>
              <a:t>Increased productivity</a:t>
            </a:r>
            <a:r>
              <a:rPr lang="en-US" altLang="en-US" sz="2800"/>
              <a:t> </a:t>
            </a:r>
          </a:p>
          <a:p>
            <a:pPr lvl="1">
              <a:lnSpc>
                <a:spcPct val="105000"/>
              </a:lnSpc>
            </a:pPr>
            <a:r>
              <a:rPr lang="en-US" altLang="en-US" sz="2800"/>
              <a:t>Reduced operating costs</a:t>
            </a:r>
          </a:p>
          <a:p>
            <a:pPr lvl="1">
              <a:lnSpc>
                <a:spcPct val="105000"/>
              </a:lnSpc>
            </a:pPr>
            <a:r>
              <a:rPr lang="en-US" altLang="en-US" sz="2800"/>
              <a:t>Improved internal communication</a:t>
            </a:r>
          </a:p>
          <a:p>
            <a:pPr lvl="1">
              <a:lnSpc>
                <a:spcPct val="105000"/>
              </a:lnSpc>
            </a:pPr>
            <a:r>
              <a:rPr lang="en-US" altLang="en-US" sz="2800"/>
              <a:t>Foundation for future improvement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178124E-A85F-43BD-9B3B-EE727358F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914400"/>
          </a:xfrm>
        </p:spPr>
        <p:txBody>
          <a:bodyPr/>
          <a:lstStyle/>
          <a:p>
            <a:r>
              <a:rPr lang="en-US" altLang="en-US"/>
              <a:t>Potential Benefits of ERP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46CB694-C676-4C90-83B4-F8244D81E4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229600" cy="4343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External Benefits</a:t>
            </a:r>
          </a:p>
          <a:p>
            <a:pPr lvl="1">
              <a:lnSpc>
                <a:spcPct val="120000"/>
              </a:lnSpc>
            </a:pPr>
            <a:r>
              <a:rPr lang="en-US" altLang="en-US" sz="2800"/>
              <a:t>Improved customer service and order fulfillment</a:t>
            </a:r>
          </a:p>
          <a:p>
            <a:pPr lvl="1">
              <a:lnSpc>
                <a:spcPct val="120000"/>
              </a:lnSpc>
            </a:pPr>
            <a:r>
              <a:rPr lang="en-US" altLang="en-US" sz="2800"/>
              <a:t>Improved communication with suppliers and customers</a:t>
            </a:r>
          </a:p>
          <a:p>
            <a:pPr lvl="1">
              <a:lnSpc>
                <a:spcPct val="120000"/>
              </a:lnSpc>
            </a:pPr>
            <a:r>
              <a:rPr lang="en-US" altLang="en-US" sz="2800"/>
              <a:t>Enhanced competitive position</a:t>
            </a:r>
          </a:p>
          <a:p>
            <a:pPr lvl="1">
              <a:lnSpc>
                <a:spcPct val="120000"/>
              </a:lnSpc>
            </a:pPr>
            <a:r>
              <a:rPr lang="en-US" altLang="en-US" sz="2800"/>
              <a:t>Increased sales and profits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A9A1595-641F-4F11-99F3-B3587585E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077200" cy="914400"/>
          </a:xfrm>
        </p:spPr>
        <p:txBody>
          <a:bodyPr/>
          <a:lstStyle/>
          <a:p>
            <a:r>
              <a:rPr lang="en-US" altLang="en-US"/>
              <a:t>ERP Implementation Approaches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DF6D21C-D9F0-42F8-B1F1-BDC10B0365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382000" cy="43434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en-US"/>
              <a:t>The big bang – install a single ERP system across the entire organization</a:t>
            </a:r>
          </a:p>
          <a:p>
            <a:pPr>
              <a:lnSpc>
                <a:spcPct val="105000"/>
              </a:lnSpc>
            </a:pPr>
            <a:r>
              <a:rPr lang="en-US" altLang="en-US"/>
              <a:t>Franchising – Independent ERP systems are installed in different units linked by common processes, e.g., bookkeeping.</a:t>
            </a:r>
          </a:p>
          <a:p>
            <a:pPr>
              <a:lnSpc>
                <a:spcPct val="105000"/>
              </a:lnSpc>
            </a:pPr>
            <a:r>
              <a:rPr lang="en-US" altLang="en-US"/>
              <a:t>Slam dunk – install one or several ERP modules for phased implementation of key business processes.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85943A8-5DF1-4D25-BCFF-58EE3BB2A7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1143000"/>
          </a:xfrm>
        </p:spPr>
        <p:txBody>
          <a:bodyPr/>
          <a:lstStyle/>
          <a:p>
            <a:r>
              <a:rPr lang="en-US" altLang="en-US" sz="2700"/>
              <a:t>Major Phases of ERP Implementation</a:t>
            </a:r>
            <a:r>
              <a:rPr lang="en-US" altLang="en-US" sz="2900"/>
              <a:t> (Kent Sandoe, </a:t>
            </a:r>
            <a:r>
              <a:rPr lang="en-US" altLang="en-US" sz="2900" u="sng"/>
              <a:t>Enterprise Integration</a:t>
            </a:r>
            <a:r>
              <a:rPr lang="en-US" altLang="en-US" sz="2900"/>
              <a:t>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737A636-5DAE-4226-8163-C431CA895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305800" cy="4343400"/>
          </a:xfrm>
        </p:spPr>
        <p:txBody>
          <a:bodyPr/>
          <a:lstStyle/>
          <a:p>
            <a:r>
              <a:rPr lang="en-US" altLang="en-US"/>
              <a:t>Initiation – develop business case, project scope, and implementation strategy</a:t>
            </a:r>
          </a:p>
          <a:p>
            <a:r>
              <a:rPr lang="en-US" altLang="en-US"/>
              <a:t>Planning – establish implementation team, determine goals and objectives, establish metrics</a:t>
            </a:r>
          </a:p>
          <a:p>
            <a:r>
              <a:rPr lang="en-US" altLang="en-US"/>
              <a:t>Analysis and process design – analyze and improve existing processes, map new processes to be adopted by the system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2290068-4400-4B8B-92FA-AD2307F48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001000" cy="990600"/>
          </a:xfrm>
        </p:spPr>
        <p:txBody>
          <a:bodyPr/>
          <a:lstStyle/>
          <a:p>
            <a:r>
              <a:rPr lang="en-US" altLang="en-US" sz="2700"/>
              <a:t>Major Phases of ERP Implementation</a:t>
            </a:r>
            <a:r>
              <a:rPr lang="en-US" altLang="en-US" sz="2900"/>
              <a:t> (Kent Sandoe, </a:t>
            </a:r>
            <a:r>
              <a:rPr lang="en-US" altLang="en-US" sz="2900" u="sng"/>
              <a:t>Enterprise Integration</a:t>
            </a:r>
            <a:r>
              <a:rPr lang="en-US" altLang="en-US" sz="2900"/>
              <a:t>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48B254B-9896-4B6D-B272-E9788A11BF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382000" cy="4267200"/>
          </a:xfrm>
        </p:spPr>
        <p:txBody>
          <a:bodyPr/>
          <a:lstStyle/>
          <a:p>
            <a:r>
              <a:rPr lang="en-US" altLang="en-US"/>
              <a:t>Realization – install a base system, customization, and test the system</a:t>
            </a:r>
          </a:p>
          <a:p>
            <a:r>
              <a:rPr lang="en-US" altLang="en-US"/>
              <a:t>Transition – replace the formal system with the new system, data conversion</a:t>
            </a:r>
          </a:p>
          <a:p>
            <a:r>
              <a:rPr lang="en-US" altLang="en-US"/>
              <a:t>Operation – monitor and improve system performance, provide continued training and technical support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193</TotalTime>
  <Words>942</Words>
  <Application>Microsoft Office PowerPoint</Application>
  <PresentationFormat>On-screen Show (4:3)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Times New Roman</vt:lpstr>
      <vt:lpstr>Wingdings</vt:lpstr>
      <vt:lpstr>Studio</vt:lpstr>
      <vt:lpstr>Enterprise Resource Planning (ERP) Systems</vt:lpstr>
      <vt:lpstr>What is ERP?</vt:lpstr>
      <vt:lpstr>What is ERP?</vt:lpstr>
      <vt:lpstr>Major Reasons for Adopting ERP</vt:lpstr>
      <vt:lpstr>Potential Benefits of ERP</vt:lpstr>
      <vt:lpstr>Potential Benefits of ERP</vt:lpstr>
      <vt:lpstr>ERP Implementation Approaches</vt:lpstr>
      <vt:lpstr>Major Phases of ERP Implementation (Kent Sandoe, Enterprise Integration)</vt:lpstr>
      <vt:lpstr>Major Phases of ERP Implementation (Kent Sandoe, Enterprise Integration)</vt:lpstr>
      <vt:lpstr>Major Challenges to ERP Implementation</vt:lpstr>
      <vt:lpstr>Major Challenges to ERP Implementation</vt:lpstr>
      <vt:lpstr>Total Cost of ERP Ownership (in millions of $) - META Group Survey</vt:lpstr>
      <vt:lpstr>Benefits of ERP Implementation (META Group Survey)</vt:lpstr>
      <vt:lpstr>ERP Implementation - Key Enablers  (APQC Best-Practice Report)</vt:lpstr>
      <vt:lpstr>ERP Implementation Practices   (APQC Best-Practice Report)</vt:lpstr>
      <vt:lpstr>ERP Implementation Practices (APQC Best-Practice Report)</vt:lpstr>
      <vt:lpstr>ERP Implementation Practices (APQC Best-Practice Report)</vt:lpstr>
      <vt:lpstr>New Developments In ERP</vt:lpstr>
    </vt:vector>
  </TitlesOfParts>
  <Company>CSUS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Resource Planning (ERP) Systems</dc:title>
  <dc:creator>WANGC</dc:creator>
  <cp:lastModifiedBy>DELL</cp:lastModifiedBy>
  <cp:revision>11</cp:revision>
  <dcterms:created xsi:type="dcterms:W3CDTF">2002-10-29T16:34:26Z</dcterms:created>
  <dcterms:modified xsi:type="dcterms:W3CDTF">2020-12-02T04:51:07Z</dcterms:modified>
</cp:coreProperties>
</file>