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55994216-25BB-475E-A182-C5E2C6241809}" type="datetimeFigureOut">
              <a:rPr lang="en-IN" smtClean="0"/>
              <a:t>27/11/2020</a:t>
            </a:fld>
            <a:endParaRPr lang="en-IN"/>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7CF7CC7B-428C-4C85-AFAF-31525735BCB3}" type="slidenum">
              <a:rPr lang="en-IN" smtClean="0"/>
              <a:t>‹#›</a:t>
            </a:fld>
            <a:endParaRPr lang="en-IN"/>
          </a:p>
        </p:txBody>
      </p:sp>
    </p:spTree>
    <p:extLst>
      <p:ext uri="{BB962C8B-B14F-4D97-AF65-F5344CB8AC3E}">
        <p14:creationId xmlns:p14="http://schemas.microsoft.com/office/powerpoint/2010/main" val="1250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1">
                <a:solidFill>
                  <a:schemeClr val="tx1"/>
                </a:solidFill>
                <a:latin typeface="Arial"/>
                <a:cs typeface="Arial"/>
              </a:defRPr>
            </a:lvl1pPr>
          </a:lstStyle>
          <a:p>
            <a:pPr marL="12700">
              <a:lnSpc>
                <a:spcPct val="100000"/>
              </a:lnSpc>
              <a:spcBef>
                <a:spcPts val="5"/>
              </a:spcBef>
            </a:pPr>
            <a:r>
              <a:rPr spc="-5" dirty="0"/>
              <a:t>Emerging </a:t>
            </a:r>
            <a:r>
              <a:rPr spc="-10" dirty="0"/>
              <a:t>Trends </a:t>
            </a:r>
            <a:r>
              <a:rPr spc="-5" dirty="0"/>
              <a:t>in </a:t>
            </a:r>
            <a:r>
              <a:rPr spc="-10" dirty="0"/>
              <a:t>Software</a:t>
            </a:r>
            <a:r>
              <a:rPr spc="-15" dirty="0"/>
              <a:t> </a:t>
            </a:r>
            <a:r>
              <a:rPr spc="-10" dirty="0"/>
              <a:t>Engineering</a:t>
            </a:r>
          </a:p>
          <a:p>
            <a:pPr marL="12700">
              <a:lnSpc>
                <a:spcPct val="100000"/>
              </a:lnSpc>
            </a:pPr>
            <a:r>
              <a:rPr i="0" spc="-5" dirty="0">
                <a:latin typeface="Arial"/>
                <a:cs typeface="Arial"/>
              </a:rPr>
              <a:t>Copyright 2009 </a:t>
            </a:r>
            <a:r>
              <a:rPr i="0" dirty="0">
                <a:latin typeface="Arial"/>
                <a:cs typeface="Arial"/>
              </a:rPr>
              <a:t>by </a:t>
            </a:r>
            <a:r>
              <a:rPr i="0" spc="-5" dirty="0">
                <a:latin typeface="Arial"/>
                <a:cs typeface="Arial"/>
              </a:rPr>
              <a:t>Roger S.</a:t>
            </a:r>
            <a:r>
              <a:rPr i="0" spc="-55" dirty="0">
                <a:latin typeface="Arial"/>
                <a:cs typeface="Arial"/>
              </a:rPr>
              <a:t> </a:t>
            </a:r>
            <a:r>
              <a:rPr i="0" spc="-5" dirty="0">
                <a:latin typeface="Arial"/>
                <a:cs typeface="Arial"/>
              </a:rPr>
              <a:t>Pressman.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C221167-2E95-458A-8757-B82FF69B5108}" type="datetime1">
              <a:rPr lang="en-US" smtClean="0"/>
              <a:t>11/27/2020</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336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000" b="0" i="1">
                <a:solidFill>
                  <a:schemeClr val="tx1"/>
                </a:solidFill>
                <a:latin typeface="Arial"/>
                <a:cs typeface="Arial"/>
              </a:defRPr>
            </a:lvl1pPr>
          </a:lstStyle>
          <a:p>
            <a:pPr marL="12700">
              <a:lnSpc>
                <a:spcPct val="100000"/>
              </a:lnSpc>
              <a:spcBef>
                <a:spcPts val="5"/>
              </a:spcBef>
            </a:pPr>
            <a:r>
              <a:rPr spc="-5" dirty="0"/>
              <a:t>Emerging </a:t>
            </a:r>
            <a:r>
              <a:rPr spc="-10" dirty="0"/>
              <a:t>Trends </a:t>
            </a:r>
            <a:r>
              <a:rPr spc="-5" dirty="0"/>
              <a:t>in </a:t>
            </a:r>
            <a:r>
              <a:rPr spc="-10" dirty="0"/>
              <a:t>Software</a:t>
            </a:r>
            <a:r>
              <a:rPr spc="-15" dirty="0"/>
              <a:t> </a:t>
            </a:r>
            <a:r>
              <a:rPr spc="-10" dirty="0"/>
              <a:t>Engineering</a:t>
            </a:r>
          </a:p>
          <a:p>
            <a:pPr marL="12700">
              <a:lnSpc>
                <a:spcPct val="100000"/>
              </a:lnSpc>
            </a:pPr>
            <a:r>
              <a:rPr i="0" spc="-5" dirty="0">
                <a:latin typeface="Arial"/>
                <a:cs typeface="Arial"/>
              </a:rPr>
              <a:t>Copyright 2009 </a:t>
            </a:r>
            <a:r>
              <a:rPr i="0" dirty="0">
                <a:latin typeface="Arial"/>
                <a:cs typeface="Arial"/>
              </a:rPr>
              <a:t>by </a:t>
            </a:r>
            <a:r>
              <a:rPr i="0" spc="-5" dirty="0">
                <a:latin typeface="Arial"/>
                <a:cs typeface="Arial"/>
              </a:rPr>
              <a:t>Roger S.</a:t>
            </a:r>
            <a:r>
              <a:rPr i="0" spc="-55" dirty="0">
                <a:latin typeface="Arial"/>
                <a:cs typeface="Arial"/>
              </a:rPr>
              <a:t> </a:t>
            </a:r>
            <a:r>
              <a:rPr i="0" spc="-5" dirty="0">
                <a:latin typeface="Arial"/>
                <a:cs typeface="Arial"/>
              </a:rPr>
              <a:t>Pressman.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934638D-36D1-413E-93E1-8CBFD0B40086}" type="datetime1">
              <a:rPr lang="en-US" smtClean="0"/>
              <a:t>11/27/2020</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3365"/>
                </a:solidFill>
                <a:latin typeface="Arial"/>
                <a:cs typeface="Arial"/>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1">
                <a:solidFill>
                  <a:schemeClr val="tx1"/>
                </a:solidFill>
                <a:latin typeface="Arial"/>
                <a:cs typeface="Arial"/>
              </a:defRPr>
            </a:lvl1pPr>
          </a:lstStyle>
          <a:p>
            <a:pPr marL="12700">
              <a:lnSpc>
                <a:spcPct val="100000"/>
              </a:lnSpc>
              <a:spcBef>
                <a:spcPts val="5"/>
              </a:spcBef>
            </a:pPr>
            <a:r>
              <a:rPr spc="-5" dirty="0"/>
              <a:t>Emerging </a:t>
            </a:r>
            <a:r>
              <a:rPr spc="-10" dirty="0"/>
              <a:t>Trends </a:t>
            </a:r>
            <a:r>
              <a:rPr spc="-5" dirty="0"/>
              <a:t>in </a:t>
            </a:r>
            <a:r>
              <a:rPr spc="-10" dirty="0"/>
              <a:t>Software</a:t>
            </a:r>
            <a:r>
              <a:rPr spc="-15" dirty="0"/>
              <a:t> </a:t>
            </a:r>
            <a:r>
              <a:rPr spc="-10" dirty="0"/>
              <a:t>Engineering</a:t>
            </a:r>
          </a:p>
          <a:p>
            <a:pPr marL="12700">
              <a:lnSpc>
                <a:spcPct val="100000"/>
              </a:lnSpc>
            </a:pPr>
            <a:r>
              <a:rPr i="0" spc="-5" dirty="0">
                <a:latin typeface="Arial"/>
                <a:cs typeface="Arial"/>
              </a:rPr>
              <a:t>Copyright 2009 </a:t>
            </a:r>
            <a:r>
              <a:rPr i="0" dirty="0">
                <a:latin typeface="Arial"/>
                <a:cs typeface="Arial"/>
              </a:rPr>
              <a:t>by </a:t>
            </a:r>
            <a:r>
              <a:rPr i="0" spc="-5" dirty="0">
                <a:latin typeface="Arial"/>
                <a:cs typeface="Arial"/>
              </a:rPr>
              <a:t>Roger S.</a:t>
            </a:r>
            <a:r>
              <a:rPr i="0" spc="-55" dirty="0">
                <a:latin typeface="Arial"/>
                <a:cs typeface="Arial"/>
              </a:rPr>
              <a:t> </a:t>
            </a:r>
            <a:r>
              <a:rPr i="0" spc="-5" dirty="0">
                <a:latin typeface="Arial"/>
                <a:cs typeface="Arial"/>
              </a:rPr>
              <a:t>Pressman.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72BF84B-9CFA-4E93-B178-1E4DC3CEB996}" type="datetime1">
              <a:rPr lang="en-US" smtClean="0"/>
              <a:t>11/27/2020</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850259" y="348995"/>
            <a:ext cx="68580" cy="6858000"/>
          </a:xfrm>
          <a:custGeom>
            <a:avLst/>
            <a:gdLst/>
            <a:ahLst/>
            <a:cxnLst/>
            <a:rect l="l" t="t" r="r" b="b"/>
            <a:pathLst>
              <a:path w="68579" h="6858000">
                <a:moveTo>
                  <a:pt x="0" y="6858000"/>
                </a:moveTo>
                <a:lnTo>
                  <a:pt x="68579" y="6858000"/>
                </a:lnTo>
                <a:lnTo>
                  <a:pt x="68579" y="0"/>
                </a:lnTo>
                <a:lnTo>
                  <a:pt x="0" y="0"/>
                </a:lnTo>
                <a:lnTo>
                  <a:pt x="0" y="6858000"/>
                </a:lnTo>
                <a:close/>
              </a:path>
            </a:pathLst>
          </a:custGeom>
          <a:solidFill>
            <a:srgbClr val="EAEAEA"/>
          </a:solidFill>
        </p:spPr>
        <p:txBody>
          <a:bodyPr wrap="square" lIns="0" tIns="0" rIns="0" bIns="0" rtlCol="0"/>
          <a:lstStyle/>
          <a:p>
            <a:endParaRPr/>
          </a:p>
        </p:txBody>
      </p:sp>
      <p:sp>
        <p:nvSpPr>
          <p:cNvPr id="17" name="bk object 17"/>
          <p:cNvSpPr/>
          <p:nvPr/>
        </p:nvSpPr>
        <p:spPr>
          <a:xfrm>
            <a:off x="9719182" y="348995"/>
            <a:ext cx="65405" cy="6858000"/>
          </a:xfrm>
          <a:custGeom>
            <a:avLst/>
            <a:gdLst/>
            <a:ahLst/>
            <a:cxnLst/>
            <a:rect l="l" t="t" r="r" b="b"/>
            <a:pathLst>
              <a:path w="65404" h="6858000">
                <a:moveTo>
                  <a:pt x="0" y="6858000"/>
                </a:moveTo>
                <a:lnTo>
                  <a:pt x="64782" y="6858000"/>
                </a:lnTo>
                <a:lnTo>
                  <a:pt x="64782" y="0"/>
                </a:lnTo>
                <a:lnTo>
                  <a:pt x="0" y="0"/>
                </a:lnTo>
                <a:lnTo>
                  <a:pt x="0" y="6858000"/>
                </a:lnTo>
                <a:close/>
              </a:path>
            </a:pathLst>
          </a:custGeom>
          <a:solidFill>
            <a:srgbClr val="EAEAEA"/>
          </a:solidFill>
        </p:spPr>
        <p:txBody>
          <a:bodyPr wrap="square" lIns="0" tIns="0" rIns="0" bIns="0" rtlCol="0"/>
          <a:lstStyle/>
          <a:p>
            <a:endParaRPr/>
          </a:p>
        </p:txBody>
      </p:sp>
      <p:sp>
        <p:nvSpPr>
          <p:cNvPr id="18" name="bk object 18"/>
          <p:cNvSpPr/>
          <p:nvPr/>
        </p:nvSpPr>
        <p:spPr>
          <a:xfrm>
            <a:off x="958583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bk object 19"/>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bk object 20"/>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bk object 21"/>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22" name="bk object 22"/>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23" name="bk object 23"/>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4" name="bk object 24"/>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25" name="bk object 25"/>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26" name="bk object 26"/>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27" name="bk object 27"/>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bk object 28"/>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bk object 29"/>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30" name="bk object 30"/>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1" name="bk object 31"/>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32" name="bk object 32"/>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bk object 33"/>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bk object 34"/>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bk object 35"/>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6" name="bk object 36"/>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7" name="bk object 37"/>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8" name="bk object 38"/>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9" name="bk object 39"/>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40" name="bk object 40"/>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41" name="bk object 41"/>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bk object 42"/>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bk object 43"/>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bk object 44"/>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5" name="bk object 45"/>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6" name="bk object 46"/>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bk object 47"/>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8" name="bk object 48"/>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bk object 49"/>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50" name="bk object 50"/>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1" name="bk object 51"/>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2" name="bk object 52"/>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3" name="bk object 53"/>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4" name="bk object 54"/>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bk object 55"/>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6" name="bk object 56"/>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7" name="bk object 57"/>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bk object 58"/>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9" name="bk object 59"/>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60" name="bk object 60"/>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61" name="bk object 61"/>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2" name="bk object 62"/>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3" name="bk object 63"/>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4" name="bk object 64"/>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5" name="bk object 65"/>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6" name="bk object 66"/>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7" name="bk object 67"/>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8" name="bk object 68"/>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69" name="bk object 69"/>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70" name="bk object 70"/>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1" name="bk object 71"/>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2" name="bk object 72"/>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73" name="bk object 73"/>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4" name="bk object 74"/>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75" name="bk object 75"/>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76" name="bk object 76"/>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77" name="bk object 77"/>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78" name="bk object 78"/>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79" name="bk object 79"/>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80" name="bk object 80"/>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81" name="bk object 81"/>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82" name="bk object 82"/>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rgbClr val="00336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1">
                <a:solidFill>
                  <a:schemeClr val="tx1"/>
                </a:solidFill>
                <a:latin typeface="Arial"/>
                <a:cs typeface="Arial"/>
              </a:defRPr>
            </a:lvl1pPr>
          </a:lstStyle>
          <a:p>
            <a:pPr marL="12700">
              <a:lnSpc>
                <a:spcPct val="100000"/>
              </a:lnSpc>
              <a:spcBef>
                <a:spcPts val="5"/>
              </a:spcBef>
            </a:pPr>
            <a:r>
              <a:rPr spc="-5" dirty="0"/>
              <a:t>Emerging </a:t>
            </a:r>
            <a:r>
              <a:rPr spc="-10" dirty="0"/>
              <a:t>Trends </a:t>
            </a:r>
            <a:r>
              <a:rPr spc="-5" dirty="0"/>
              <a:t>in </a:t>
            </a:r>
            <a:r>
              <a:rPr spc="-10" dirty="0"/>
              <a:t>Software</a:t>
            </a:r>
            <a:r>
              <a:rPr spc="-15" dirty="0"/>
              <a:t> </a:t>
            </a:r>
            <a:r>
              <a:rPr spc="-10" dirty="0"/>
              <a:t>Engineering</a:t>
            </a:r>
          </a:p>
          <a:p>
            <a:pPr marL="12700">
              <a:lnSpc>
                <a:spcPct val="100000"/>
              </a:lnSpc>
            </a:pPr>
            <a:r>
              <a:rPr i="0" spc="-5" dirty="0">
                <a:latin typeface="Arial"/>
                <a:cs typeface="Arial"/>
              </a:rPr>
              <a:t>Copyright 2009 </a:t>
            </a:r>
            <a:r>
              <a:rPr i="0" dirty="0">
                <a:latin typeface="Arial"/>
                <a:cs typeface="Arial"/>
              </a:rPr>
              <a:t>by </a:t>
            </a:r>
            <a:r>
              <a:rPr i="0" spc="-5" dirty="0">
                <a:latin typeface="Arial"/>
                <a:cs typeface="Arial"/>
              </a:rPr>
              <a:t>Roger S.</a:t>
            </a:r>
            <a:r>
              <a:rPr i="0" spc="-55" dirty="0">
                <a:latin typeface="Arial"/>
                <a:cs typeface="Arial"/>
              </a:rPr>
              <a:t> </a:t>
            </a:r>
            <a:r>
              <a:rPr i="0" spc="-5" dirty="0">
                <a:latin typeface="Arial"/>
                <a:cs typeface="Arial"/>
              </a:rPr>
              <a:t>Pressman.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BB15606-6918-4B53-9733-172A438FD7AA}" type="datetime1">
              <a:rPr lang="en-US" smtClean="0"/>
              <a:t>11/27/2020</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1">
                <a:solidFill>
                  <a:schemeClr val="tx1"/>
                </a:solidFill>
                <a:latin typeface="Arial"/>
                <a:cs typeface="Arial"/>
              </a:defRPr>
            </a:lvl1pPr>
          </a:lstStyle>
          <a:p>
            <a:pPr marL="12700">
              <a:lnSpc>
                <a:spcPct val="100000"/>
              </a:lnSpc>
              <a:spcBef>
                <a:spcPts val="5"/>
              </a:spcBef>
            </a:pPr>
            <a:r>
              <a:rPr spc="-5" dirty="0"/>
              <a:t>Emerging </a:t>
            </a:r>
            <a:r>
              <a:rPr spc="-10" dirty="0"/>
              <a:t>Trends </a:t>
            </a:r>
            <a:r>
              <a:rPr spc="-5" dirty="0"/>
              <a:t>in </a:t>
            </a:r>
            <a:r>
              <a:rPr spc="-10" dirty="0"/>
              <a:t>Software</a:t>
            </a:r>
            <a:r>
              <a:rPr spc="-15" dirty="0"/>
              <a:t> </a:t>
            </a:r>
            <a:r>
              <a:rPr spc="-10" dirty="0"/>
              <a:t>Engineering</a:t>
            </a:r>
          </a:p>
          <a:p>
            <a:pPr marL="12700">
              <a:lnSpc>
                <a:spcPct val="100000"/>
              </a:lnSpc>
            </a:pPr>
            <a:r>
              <a:rPr i="0" spc="-5" dirty="0">
                <a:latin typeface="Arial"/>
                <a:cs typeface="Arial"/>
              </a:rPr>
              <a:t>Copyright 2009 </a:t>
            </a:r>
            <a:r>
              <a:rPr i="0" dirty="0">
                <a:latin typeface="Arial"/>
                <a:cs typeface="Arial"/>
              </a:rPr>
              <a:t>by </a:t>
            </a:r>
            <a:r>
              <a:rPr i="0" spc="-5" dirty="0">
                <a:latin typeface="Arial"/>
                <a:cs typeface="Arial"/>
              </a:rPr>
              <a:t>Roger S.</a:t>
            </a:r>
            <a:r>
              <a:rPr i="0" spc="-55" dirty="0">
                <a:latin typeface="Arial"/>
                <a:cs typeface="Arial"/>
              </a:rPr>
              <a:t> </a:t>
            </a:r>
            <a:r>
              <a:rPr i="0" spc="-5" dirty="0">
                <a:latin typeface="Arial"/>
                <a:cs typeface="Arial"/>
              </a:rPr>
              <a:t>Pressman.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34CC258-1789-4640-90A5-D98ED2A608EC}" type="datetime1">
              <a:rPr lang="en-US" smtClean="0"/>
              <a:t>11/27/2020</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850259" y="348995"/>
            <a:ext cx="68580" cy="6858000"/>
          </a:xfrm>
          <a:custGeom>
            <a:avLst/>
            <a:gdLst/>
            <a:ahLst/>
            <a:cxnLst/>
            <a:rect l="l" t="t" r="r" b="b"/>
            <a:pathLst>
              <a:path w="68579" h="6858000">
                <a:moveTo>
                  <a:pt x="0" y="6858000"/>
                </a:moveTo>
                <a:lnTo>
                  <a:pt x="68579" y="6858000"/>
                </a:lnTo>
                <a:lnTo>
                  <a:pt x="68579" y="0"/>
                </a:lnTo>
                <a:lnTo>
                  <a:pt x="0" y="0"/>
                </a:lnTo>
                <a:lnTo>
                  <a:pt x="0" y="6858000"/>
                </a:lnTo>
                <a:close/>
              </a:path>
            </a:pathLst>
          </a:custGeom>
          <a:solidFill>
            <a:srgbClr val="EAEAEA"/>
          </a:solidFill>
        </p:spPr>
        <p:txBody>
          <a:bodyPr wrap="square" lIns="0" tIns="0" rIns="0" bIns="0" rtlCol="0"/>
          <a:lstStyle/>
          <a:p>
            <a:endParaRPr/>
          </a:p>
        </p:txBody>
      </p:sp>
      <p:sp>
        <p:nvSpPr>
          <p:cNvPr id="17" name="bk object 17"/>
          <p:cNvSpPr/>
          <p:nvPr/>
        </p:nvSpPr>
        <p:spPr>
          <a:xfrm>
            <a:off x="9719182" y="348995"/>
            <a:ext cx="65405" cy="6858000"/>
          </a:xfrm>
          <a:custGeom>
            <a:avLst/>
            <a:gdLst/>
            <a:ahLst/>
            <a:cxnLst/>
            <a:rect l="l" t="t" r="r" b="b"/>
            <a:pathLst>
              <a:path w="65404" h="6858000">
                <a:moveTo>
                  <a:pt x="0" y="6858000"/>
                </a:moveTo>
                <a:lnTo>
                  <a:pt x="64782" y="6858000"/>
                </a:lnTo>
                <a:lnTo>
                  <a:pt x="64782" y="0"/>
                </a:lnTo>
                <a:lnTo>
                  <a:pt x="0" y="0"/>
                </a:lnTo>
                <a:lnTo>
                  <a:pt x="0" y="6858000"/>
                </a:lnTo>
                <a:close/>
              </a:path>
            </a:pathLst>
          </a:custGeom>
          <a:solidFill>
            <a:srgbClr val="EAEAEA"/>
          </a:solidFill>
        </p:spPr>
        <p:txBody>
          <a:bodyPr wrap="square" lIns="0" tIns="0" rIns="0" bIns="0" rtlCol="0"/>
          <a:lstStyle/>
          <a:p>
            <a:endParaRPr/>
          </a:p>
        </p:txBody>
      </p:sp>
      <p:sp>
        <p:nvSpPr>
          <p:cNvPr id="18" name="bk object 18"/>
          <p:cNvSpPr/>
          <p:nvPr/>
        </p:nvSpPr>
        <p:spPr>
          <a:xfrm>
            <a:off x="958583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 name="Holder 2"/>
          <p:cNvSpPr>
            <a:spLocks noGrp="1"/>
          </p:cNvSpPr>
          <p:nvPr>
            <p:ph type="title"/>
          </p:nvPr>
        </p:nvSpPr>
        <p:spPr>
          <a:xfrm>
            <a:off x="2011419" y="1290319"/>
            <a:ext cx="6670560" cy="635635"/>
          </a:xfrm>
          <a:prstGeom prst="rect">
            <a:avLst/>
          </a:prstGeom>
        </p:spPr>
        <p:txBody>
          <a:bodyPr wrap="square" lIns="0" tIns="0" rIns="0" bIns="0">
            <a:spAutoFit/>
          </a:bodyPr>
          <a:lstStyle>
            <a:lvl1pPr>
              <a:defRPr sz="4000" b="0" i="0">
                <a:solidFill>
                  <a:srgbClr val="003365"/>
                </a:solidFill>
                <a:latin typeface="Arial"/>
                <a:cs typeface="Arial"/>
              </a:defRPr>
            </a:lvl1pPr>
          </a:lstStyle>
          <a:p>
            <a:endParaRPr/>
          </a:p>
        </p:txBody>
      </p:sp>
      <p:sp>
        <p:nvSpPr>
          <p:cNvPr id="3" name="Holder 3"/>
          <p:cNvSpPr>
            <a:spLocks noGrp="1"/>
          </p:cNvSpPr>
          <p:nvPr>
            <p:ph type="body" idx="1"/>
          </p:nvPr>
        </p:nvSpPr>
        <p:spPr>
          <a:xfrm>
            <a:off x="1942839" y="2277871"/>
            <a:ext cx="6807720" cy="309880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997320" y="6699621"/>
            <a:ext cx="2369820" cy="320040"/>
          </a:xfrm>
          <a:prstGeom prst="rect">
            <a:avLst/>
          </a:prstGeom>
        </p:spPr>
        <p:txBody>
          <a:bodyPr wrap="square" lIns="0" tIns="0" rIns="0" bIns="0">
            <a:spAutoFit/>
          </a:bodyPr>
          <a:lstStyle>
            <a:lvl1pPr>
              <a:defRPr sz="1000" b="0" i="1">
                <a:solidFill>
                  <a:schemeClr val="tx1"/>
                </a:solidFill>
                <a:latin typeface="Arial"/>
                <a:cs typeface="Arial"/>
              </a:defRPr>
            </a:lvl1pPr>
          </a:lstStyle>
          <a:p>
            <a:pPr marL="12700">
              <a:lnSpc>
                <a:spcPct val="100000"/>
              </a:lnSpc>
              <a:spcBef>
                <a:spcPts val="5"/>
              </a:spcBef>
            </a:pPr>
            <a:r>
              <a:rPr spc="-5" dirty="0"/>
              <a:t>Emerging </a:t>
            </a:r>
            <a:r>
              <a:rPr spc="-10" dirty="0"/>
              <a:t>Trends </a:t>
            </a:r>
            <a:r>
              <a:rPr spc="-5" dirty="0"/>
              <a:t>in </a:t>
            </a:r>
            <a:r>
              <a:rPr spc="-10" dirty="0"/>
              <a:t>Software</a:t>
            </a:r>
            <a:r>
              <a:rPr spc="-15" dirty="0"/>
              <a:t> </a:t>
            </a:r>
            <a:r>
              <a:rPr spc="-10" dirty="0"/>
              <a:t>Engineering</a:t>
            </a:r>
          </a:p>
          <a:p>
            <a:pPr marL="12700">
              <a:lnSpc>
                <a:spcPct val="100000"/>
              </a:lnSpc>
            </a:pPr>
            <a:r>
              <a:rPr i="0" spc="-5" dirty="0">
                <a:latin typeface="Arial"/>
                <a:cs typeface="Arial"/>
              </a:rPr>
              <a:t>Copyright 2009 </a:t>
            </a:r>
            <a:r>
              <a:rPr i="0" dirty="0">
                <a:latin typeface="Arial"/>
                <a:cs typeface="Arial"/>
              </a:rPr>
              <a:t>by </a:t>
            </a:r>
            <a:r>
              <a:rPr i="0" spc="-5" dirty="0">
                <a:latin typeface="Arial"/>
                <a:cs typeface="Arial"/>
              </a:rPr>
              <a:t>Roger S.</a:t>
            </a:r>
            <a:r>
              <a:rPr i="0" spc="-55" dirty="0">
                <a:latin typeface="Arial"/>
                <a:cs typeface="Arial"/>
              </a:rPr>
              <a:t> </a:t>
            </a:r>
            <a:r>
              <a:rPr i="0" spc="-5" dirty="0">
                <a:latin typeface="Arial"/>
                <a:cs typeface="Arial"/>
              </a:rPr>
              <a:t>Pressman.</a:t>
            </a: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24C61769-6F07-45BA-AB39-58D2516F886C}" type="datetime1">
              <a:rPr lang="en-US" smtClean="0"/>
              <a:t>11/27/2020</a:t>
            </a:fld>
            <a:endParaRPr lang="en-US"/>
          </a:p>
        </p:txBody>
      </p:sp>
      <p:sp>
        <p:nvSpPr>
          <p:cNvPr id="6" name="Holder 6"/>
          <p:cNvSpPr>
            <a:spLocks noGrp="1"/>
          </p:cNvSpPr>
          <p:nvPr>
            <p:ph type="sldNum" sz="quarter" idx="7"/>
          </p:nvPr>
        </p:nvSpPr>
        <p:spPr>
          <a:xfrm>
            <a:off x="9356223" y="6852020"/>
            <a:ext cx="191770" cy="167640"/>
          </a:xfrm>
          <a:prstGeom prst="rect">
            <a:avLst/>
          </a:prstGeom>
        </p:spPr>
        <p:txBody>
          <a:bodyPr wrap="square" lIns="0" tIns="0" rIns="0" bIns="0">
            <a:spAutoFit/>
          </a:bodyPr>
          <a:lstStyle>
            <a:lvl1pPr>
              <a:defRPr sz="1000" b="0" i="0">
                <a:solidFill>
                  <a:schemeClr val="tx1"/>
                </a:solidFill>
                <a:latin typeface="Arial"/>
                <a:cs typeface="Arial"/>
              </a:defRPr>
            </a:lvl1pPr>
          </a:lstStyle>
          <a:p>
            <a:pPr marL="25400">
              <a:lnSpc>
                <a:spcPct val="100000"/>
              </a:lnSpc>
              <a:spcBef>
                <a:spcPts val="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opensource.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hubdub.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3682879" y="2655061"/>
            <a:ext cx="4319270" cy="574040"/>
          </a:xfrm>
          <a:prstGeom prst="rect">
            <a:avLst/>
          </a:prstGeom>
        </p:spPr>
        <p:txBody>
          <a:bodyPr vert="horz" wrap="square" lIns="0" tIns="12700" rIns="0" bIns="0" rtlCol="0">
            <a:spAutoFit/>
          </a:bodyPr>
          <a:lstStyle/>
          <a:p>
            <a:pPr marL="12700">
              <a:lnSpc>
                <a:spcPct val="100000"/>
              </a:lnSpc>
              <a:spcBef>
                <a:spcPts val="100"/>
              </a:spcBef>
            </a:pPr>
            <a:r>
              <a:rPr sz="3600" b="1" i="1" spc="-5" dirty="0">
                <a:solidFill>
                  <a:srgbClr val="9A0000"/>
                </a:solidFill>
                <a:latin typeface="Arial"/>
                <a:cs typeface="Arial"/>
              </a:rPr>
              <a:t>Emerging Trends</a:t>
            </a:r>
            <a:r>
              <a:rPr sz="3600" b="1" i="1" spc="-75" dirty="0">
                <a:solidFill>
                  <a:srgbClr val="9A0000"/>
                </a:solidFill>
                <a:latin typeface="Arial"/>
                <a:cs typeface="Arial"/>
              </a:rPr>
              <a:t> </a:t>
            </a:r>
            <a:r>
              <a:rPr sz="3600" b="1" i="1" spc="-5" dirty="0">
                <a:solidFill>
                  <a:srgbClr val="9A0000"/>
                </a:solidFill>
                <a:latin typeface="Arial"/>
                <a:cs typeface="Arial"/>
              </a:rPr>
              <a:t>in</a:t>
            </a:r>
            <a:endParaRPr sz="3600">
              <a:latin typeface="Arial"/>
              <a:cs typeface="Arial"/>
            </a:endParaRPr>
          </a:p>
        </p:txBody>
      </p:sp>
      <p:sp>
        <p:nvSpPr>
          <p:cNvPr id="71" name="object 71"/>
          <p:cNvSpPr txBox="1"/>
          <p:nvPr/>
        </p:nvSpPr>
        <p:spPr>
          <a:xfrm>
            <a:off x="9426327" y="6852020"/>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1</a:t>
            </a:fld>
            <a:endParaRPr sz="1000">
              <a:latin typeface="Arial"/>
              <a:cs typeface="Arial"/>
            </a:endParaRPr>
          </a:p>
        </p:txBody>
      </p:sp>
      <p:sp>
        <p:nvSpPr>
          <p:cNvPr id="67" name="object 67"/>
          <p:cNvSpPr txBox="1"/>
          <p:nvPr/>
        </p:nvSpPr>
        <p:spPr>
          <a:xfrm>
            <a:off x="3479437" y="3204479"/>
            <a:ext cx="4725035" cy="574040"/>
          </a:xfrm>
          <a:prstGeom prst="rect">
            <a:avLst/>
          </a:prstGeom>
        </p:spPr>
        <p:txBody>
          <a:bodyPr vert="horz" wrap="square" lIns="0" tIns="12700" rIns="0" bIns="0" rtlCol="0">
            <a:spAutoFit/>
          </a:bodyPr>
          <a:lstStyle/>
          <a:p>
            <a:pPr marL="12700">
              <a:lnSpc>
                <a:spcPct val="100000"/>
              </a:lnSpc>
              <a:spcBef>
                <a:spcPts val="100"/>
              </a:spcBef>
            </a:pPr>
            <a:r>
              <a:rPr sz="3600" b="1" i="1" spc="-5" dirty="0">
                <a:solidFill>
                  <a:srgbClr val="9A0000"/>
                </a:solidFill>
                <a:latin typeface="Arial"/>
                <a:cs typeface="Arial"/>
              </a:rPr>
              <a:t>Software</a:t>
            </a:r>
            <a:r>
              <a:rPr sz="3600" b="1" i="1" spc="-75" dirty="0">
                <a:solidFill>
                  <a:srgbClr val="9A0000"/>
                </a:solidFill>
                <a:latin typeface="Arial"/>
                <a:cs typeface="Arial"/>
              </a:rPr>
              <a:t> </a:t>
            </a:r>
            <a:r>
              <a:rPr sz="3600" b="1" i="1" spc="-5" dirty="0">
                <a:solidFill>
                  <a:srgbClr val="9A0000"/>
                </a:solidFill>
                <a:latin typeface="Arial"/>
                <a:cs typeface="Arial"/>
              </a:rPr>
              <a:t>Engineering</a:t>
            </a:r>
            <a:endParaRPr sz="36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3245485" cy="635635"/>
          </a:xfrm>
          <a:prstGeom prst="rect">
            <a:avLst/>
          </a:prstGeom>
        </p:spPr>
        <p:txBody>
          <a:bodyPr vert="horz" wrap="square" lIns="0" tIns="12700" rIns="0" bIns="0" rtlCol="0">
            <a:spAutoFit/>
          </a:bodyPr>
          <a:lstStyle/>
          <a:p>
            <a:pPr marL="12700">
              <a:lnSpc>
                <a:spcPct val="100000"/>
              </a:lnSpc>
              <a:spcBef>
                <a:spcPts val="100"/>
              </a:spcBef>
            </a:pPr>
            <a:r>
              <a:rPr spc="-5" dirty="0"/>
              <a:t>Soft Trends </a:t>
            </a:r>
            <a:r>
              <a:rPr dirty="0"/>
              <a:t>-</a:t>
            </a:r>
            <a:r>
              <a:rPr spc="-70" dirty="0"/>
              <a:t> </a:t>
            </a:r>
            <a:r>
              <a:rPr dirty="0"/>
              <a:t>I</a:t>
            </a:r>
          </a:p>
        </p:txBody>
      </p:sp>
      <p:sp>
        <p:nvSpPr>
          <p:cNvPr id="67" name="object 67"/>
          <p:cNvSpPr txBox="1"/>
          <p:nvPr/>
        </p:nvSpPr>
        <p:spPr>
          <a:xfrm>
            <a:off x="2683135" y="2258059"/>
            <a:ext cx="6762750" cy="4385310"/>
          </a:xfrm>
          <a:prstGeom prst="rect">
            <a:avLst/>
          </a:prstGeom>
        </p:spPr>
        <p:txBody>
          <a:bodyPr vert="horz" wrap="square" lIns="0" tIns="43180" rIns="0" bIns="0" rtlCol="0">
            <a:spAutoFit/>
          </a:bodyPr>
          <a:lstStyle/>
          <a:p>
            <a:pPr marL="354965" marR="492759" indent="-342900">
              <a:lnSpc>
                <a:spcPts val="1950"/>
              </a:lnSpc>
              <a:spcBef>
                <a:spcPts val="340"/>
              </a:spcBef>
              <a:buSzPct val="77777"/>
              <a:buFont typeface="Wingdings"/>
              <a:buChar char=""/>
              <a:tabLst>
                <a:tab pos="354965" algn="l"/>
                <a:tab pos="355600" algn="l"/>
              </a:tabLst>
            </a:pPr>
            <a:r>
              <a:rPr sz="1800" i="1" spc="-5" dirty="0">
                <a:solidFill>
                  <a:srgbClr val="9A0000"/>
                </a:solidFill>
                <a:latin typeface="Arial"/>
                <a:cs typeface="Arial"/>
              </a:rPr>
              <a:t>Connectivity and collaboration </a:t>
            </a:r>
            <a:r>
              <a:rPr sz="1800" spc="-5" dirty="0">
                <a:latin typeface="Arial"/>
                <a:cs typeface="Arial"/>
              </a:rPr>
              <a:t>(enabled by high bandwidth  communication)</a:t>
            </a:r>
            <a:endParaRPr sz="1800">
              <a:latin typeface="Arial"/>
              <a:cs typeface="Arial"/>
            </a:endParaRPr>
          </a:p>
          <a:p>
            <a:pPr marL="755650" marR="495300" lvl="1" indent="-285750">
              <a:lnSpc>
                <a:spcPts val="1730"/>
              </a:lnSpc>
              <a:spcBef>
                <a:spcPts val="409"/>
              </a:spcBef>
              <a:buClr>
                <a:srgbClr val="9A0000"/>
              </a:buClr>
              <a:buSzPct val="68750"/>
              <a:buFont typeface="Wingdings"/>
              <a:buChar char=""/>
              <a:tabLst>
                <a:tab pos="755015" algn="l"/>
                <a:tab pos="755650" algn="l"/>
              </a:tabLst>
            </a:pPr>
            <a:r>
              <a:rPr sz="1600" spc="-5" dirty="0">
                <a:solidFill>
                  <a:srgbClr val="003365"/>
                </a:solidFill>
                <a:latin typeface="Arial"/>
                <a:cs typeface="Arial"/>
              </a:rPr>
              <a:t>software teams that do not occupy the same physical space  (telecommuting and </a:t>
            </a:r>
            <a:r>
              <a:rPr sz="1600" dirty="0">
                <a:solidFill>
                  <a:srgbClr val="003365"/>
                </a:solidFill>
                <a:latin typeface="Arial"/>
                <a:cs typeface="Arial"/>
              </a:rPr>
              <a:t>part-time </a:t>
            </a:r>
            <a:r>
              <a:rPr sz="1600" spc="-5" dirty="0">
                <a:solidFill>
                  <a:srgbClr val="003365"/>
                </a:solidFill>
                <a:latin typeface="Arial"/>
                <a:cs typeface="Arial"/>
              </a:rPr>
              <a:t>employment in </a:t>
            </a:r>
            <a:r>
              <a:rPr sz="1600" dirty="0">
                <a:solidFill>
                  <a:srgbClr val="003365"/>
                </a:solidFill>
                <a:latin typeface="Arial"/>
                <a:cs typeface="Arial"/>
              </a:rPr>
              <a:t>a </a:t>
            </a:r>
            <a:r>
              <a:rPr sz="1600" spc="-5" dirty="0">
                <a:solidFill>
                  <a:srgbClr val="003365"/>
                </a:solidFill>
                <a:latin typeface="Arial"/>
                <a:cs typeface="Arial"/>
              </a:rPr>
              <a:t>local</a:t>
            </a:r>
            <a:r>
              <a:rPr sz="1600" spc="-10" dirty="0">
                <a:solidFill>
                  <a:srgbClr val="003365"/>
                </a:solidFill>
                <a:latin typeface="Arial"/>
                <a:cs typeface="Arial"/>
              </a:rPr>
              <a:t> </a:t>
            </a:r>
            <a:r>
              <a:rPr sz="1600" spc="-5" dirty="0">
                <a:solidFill>
                  <a:srgbClr val="003365"/>
                </a:solidFill>
                <a:latin typeface="Arial"/>
                <a:cs typeface="Arial"/>
              </a:rPr>
              <a:t>context).</a:t>
            </a:r>
            <a:endParaRPr sz="1600">
              <a:latin typeface="Arial"/>
              <a:cs typeface="Arial"/>
            </a:endParaRPr>
          </a:p>
          <a:p>
            <a:pPr marL="355600" indent="-342900">
              <a:lnSpc>
                <a:spcPct val="100000"/>
              </a:lnSpc>
              <a:spcBef>
                <a:spcPts val="190"/>
              </a:spcBef>
              <a:buSzPct val="77777"/>
              <a:buFont typeface="Wingdings"/>
              <a:buChar char=""/>
              <a:tabLst>
                <a:tab pos="354965" algn="l"/>
                <a:tab pos="355600" algn="l"/>
              </a:tabLst>
            </a:pPr>
            <a:r>
              <a:rPr sz="1800" i="1" spc="-5" dirty="0">
                <a:solidFill>
                  <a:srgbClr val="9A0000"/>
                </a:solidFill>
                <a:latin typeface="Arial"/>
                <a:cs typeface="Arial"/>
              </a:rPr>
              <a:t>Globalization </a:t>
            </a:r>
            <a:r>
              <a:rPr sz="1800" spc="-5" dirty="0">
                <a:latin typeface="Arial"/>
                <a:cs typeface="Arial"/>
              </a:rPr>
              <a:t>leads to </a:t>
            </a:r>
            <a:r>
              <a:rPr sz="1800" dirty="0">
                <a:latin typeface="Arial"/>
                <a:cs typeface="Arial"/>
              </a:rPr>
              <a:t>a </a:t>
            </a:r>
            <a:r>
              <a:rPr sz="1800" spc="-5" dirty="0">
                <a:latin typeface="Arial"/>
                <a:cs typeface="Arial"/>
              </a:rPr>
              <a:t>diverse</a:t>
            </a:r>
            <a:r>
              <a:rPr sz="1800" spc="-15" dirty="0">
                <a:latin typeface="Arial"/>
                <a:cs typeface="Arial"/>
              </a:rPr>
              <a:t> </a:t>
            </a:r>
            <a:r>
              <a:rPr sz="1800" spc="-5" dirty="0">
                <a:latin typeface="Arial"/>
                <a:cs typeface="Arial"/>
              </a:rPr>
              <a:t>workforce</a:t>
            </a:r>
            <a:endParaRPr sz="1800">
              <a:latin typeface="Arial"/>
              <a:cs typeface="Arial"/>
            </a:endParaRPr>
          </a:p>
          <a:p>
            <a:pPr marL="755015" marR="349250" lvl="1" indent="-285750">
              <a:lnSpc>
                <a:spcPct val="90500"/>
              </a:lnSpc>
              <a:spcBef>
                <a:spcPts val="400"/>
              </a:spcBef>
              <a:buClr>
                <a:srgbClr val="9A0000"/>
              </a:buClr>
              <a:buSzPct val="68750"/>
              <a:buFont typeface="Wingdings"/>
              <a:buChar char=""/>
              <a:tabLst>
                <a:tab pos="755015" algn="l"/>
                <a:tab pos="755650" algn="l"/>
              </a:tabLst>
            </a:pPr>
            <a:r>
              <a:rPr sz="1600" spc="-5" dirty="0">
                <a:solidFill>
                  <a:srgbClr val="003365"/>
                </a:solidFill>
                <a:latin typeface="Arial"/>
                <a:cs typeface="Arial"/>
              </a:rPr>
              <a:t>in terms of language, culture, problem resolution, management  philosophy, communication priorities, and person-to-person  interaction</a:t>
            </a:r>
            <a:endParaRPr sz="1600">
              <a:latin typeface="Arial"/>
              <a:cs typeface="Arial"/>
            </a:endParaRPr>
          </a:p>
          <a:p>
            <a:pPr marL="355600" marR="304800" indent="-342900">
              <a:lnSpc>
                <a:spcPts val="1950"/>
              </a:lnSpc>
              <a:spcBef>
                <a:spcPts val="455"/>
              </a:spcBef>
              <a:buSzPct val="77777"/>
              <a:buFont typeface="Wingdings"/>
              <a:buChar char=""/>
              <a:tabLst>
                <a:tab pos="354965" algn="l"/>
                <a:tab pos="355600" algn="l"/>
              </a:tabLst>
            </a:pPr>
            <a:r>
              <a:rPr sz="1800" i="1" spc="-5" dirty="0">
                <a:solidFill>
                  <a:srgbClr val="9A0000"/>
                </a:solidFill>
                <a:latin typeface="Arial"/>
                <a:cs typeface="Arial"/>
              </a:rPr>
              <a:t>An aging population </a:t>
            </a:r>
            <a:r>
              <a:rPr sz="1800" spc="-5" dirty="0">
                <a:latin typeface="Arial"/>
                <a:cs typeface="Arial"/>
              </a:rPr>
              <a:t>implies that many experienced software  engineers and managers will be leaving the field over the  coming</a:t>
            </a:r>
            <a:r>
              <a:rPr sz="1800" spc="-10" dirty="0">
                <a:latin typeface="Arial"/>
                <a:cs typeface="Arial"/>
              </a:rPr>
              <a:t> </a:t>
            </a:r>
            <a:r>
              <a:rPr sz="1800" spc="-5" dirty="0">
                <a:latin typeface="Arial"/>
                <a:cs typeface="Arial"/>
              </a:rPr>
              <a:t>decade</a:t>
            </a:r>
            <a:endParaRPr sz="1800">
              <a:latin typeface="Arial"/>
              <a:cs typeface="Arial"/>
            </a:endParaRPr>
          </a:p>
          <a:p>
            <a:pPr marL="755650" marR="125095" lvl="1" indent="-285750">
              <a:lnSpc>
                <a:spcPts val="1730"/>
              </a:lnSpc>
              <a:spcBef>
                <a:spcPts val="409"/>
              </a:spcBef>
              <a:buClr>
                <a:srgbClr val="9A0000"/>
              </a:buClr>
              <a:buSzPct val="68750"/>
              <a:buFont typeface="Wingdings"/>
              <a:buChar char=""/>
              <a:tabLst>
                <a:tab pos="755015" algn="l"/>
                <a:tab pos="755650" algn="l"/>
              </a:tabLst>
            </a:pPr>
            <a:r>
              <a:rPr sz="1600" spc="-5" dirty="0">
                <a:solidFill>
                  <a:srgbClr val="003365"/>
                </a:solidFill>
                <a:latin typeface="Arial"/>
                <a:cs typeface="Arial"/>
              </a:rPr>
              <a:t>We need viable mechanisms that capture the knowledge of these  aging managers and</a:t>
            </a:r>
            <a:r>
              <a:rPr sz="1600" spc="-10" dirty="0">
                <a:solidFill>
                  <a:srgbClr val="003365"/>
                </a:solidFill>
                <a:latin typeface="Arial"/>
                <a:cs typeface="Arial"/>
              </a:rPr>
              <a:t> </a:t>
            </a:r>
            <a:r>
              <a:rPr sz="1600" spc="-5" dirty="0">
                <a:solidFill>
                  <a:srgbClr val="003365"/>
                </a:solidFill>
                <a:latin typeface="Arial"/>
                <a:cs typeface="Arial"/>
              </a:rPr>
              <a:t>technologists</a:t>
            </a:r>
            <a:endParaRPr sz="1600">
              <a:latin typeface="Arial"/>
              <a:cs typeface="Arial"/>
            </a:endParaRPr>
          </a:p>
          <a:p>
            <a:pPr marL="355600" marR="86360" indent="-342900">
              <a:lnSpc>
                <a:spcPts val="1950"/>
              </a:lnSpc>
              <a:spcBef>
                <a:spcPts val="430"/>
              </a:spcBef>
              <a:buSzPct val="77777"/>
              <a:buFont typeface="Wingdings"/>
              <a:buChar char=""/>
              <a:tabLst>
                <a:tab pos="354965" algn="l"/>
                <a:tab pos="355600" algn="l"/>
              </a:tabLst>
            </a:pPr>
            <a:r>
              <a:rPr sz="1800" i="1" spc="-5" dirty="0">
                <a:solidFill>
                  <a:srgbClr val="9A0000"/>
                </a:solidFill>
                <a:latin typeface="Arial"/>
                <a:cs typeface="Arial"/>
              </a:rPr>
              <a:t>Consumer spending in emerging economies </a:t>
            </a:r>
            <a:r>
              <a:rPr sz="1800" dirty="0">
                <a:latin typeface="Arial"/>
                <a:cs typeface="Arial"/>
              </a:rPr>
              <a:t>will double to well  over $9</a:t>
            </a:r>
            <a:r>
              <a:rPr sz="1800" spc="-15" dirty="0">
                <a:latin typeface="Arial"/>
                <a:cs typeface="Arial"/>
              </a:rPr>
              <a:t> </a:t>
            </a:r>
            <a:r>
              <a:rPr sz="1800" dirty="0">
                <a:latin typeface="Arial"/>
                <a:cs typeface="Arial"/>
              </a:rPr>
              <a:t>trillion.</a:t>
            </a:r>
            <a:endParaRPr sz="1800">
              <a:latin typeface="Arial"/>
              <a:cs typeface="Arial"/>
            </a:endParaRPr>
          </a:p>
          <a:p>
            <a:pPr marL="755650" marR="5080" lvl="1" indent="-285750">
              <a:lnSpc>
                <a:spcPts val="1739"/>
              </a:lnSpc>
              <a:spcBef>
                <a:spcPts val="400"/>
              </a:spcBef>
              <a:buClr>
                <a:srgbClr val="9A0000"/>
              </a:buClr>
              <a:buSzPct val="68750"/>
              <a:buFont typeface="Wingdings"/>
              <a:buChar char=""/>
              <a:tabLst>
                <a:tab pos="755015" algn="l"/>
                <a:tab pos="755650" algn="l"/>
              </a:tabLst>
            </a:pPr>
            <a:r>
              <a:rPr sz="1600" spc="-5" dirty="0">
                <a:solidFill>
                  <a:srgbClr val="003365"/>
                </a:solidFill>
                <a:latin typeface="Arial"/>
                <a:cs typeface="Arial"/>
              </a:rPr>
              <a:t>Some of this spending will be applied to products and services that  have </a:t>
            </a:r>
            <a:r>
              <a:rPr sz="1600" dirty="0">
                <a:solidFill>
                  <a:srgbClr val="003365"/>
                </a:solidFill>
                <a:latin typeface="Arial"/>
                <a:cs typeface="Arial"/>
              </a:rPr>
              <a:t>a </a:t>
            </a:r>
            <a:r>
              <a:rPr sz="1600" spc="-5" dirty="0">
                <a:solidFill>
                  <a:srgbClr val="003365"/>
                </a:solidFill>
                <a:latin typeface="Arial"/>
                <a:cs typeface="Arial"/>
              </a:rPr>
              <a:t>digital component that is</a:t>
            </a:r>
            <a:r>
              <a:rPr sz="1600" spc="15" dirty="0">
                <a:solidFill>
                  <a:srgbClr val="003365"/>
                </a:solidFill>
                <a:latin typeface="Arial"/>
                <a:cs typeface="Arial"/>
              </a:rPr>
              <a:t> </a:t>
            </a:r>
            <a:r>
              <a:rPr sz="1600" spc="-5" dirty="0">
                <a:solidFill>
                  <a:srgbClr val="003365"/>
                </a:solidFill>
                <a:latin typeface="Arial"/>
                <a:cs typeface="Arial"/>
              </a:rPr>
              <a:t>software-based</a:t>
            </a:r>
            <a:endParaRPr sz="16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4489450" cy="635635"/>
          </a:xfrm>
          <a:prstGeom prst="rect">
            <a:avLst/>
          </a:prstGeom>
        </p:spPr>
        <p:txBody>
          <a:bodyPr vert="horz" wrap="square" lIns="0" tIns="12700" rIns="0" bIns="0" rtlCol="0">
            <a:spAutoFit/>
          </a:bodyPr>
          <a:lstStyle/>
          <a:p>
            <a:pPr marL="12700">
              <a:lnSpc>
                <a:spcPct val="100000"/>
              </a:lnSpc>
              <a:spcBef>
                <a:spcPts val="100"/>
              </a:spcBef>
            </a:pPr>
            <a:r>
              <a:rPr dirty="0"/>
              <a:t>Software Trends -</a:t>
            </a:r>
            <a:r>
              <a:rPr spc="-80" dirty="0"/>
              <a:t> </a:t>
            </a:r>
            <a:r>
              <a:rPr spc="-5" dirty="0"/>
              <a:t>II</a:t>
            </a:r>
          </a:p>
        </p:txBody>
      </p:sp>
      <p:sp>
        <p:nvSpPr>
          <p:cNvPr id="67" name="object 67"/>
          <p:cNvSpPr txBox="1"/>
          <p:nvPr/>
        </p:nvSpPr>
        <p:spPr>
          <a:xfrm>
            <a:off x="2683135" y="2201900"/>
            <a:ext cx="6632575" cy="2844800"/>
          </a:xfrm>
          <a:prstGeom prst="rect">
            <a:avLst/>
          </a:prstGeom>
        </p:spPr>
        <p:txBody>
          <a:bodyPr vert="horz" wrap="square" lIns="0" tIns="88265" rIns="0" bIns="0" rtlCol="0">
            <a:spAutoFit/>
          </a:bodyPr>
          <a:lstStyle/>
          <a:p>
            <a:pPr marL="355600" indent="-342900">
              <a:lnSpc>
                <a:spcPct val="100000"/>
              </a:lnSpc>
              <a:spcBef>
                <a:spcPts val="695"/>
              </a:spcBef>
              <a:buClr>
                <a:srgbClr val="9A0000"/>
              </a:buClr>
              <a:buSzPct val="75000"/>
              <a:buFont typeface="Wingdings"/>
              <a:buChar char=""/>
              <a:tabLst>
                <a:tab pos="354965" algn="l"/>
                <a:tab pos="355600" algn="l"/>
              </a:tabLst>
            </a:pPr>
            <a:r>
              <a:rPr sz="2400" dirty="0">
                <a:latin typeface="Arial"/>
                <a:cs typeface="Arial"/>
              </a:rPr>
              <a:t>People and</a:t>
            </a:r>
            <a:r>
              <a:rPr sz="2400" spc="-5" dirty="0">
                <a:latin typeface="Arial"/>
                <a:cs typeface="Arial"/>
              </a:rPr>
              <a:t> </a:t>
            </a:r>
            <a:r>
              <a:rPr sz="2400" dirty="0">
                <a:latin typeface="Arial"/>
                <a:cs typeface="Arial"/>
              </a:rPr>
              <a:t>Teams</a:t>
            </a:r>
            <a:endParaRPr sz="2400">
              <a:latin typeface="Arial"/>
              <a:cs typeface="Arial"/>
            </a:endParaRPr>
          </a:p>
          <a:p>
            <a:pPr marL="755650" marR="440055" lvl="1" indent="-285750">
              <a:lnSpc>
                <a:spcPct val="100000"/>
              </a:lnSpc>
              <a:spcBef>
                <a:spcPts val="500"/>
              </a:spcBef>
              <a:buSzPct val="70000"/>
              <a:buFont typeface="Wingdings"/>
              <a:buChar char=""/>
              <a:tabLst>
                <a:tab pos="755015" algn="l"/>
                <a:tab pos="755650" algn="l"/>
              </a:tabLst>
            </a:pPr>
            <a:r>
              <a:rPr sz="2000" spc="-5" dirty="0">
                <a:solidFill>
                  <a:srgbClr val="9A0000"/>
                </a:solidFill>
                <a:latin typeface="Arial"/>
                <a:cs typeface="Arial"/>
              </a:rPr>
              <a:t>As systems grow in size, </a:t>
            </a:r>
            <a:r>
              <a:rPr sz="2000" spc="-5" dirty="0">
                <a:latin typeface="Arial"/>
                <a:cs typeface="Arial"/>
              </a:rPr>
              <a:t>teams grow in </a:t>
            </a:r>
            <a:r>
              <a:rPr sz="2000" spc="-10" dirty="0">
                <a:latin typeface="Arial"/>
                <a:cs typeface="Arial"/>
              </a:rPr>
              <a:t>number,  </a:t>
            </a:r>
            <a:r>
              <a:rPr sz="2000" spc="-5" dirty="0">
                <a:latin typeface="Arial"/>
                <a:cs typeface="Arial"/>
              </a:rPr>
              <a:t>geographical distribution, and</a:t>
            </a:r>
            <a:r>
              <a:rPr sz="2000" spc="15" dirty="0">
                <a:latin typeface="Arial"/>
                <a:cs typeface="Arial"/>
              </a:rPr>
              <a:t> </a:t>
            </a:r>
            <a:r>
              <a:rPr sz="2000" spc="-5" dirty="0">
                <a:latin typeface="Arial"/>
                <a:cs typeface="Arial"/>
              </a:rPr>
              <a:t>culture</a:t>
            </a:r>
            <a:endParaRPr sz="2000">
              <a:latin typeface="Arial"/>
              <a:cs typeface="Arial"/>
            </a:endParaRPr>
          </a:p>
          <a:p>
            <a:pPr marL="755650" marR="539750" lvl="1" indent="-285750">
              <a:lnSpc>
                <a:spcPct val="100000"/>
              </a:lnSpc>
              <a:spcBef>
                <a:spcPts val="470"/>
              </a:spcBef>
              <a:buSzPct val="70000"/>
              <a:buFont typeface="Wingdings"/>
              <a:buChar char=""/>
              <a:tabLst>
                <a:tab pos="755015" algn="l"/>
                <a:tab pos="755650" algn="l"/>
              </a:tabLst>
            </a:pPr>
            <a:r>
              <a:rPr sz="2000" spc="-5" dirty="0">
                <a:solidFill>
                  <a:srgbClr val="9A0000"/>
                </a:solidFill>
                <a:latin typeface="Arial"/>
                <a:cs typeface="Arial"/>
              </a:rPr>
              <a:t>As systems grow in complexity, </a:t>
            </a:r>
            <a:r>
              <a:rPr sz="2000" spc="-5" dirty="0">
                <a:latin typeface="Arial"/>
                <a:cs typeface="Arial"/>
              </a:rPr>
              <a:t>team </a:t>
            </a:r>
            <a:r>
              <a:rPr sz="2000" spc="-10" dirty="0">
                <a:latin typeface="Arial"/>
                <a:cs typeface="Arial"/>
              </a:rPr>
              <a:t>interfaces  </a:t>
            </a:r>
            <a:r>
              <a:rPr sz="2000" spc="-5" dirty="0">
                <a:latin typeface="Arial"/>
                <a:cs typeface="Arial"/>
              </a:rPr>
              <a:t>become pivotal to</a:t>
            </a:r>
            <a:r>
              <a:rPr sz="2000" dirty="0">
                <a:latin typeface="Arial"/>
                <a:cs typeface="Arial"/>
              </a:rPr>
              <a:t> </a:t>
            </a:r>
            <a:r>
              <a:rPr sz="2000" spc="-5" dirty="0">
                <a:latin typeface="Arial"/>
                <a:cs typeface="Arial"/>
              </a:rPr>
              <a:t>success</a:t>
            </a:r>
            <a:endParaRPr sz="2000">
              <a:latin typeface="Arial"/>
              <a:cs typeface="Arial"/>
            </a:endParaRPr>
          </a:p>
          <a:p>
            <a:pPr marL="755015" marR="5080" lvl="1" indent="-285750">
              <a:lnSpc>
                <a:spcPct val="100000"/>
              </a:lnSpc>
              <a:spcBef>
                <a:spcPts val="475"/>
              </a:spcBef>
              <a:buSzPct val="70000"/>
              <a:buFont typeface="Wingdings"/>
              <a:buChar char=""/>
              <a:tabLst>
                <a:tab pos="755015" algn="l"/>
                <a:tab pos="755650" algn="l"/>
              </a:tabLst>
            </a:pPr>
            <a:r>
              <a:rPr sz="2000" spc="-5" dirty="0">
                <a:solidFill>
                  <a:srgbClr val="9A0000"/>
                </a:solidFill>
                <a:latin typeface="Arial"/>
                <a:cs typeface="Arial"/>
              </a:rPr>
              <a:t>As systems become pervasive, </a:t>
            </a:r>
            <a:r>
              <a:rPr sz="2000" spc="-5" dirty="0">
                <a:latin typeface="Arial"/>
                <a:cs typeface="Arial"/>
              </a:rPr>
              <a:t>teams must </a:t>
            </a:r>
            <a:r>
              <a:rPr sz="2000" spc="-10" dirty="0">
                <a:latin typeface="Arial"/>
                <a:cs typeface="Arial"/>
              </a:rPr>
              <a:t>manage  emergent</a:t>
            </a:r>
            <a:r>
              <a:rPr sz="2000" spc="-5" dirty="0">
                <a:latin typeface="Arial"/>
                <a:cs typeface="Arial"/>
              </a:rPr>
              <a:t> </a:t>
            </a:r>
            <a:r>
              <a:rPr sz="2000" spc="-10" dirty="0">
                <a:latin typeface="Arial"/>
                <a:cs typeface="Arial"/>
              </a:rPr>
              <a:t>requirements</a:t>
            </a:r>
            <a:endParaRPr sz="2000">
              <a:latin typeface="Arial"/>
              <a:cs typeface="Arial"/>
            </a:endParaRPr>
          </a:p>
          <a:p>
            <a:pPr marL="755650" lvl="1" indent="-285750">
              <a:lnSpc>
                <a:spcPct val="100000"/>
              </a:lnSpc>
              <a:spcBef>
                <a:spcPts val="475"/>
              </a:spcBef>
              <a:buSzPct val="70000"/>
              <a:buFont typeface="Wingdings"/>
              <a:buChar char=""/>
              <a:tabLst>
                <a:tab pos="755015" algn="l"/>
                <a:tab pos="755650" algn="l"/>
              </a:tabLst>
            </a:pPr>
            <a:r>
              <a:rPr sz="2000" spc="-5" dirty="0">
                <a:solidFill>
                  <a:srgbClr val="9A0000"/>
                </a:solidFill>
                <a:latin typeface="Arial"/>
                <a:cs typeface="Arial"/>
              </a:rPr>
              <a:t>As systems </a:t>
            </a:r>
            <a:r>
              <a:rPr sz="2000" spc="-10" dirty="0">
                <a:solidFill>
                  <a:srgbClr val="9A0000"/>
                </a:solidFill>
                <a:latin typeface="Arial"/>
                <a:cs typeface="Arial"/>
              </a:rPr>
              <a:t>become </a:t>
            </a:r>
            <a:r>
              <a:rPr sz="2000" spc="-5" dirty="0">
                <a:solidFill>
                  <a:srgbClr val="9A0000"/>
                </a:solidFill>
                <a:latin typeface="Arial"/>
                <a:cs typeface="Arial"/>
              </a:rPr>
              <a:t>more open, </a:t>
            </a:r>
            <a:r>
              <a:rPr sz="2000" i="1" spc="-5" dirty="0">
                <a:latin typeface="Arial"/>
                <a:cs typeface="Arial"/>
              </a:rPr>
              <a:t>what is a</a:t>
            </a:r>
            <a:r>
              <a:rPr sz="2000" i="1" spc="10" dirty="0">
                <a:latin typeface="Arial"/>
                <a:cs typeface="Arial"/>
              </a:rPr>
              <a:t> </a:t>
            </a:r>
            <a:r>
              <a:rPr sz="2000" i="1" spc="-5" dirty="0">
                <a:latin typeface="Arial"/>
                <a:cs typeface="Arial"/>
              </a:rPr>
              <a:t>team?</a:t>
            </a:r>
            <a:endParaRPr sz="2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7113905" cy="635635"/>
          </a:xfrm>
          <a:prstGeom prst="rect">
            <a:avLst/>
          </a:prstGeom>
        </p:spPr>
        <p:txBody>
          <a:bodyPr vert="horz" wrap="square" lIns="0" tIns="12700" rIns="0" bIns="0" rtlCol="0">
            <a:spAutoFit/>
          </a:bodyPr>
          <a:lstStyle/>
          <a:p>
            <a:pPr marL="12700">
              <a:lnSpc>
                <a:spcPct val="100000"/>
              </a:lnSpc>
              <a:spcBef>
                <a:spcPts val="100"/>
              </a:spcBef>
            </a:pPr>
            <a:r>
              <a:rPr spc="-5" dirty="0"/>
              <a:t>Managing Size </a:t>
            </a:r>
            <a:r>
              <a:rPr dirty="0"/>
              <a:t>&amp; </a:t>
            </a:r>
            <a:r>
              <a:rPr spc="-5" dirty="0"/>
              <a:t>Complexity </a:t>
            </a:r>
            <a:r>
              <a:rPr dirty="0"/>
              <a:t>-</a:t>
            </a:r>
            <a:r>
              <a:rPr spc="-55" dirty="0"/>
              <a:t> </a:t>
            </a:r>
            <a:r>
              <a:rPr dirty="0"/>
              <a:t>I</a:t>
            </a:r>
          </a:p>
        </p:txBody>
      </p:sp>
      <p:sp>
        <p:nvSpPr>
          <p:cNvPr id="67" name="object 67"/>
          <p:cNvSpPr txBox="1"/>
          <p:nvPr/>
        </p:nvSpPr>
        <p:spPr>
          <a:xfrm>
            <a:off x="2683135" y="2276347"/>
            <a:ext cx="6692900" cy="3663315"/>
          </a:xfrm>
          <a:prstGeom prst="rect">
            <a:avLst/>
          </a:prstGeom>
        </p:spPr>
        <p:txBody>
          <a:bodyPr vert="horz" wrap="square" lIns="0" tIns="12700" rIns="0" bIns="0" rtlCol="0">
            <a:spAutoFit/>
          </a:bodyPr>
          <a:lstStyle/>
          <a:p>
            <a:pPr marL="355600" marR="33655" indent="-342900">
              <a:lnSpc>
                <a:spcPct val="100000"/>
              </a:lnSpc>
              <a:spcBef>
                <a:spcPts val="100"/>
              </a:spcBef>
              <a:buClr>
                <a:srgbClr val="9A0000"/>
              </a:buClr>
              <a:buSzPct val="75000"/>
              <a:buFont typeface="Wingdings"/>
              <a:buChar char=""/>
              <a:tabLst>
                <a:tab pos="354965" algn="l"/>
                <a:tab pos="355600" algn="l"/>
              </a:tabLst>
            </a:pPr>
            <a:r>
              <a:rPr sz="2400" i="1" spc="-5" dirty="0">
                <a:latin typeface="Times New Roman"/>
                <a:cs typeface="Times New Roman"/>
              </a:rPr>
              <a:t>In the relatively near future, systems requiring over  </a:t>
            </a:r>
            <a:r>
              <a:rPr sz="2400" i="1" dirty="0">
                <a:latin typeface="Times New Roman"/>
                <a:cs typeface="Times New Roman"/>
              </a:rPr>
              <a:t>1 </a:t>
            </a:r>
            <a:r>
              <a:rPr sz="2400" i="1" spc="-5" dirty="0">
                <a:latin typeface="Times New Roman"/>
                <a:cs typeface="Times New Roman"/>
              </a:rPr>
              <a:t>billion LOC will begin to</a:t>
            </a:r>
            <a:r>
              <a:rPr sz="2400" i="1" spc="-25" dirty="0">
                <a:latin typeface="Times New Roman"/>
                <a:cs typeface="Times New Roman"/>
              </a:rPr>
              <a:t> </a:t>
            </a:r>
            <a:r>
              <a:rPr sz="2400" i="1" spc="-5" dirty="0">
                <a:latin typeface="Times New Roman"/>
                <a:cs typeface="Times New Roman"/>
              </a:rPr>
              <a:t>emerge</a:t>
            </a:r>
            <a:endParaRPr sz="2400">
              <a:latin typeface="Times New Roman"/>
              <a:cs typeface="Times New Roman"/>
            </a:endParaRPr>
          </a:p>
          <a:p>
            <a:pPr marL="755650" lvl="1" indent="-285750">
              <a:lnSpc>
                <a:spcPct val="100000"/>
              </a:lnSpc>
              <a:spcBef>
                <a:spcPts val="1925"/>
              </a:spcBef>
              <a:buClr>
                <a:srgbClr val="9A0000"/>
              </a:buClr>
              <a:buSzPct val="72222"/>
              <a:buFont typeface="Wingdings"/>
              <a:buChar char=""/>
              <a:tabLst>
                <a:tab pos="755015" algn="l"/>
                <a:tab pos="755650" algn="l"/>
              </a:tabLst>
            </a:pPr>
            <a:r>
              <a:rPr sz="1800" spc="-5" dirty="0">
                <a:latin typeface="Arial"/>
                <a:cs typeface="Arial"/>
              </a:rPr>
              <a:t>Consider the interfaces for </a:t>
            </a:r>
            <a:r>
              <a:rPr sz="1800" dirty="0">
                <a:latin typeface="Arial"/>
                <a:cs typeface="Arial"/>
              </a:rPr>
              <a:t>a </a:t>
            </a:r>
            <a:r>
              <a:rPr sz="1800" spc="-5" dirty="0">
                <a:latin typeface="Arial"/>
                <a:cs typeface="Arial"/>
              </a:rPr>
              <a:t>billion LOC</a:t>
            </a:r>
            <a:r>
              <a:rPr sz="1800" spc="-30" dirty="0">
                <a:latin typeface="Arial"/>
                <a:cs typeface="Arial"/>
              </a:rPr>
              <a:t> </a:t>
            </a:r>
            <a:r>
              <a:rPr sz="1800" spc="-5" dirty="0">
                <a:latin typeface="Arial"/>
                <a:cs typeface="Arial"/>
              </a:rPr>
              <a:t>system</a:t>
            </a:r>
            <a:endParaRPr sz="1800">
              <a:latin typeface="Arial"/>
              <a:cs typeface="Arial"/>
            </a:endParaRPr>
          </a:p>
          <a:p>
            <a:pPr marL="1155700" lvl="2" indent="-229235">
              <a:lnSpc>
                <a:spcPct val="100000"/>
              </a:lnSpc>
              <a:spcBef>
                <a:spcPts val="300"/>
              </a:spcBef>
              <a:buClr>
                <a:srgbClr val="003365"/>
              </a:buClr>
              <a:buChar char="•"/>
              <a:tabLst>
                <a:tab pos="1155065" algn="l"/>
                <a:tab pos="1155700" algn="l"/>
              </a:tabLst>
            </a:pPr>
            <a:r>
              <a:rPr sz="1800" dirty="0">
                <a:latin typeface="Arial"/>
                <a:cs typeface="Arial"/>
              </a:rPr>
              <a:t>to the outside</a:t>
            </a:r>
            <a:r>
              <a:rPr sz="1800" spc="-20" dirty="0">
                <a:latin typeface="Arial"/>
                <a:cs typeface="Arial"/>
              </a:rPr>
              <a:t> </a:t>
            </a:r>
            <a:r>
              <a:rPr sz="1800" dirty="0">
                <a:latin typeface="Arial"/>
                <a:cs typeface="Arial"/>
              </a:rPr>
              <a:t>world</a:t>
            </a:r>
            <a:endParaRPr sz="1800">
              <a:latin typeface="Arial"/>
              <a:cs typeface="Arial"/>
            </a:endParaRPr>
          </a:p>
          <a:p>
            <a:pPr marL="1155700" lvl="2" indent="-229235">
              <a:lnSpc>
                <a:spcPct val="100000"/>
              </a:lnSpc>
              <a:spcBef>
                <a:spcPts val="305"/>
              </a:spcBef>
              <a:buClr>
                <a:srgbClr val="003365"/>
              </a:buClr>
              <a:buChar char="•"/>
              <a:tabLst>
                <a:tab pos="1155065" algn="l"/>
                <a:tab pos="1155700" algn="l"/>
              </a:tabLst>
            </a:pPr>
            <a:r>
              <a:rPr sz="1800" spc="-5" dirty="0">
                <a:latin typeface="Arial"/>
                <a:cs typeface="Arial"/>
              </a:rPr>
              <a:t>to other interoperable</a:t>
            </a:r>
            <a:r>
              <a:rPr sz="1800" spc="-15" dirty="0">
                <a:latin typeface="Arial"/>
                <a:cs typeface="Arial"/>
              </a:rPr>
              <a:t> </a:t>
            </a:r>
            <a:r>
              <a:rPr sz="1800" spc="-5" dirty="0">
                <a:latin typeface="Arial"/>
                <a:cs typeface="Arial"/>
              </a:rPr>
              <a:t>systems</a:t>
            </a:r>
            <a:endParaRPr sz="1800">
              <a:latin typeface="Arial"/>
              <a:cs typeface="Arial"/>
            </a:endParaRPr>
          </a:p>
          <a:p>
            <a:pPr marL="1155700" lvl="2" indent="-229235">
              <a:lnSpc>
                <a:spcPct val="100000"/>
              </a:lnSpc>
              <a:spcBef>
                <a:spcPts val="300"/>
              </a:spcBef>
              <a:buClr>
                <a:srgbClr val="003365"/>
              </a:buClr>
              <a:buChar char="•"/>
              <a:tabLst>
                <a:tab pos="1155065" algn="l"/>
                <a:tab pos="1155700" algn="l"/>
              </a:tabLst>
            </a:pPr>
            <a:r>
              <a:rPr sz="1800" spc="-5" dirty="0">
                <a:latin typeface="Arial"/>
                <a:cs typeface="Arial"/>
              </a:rPr>
              <a:t>to the Internet (or its successor),</a:t>
            </a:r>
            <a:r>
              <a:rPr sz="1800" spc="-20" dirty="0">
                <a:latin typeface="Arial"/>
                <a:cs typeface="Arial"/>
              </a:rPr>
              <a:t> </a:t>
            </a:r>
            <a:r>
              <a:rPr sz="1800" spc="-5" dirty="0">
                <a:latin typeface="Arial"/>
                <a:cs typeface="Arial"/>
              </a:rPr>
              <a:t>and</a:t>
            </a:r>
            <a:endParaRPr sz="1800">
              <a:latin typeface="Arial"/>
              <a:cs typeface="Arial"/>
            </a:endParaRPr>
          </a:p>
          <a:p>
            <a:pPr marL="1155065" marR="5080" lvl="2" indent="-228600">
              <a:lnSpc>
                <a:spcPct val="100000"/>
              </a:lnSpc>
              <a:spcBef>
                <a:spcPts val="305"/>
              </a:spcBef>
              <a:buClr>
                <a:srgbClr val="003365"/>
              </a:buClr>
              <a:buChar char="•"/>
              <a:tabLst>
                <a:tab pos="1155065" algn="l"/>
                <a:tab pos="1155700" algn="l"/>
              </a:tabLst>
            </a:pPr>
            <a:r>
              <a:rPr sz="1800" spc="-5" dirty="0">
                <a:latin typeface="Arial"/>
                <a:cs typeface="Arial"/>
              </a:rPr>
              <a:t>to the millions of internal components that must all  work together to make this computing monster operate  successfully.</a:t>
            </a:r>
            <a:endParaRPr sz="1800">
              <a:latin typeface="Arial"/>
              <a:cs typeface="Arial"/>
            </a:endParaRPr>
          </a:p>
          <a:p>
            <a:pPr marL="755650" marR="1203960" lvl="1" indent="-285750">
              <a:lnSpc>
                <a:spcPct val="100000"/>
              </a:lnSpc>
              <a:spcBef>
                <a:spcPts val="309"/>
              </a:spcBef>
              <a:buClr>
                <a:srgbClr val="9A0000"/>
              </a:buClr>
              <a:buSzPct val="72222"/>
              <a:buFont typeface="Wingdings"/>
              <a:buChar char=""/>
              <a:tabLst>
                <a:tab pos="755015" algn="l"/>
                <a:tab pos="755650" algn="l"/>
              </a:tabLst>
            </a:pPr>
            <a:r>
              <a:rPr sz="1800" spc="-5" dirty="0">
                <a:latin typeface="Arial"/>
                <a:cs typeface="Arial"/>
              </a:rPr>
              <a:t>How do we manage the project, the teams, the  communication among software</a:t>
            </a:r>
            <a:r>
              <a:rPr sz="1800" spc="-35" dirty="0">
                <a:latin typeface="Arial"/>
                <a:cs typeface="Arial"/>
              </a:rPr>
              <a:t> </a:t>
            </a:r>
            <a:r>
              <a:rPr sz="1800" spc="-5" dirty="0">
                <a:latin typeface="Arial"/>
                <a:cs typeface="Arial"/>
              </a:rPr>
              <a:t>engineers?</a:t>
            </a:r>
            <a:endParaRPr sz="1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7254875" cy="635635"/>
          </a:xfrm>
          <a:prstGeom prst="rect">
            <a:avLst/>
          </a:prstGeom>
        </p:spPr>
        <p:txBody>
          <a:bodyPr vert="horz" wrap="square" lIns="0" tIns="12700" rIns="0" bIns="0" rtlCol="0">
            <a:spAutoFit/>
          </a:bodyPr>
          <a:lstStyle/>
          <a:p>
            <a:pPr marL="12700">
              <a:lnSpc>
                <a:spcPct val="100000"/>
              </a:lnSpc>
              <a:spcBef>
                <a:spcPts val="100"/>
              </a:spcBef>
            </a:pPr>
            <a:r>
              <a:rPr spc="-5" dirty="0"/>
              <a:t>Managing Size </a:t>
            </a:r>
            <a:r>
              <a:rPr dirty="0"/>
              <a:t>&amp; </a:t>
            </a:r>
            <a:r>
              <a:rPr spc="-5" dirty="0"/>
              <a:t>Complexity </a:t>
            </a:r>
            <a:r>
              <a:rPr dirty="0"/>
              <a:t>-</a:t>
            </a:r>
            <a:r>
              <a:rPr spc="-50" dirty="0"/>
              <a:t> </a:t>
            </a:r>
            <a:r>
              <a:rPr spc="-5" dirty="0"/>
              <a:t>II</a:t>
            </a:r>
          </a:p>
        </p:txBody>
      </p:sp>
      <p:sp>
        <p:nvSpPr>
          <p:cNvPr id="67" name="object 67"/>
          <p:cNvSpPr txBox="1"/>
          <p:nvPr/>
        </p:nvSpPr>
        <p:spPr>
          <a:xfrm>
            <a:off x="2683135" y="2238290"/>
            <a:ext cx="6751320" cy="3347720"/>
          </a:xfrm>
          <a:prstGeom prst="rect">
            <a:avLst/>
          </a:prstGeom>
        </p:spPr>
        <p:txBody>
          <a:bodyPr vert="horz" wrap="square" lIns="0" tIns="54610" rIns="0" bIns="0" rtlCol="0">
            <a:spAutoFit/>
          </a:bodyPr>
          <a:lstStyle/>
          <a:p>
            <a:pPr marL="12700">
              <a:lnSpc>
                <a:spcPct val="100000"/>
              </a:lnSpc>
              <a:spcBef>
                <a:spcPts val="430"/>
              </a:spcBef>
            </a:pPr>
            <a:r>
              <a:rPr sz="2000" i="1" spc="-5" dirty="0">
                <a:latin typeface="Arial"/>
                <a:cs typeface="Arial"/>
              </a:rPr>
              <a:t>From a testing</a:t>
            </a:r>
            <a:r>
              <a:rPr sz="2000" i="1" spc="5" dirty="0">
                <a:latin typeface="Arial"/>
                <a:cs typeface="Arial"/>
              </a:rPr>
              <a:t> </a:t>
            </a:r>
            <a:r>
              <a:rPr sz="2000" i="1" spc="-10" dirty="0">
                <a:latin typeface="Arial"/>
                <a:cs typeface="Arial"/>
              </a:rPr>
              <a:t>perspective:</a:t>
            </a:r>
            <a:endParaRPr sz="2000">
              <a:latin typeface="Arial"/>
              <a:cs typeface="Arial"/>
            </a:endParaRPr>
          </a:p>
          <a:p>
            <a:pPr marL="755650" indent="-285750">
              <a:lnSpc>
                <a:spcPct val="100000"/>
              </a:lnSpc>
              <a:spcBef>
                <a:spcPts val="305"/>
              </a:spcBef>
              <a:buClr>
                <a:srgbClr val="9A0000"/>
              </a:buClr>
              <a:buSzPct val="72222"/>
              <a:buFont typeface="Wingdings"/>
              <a:buChar char=""/>
              <a:tabLst>
                <a:tab pos="755015" algn="l"/>
                <a:tab pos="755650" algn="l"/>
              </a:tabLst>
            </a:pPr>
            <a:r>
              <a:rPr sz="1800" spc="-5" dirty="0">
                <a:latin typeface="Arial"/>
                <a:cs typeface="Arial"/>
              </a:rPr>
              <a:t>Is there </a:t>
            </a:r>
            <a:r>
              <a:rPr sz="1800" dirty="0">
                <a:solidFill>
                  <a:srgbClr val="9A0000"/>
                </a:solidFill>
                <a:latin typeface="Arial"/>
                <a:cs typeface="Arial"/>
              </a:rPr>
              <a:t>a </a:t>
            </a:r>
            <a:r>
              <a:rPr sz="1800" spc="-5" dirty="0">
                <a:solidFill>
                  <a:srgbClr val="9A0000"/>
                </a:solidFill>
                <a:latin typeface="Arial"/>
                <a:cs typeface="Arial"/>
              </a:rPr>
              <a:t>viable way to validate</a:t>
            </a:r>
            <a:r>
              <a:rPr sz="1800" spc="-25" dirty="0">
                <a:solidFill>
                  <a:srgbClr val="9A0000"/>
                </a:solidFill>
                <a:latin typeface="Arial"/>
                <a:cs typeface="Arial"/>
              </a:rPr>
              <a:t> </a:t>
            </a:r>
            <a:r>
              <a:rPr sz="1800" spc="-5" dirty="0">
                <a:solidFill>
                  <a:srgbClr val="9A0000"/>
                </a:solidFill>
                <a:latin typeface="Arial"/>
                <a:cs typeface="Arial"/>
              </a:rPr>
              <a:t>requirements</a:t>
            </a:r>
            <a:r>
              <a:rPr sz="1800" spc="-5" dirty="0">
                <a:latin typeface="Arial"/>
                <a:cs typeface="Arial"/>
              </a:rPr>
              <a:t>?</a:t>
            </a:r>
            <a:endParaRPr sz="1800">
              <a:latin typeface="Arial"/>
              <a:cs typeface="Arial"/>
            </a:endParaRPr>
          </a:p>
          <a:p>
            <a:pPr marL="755650" marR="5080" indent="-285750">
              <a:lnSpc>
                <a:spcPct val="100000"/>
              </a:lnSpc>
              <a:spcBef>
                <a:spcPts val="300"/>
              </a:spcBef>
              <a:buClr>
                <a:srgbClr val="9A0000"/>
              </a:buClr>
              <a:buSzPct val="72222"/>
              <a:buFont typeface="Wingdings"/>
              <a:buChar char=""/>
              <a:tabLst>
                <a:tab pos="755015" algn="l"/>
                <a:tab pos="755650" algn="l"/>
              </a:tabLst>
            </a:pPr>
            <a:r>
              <a:rPr sz="1800" spc="-5" dirty="0">
                <a:latin typeface="Arial"/>
                <a:cs typeface="Arial"/>
              </a:rPr>
              <a:t>Is there </a:t>
            </a:r>
            <a:r>
              <a:rPr sz="1800" dirty="0">
                <a:solidFill>
                  <a:srgbClr val="9A0000"/>
                </a:solidFill>
                <a:latin typeface="Arial"/>
                <a:cs typeface="Arial"/>
              </a:rPr>
              <a:t>a </a:t>
            </a:r>
            <a:r>
              <a:rPr sz="1800" spc="-5" dirty="0">
                <a:solidFill>
                  <a:srgbClr val="9A0000"/>
                </a:solidFill>
                <a:latin typeface="Arial"/>
                <a:cs typeface="Arial"/>
              </a:rPr>
              <a:t>reasonable way to conduct technical reviews </a:t>
            </a:r>
            <a:r>
              <a:rPr sz="1800" spc="-5" dirty="0">
                <a:latin typeface="Arial"/>
                <a:cs typeface="Arial"/>
              </a:rPr>
              <a:t>and  communicate their results across hundreds of</a:t>
            </a:r>
            <a:r>
              <a:rPr sz="1800" spc="-30" dirty="0">
                <a:latin typeface="Arial"/>
                <a:cs typeface="Arial"/>
              </a:rPr>
              <a:t> </a:t>
            </a:r>
            <a:r>
              <a:rPr sz="1800" spc="-5" dirty="0">
                <a:latin typeface="Arial"/>
                <a:cs typeface="Arial"/>
              </a:rPr>
              <a:t>teams?</a:t>
            </a:r>
            <a:endParaRPr sz="1800">
              <a:latin typeface="Arial"/>
              <a:cs typeface="Arial"/>
            </a:endParaRPr>
          </a:p>
          <a:p>
            <a:pPr marL="755650" marR="324485" indent="-285750">
              <a:lnSpc>
                <a:spcPct val="100000"/>
              </a:lnSpc>
              <a:spcBef>
                <a:spcPts val="305"/>
              </a:spcBef>
              <a:buClr>
                <a:srgbClr val="9A0000"/>
              </a:buClr>
              <a:buSzPct val="72222"/>
              <a:buFont typeface="Wingdings"/>
              <a:buChar char=""/>
              <a:tabLst>
                <a:tab pos="755015" algn="l"/>
                <a:tab pos="755650" algn="l"/>
              </a:tabLst>
            </a:pPr>
            <a:r>
              <a:rPr sz="1800" spc="-5" dirty="0">
                <a:latin typeface="Arial"/>
                <a:cs typeface="Arial"/>
              </a:rPr>
              <a:t>Is there </a:t>
            </a:r>
            <a:r>
              <a:rPr sz="1800" dirty="0">
                <a:solidFill>
                  <a:srgbClr val="9A0000"/>
                </a:solidFill>
                <a:latin typeface="Arial"/>
                <a:cs typeface="Arial"/>
              </a:rPr>
              <a:t>a </a:t>
            </a:r>
            <a:r>
              <a:rPr sz="1800" spc="-5" dirty="0">
                <a:solidFill>
                  <a:srgbClr val="9A0000"/>
                </a:solidFill>
                <a:latin typeface="Arial"/>
                <a:cs typeface="Arial"/>
              </a:rPr>
              <a:t>reliable way to ensure that all of the interfaces  will allow information to flow</a:t>
            </a:r>
            <a:r>
              <a:rPr sz="1800" spc="-20" dirty="0">
                <a:solidFill>
                  <a:srgbClr val="9A0000"/>
                </a:solidFill>
                <a:latin typeface="Arial"/>
                <a:cs typeface="Arial"/>
              </a:rPr>
              <a:t> </a:t>
            </a:r>
            <a:r>
              <a:rPr sz="1800" spc="-5" dirty="0">
                <a:solidFill>
                  <a:srgbClr val="9A0000"/>
                </a:solidFill>
                <a:latin typeface="Arial"/>
                <a:cs typeface="Arial"/>
              </a:rPr>
              <a:t>properly?</a:t>
            </a:r>
            <a:endParaRPr sz="1800">
              <a:latin typeface="Arial"/>
              <a:cs typeface="Arial"/>
            </a:endParaRPr>
          </a:p>
          <a:p>
            <a:pPr marL="755650" marR="347345" indent="-285750">
              <a:lnSpc>
                <a:spcPct val="100000"/>
              </a:lnSpc>
              <a:spcBef>
                <a:spcPts val="305"/>
              </a:spcBef>
              <a:buClr>
                <a:srgbClr val="9A0000"/>
              </a:buClr>
              <a:buSzPct val="72222"/>
              <a:buFont typeface="Wingdings"/>
              <a:buChar char=""/>
              <a:tabLst>
                <a:tab pos="755015" algn="l"/>
                <a:tab pos="755650" algn="l"/>
              </a:tabLst>
            </a:pPr>
            <a:r>
              <a:rPr sz="1800" spc="-5" dirty="0">
                <a:latin typeface="Arial"/>
                <a:cs typeface="Arial"/>
              </a:rPr>
              <a:t>Is there </a:t>
            </a:r>
            <a:r>
              <a:rPr sz="1800" dirty="0">
                <a:solidFill>
                  <a:srgbClr val="9A0000"/>
                </a:solidFill>
                <a:latin typeface="Arial"/>
                <a:cs typeface="Arial"/>
              </a:rPr>
              <a:t>a </a:t>
            </a:r>
            <a:r>
              <a:rPr sz="1800" spc="-5" dirty="0">
                <a:solidFill>
                  <a:srgbClr val="9A0000"/>
                </a:solidFill>
                <a:latin typeface="Arial"/>
                <a:cs typeface="Arial"/>
              </a:rPr>
              <a:t>realistic strategy for conducting tests, </a:t>
            </a:r>
            <a:r>
              <a:rPr sz="1800" dirty="0">
                <a:latin typeface="Arial"/>
                <a:cs typeface="Arial"/>
              </a:rPr>
              <a:t>tracking  </a:t>
            </a:r>
            <a:r>
              <a:rPr sz="1800" spc="-5" dirty="0">
                <a:latin typeface="Arial"/>
                <a:cs typeface="Arial"/>
              </a:rPr>
              <a:t>errors, and performing</a:t>
            </a:r>
            <a:r>
              <a:rPr sz="1800" spc="-15" dirty="0">
                <a:latin typeface="Arial"/>
                <a:cs typeface="Arial"/>
              </a:rPr>
              <a:t> </a:t>
            </a:r>
            <a:r>
              <a:rPr sz="1800" spc="-5" dirty="0">
                <a:latin typeface="Arial"/>
                <a:cs typeface="Arial"/>
              </a:rPr>
              <a:t>debugging?</a:t>
            </a:r>
            <a:endParaRPr sz="1800">
              <a:latin typeface="Arial"/>
              <a:cs typeface="Arial"/>
            </a:endParaRPr>
          </a:p>
          <a:p>
            <a:pPr marL="755650" indent="-285750">
              <a:lnSpc>
                <a:spcPct val="100000"/>
              </a:lnSpc>
              <a:spcBef>
                <a:spcPts val="305"/>
              </a:spcBef>
              <a:buClr>
                <a:srgbClr val="9A0000"/>
              </a:buClr>
              <a:buSzPct val="72222"/>
              <a:buFont typeface="Wingdings"/>
              <a:buChar char=""/>
              <a:tabLst>
                <a:tab pos="755015" algn="l"/>
                <a:tab pos="755650" algn="l"/>
              </a:tabLst>
            </a:pPr>
            <a:r>
              <a:rPr sz="1800" spc="-5" dirty="0">
                <a:latin typeface="Arial"/>
                <a:cs typeface="Arial"/>
              </a:rPr>
              <a:t>Is there </a:t>
            </a:r>
            <a:r>
              <a:rPr sz="1800" spc="-5" dirty="0">
                <a:solidFill>
                  <a:srgbClr val="9A0000"/>
                </a:solidFill>
                <a:latin typeface="Arial"/>
                <a:cs typeface="Arial"/>
              </a:rPr>
              <a:t>an efficient way to perform regression</a:t>
            </a:r>
            <a:r>
              <a:rPr sz="1800" spc="-25" dirty="0">
                <a:solidFill>
                  <a:srgbClr val="9A0000"/>
                </a:solidFill>
                <a:latin typeface="Arial"/>
                <a:cs typeface="Arial"/>
              </a:rPr>
              <a:t> </a:t>
            </a:r>
            <a:r>
              <a:rPr sz="1800" spc="-5" dirty="0">
                <a:solidFill>
                  <a:srgbClr val="9A0000"/>
                </a:solidFill>
                <a:latin typeface="Arial"/>
                <a:cs typeface="Arial"/>
              </a:rPr>
              <a:t>tests</a:t>
            </a:r>
            <a:r>
              <a:rPr sz="1800" spc="-5" dirty="0">
                <a:latin typeface="Arial"/>
                <a:cs typeface="Arial"/>
              </a:rPr>
              <a:t>?</a:t>
            </a:r>
            <a:endParaRPr sz="1800">
              <a:latin typeface="Arial"/>
              <a:cs typeface="Arial"/>
            </a:endParaRPr>
          </a:p>
          <a:p>
            <a:pPr marL="755650" marR="234950" indent="-285750">
              <a:lnSpc>
                <a:spcPct val="100000"/>
              </a:lnSpc>
              <a:spcBef>
                <a:spcPts val="300"/>
              </a:spcBef>
              <a:buClr>
                <a:srgbClr val="9A0000"/>
              </a:buClr>
              <a:buSzPct val="72222"/>
              <a:buFont typeface="Wingdings"/>
              <a:buChar char=""/>
              <a:tabLst>
                <a:tab pos="755015" algn="l"/>
                <a:tab pos="755650" algn="l"/>
              </a:tabLst>
            </a:pPr>
            <a:r>
              <a:rPr sz="1800" spc="-5" dirty="0">
                <a:latin typeface="Arial"/>
                <a:cs typeface="Arial"/>
              </a:rPr>
              <a:t>How do you conduct performance tests, stress tests, and  security tests when the system is</a:t>
            </a:r>
            <a:r>
              <a:rPr sz="1800" spc="-20" dirty="0">
                <a:latin typeface="Arial"/>
                <a:cs typeface="Arial"/>
              </a:rPr>
              <a:t> </a:t>
            </a:r>
            <a:r>
              <a:rPr sz="1800" spc="-5" dirty="0">
                <a:latin typeface="Arial"/>
                <a:cs typeface="Arial"/>
              </a:rPr>
              <a:t>huge?</a:t>
            </a:r>
            <a:endParaRPr sz="1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6294120" cy="635635"/>
          </a:xfrm>
          <a:prstGeom prst="rect">
            <a:avLst/>
          </a:prstGeom>
        </p:spPr>
        <p:txBody>
          <a:bodyPr vert="horz" wrap="square" lIns="0" tIns="12700" rIns="0" bIns="0" rtlCol="0">
            <a:spAutoFit/>
          </a:bodyPr>
          <a:lstStyle/>
          <a:p>
            <a:pPr marL="12700">
              <a:lnSpc>
                <a:spcPct val="100000"/>
              </a:lnSpc>
              <a:spcBef>
                <a:spcPts val="100"/>
              </a:spcBef>
            </a:pPr>
            <a:r>
              <a:rPr spc="-5" dirty="0"/>
              <a:t>Pervasive Computing</a:t>
            </a:r>
            <a:r>
              <a:rPr spc="-60" dirty="0"/>
              <a:t> </a:t>
            </a:r>
            <a:r>
              <a:rPr spc="-5" dirty="0"/>
              <a:t>(PvC)</a:t>
            </a:r>
          </a:p>
        </p:txBody>
      </p:sp>
      <p:sp>
        <p:nvSpPr>
          <p:cNvPr id="67" name="object 67"/>
          <p:cNvSpPr txBox="1"/>
          <p:nvPr/>
        </p:nvSpPr>
        <p:spPr>
          <a:xfrm>
            <a:off x="2683135" y="2248153"/>
            <a:ext cx="6738620" cy="3296285"/>
          </a:xfrm>
          <a:prstGeom prst="rect">
            <a:avLst/>
          </a:prstGeom>
        </p:spPr>
        <p:txBody>
          <a:bodyPr vert="horz" wrap="square" lIns="0" tIns="53975" rIns="0" bIns="0" rtlCol="0">
            <a:spAutoFit/>
          </a:bodyPr>
          <a:lstStyle/>
          <a:p>
            <a:pPr marL="354965" marR="273050" indent="-342900">
              <a:lnSpc>
                <a:spcPts val="2590"/>
              </a:lnSpc>
              <a:spcBef>
                <a:spcPts val="425"/>
              </a:spcBef>
              <a:buClr>
                <a:srgbClr val="9A0000"/>
              </a:buClr>
              <a:buSzPct val="75000"/>
              <a:buFont typeface="Wingdings"/>
              <a:buChar char=""/>
              <a:tabLst>
                <a:tab pos="354965" algn="l"/>
                <a:tab pos="355600" algn="l"/>
              </a:tabLst>
            </a:pPr>
            <a:r>
              <a:rPr sz="2400" spc="-5" dirty="0">
                <a:latin typeface="Arial"/>
                <a:cs typeface="Arial"/>
              </a:rPr>
              <a:t>Concepts such as </a:t>
            </a:r>
            <a:r>
              <a:rPr sz="2400" i="1" dirty="0">
                <a:solidFill>
                  <a:srgbClr val="9A0000"/>
                </a:solidFill>
                <a:latin typeface="Arial"/>
                <a:cs typeface="Arial"/>
              </a:rPr>
              <a:t>ambient intelligence,  context-aware applications, </a:t>
            </a:r>
            <a:r>
              <a:rPr sz="2400" spc="-5" dirty="0">
                <a:latin typeface="Arial"/>
                <a:cs typeface="Arial"/>
              </a:rPr>
              <a:t>and </a:t>
            </a:r>
            <a:r>
              <a:rPr sz="2400" i="1" dirty="0">
                <a:solidFill>
                  <a:srgbClr val="9A0000"/>
                </a:solidFill>
                <a:latin typeface="Arial"/>
                <a:cs typeface="Arial"/>
              </a:rPr>
              <a:t>ubiquitous  computing</a:t>
            </a:r>
            <a:r>
              <a:rPr sz="2400" dirty="0">
                <a:latin typeface="Arial"/>
                <a:cs typeface="Arial"/>
              </a:rPr>
              <a:t>—all focus on integrating</a:t>
            </a:r>
            <a:r>
              <a:rPr sz="2400" spc="-110" dirty="0">
                <a:latin typeface="Arial"/>
                <a:cs typeface="Arial"/>
              </a:rPr>
              <a:t> </a:t>
            </a:r>
            <a:r>
              <a:rPr sz="2400" dirty="0">
                <a:latin typeface="Arial"/>
                <a:cs typeface="Arial"/>
              </a:rPr>
              <a:t>software-</a:t>
            </a:r>
            <a:endParaRPr sz="2400">
              <a:latin typeface="Arial"/>
              <a:cs typeface="Arial"/>
            </a:endParaRPr>
          </a:p>
          <a:p>
            <a:pPr marL="355600">
              <a:lnSpc>
                <a:spcPts val="2395"/>
              </a:lnSpc>
            </a:pPr>
            <a:r>
              <a:rPr sz="2400" spc="-5" dirty="0">
                <a:latin typeface="Arial"/>
                <a:cs typeface="Arial"/>
              </a:rPr>
              <a:t>based systems into an environment far</a:t>
            </a:r>
            <a:r>
              <a:rPr sz="2400" spc="-60" dirty="0">
                <a:latin typeface="Arial"/>
                <a:cs typeface="Arial"/>
              </a:rPr>
              <a:t> </a:t>
            </a:r>
            <a:r>
              <a:rPr sz="2400" spc="-5" dirty="0">
                <a:latin typeface="Arial"/>
                <a:cs typeface="Arial"/>
              </a:rPr>
              <a:t>broader</a:t>
            </a:r>
            <a:endParaRPr sz="2400">
              <a:latin typeface="Arial"/>
              <a:cs typeface="Arial"/>
            </a:endParaRPr>
          </a:p>
          <a:p>
            <a:pPr marL="355600">
              <a:lnSpc>
                <a:spcPts val="2735"/>
              </a:lnSpc>
            </a:pPr>
            <a:r>
              <a:rPr sz="2400" spc="-5" dirty="0">
                <a:latin typeface="Arial"/>
                <a:cs typeface="Arial"/>
              </a:rPr>
              <a:t>than anything to</a:t>
            </a:r>
            <a:r>
              <a:rPr sz="2400" dirty="0">
                <a:latin typeface="Arial"/>
                <a:cs typeface="Arial"/>
              </a:rPr>
              <a:t> </a:t>
            </a:r>
            <a:r>
              <a:rPr sz="2400" spc="-5" dirty="0">
                <a:latin typeface="Arial"/>
                <a:cs typeface="Arial"/>
              </a:rPr>
              <a:t>date</a:t>
            </a:r>
            <a:endParaRPr sz="2400">
              <a:latin typeface="Arial"/>
              <a:cs typeface="Arial"/>
            </a:endParaRPr>
          </a:p>
          <a:p>
            <a:pPr marL="355600" marR="492759" indent="-342900">
              <a:lnSpc>
                <a:spcPct val="89900"/>
              </a:lnSpc>
              <a:spcBef>
                <a:spcPts val="2175"/>
              </a:spcBef>
              <a:buSzPct val="75000"/>
              <a:buFont typeface="Wingdings"/>
              <a:buChar char=""/>
              <a:tabLst>
                <a:tab pos="354965" algn="l"/>
                <a:tab pos="355600" algn="l"/>
              </a:tabLst>
            </a:pPr>
            <a:r>
              <a:rPr sz="2400" dirty="0">
                <a:solidFill>
                  <a:srgbClr val="9A0000"/>
                </a:solidFill>
                <a:latin typeface="Arial"/>
                <a:cs typeface="Arial"/>
              </a:rPr>
              <a:t>Open-world </a:t>
            </a:r>
            <a:r>
              <a:rPr sz="2400" spc="-5" dirty="0">
                <a:solidFill>
                  <a:srgbClr val="9A0000"/>
                </a:solidFill>
                <a:latin typeface="Arial"/>
                <a:cs typeface="Arial"/>
              </a:rPr>
              <a:t>software</a:t>
            </a:r>
            <a:r>
              <a:rPr sz="2400" spc="-5" dirty="0">
                <a:latin typeface="Arial"/>
                <a:cs typeface="Arial"/>
              </a:rPr>
              <a:t>—software that is  </a:t>
            </a:r>
            <a:r>
              <a:rPr sz="2400" dirty="0">
                <a:latin typeface="Arial"/>
                <a:cs typeface="Arial"/>
              </a:rPr>
              <a:t>designed to adapt to a continually changing  environment ‘by self-organizing its</a:t>
            </a:r>
            <a:r>
              <a:rPr sz="2400" spc="-90" dirty="0">
                <a:latin typeface="Arial"/>
                <a:cs typeface="Arial"/>
              </a:rPr>
              <a:t> </a:t>
            </a:r>
            <a:r>
              <a:rPr sz="2400" dirty="0">
                <a:latin typeface="Arial"/>
                <a:cs typeface="Arial"/>
              </a:rPr>
              <a:t>structure  and self-adapting its behavior.”</a:t>
            </a:r>
            <a:r>
              <a:rPr sz="2400" spc="-25" dirty="0">
                <a:latin typeface="Arial"/>
                <a:cs typeface="Arial"/>
              </a:rPr>
              <a:t> </a:t>
            </a:r>
            <a:r>
              <a:rPr sz="2400" dirty="0">
                <a:latin typeface="Arial"/>
                <a:cs typeface="Arial"/>
              </a:rPr>
              <a:t>*</a:t>
            </a:r>
            <a:endParaRPr sz="2400">
              <a:latin typeface="Arial"/>
              <a:cs typeface="Arial"/>
            </a:endParaRPr>
          </a:p>
        </p:txBody>
      </p:sp>
      <p:sp>
        <p:nvSpPr>
          <p:cNvPr id="68" name="object 68"/>
          <p:cNvSpPr txBox="1"/>
          <p:nvPr/>
        </p:nvSpPr>
        <p:spPr>
          <a:xfrm>
            <a:off x="3140335" y="6093967"/>
            <a:ext cx="5561330" cy="391160"/>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Arial"/>
                <a:cs typeface="Arial"/>
              </a:rPr>
              <a:t>* </a:t>
            </a:r>
            <a:r>
              <a:rPr sz="1200" spc="-5" dirty="0">
                <a:latin typeface="Arial"/>
                <a:cs typeface="Arial"/>
              </a:rPr>
              <a:t>Baresi, L., E. DiNitto, and C. Ghezzi, “Toward Open-World Software: Issues and  Challenges,” </a:t>
            </a:r>
            <a:r>
              <a:rPr sz="1200" i="1" spc="-5" dirty="0">
                <a:latin typeface="Arial"/>
                <a:cs typeface="Arial"/>
              </a:rPr>
              <a:t>IEEE Computer, </a:t>
            </a:r>
            <a:r>
              <a:rPr sz="1200" spc="-5" dirty="0">
                <a:latin typeface="Arial"/>
                <a:cs typeface="Arial"/>
              </a:rPr>
              <a:t>October</a:t>
            </a:r>
            <a:r>
              <a:rPr sz="1200" spc="15" dirty="0">
                <a:latin typeface="Arial"/>
                <a:cs typeface="Arial"/>
              </a:rPr>
              <a:t> </a:t>
            </a:r>
            <a:r>
              <a:rPr sz="1200" spc="-10" dirty="0">
                <a:latin typeface="Arial"/>
                <a:cs typeface="Arial"/>
              </a:rPr>
              <a:t>2006.</a:t>
            </a:r>
            <a:endParaRPr sz="12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6294120" cy="635635"/>
          </a:xfrm>
          <a:prstGeom prst="rect">
            <a:avLst/>
          </a:prstGeom>
        </p:spPr>
        <p:txBody>
          <a:bodyPr vert="horz" wrap="square" lIns="0" tIns="12700" rIns="0" bIns="0" rtlCol="0">
            <a:spAutoFit/>
          </a:bodyPr>
          <a:lstStyle/>
          <a:p>
            <a:pPr marL="12700">
              <a:lnSpc>
                <a:spcPct val="100000"/>
              </a:lnSpc>
              <a:spcBef>
                <a:spcPts val="100"/>
              </a:spcBef>
            </a:pPr>
            <a:r>
              <a:rPr spc="-5" dirty="0"/>
              <a:t>Pervasive Computing</a:t>
            </a:r>
            <a:r>
              <a:rPr spc="-60" dirty="0"/>
              <a:t> </a:t>
            </a:r>
            <a:r>
              <a:rPr spc="-5" dirty="0"/>
              <a:t>(PvC)</a:t>
            </a:r>
          </a:p>
        </p:txBody>
      </p:sp>
      <p:sp>
        <p:nvSpPr>
          <p:cNvPr id="67" name="object 67"/>
          <p:cNvSpPr txBox="1"/>
          <p:nvPr/>
        </p:nvSpPr>
        <p:spPr>
          <a:xfrm>
            <a:off x="2683135" y="2224140"/>
            <a:ext cx="6623050" cy="4199890"/>
          </a:xfrm>
          <a:prstGeom prst="rect">
            <a:avLst/>
          </a:prstGeom>
        </p:spPr>
        <p:txBody>
          <a:bodyPr vert="horz" wrap="square" lIns="0" tIns="43815" rIns="0" bIns="0" rtlCol="0">
            <a:spAutoFit/>
          </a:bodyPr>
          <a:lstStyle/>
          <a:p>
            <a:pPr marL="355600" indent="-342900">
              <a:lnSpc>
                <a:spcPct val="100000"/>
              </a:lnSpc>
              <a:spcBef>
                <a:spcPts val="345"/>
              </a:spcBef>
              <a:buSzPct val="75000"/>
              <a:buFont typeface="Wingdings"/>
              <a:buChar char=""/>
              <a:tabLst>
                <a:tab pos="354965" algn="l"/>
                <a:tab pos="355600" algn="l"/>
              </a:tabLst>
            </a:pPr>
            <a:r>
              <a:rPr sz="2000" spc="-5" dirty="0">
                <a:solidFill>
                  <a:srgbClr val="9A0000"/>
                </a:solidFill>
                <a:latin typeface="Arial"/>
                <a:cs typeface="Arial"/>
              </a:rPr>
              <a:t>First stage (PvC-1) </a:t>
            </a:r>
            <a:r>
              <a:rPr sz="2000" i="1" spc="-10" dirty="0">
                <a:latin typeface="Arial"/>
                <a:cs typeface="Arial"/>
              </a:rPr>
              <a:t>[today]</a:t>
            </a:r>
            <a:endParaRPr sz="2000">
              <a:latin typeface="Arial"/>
              <a:cs typeface="Arial"/>
            </a:endParaRPr>
          </a:p>
          <a:p>
            <a:pPr marL="755650" lvl="1" indent="-285750">
              <a:lnSpc>
                <a:spcPct val="100000"/>
              </a:lnSpc>
              <a:spcBef>
                <a:spcPts val="225"/>
              </a:spcBef>
              <a:buClr>
                <a:srgbClr val="9A0000"/>
              </a:buClr>
              <a:buSzPct val="72222"/>
              <a:buFont typeface="Wingdings"/>
              <a:buChar char=""/>
              <a:tabLst>
                <a:tab pos="755015" algn="l"/>
                <a:tab pos="755650" algn="l"/>
              </a:tabLst>
            </a:pPr>
            <a:r>
              <a:rPr sz="1800" spc="-5" dirty="0">
                <a:latin typeface="Arial"/>
                <a:cs typeface="Arial"/>
              </a:rPr>
              <a:t>Device mobility and ad hoc</a:t>
            </a:r>
            <a:r>
              <a:rPr sz="1800" spc="-15" dirty="0">
                <a:latin typeface="Arial"/>
                <a:cs typeface="Arial"/>
              </a:rPr>
              <a:t> </a:t>
            </a:r>
            <a:r>
              <a:rPr sz="1800" spc="-5" dirty="0">
                <a:latin typeface="Arial"/>
                <a:cs typeface="Arial"/>
              </a:rPr>
              <a:t>networking</a:t>
            </a:r>
            <a:endParaRPr sz="1800">
              <a:latin typeface="Arial"/>
              <a:cs typeface="Arial"/>
            </a:endParaRPr>
          </a:p>
          <a:p>
            <a:pPr marL="755650" lvl="1" indent="-285750">
              <a:lnSpc>
                <a:spcPct val="100000"/>
              </a:lnSpc>
              <a:spcBef>
                <a:spcPts val="229"/>
              </a:spcBef>
              <a:buClr>
                <a:srgbClr val="9A0000"/>
              </a:buClr>
              <a:buSzPct val="72222"/>
              <a:buFont typeface="Wingdings"/>
              <a:buChar char=""/>
              <a:tabLst>
                <a:tab pos="755015" algn="l"/>
                <a:tab pos="755650" algn="l"/>
              </a:tabLst>
            </a:pPr>
            <a:r>
              <a:rPr sz="1800" spc="-5" dirty="0">
                <a:latin typeface="Arial"/>
                <a:cs typeface="Arial"/>
              </a:rPr>
              <a:t>Simple context</a:t>
            </a:r>
            <a:r>
              <a:rPr sz="1800" spc="-20" dirty="0">
                <a:latin typeface="Arial"/>
                <a:cs typeface="Arial"/>
              </a:rPr>
              <a:t> </a:t>
            </a:r>
            <a:r>
              <a:rPr sz="1800" spc="-5" dirty="0">
                <a:latin typeface="Arial"/>
                <a:cs typeface="Arial"/>
              </a:rPr>
              <a:t>awareness</a:t>
            </a:r>
            <a:endParaRPr sz="1800">
              <a:latin typeface="Arial"/>
              <a:cs typeface="Arial"/>
            </a:endParaRPr>
          </a:p>
          <a:p>
            <a:pPr marL="755650" marR="5080" lvl="1" indent="-285750">
              <a:lnSpc>
                <a:spcPts val="1950"/>
              </a:lnSpc>
              <a:spcBef>
                <a:spcPts val="465"/>
              </a:spcBef>
              <a:buClr>
                <a:srgbClr val="9A0000"/>
              </a:buClr>
              <a:buSzPct val="72222"/>
              <a:buFont typeface="Wingdings"/>
              <a:buChar char=""/>
              <a:tabLst>
                <a:tab pos="755015" algn="l"/>
                <a:tab pos="755650" algn="l"/>
              </a:tabLst>
            </a:pPr>
            <a:r>
              <a:rPr sz="1800" i="1" dirty="0">
                <a:latin typeface="Arial"/>
                <a:cs typeface="Arial"/>
              </a:rPr>
              <a:t>Soon: </a:t>
            </a:r>
            <a:r>
              <a:rPr sz="1800" spc="-5" dirty="0">
                <a:latin typeface="Arial"/>
                <a:cs typeface="Arial"/>
              </a:rPr>
              <a:t>smart objects implemented in devices that have the  potential to communicate with one</a:t>
            </a:r>
            <a:r>
              <a:rPr sz="1800" spc="-20" dirty="0">
                <a:latin typeface="Arial"/>
                <a:cs typeface="Arial"/>
              </a:rPr>
              <a:t> </a:t>
            </a:r>
            <a:r>
              <a:rPr sz="1800" spc="-5" dirty="0">
                <a:latin typeface="Arial"/>
                <a:cs typeface="Arial"/>
              </a:rPr>
              <a:t>another</a:t>
            </a:r>
            <a:endParaRPr sz="1800">
              <a:latin typeface="Arial"/>
              <a:cs typeface="Arial"/>
            </a:endParaRPr>
          </a:p>
          <a:p>
            <a:pPr marL="355600" indent="-342900">
              <a:lnSpc>
                <a:spcPct val="100000"/>
              </a:lnSpc>
              <a:spcBef>
                <a:spcPts val="210"/>
              </a:spcBef>
              <a:buSzPct val="75000"/>
              <a:buFont typeface="Wingdings"/>
              <a:buChar char=""/>
              <a:tabLst>
                <a:tab pos="354965" algn="l"/>
                <a:tab pos="355600" algn="l"/>
              </a:tabLst>
            </a:pPr>
            <a:r>
              <a:rPr sz="2000" spc="-10" dirty="0">
                <a:solidFill>
                  <a:srgbClr val="9A0000"/>
                </a:solidFill>
                <a:latin typeface="Arial"/>
                <a:cs typeface="Arial"/>
              </a:rPr>
              <a:t>Second </a:t>
            </a:r>
            <a:r>
              <a:rPr sz="2000" spc="-5" dirty="0">
                <a:solidFill>
                  <a:srgbClr val="9A0000"/>
                </a:solidFill>
                <a:latin typeface="Arial"/>
                <a:cs typeface="Arial"/>
              </a:rPr>
              <a:t>stage (PvC-2) </a:t>
            </a:r>
            <a:r>
              <a:rPr sz="2000" i="1" spc="-5" dirty="0">
                <a:latin typeface="Arial"/>
                <a:cs typeface="Arial"/>
              </a:rPr>
              <a:t>[over the next </a:t>
            </a:r>
            <a:r>
              <a:rPr sz="2000" i="1" spc="-10" dirty="0">
                <a:latin typeface="Arial"/>
                <a:cs typeface="Arial"/>
              </a:rPr>
              <a:t>decade]</a:t>
            </a:r>
            <a:endParaRPr sz="2000">
              <a:latin typeface="Arial"/>
              <a:cs typeface="Arial"/>
            </a:endParaRPr>
          </a:p>
          <a:p>
            <a:pPr marL="755650" marR="614680" lvl="1" indent="-285750">
              <a:lnSpc>
                <a:spcPts val="1950"/>
              </a:lnSpc>
              <a:spcBef>
                <a:spcPts val="464"/>
              </a:spcBef>
              <a:buClr>
                <a:srgbClr val="9A0000"/>
              </a:buClr>
              <a:buSzPct val="72222"/>
              <a:buFont typeface="Wingdings"/>
              <a:buChar char=""/>
              <a:tabLst>
                <a:tab pos="755015" algn="l"/>
                <a:tab pos="755650" algn="l"/>
              </a:tabLst>
            </a:pPr>
            <a:r>
              <a:rPr sz="1800" spc="-5" dirty="0">
                <a:latin typeface="Arial"/>
                <a:cs typeface="Arial"/>
              </a:rPr>
              <a:t>Mobile user profiles that can be recognized by other  objects</a:t>
            </a:r>
            <a:endParaRPr sz="1800">
              <a:latin typeface="Arial"/>
              <a:cs typeface="Arial"/>
            </a:endParaRPr>
          </a:p>
          <a:p>
            <a:pPr marL="755650" marR="563880" lvl="1" indent="-285750">
              <a:lnSpc>
                <a:spcPts val="1950"/>
              </a:lnSpc>
              <a:spcBef>
                <a:spcPts val="434"/>
              </a:spcBef>
              <a:buClr>
                <a:srgbClr val="9A0000"/>
              </a:buClr>
              <a:buSzPct val="72222"/>
              <a:buFont typeface="Wingdings"/>
              <a:buChar char=""/>
              <a:tabLst>
                <a:tab pos="755015" algn="l"/>
                <a:tab pos="755650" algn="l"/>
              </a:tabLst>
            </a:pPr>
            <a:r>
              <a:rPr sz="1800" spc="-5" dirty="0">
                <a:latin typeface="Arial"/>
                <a:cs typeface="Arial"/>
              </a:rPr>
              <a:t>Smart objects will respond to other objects based on  situational</a:t>
            </a:r>
            <a:r>
              <a:rPr sz="1800" spc="-10" dirty="0">
                <a:latin typeface="Arial"/>
                <a:cs typeface="Arial"/>
              </a:rPr>
              <a:t> </a:t>
            </a:r>
            <a:r>
              <a:rPr sz="1800" spc="-5" dirty="0">
                <a:latin typeface="Arial"/>
                <a:cs typeface="Arial"/>
              </a:rPr>
              <a:t>characteristics</a:t>
            </a:r>
            <a:endParaRPr sz="1800">
              <a:latin typeface="Arial"/>
              <a:cs typeface="Arial"/>
            </a:endParaRPr>
          </a:p>
          <a:p>
            <a:pPr marL="355600" indent="-342900">
              <a:lnSpc>
                <a:spcPct val="100000"/>
              </a:lnSpc>
              <a:spcBef>
                <a:spcPts val="215"/>
              </a:spcBef>
              <a:buClr>
                <a:srgbClr val="9A0000"/>
              </a:buClr>
              <a:buSzPct val="75000"/>
              <a:buFont typeface="Wingdings"/>
              <a:buChar char=""/>
              <a:tabLst>
                <a:tab pos="354965" algn="l"/>
                <a:tab pos="355600" algn="l"/>
              </a:tabLst>
            </a:pPr>
            <a:r>
              <a:rPr sz="2000" i="1" spc="-5" dirty="0">
                <a:solidFill>
                  <a:srgbClr val="003365"/>
                </a:solidFill>
                <a:latin typeface="Arial"/>
                <a:cs typeface="Arial"/>
              </a:rPr>
              <a:t>Testing issues</a:t>
            </a:r>
            <a:endParaRPr sz="2000">
              <a:latin typeface="Arial"/>
              <a:cs typeface="Arial"/>
            </a:endParaRPr>
          </a:p>
          <a:p>
            <a:pPr marL="755650" lvl="1" indent="-285750">
              <a:lnSpc>
                <a:spcPct val="100000"/>
              </a:lnSpc>
              <a:spcBef>
                <a:spcPts val="225"/>
              </a:spcBef>
              <a:buClr>
                <a:srgbClr val="9A0000"/>
              </a:buClr>
              <a:buSzPct val="72222"/>
              <a:buFont typeface="Wingdings"/>
              <a:buChar char=""/>
              <a:tabLst>
                <a:tab pos="755015" algn="l"/>
                <a:tab pos="755650" algn="l"/>
              </a:tabLst>
            </a:pPr>
            <a:r>
              <a:rPr sz="1800" spc="-5" dirty="0">
                <a:latin typeface="Arial"/>
                <a:cs typeface="Arial"/>
              </a:rPr>
              <a:t>Considerable environmental</a:t>
            </a:r>
            <a:r>
              <a:rPr sz="1800" spc="-20" dirty="0">
                <a:latin typeface="Arial"/>
                <a:cs typeface="Arial"/>
              </a:rPr>
              <a:t> </a:t>
            </a:r>
            <a:r>
              <a:rPr sz="1800" spc="-5" dirty="0">
                <a:latin typeface="Arial"/>
                <a:cs typeface="Arial"/>
              </a:rPr>
              <a:t>variation</a:t>
            </a:r>
            <a:endParaRPr sz="1800">
              <a:latin typeface="Arial"/>
              <a:cs typeface="Arial"/>
            </a:endParaRPr>
          </a:p>
          <a:p>
            <a:pPr marL="755650" lvl="1" indent="-285750">
              <a:lnSpc>
                <a:spcPct val="100000"/>
              </a:lnSpc>
              <a:spcBef>
                <a:spcPts val="220"/>
              </a:spcBef>
              <a:buClr>
                <a:srgbClr val="9A0000"/>
              </a:buClr>
              <a:buSzPct val="72222"/>
              <a:buFont typeface="Wingdings"/>
              <a:buChar char=""/>
              <a:tabLst>
                <a:tab pos="755015" algn="l"/>
                <a:tab pos="755650" algn="l"/>
              </a:tabLst>
            </a:pPr>
            <a:r>
              <a:rPr sz="1800" spc="-5" dirty="0">
                <a:latin typeface="Arial"/>
                <a:cs typeface="Arial"/>
              </a:rPr>
              <a:t>Complex communication</a:t>
            </a:r>
            <a:r>
              <a:rPr sz="1800" spc="-10" dirty="0">
                <a:latin typeface="Arial"/>
                <a:cs typeface="Arial"/>
              </a:rPr>
              <a:t> </a:t>
            </a:r>
            <a:r>
              <a:rPr sz="1800" spc="-5" dirty="0">
                <a:latin typeface="Arial"/>
                <a:cs typeface="Arial"/>
              </a:rPr>
              <a:t>issues</a:t>
            </a:r>
            <a:endParaRPr sz="1800">
              <a:latin typeface="Arial"/>
              <a:cs typeface="Arial"/>
            </a:endParaRPr>
          </a:p>
          <a:p>
            <a:pPr marL="755650" lvl="1" indent="-285750">
              <a:lnSpc>
                <a:spcPct val="100000"/>
              </a:lnSpc>
              <a:spcBef>
                <a:spcPts val="229"/>
              </a:spcBef>
              <a:buClr>
                <a:srgbClr val="9A0000"/>
              </a:buClr>
              <a:buSzPct val="72222"/>
              <a:buFont typeface="Wingdings"/>
              <a:buChar char=""/>
              <a:tabLst>
                <a:tab pos="755015" algn="l"/>
                <a:tab pos="755650" algn="l"/>
              </a:tabLst>
            </a:pPr>
            <a:r>
              <a:rPr sz="1800" spc="-5" dirty="0">
                <a:latin typeface="Arial"/>
                <a:cs typeface="Arial"/>
              </a:rPr>
              <a:t>Adaptive processing</a:t>
            </a:r>
            <a:r>
              <a:rPr sz="1800" spc="-10" dirty="0">
                <a:latin typeface="Arial"/>
                <a:cs typeface="Arial"/>
              </a:rPr>
              <a:t> </a:t>
            </a:r>
            <a:r>
              <a:rPr sz="1800" spc="-5" dirty="0">
                <a:latin typeface="Arial"/>
                <a:cs typeface="Arial"/>
              </a:rPr>
              <a:t>requirements</a:t>
            </a:r>
            <a:endParaRPr sz="1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2057400"/>
          </a:xfrm>
          <a:custGeom>
            <a:avLst/>
            <a:gdLst/>
            <a:ahLst/>
            <a:cxnLst/>
            <a:rect l="l" t="t" r="r" b="b"/>
            <a:pathLst>
              <a:path w="66675" h="2057400">
                <a:moveTo>
                  <a:pt x="0" y="2057400"/>
                </a:moveTo>
                <a:lnTo>
                  <a:pt x="66294" y="2057400"/>
                </a:lnTo>
                <a:lnTo>
                  <a:pt x="66294" y="0"/>
                </a:lnTo>
                <a:lnTo>
                  <a:pt x="0" y="0"/>
                </a:lnTo>
                <a:lnTo>
                  <a:pt x="0" y="2057400"/>
                </a:lnTo>
                <a:close/>
              </a:path>
            </a:pathLst>
          </a:custGeom>
          <a:solidFill>
            <a:srgbClr val="EAEAEA"/>
          </a:solidFill>
        </p:spPr>
        <p:txBody>
          <a:bodyPr wrap="square" lIns="0" tIns="0" rIns="0" bIns="0" rtlCol="0"/>
          <a:lstStyle/>
          <a:p>
            <a:endParaRPr/>
          </a:p>
        </p:txBody>
      </p:sp>
      <p:sp>
        <p:nvSpPr>
          <p:cNvPr id="3" name="object 3"/>
          <p:cNvSpPr/>
          <p:nvPr/>
        </p:nvSpPr>
        <p:spPr>
          <a:xfrm>
            <a:off x="9454006" y="3473196"/>
            <a:ext cx="66675" cy="2133600"/>
          </a:xfrm>
          <a:custGeom>
            <a:avLst/>
            <a:gdLst/>
            <a:ahLst/>
            <a:cxnLst/>
            <a:rect l="l" t="t" r="r" b="b"/>
            <a:pathLst>
              <a:path w="66675" h="2133600">
                <a:moveTo>
                  <a:pt x="0" y="2133600"/>
                </a:moveTo>
                <a:lnTo>
                  <a:pt x="66294" y="2133600"/>
                </a:lnTo>
                <a:lnTo>
                  <a:pt x="66294" y="0"/>
                </a:lnTo>
                <a:lnTo>
                  <a:pt x="0" y="0"/>
                </a:lnTo>
                <a:lnTo>
                  <a:pt x="0" y="2133600"/>
                </a:lnTo>
                <a:close/>
              </a:path>
            </a:pathLst>
          </a:custGeom>
          <a:solidFill>
            <a:srgbClr val="EAEAEA"/>
          </a:solidFill>
        </p:spPr>
        <p:txBody>
          <a:bodyPr wrap="square" lIns="0" tIns="0" rIns="0" bIns="0" rtlCol="0"/>
          <a:lstStyle/>
          <a:p>
            <a:endParaRPr/>
          </a:p>
        </p:txBody>
      </p:sp>
      <p:sp>
        <p:nvSpPr>
          <p:cNvPr id="4" name="object 4"/>
          <p:cNvSpPr/>
          <p:nvPr/>
        </p:nvSpPr>
        <p:spPr>
          <a:xfrm>
            <a:off x="9454006" y="6673595"/>
            <a:ext cx="66675" cy="533400"/>
          </a:xfrm>
          <a:custGeom>
            <a:avLst/>
            <a:gdLst/>
            <a:ahLst/>
            <a:cxnLst/>
            <a:rect l="l" t="t" r="r" b="b"/>
            <a:pathLst>
              <a:path w="66675" h="533400">
                <a:moveTo>
                  <a:pt x="0" y="533400"/>
                </a:moveTo>
                <a:lnTo>
                  <a:pt x="66294" y="533400"/>
                </a:lnTo>
                <a:lnTo>
                  <a:pt x="66294" y="0"/>
                </a:lnTo>
                <a:lnTo>
                  <a:pt x="0" y="0"/>
                </a:lnTo>
                <a:lnTo>
                  <a:pt x="0" y="533400"/>
                </a:lnTo>
                <a:close/>
              </a:path>
            </a:pathLst>
          </a:custGeom>
          <a:solidFill>
            <a:srgbClr val="EAEAEA"/>
          </a:solidFill>
        </p:spPr>
        <p:txBody>
          <a:bodyPr wrap="square" lIns="0" tIns="0" rIns="0" bIns="0" rtlCol="0"/>
          <a:lstStyle/>
          <a:p>
            <a:endParaRPr/>
          </a:p>
        </p:txBody>
      </p:sp>
      <p:sp>
        <p:nvSpPr>
          <p:cNvPr id="5" name="object 5"/>
          <p:cNvSpPr/>
          <p:nvPr/>
        </p:nvSpPr>
        <p:spPr>
          <a:xfrm>
            <a:off x="9322181" y="348995"/>
            <a:ext cx="66675" cy="2057400"/>
          </a:xfrm>
          <a:custGeom>
            <a:avLst/>
            <a:gdLst/>
            <a:ahLst/>
            <a:cxnLst/>
            <a:rect l="l" t="t" r="r" b="b"/>
            <a:pathLst>
              <a:path w="66675" h="2057400">
                <a:moveTo>
                  <a:pt x="0" y="2057400"/>
                </a:moveTo>
                <a:lnTo>
                  <a:pt x="66294" y="2057400"/>
                </a:lnTo>
                <a:lnTo>
                  <a:pt x="66294" y="0"/>
                </a:lnTo>
                <a:lnTo>
                  <a:pt x="0" y="0"/>
                </a:lnTo>
                <a:lnTo>
                  <a:pt x="0" y="2057400"/>
                </a:lnTo>
                <a:close/>
              </a:path>
            </a:pathLst>
          </a:custGeom>
          <a:solidFill>
            <a:srgbClr val="EAEAEA"/>
          </a:solidFill>
        </p:spPr>
        <p:txBody>
          <a:bodyPr wrap="square" lIns="0" tIns="0" rIns="0" bIns="0" rtlCol="0"/>
          <a:lstStyle/>
          <a:p>
            <a:endParaRPr/>
          </a:p>
        </p:txBody>
      </p:sp>
      <p:sp>
        <p:nvSpPr>
          <p:cNvPr id="6" name="object 6"/>
          <p:cNvSpPr/>
          <p:nvPr/>
        </p:nvSpPr>
        <p:spPr>
          <a:xfrm>
            <a:off x="9322181" y="3473196"/>
            <a:ext cx="66675" cy="2133600"/>
          </a:xfrm>
          <a:custGeom>
            <a:avLst/>
            <a:gdLst/>
            <a:ahLst/>
            <a:cxnLst/>
            <a:rect l="l" t="t" r="r" b="b"/>
            <a:pathLst>
              <a:path w="66675" h="2133600">
                <a:moveTo>
                  <a:pt x="0" y="2133600"/>
                </a:moveTo>
                <a:lnTo>
                  <a:pt x="66294" y="2133600"/>
                </a:lnTo>
                <a:lnTo>
                  <a:pt x="66294" y="0"/>
                </a:lnTo>
                <a:lnTo>
                  <a:pt x="0" y="0"/>
                </a:lnTo>
                <a:lnTo>
                  <a:pt x="0" y="2133600"/>
                </a:lnTo>
                <a:close/>
              </a:path>
            </a:pathLst>
          </a:custGeom>
          <a:solidFill>
            <a:srgbClr val="EAEAEA"/>
          </a:solidFill>
        </p:spPr>
        <p:txBody>
          <a:bodyPr wrap="square" lIns="0" tIns="0" rIns="0" bIns="0" rtlCol="0"/>
          <a:lstStyle/>
          <a:p>
            <a:endParaRPr/>
          </a:p>
        </p:txBody>
      </p:sp>
      <p:sp>
        <p:nvSpPr>
          <p:cNvPr id="7" name="object 7"/>
          <p:cNvSpPr/>
          <p:nvPr/>
        </p:nvSpPr>
        <p:spPr>
          <a:xfrm>
            <a:off x="9322181" y="6673595"/>
            <a:ext cx="66675" cy="533400"/>
          </a:xfrm>
          <a:custGeom>
            <a:avLst/>
            <a:gdLst/>
            <a:ahLst/>
            <a:cxnLst/>
            <a:rect l="l" t="t" r="r" b="b"/>
            <a:pathLst>
              <a:path w="66675" h="533400">
                <a:moveTo>
                  <a:pt x="0" y="533400"/>
                </a:moveTo>
                <a:lnTo>
                  <a:pt x="66294" y="533400"/>
                </a:lnTo>
                <a:lnTo>
                  <a:pt x="66294" y="0"/>
                </a:lnTo>
                <a:lnTo>
                  <a:pt x="0" y="0"/>
                </a:lnTo>
                <a:lnTo>
                  <a:pt x="0" y="533400"/>
                </a:lnTo>
                <a:close/>
              </a:path>
            </a:pathLst>
          </a:custGeom>
          <a:solidFill>
            <a:srgbClr val="EAEAEA"/>
          </a:solidFill>
        </p:spPr>
        <p:txBody>
          <a:bodyPr wrap="square" lIns="0" tIns="0" rIns="0" bIns="0" rtlCol="0"/>
          <a:lstStyle/>
          <a:p>
            <a:endParaRPr/>
          </a:p>
        </p:txBody>
      </p:sp>
      <p:sp>
        <p:nvSpPr>
          <p:cNvPr id="8" name="object 8"/>
          <p:cNvSpPr/>
          <p:nvPr/>
        </p:nvSpPr>
        <p:spPr>
          <a:xfrm>
            <a:off x="9190355" y="348995"/>
            <a:ext cx="64769" cy="2057400"/>
          </a:xfrm>
          <a:custGeom>
            <a:avLst/>
            <a:gdLst/>
            <a:ahLst/>
            <a:cxnLst/>
            <a:rect l="l" t="t" r="r" b="b"/>
            <a:pathLst>
              <a:path w="64770" h="2057400">
                <a:moveTo>
                  <a:pt x="0" y="2057400"/>
                </a:moveTo>
                <a:lnTo>
                  <a:pt x="64770" y="2057400"/>
                </a:lnTo>
                <a:lnTo>
                  <a:pt x="64770" y="0"/>
                </a:lnTo>
                <a:lnTo>
                  <a:pt x="0" y="0"/>
                </a:lnTo>
                <a:lnTo>
                  <a:pt x="0" y="2057400"/>
                </a:lnTo>
                <a:close/>
              </a:path>
            </a:pathLst>
          </a:custGeom>
          <a:solidFill>
            <a:srgbClr val="EAEAEA"/>
          </a:solidFill>
        </p:spPr>
        <p:txBody>
          <a:bodyPr wrap="square" lIns="0" tIns="0" rIns="0" bIns="0" rtlCol="0"/>
          <a:lstStyle/>
          <a:p>
            <a:endParaRPr/>
          </a:p>
        </p:txBody>
      </p:sp>
      <p:sp>
        <p:nvSpPr>
          <p:cNvPr id="9" name="object 9"/>
          <p:cNvSpPr/>
          <p:nvPr/>
        </p:nvSpPr>
        <p:spPr>
          <a:xfrm>
            <a:off x="9190355" y="3473196"/>
            <a:ext cx="64769" cy="2133600"/>
          </a:xfrm>
          <a:custGeom>
            <a:avLst/>
            <a:gdLst/>
            <a:ahLst/>
            <a:cxnLst/>
            <a:rect l="l" t="t" r="r" b="b"/>
            <a:pathLst>
              <a:path w="64770" h="2133600">
                <a:moveTo>
                  <a:pt x="0" y="2133600"/>
                </a:moveTo>
                <a:lnTo>
                  <a:pt x="64770" y="2133600"/>
                </a:lnTo>
                <a:lnTo>
                  <a:pt x="64770" y="0"/>
                </a:lnTo>
                <a:lnTo>
                  <a:pt x="0" y="0"/>
                </a:lnTo>
                <a:lnTo>
                  <a:pt x="0" y="2133600"/>
                </a:lnTo>
                <a:close/>
              </a:path>
            </a:pathLst>
          </a:custGeom>
          <a:solidFill>
            <a:srgbClr val="EAEAEA"/>
          </a:solidFill>
        </p:spPr>
        <p:txBody>
          <a:bodyPr wrap="square" lIns="0" tIns="0" rIns="0" bIns="0" rtlCol="0"/>
          <a:lstStyle/>
          <a:p>
            <a:endParaRPr/>
          </a:p>
        </p:txBody>
      </p:sp>
      <p:sp>
        <p:nvSpPr>
          <p:cNvPr id="10" name="object 10"/>
          <p:cNvSpPr/>
          <p:nvPr/>
        </p:nvSpPr>
        <p:spPr>
          <a:xfrm>
            <a:off x="9190355" y="6673595"/>
            <a:ext cx="64769" cy="533400"/>
          </a:xfrm>
          <a:custGeom>
            <a:avLst/>
            <a:gdLst/>
            <a:ahLst/>
            <a:cxnLst/>
            <a:rect l="l" t="t" r="r" b="b"/>
            <a:pathLst>
              <a:path w="64770" h="533400">
                <a:moveTo>
                  <a:pt x="0" y="533400"/>
                </a:moveTo>
                <a:lnTo>
                  <a:pt x="64770" y="533400"/>
                </a:lnTo>
                <a:lnTo>
                  <a:pt x="64770" y="0"/>
                </a:lnTo>
                <a:lnTo>
                  <a:pt x="0" y="0"/>
                </a:lnTo>
                <a:lnTo>
                  <a:pt x="0" y="533400"/>
                </a:lnTo>
                <a:close/>
              </a:path>
            </a:pathLst>
          </a:custGeom>
          <a:solidFill>
            <a:srgbClr val="EAEAEA"/>
          </a:solidFill>
        </p:spPr>
        <p:txBody>
          <a:bodyPr wrap="square" lIns="0" tIns="0" rIns="0" bIns="0" rtlCol="0"/>
          <a:lstStyle/>
          <a:p>
            <a:endParaRPr/>
          </a:p>
        </p:txBody>
      </p:sp>
      <p:sp>
        <p:nvSpPr>
          <p:cNvPr id="11" name="object 11"/>
          <p:cNvSpPr/>
          <p:nvPr/>
        </p:nvSpPr>
        <p:spPr>
          <a:xfrm>
            <a:off x="9058529" y="348995"/>
            <a:ext cx="64769" cy="2057400"/>
          </a:xfrm>
          <a:custGeom>
            <a:avLst/>
            <a:gdLst/>
            <a:ahLst/>
            <a:cxnLst/>
            <a:rect l="l" t="t" r="r" b="b"/>
            <a:pathLst>
              <a:path w="64770" h="2057400">
                <a:moveTo>
                  <a:pt x="0" y="2057400"/>
                </a:moveTo>
                <a:lnTo>
                  <a:pt x="64770" y="2057400"/>
                </a:lnTo>
                <a:lnTo>
                  <a:pt x="64770" y="0"/>
                </a:lnTo>
                <a:lnTo>
                  <a:pt x="0" y="0"/>
                </a:lnTo>
                <a:lnTo>
                  <a:pt x="0" y="2057400"/>
                </a:lnTo>
                <a:close/>
              </a:path>
            </a:pathLst>
          </a:custGeom>
          <a:solidFill>
            <a:srgbClr val="EAEAEA"/>
          </a:solidFill>
        </p:spPr>
        <p:txBody>
          <a:bodyPr wrap="square" lIns="0" tIns="0" rIns="0" bIns="0" rtlCol="0"/>
          <a:lstStyle/>
          <a:p>
            <a:endParaRPr/>
          </a:p>
        </p:txBody>
      </p:sp>
      <p:sp>
        <p:nvSpPr>
          <p:cNvPr id="12" name="object 12"/>
          <p:cNvSpPr/>
          <p:nvPr/>
        </p:nvSpPr>
        <p:spPr>
          <a:xfrm>
            <a:off x="9058529" y="3473196"/>
            <a:ext cx="64769" cy="2133600"/>
          </a:xfrm>
          <a:custGeom>
            <a:avLst/>
            <a:gdLst/>
            <a:ahLst/>
            <a:cxnLst/>
            <a:rect l="l" t="t" r="r" b="b"/>
            <a:pathLst>
              <a:path w="64770" h="2133600">
                <a:moveTo>
                  <a:pt x="0" y="2133600"/>
                </a:moveTo>
                <a:lnTo>
                  <a:pt x="64770" y="2133600"/>
                </a:lnTo>
                <a:lnTo>
                  <a:pt x="64770" y="0"/>
                </a:lnTo>
                <a:lnTo>
                  <a:pt x="0" y="0"/>
                </a:lnTo>
                <a:lnTo>
                  <a:pt x="0" y="2133600"/>
                </a:lnTo>
                <a:close/>
              </a:path>
            </a:pathLst>
          </a:custGeom>
          <a:solidFill>
            <a:srgbClr val="EAEAEA"/>
          </a:solidFill>
        </p:spPr>
        <p:txBody>
          <a:bodyPr wrap="square" lIns="0" tIns="0" rIns="0" bIns="0" rtlCol="0"/>
          <a:lstStyle/>
          <a:p>
            <a:endParaRPr/>
          </a:p>
        </p:txBody>
      </p:sp>
      <p:sp>
        <p:nvSpPr>
          <p:cNvPr id="13" name="object 13"/>
          <p:cNvSpPr/>
          <p:nvPr/>
        </p:nvSpPr>
        <p:spPr>
          <a:xfrm>
            <a:off x="9058529" y="6673595"/>
            <a:ext cx="64769" cy="533400"/>
          </a:xfrm>
          <a:custGeom>
            <a:avLst/>
            <a:gdLst/>
            <a:ahLst/>
            <a:cxnLst/>
            <a:rect l="l" t="t" r="r" b="b"/>
            <a:pathLst>
              <a:path w="64770" h="533400">
                <a:moveTo>
                  <a:pt x="0" y="533400"/>
                </a:moveTo>
                <a:lnTo>
                  <a:pt x="64770" y="533400"/>
                </a:lnTo>
                <a:lnTo>
                  <a:pt x="64770" y="0"/>
                </a:lnTo>
                <a:lnTo>
                  <a:pt x="0" y="0"/>
                </a:lnTo>
                <a:lnTo>
                  <a:pt x="0" y="533400"/>
                </a:lnTo>
                <a:close/>
              </a:path>
            </a:pathLst>
          </a:custGeom>
          <a:solidFill>
            <a:srgbClr val="EAEAEA"/>
          </a:solidFill>
        </p:spPr>
        <p:txBody>
          <a:bodyPr wrap="square" lIns="0" tIns="0" rIns="0" bIns="0" rtlCol="0"/>
          <a:lstStyle/>
          <a:p>
            <a:endParaRPr/>
          </a:p>
        </p:txBody>
      </p:sp>
      <p:sp>
        <p:nvSpPr>
          <p:cNvPr id="14" name="object 14"/>
          <p:cNvSpPr/>
          <p:nvPr/>
        </p:nvSpPr>
        <p:spPr>
          <a:xfrm>
            <a:off x="8925179" y="348995"/>
            <a:ext cx="66675" cy="2057400"/>
          </a:xfrm>
          <a:custGeom>
            <a:avLst/>
            <a:gdLst/>
            <a:ahLst/>
            <a:cxnLst/>
            <a:rect l="l" t="t" r="r" b="b"/>
            <a:pathLst>
              <a:path w="66675" h="2057400">
                <a:moveTo>
                  <a:pt x="0" y="2057400"/>
                </a:moveTo>
                <a:lnTo>
                  <a:pt x="66294" y="2057400"/>
                </a:lnTo>
                <a:lnTo>
                  <a:pt x="66294" y="0"/>
                </a:lnTo>
                <a:lnTo>
                  <a:pt x="0" y="0"/>
                </a:lnTo>
                <a:lnTo>
                  <a:pt x="0" y="2057400"/>
                </a:lnTo>
                <a:close/>
              </a:path>
            </a:pathLst>
          </a:custGeom>
          <a:solidFill>
            <a:srgbClr val="EAEAEA"/>
          </a:solidFill>
        </p:spPr>
        <p:txBody>
          <a:bodyPr wrap="square" lIns="0" tIns="0" rIns="0" bIns="0" rtlCol="0"/>
          <a:lstStyle/>
          <a:p>
            <a:endParaRPr/>
          </a:p>
        </p:txBody>
      </p:sp>
      <p:sp>
        <p:nvSpPr>
          <p:cNvPr id="15" name="object 15"/>
          <p:cNvSpPr/>
          <p:nvPr/>
        </p:nvSpPr>
        <p:spPr>
          <a:xfrm>
            <a:off x="8925179" y="3473196"/>
            <a:ext cx="66675" cy="2133600"/>
          </a:xfrm>
          <a:custGeom>
            <a:avLst/>
            <a:gdLst/>
            <a:ahLst/>
            <a:cxnLst/>
            <a:rect l="l" t="t" r="r" b="b"/>
            <a:pathLst>
              <a:path w="66675" h="2133600">
                <a:moveTo>
                  <a:pt x="0" y="2133600"/>
                </a:moveTo>
                <a:lnTo>
                  <a:pt x="66294" y="2133600"/>
                </a:lnTo>
                <a:lnTo>
                  <a:pt x="66294" y="0"/>
                </a:lnTo>
                <a:lnTo>
                  <a:pt x="0" y="0"/>
                </a:lnTo>
                <a:lnTo>
                  <a:pt x="0" y="2133600"/>
                </a:lnTo>
                <a:close/>
              </a:path>
            </a:pathLst>
          </a:custGeom>
          <a:solidFill>
            <a:srgbClr val="EAEAEA"/>
          </a:solidFill>
        </p:spPr>
        <p:txBody>
          <a:bodyPr wrap="square" lIns="0" tIns="0" rIns="0" bIns="0" rtlCol="0"/>
          <a:lstStyle/>
          <a:p>
            <a:endParaRPr/>
          </a:p>
        </p:txBody>
      </p:sp>
      <p:sp>
        <p:nvSpPr>
          <p:cNvPr id="16" name="object 16"/>
          <p:cNvSpPr/>
          <p:nvPr/>
        </p:nvSpPr>
        <p:spPr>
          <a:xfrm>
            <a:off x="8925179" y="6673595"/>
            <a:ext cx="66675" cy="533400"/>
          </a:xfrm>
          <a:custGeom>
            <a:avLst/>
            <a:gdLst/>
            <a:ahLst/>
            <a:cxnLst/>
            <a:rect l="l" t="t" r="r" b="b"/>
            <a:pathLst>
              <a:path w="66675" h="533400">
                <a:moveTo>
                  <a:pt x="0" y="533400"/>
                </a:moveTo>
                <a:lnTo>
                  <a:pt x="66294" y="533400"/>
                </a:lnTo>
                <a:lnTo>
                  <a:pt x="66294" y="0"/>
                </a:lnTo>
                <a:lnTo>
                  <a:pt x="0" y="0"/>
                </a:lnTo>
                <a:lnTo>
                  <a:pt x="0" y="533400"/>
                </a:lnTo>
                <a:close/>
              </a:path>
            </a:pathLst>
          </a:custGeom>
          <a:solidFill>
            <a:srgbClr val="EAEAEA"/>
          </a:solidFill>
        </p:spPr>
        <p:txBody>
          <a:bodyPr wrap="square" lIns="0" tIns="0" rIns="0" bIns="0" rtlCol="0"/>
          <a:lstStyle/>
          <a:p>
            <a:endParaRPr/>
          </a:p>
        </p:txBody>
      </p:sp>
      <p:sp>
        <p:nvSpPr>
          <p:cNvPr id="17" name="object 17"/>
          <p:cNvSpPr/>
          <p:nvPr/>
        </p:nvSpPr>
        <p:spPr>
          <a:xfrm>
            <a:off x="8793365" y="348995"/>
            <a:ext cx="66675" cy="2057400"/>
          </a:xfrm>
          <a:custGeom>
            <a:avLst/>
            <a:gdLst/>
            <a:ahLst/>
            <a:cxnLst/>
            <a:rect l="l" t="t" r="r" b="b"/>
            <a:pathLst>
              <a:path w="66675" h="2057400">
                <a:moveTo>
                  <a:pt x="0" y="2057400"/>
                </a:moveTo>
                <a:lnTo>
                  <a:pt x="66281" y="2057400"/>
                </a:lnTo>
                <a:lnTo>
                  <a:pt x="66281" y="0"/>
                </a:lnTo>
                <a:lnTo>
                  <a:pt x="0" y="0"/>
                </a:lnTo>
                <a:lnTo>
                  <a:pt x="0" y="2057400"/>
                </a:lnTo>
                <a:close/>
              </a:path>
            </a:pathLst>
          </a:custGeom>
          <a:solidFill>
            <a:srgbClr val="EAEAEA"/>
          </a:solidFill>
        </p:spPr>
        <p:txBody>
          <a:bodyPr wrap="square" lIns="0" tIns="0" rIns="0" bIns="0" rtlCol="0"/>
          <a:lstStyle/>
          <a:p>
            <a:endParaRPr/>
          </a:p>
        </p:txBody>
      </p:sp>
      <p:sp>
        <p:nvSpPr>
          <p:cNvPr id="18" name="object 18"/>
          <p:cNvSpPr/>
          <p:nvPr/>
        </p:nvSpPr>
        <p:spPr>
          <a:xfrm>
            <a:off x="8793365" y="3473196"/>
            <a:ext cx="66675" cy="2133600"/>
          </a:xfrm>
          <a:custGeom>
            <a:avLst/>
            <a:gdLst/>
            <a:ahLst/>
            <a:cxnLst/>
            <a:rect l="l" t="t" r="r" b="b"/>
            <a:pathLst>
              <a:path w="66675" h="2133600">
                <a:moveTo>
                  <a:pt x="0" y="2133600"/>
                </a:moveTo>
                <a:lnTo>
                  <a:pt x="66281" y="2133600"/>
                </a:lnTo>
                <a:lnTo>
                  <a:pt x="66281" y="0"/>
                </a:lnTo>
                <a:lnTo>
                  <a:pt x="0" y="0"/>
                </a:lnTo>
                <a:lnTo>
                  <a:pt x="0" y="2133600"/>
                </a:lnTo>
                <a:close/>
              </a:path>
            </a:pathLst>
          </a:custGeom>
          <a:solidFill>
            <a:srgbClr val="EAEAEA"/>
          </a:solidFill>
        </p:spPr>
        <p:txBody>
          <a:bodyPr wrap="square" lIns="0" tIns="0" rIns="0" bIns="0" rtlCol="0"/>
          <a:lstStyle/>
          <a:p>
            <a:endParaRPr/>
          </a:p>
        </p:txBody>
      </p:sp>
      <p:sp>
        <p:nvSpPr>
          <p:cNvPr id="19" name="object 19"/>
          <p:cNvSpPr/>
          <p:nvPr/>
        </p:nvSpPr>
        <p:spPr>
          <a:xfrm>
            <a:off x="8793365" y="6673595"/>
            <a:ext cx="66675" cy="533400"/>
          </a:xfrm>
          <a:custGeom>
            <a:avLst/>
            <a:gdLst/>
            <a:ahLst/>
            <a:cxnLst/>
            <a:rect l="l" t="t" r="r" b="b"/>
            <a:pathLst>
              <a:path w="66675" h="533400">
                <a:moveTo>
                  <a:pt x="0" y="533400"/>
                </a:moveTo>
                <a:lnTo>
                  <a:pt x="66281" y="533400"/>
                </a:lnTo>
                <a:lnTo>
                  <a:pt x="66281" y="0"/>
                </a:lnTo>
                <a:lnTo>
                  <a:pt x="0" y="0"/>
                </a:lnTo>
                <a:lnTo>
                  <a:pt x="0" y="533400"/>
                </a:lnTo>
                <a:close/>
              </a:path>
            </a:pathLst>
          </a:custGeom>
          <a:solidFill>
            <a:srgbClr val="EAEAEA"/>
          </a:solidFill>
        </p:spPr>
        <p:txBody>
          <a:bodyPr wrap="square" lIns="0" tIns="0" rIns="0" bIns="0" rtlCol="0"/>
          <a:lstStyle/>
          <a:p>
            <a:endParaRPr/>
          </a:p>
        </p:txBody>
      </p:sp>
      <p:sp>
        <p:nvSpPr>
          <p:cNvPr id="20" name="object 20"/>
          <p:cNvSpPr/>
          <p:nvPr/>
        </p:nvSpPr>
        <p:spPr>
          <a:xfrm>
            <a:off x="8661539" y="348995"/>
            <a:ext cx="67310" cy="2057400"/>
          </a:xfrm>
          <a:custGeom>
            <a:avLst/>
            <a:gdLst/>
            <a:ahLst/>
            <a:cxnLst/>
            <a:rect l="l" t="t" r="r" b="b"/>
            <a:pathLst>
              <a:path w="67309" h="2057400">
                <a:moveTo>
                  <a:pt x="0" y="2057400"/>
                </a:moveTo>
                <a:lnTo>
                  <a:pt x="67056" y="2057400"/>
                </a:lnTo>
                <a:lnTo>
                  <a:pt x="67056" y="0"/>
                </a:lnTo>
                <a:lnTo>
                  <a:pt x="0" y="0"/>
                </a:lnTo>
                <a:lnTo>
                  <a:pt x="0" y="2057400"/>
                </a:lnTo>
                <a:close/>
              </a:path>
            </a:pathLst>
          </a:custGeom>
          <a:solidFill>
            <a:srgbClr val="EAEAEA"/>
          </a:solidFill>
        </p:spPr>
        <p:txBody>
          <a:bodyPr wrap="square" lIns="0" tIns="0" rIns="0" bIns="0" rtlCol="0"/>
          <a:lstStyle/>
          <a:p>
            <a:endParaRPr/>
          </a:p>
        </p:txBody>
      </p:sp>
      <p:sp>
        <p:nvSpPr>
          <p:cNvPr id="21" name="object 21"/>
          <p:cNvSpPr/>
          <p:nvPr/>
        </p:nvSpPr>
        <p:spPr>
          <a:xfrm>
            <a:off x="8661539" y="3473196"/>
            <a:ext cx="67310" cy="2133600"/>
          </a:xfrm>
          <a:custGeom>
            <a:avLst/>
            <a:gdLst/>
            <a:ahLst/>
            <a:cxnLst/>
            <a:rect l="l" t="t" r="r" b="b"/>
            <a:pathLst>
              <a:path w="67309" h="2133600">
                <a:moveTo>
                  <a:pt x="0" y="2133600"/>
                </a:moveTo>
                <a:lnTo>
                  <a:pt x="67056" y="2133600"/>
                </a:lnTo>
                <a:lnTo>
                  <a:pt x="67056" y="0"/>
                </a:lnTo>
                <a:lnTo>
                  <a:pt x="0" y="0"/>
                </a:lnTo>
                <a:lnTo>
                  <a:pt x="0" y="2133600"/>
                </a:lnTo>
                <a:close/>
              </a:path>
            </a:pathLst>
          </a:custGeom>
          <a:solidFill>
            <a:srgbClr val="EAEAEA"/>
          </a:solidFill>
        </p:spPr>
        <p:txBody>
          <a:bodyPr wrap="square" lIns="0" tIns="0" rIns="0" bIns="0" rtlCol="0"/>
          <a:lstStyle/>
          <a:p>
            <a:endParaRPr/>
          </a:p>
        </p:txBody>
      </p:sp>
      <p:sp>
        <p:nvSpPr>
          <p:cNvPr id="22" name="object 22"/>
          <p:cNvSpPr/>
          <p:nvPr/>
        </p:nvSpPr>
        <p:spPr>
          <a:xfrm>
            <a:off x="8661539" y="6673595"/>
            <a:ext cx="67310" cy="533400"/>
          </a:xfrm>
          <a:custGeom>
            <a:avLst/>
            <a:gdLst/>
            <a:ahLst/>
            <a:cxnLst/>
            <a:rect l="l" t="t" r="r" b="b"/>
            <a:pathLst>
              <a:path w="67309" h="533400">
                <a:moveTo>
                  <a:pt x="0" y="533400"/>
                </a:moveTo>
                <a:lnTo>
                  <a:pt x="67056" y="533400"/>
                </a:lnTo>
                <a:lnTo>
                  <a:pt x="67056" y="0"/>
                </a:lnTo>
                <a:lnTo>
                  <a:pt x="0" y="0"/>
                </a:lnTo>
                <a:lnTo>
                  <a:pt x="0" y="533400"/>
                </a:lnTo>
                <a:close/>
              </a:path>
            </a:pathLst>
          </a:custGeom>
          <a:solidFill>
            <a:srgbClr val="EAEAEA"/>
          </a:solidFill>
        </p:spPr>
        <p:txBody>
          <a:bodyPr wrap="square" lIns="0" tIns="0" rIns="0" bIns="0" rtlCol="0"/>
          <a:lstStyle/>
          <a:p>
            <a:endParaRPr/>
          </a:p>
        </p:txBody>
      </p:sp>
      <p:sp>
        <p:nvSpPr>
          <p:cNvPr id="23" name="object 23"/>
          <p:cNvSpPr/>
          <p:nvPr/>
        </p:nvSpPr>
        <p:spPr>
          <a:xfrm>
            <a:off x="8529713" y="348995"/>
            <a:ext cx="67310" cy="2057400"/>
          </a:xfrm>
          <a:custGeom>
            <a:avLst/>
            <a:gdLst/>
            <a:ahLst/>
            <a:cxnLst/>
            <a:rect l="l" t="t" r="r" b="b"/>
            <a:pathLst>
              <a:path w="67309" h="2057400">
                <a:moveTo>
                  <a:pt x="0" y="2057400"/>
                </a:moveTo>
                <a:lnTo>
                  <a:pt x="67056" y="2057400"/>
                </a:lnTo>
                <a:lnTo>
                  <a:pt x="67056" y="0"/>
                </a:lnTo>
                <a:lnTo>
                  <a:pt x="0" y="0"/>
                </a:lnTo>
                <a:lnTo>
                  <a:pt x="0" y="2057400"/>
                </a:lnTo>
                <a:close/>
              </a:path>
            </a:pathLst>
          </a:custGeom>
          <a:solidFill>
            <a:srgbClr val="EAEAEA"/>
          </a:solidFill>
        </p:spPr>
        <p:txBody>
          <a:bodyPr wrap="square" lIns="0" tIns="0" rIns="0" bIns="0" rtlCol="0"/>
          <a:lstStyle/>
          <a:p>
            <a:endParaRPr/>
          </a:p>
        </p:txBody>
      </p:sp>
      <p:sp>
        <p:nvSpPr>
          <p:cNvPr id="24" name="object 24"/>
          <p:cNvSpPr/>
          <p:nvPr/>
        </p:nvSpPr>
        <p:spPr>
          <a:xfrm>
            <a:off x="8529713" y="3473196"/>
            <a:ext cx="67310" cy="2133600"/>
          </a:xfrm>
          <a:custGeom>
            <a:avLst/>
            <a:gdLst/>
            <a:ahLst/>
            <a:cxnLst/>
            <a:rect l="l" t="t" r="r" b="b"/>
            <a:pathLst>
              <a:path w="67309" h="2133600">
                <a:moveTo>
                  <a:pt x="0" y="2133600"/>
                </a:moveTo>
                <a:lnTo>
                  <a:pt x="67056" y="2133600"/>
                </a:lnTo>
                <a:lnTo>
                  <a:pt x="67056" y="0"/>
                </a:lnTo>
                <a:lnTo>
                  <a:pt x="0" y="0"/>
                </a:lnTo>
                <a:lnTo>
                  <a:pt x="0" y="2133600"/>
                </a:lnTo>
                <a:close/>
              </a:path>
            </a:pathLst>
          </a:custGeom>
          <a:solidFill>
            <a:srgbClr val="EAEAEA"/>
          </a:solidFill>
        </p:spPr>
        <p:txBody>
          <a:bodyPr wrap="square" lIns="0" tIns="0" rIns="0" bIns="0" rtlCol="0"/>
          <a:lstStyle/>
          <a:p>
            <a:endParaRPr/>
          </a:p>
        </p:txBody>
      </p:sp>
      <p:sp>
        <p:nvSpPr>
          <p:cNvPr id="25" name="object 25"/>
          <p:cNvSpPr/>
          <p:nvPr/>
        </p:nvSpPr>
        <p:spPr>
          <a:xfrm>
            <a:off x="8529713" y="6673595"/>
            <a:ext cx="67310" cy="533400"/>
          </a:xfrm>
          <a:custGeom>
            <a:avLst/>
            <a:gdLst/>
            <a:ahLst/>
            <a:cxnLst/>
            <a:rect l="l" t="t" r="r" b="b"/>
            <a:pathLst>
              <a:path w="67309" h="533400">
                <a:moveTo>
                  <a:pt x="0" y="533400"/>
                </a:moveTo>
                <a:lnTo>
                  <a:pt x="67056" y="533400"/>
                </a:lnTo>
                <a:lnTo>
                  <a:pt x="67056" y="0"/>
                </a:lnTo>
                <a:lnTo>
                  <a:pt x="0" y="0"/>
                </a:lnTo>
                <a:lnTo>
                  <a:pt x="0" y="533400"/>
                </a:lnTo>
                <a:close/>
              </a:path>
            </a:pathLst>
          </a:custGeom>
          <a:solidFill>
            <a:srgbClr val="EAEAEA"/>
          </a:solidFill>
        </p:spPr>
        <p:txBody>
          <a:bodyPr wrap="square" lIns="0" tIns="0" rIns="0" bIns="0" rtlCol="0"/>
          <a:lstStyle/>
          <a:p>
            <a:endParaRPr/>
          </a:p>
        </p:txBody>
      </p:sp>
      <p:sp>
        <p:nvSpPr>
          <p:cNvPr id="26" name="object 26"/>
          <p:cNvSpPr/>
          <p:nvPr/>
        </p:nvSpPr>
        <p:spPr>
          <a:xfrm>
            <a:off x="8397887" y="348995"/>
            <a:ext cx="66040" cy="2057400"/>
          </a:xfrm>
          <a:custGeom>
            <a:avLst/>
            <a:gdLst/>
            <a:ahLst/>
            <a:cxnLst/>
            <a:rect l="l" t="t" r="r" b="b"/>
            <a:pathLst>
              <a:path w="66040" h="2057400">
                <a:moveTo>
                  <a:pt x="0" y="2057400"/>
                </a:moveTo>
                <a:lnTo>
                  <a:pt x="65531" y="2057400"/>
                </a:lnTo>
                <a:lnTo>
                  <a:pt x="65531" y="0"/>
                </a:lnTo>
                <a:lnTo>
                  <a:pt x="0" y="0"/>
                </a:lnTo>
                <a:lnTo>
                  <a:pt x="0" y="2057400"/>
                </a:lnTo>
                <a:close/>
              </a:path>
            </a:pathLst>
          </a:custGeom>
          <a:solidFill>
            <a:srgbClr val="EAEAEA"/>
          </a:solidFill>
        </p:spPr>
        <p:txBody>
          <a:bodyPr wrap="square" lIns="0" tIns="0" rIns="0" bIns="0" rtlCol="0"/>
          <a:lstStyle/>
          <a:p>
            <a:endParaRPr/>
          </a:p>
        </p:txBody>
      </p:sp>
      <p:sp>
        <p:nvSpPr>
          <p:cNvPr id="27" name="object 27"/>
          <p:cNvSpPr/>
          <p:nvPr/>
        </p:nvSpPr>
        <p:spPr>
          <a:xfrm>
            <a:off x="8397887" y="3473196"/>
            <a:ext cx="66040" cy="2133600"/>
          </a:xfrm>
          <a:custGeom>
            <a:avLst/>
            <a:gdLst/>
            <a:ahLst/>
            <a:cxnLst/>
            <a:rect l="l" t="t" r="r" b="b"/>
            <a:pathLst>
              <a:path w="66040" h="2133600">
                <a:moveTo>
                  <a:pt x="0" y="2133600"/>
                </a:moveTo>
                <a:lnTo>
                  <a:pt x="65531" y="2133600"/>
                </a:lnTo>
                <a:lnTo>
                  <a:pt x="65531" y="0"/>
                </a:lnTo>
                <a:lnTo>
                  <a:pt x="0" y="0"/>
                </a:lnTo>
                <a:lnTo>
                  <a:pt x="0" y="2133600"/>
                </a:lnTo>
                <a:close/>
              </a:path>
            </a:pathLst>
          </a:custGeom>
          <a:solidFill>
            <a:srgbClr val="EAEAEA"/>
          </a:solidFill>
        </p:spPr>
        <p:txBody>
          <a:bodyPr wrap="square" lIns="0" tIns="0" rIns="0" bIns="0" rtlCol="0"/>
          <a:lstStyle/>
          <a:p>
            <a:endParaRPr/>
          </a:p>
        </p:txBody>
      </p:sp>
      <p:sp>
        <p:nvSpPr>
          <p:cNvPr id="28" name="object 28"/>
          <p:cNvSpPr/>
          <p:nvPr/>
        </p:nvSpPr>
        <p:spPr>
          <a:xfrm>
            <a:off x="8397887" y="6673595"/>
            <a:ext cx="66040" cy="533400"/>
          </a:xfrm>
          <a:custGeom>
            <a:avLst/>
            <a:gdLst/>
            <a:ahLst/>
            <a:cxnLst/>
            <a:rect l="l" t="t" r="r" b="b"/>
            <a:pathLst>
              <a:path w="66040" h="533400">
                <a:moveTo>
                  <a:pt x="0" y="533400"/>
                </a:moveTo>
                <a:lnTo>
                  <a:pt x="65531" y="533400"/>
                </a:lnTo>
                <a:lnTo>
                  <a:pt x="65531" y="0"/>
                </a:lnTo>
                <a:lnTo>
                  <a:pt x="0" y="0"/>
                </a:lnTo>
                <a:lnTo>
                  <a:pt x="0" y="533400"/>
                </a:lnTo>
                <a:close/>
              </a:path>
            </a:pathLst>
          </a:custGeom>
          <a:solidFill>
            <a:srgbClr val="EAEAEA"/>
          </a:solidFill>
        </p:spPr>
        <p:txBody>
          <a:bodyPr wrap="square" lIns="0" tIns="0" rIns="0" bIns="0" rtlCol="0"/>
          <a:lstStyle/>
          <a:p>
            <a:endParaRPr/>
          </a:p>
        </p:txBody>
      </p:sp>
      <p:sp>
        <p:nvSpPr>
          <p:cNvPr id="29" name="object 29"/>
          <p:cNvSpPr/>
          <p:nvPr/>
        </p:nvSpPr>
        <p:spPr>
          <a:xfrm>
            <a:off x="8266061" y="348995"/>
            <a:ext cx="66040" cy="2057400"/>
          </a:xfrm>
          <a:custGeom>
            <a:avLst/>
            <a:gdLst/>
            <a:ahLst/>
            <a:cxnLst/>
            <a:rect l="l" t="t" r="r" b="b"/>
            <a:pathLst>
              <a:path w="66040" h="2057400">
                <a:moveTo>
                  <a:pt x="0" y="2057400"/>
                </a:moveTo>
                <a:lnTo>
                  <a:pt x="65531" y="2057400"/>
                </a:lnTo>
                <a:lnTo>
                  <a:pt x="65531" y="0"/>
                </a:lnTo>
                <a:lnTo>
                  <a:pt x="0" y="0"/>
                </a:lnTo>
                <a:lnTo>
                  <a:pt x="0" y="2057400"/>
                </a:lnTo>
                <a:close/>
              </a:path>
            </a:pathLst>
          </a:custGeom>
          <a:solidFill>
            <a:srgbClr val="EAEAEA"/>
          </a:solidFill>
        </p:spPr>
        <p:txBody>
          <a:bodyPr wrap="square" lIns="0" tIns="0" rIns="0" bIns="0" rtlCol="0"/>
          <a:lstStyle/>
          <a:p>
            <a:endParaRPr/>
          </a:p>
        </p:txBody>
      </p:sp>
      <p:sp>
        <p:nvSpPr>
          <p:cNvPr id="30" name="object 30"/>
          <p:cNvSpPr/>
          <p:nvPr/>
        </p:nvSpPr>
        <p:spPr>
          <a:xfrm>
            <a:off x="8266061" y="3473196"/>
            <a:ext cx="66040" cy="2133600"/>
          </a:xfrm>
          <a:custGeom>
            <a:avLst/>
            <a:gdLst/>
            <a:ahLst/>
            <a:cxnLst/>
            <a:rect l="l" t="t" r="r" b="b"/>
            <a:pathLst>
              <a:path w="66040" h="2133600">
                <a:moveTo>
                  <a:pt x="0" y="2133600"/>
                </a:moveTo>
                <a:lnTo>
                  <a:pt x="65531" y="2133600"/>
                </a:lnTo>
                <a:lnTo>
                  <a:pt x="65531" y="0"/>
                </a:lnTo>
                <a:lnTo>
                  <a:pt x="0" y="0"/>
                </a:lnTo>
                <a:lnTo>
                  <a:pt x="0" y="2133600"/>
                </a:lnTo>
                <a:close/>
              </a:path>
            </a:pathLst>
          </a:custGeom>
          <a:solidFill>
            <a:srgbClr val="EAEAEA"/>
          </a:solidFill>
        </p:spPr>
        <p:txBody>
          <a:bodyPr wrap="square" lIns="0" tIns="0" rIns="0" bIns="0" rtlCol="0"/>
          <a:lstStyle/>
          <a:p>
            <a:endParaRPr/>
          </a:p>
        </p:txBody>
      </p:sp>
      <p:sp>
        <p:nvSpPr>
          <p:cNvPr id="31" name="object 31"/>
          <p:cNvSpPr/>
          <p:nvPr/>
        </p:nvSpPr>
        <p:spPr>
          <a:xfrm>
            <a:off x="8266061" y="6673595"/>
            <a:ext cx="66040" cy="533400"/>
          </a:xfrm>
          <a:custGeom>
            <a:avLst/>
            <a:gdLst/>
            <a:ahLst/>
            <a:cxnLst/>
            <a:rect l="l" t="t" r="r" b="b"/>
            <a:pathLst>
              <a:path w="66040" h="533400">
                <a:moveTo>
                  <a:pt x="0" y="533400"/>
                </a:moveTo>
                <a:lnTo>
                  <a:pt x="65531" y="533400"/>
                </a:lnTo>
                <a:lnTo>
                  <a:pt x="65531" y="0"/>
                </a:lnTo>
                <a:lnTo>
                  <a:pt x="0" y="0"/>
                </a:lnTo>
                <a:lnTo>
                  <a:pt x="0" y="533400"/>
                </a:lnTo>
                <a:close/>
              </a:path>
            </a:pathLst>
          </a:custGeom>
          <a:solidFill>
            <a:srgbClr val="EAEAEA"/>
          </a:solidFill>
        </p:spPr>
        <p:txBody>
          <a:bodyPr wrap="square" lIns="0" tIns="0" rIns="0" bIns="0" rtlCol="0"/>
          <a:lstStyle/>
          <a:p>
            <a:endParaRPr/>
          </a:p>
        </p:txBody>
      </p:sp>
      <p:sp>
        <p:nvSpPr>
          <p:cNvPr id="32" name="object 32"/>
          <p:cNvSpPr/>
          <p:nvPr/>
        </p:nvSpPr>
        <p:spPr>
          <a:xfrm>
            <a:off x="8132711" y="348995"/>
            <a:ext cx="67310" cy="2057400"/>
          </a:xfrm>
          <a:custGeom>
            <a:avLst/>
            <a:gdLst/>
            <a:ahLst/>
            <a:cxnLst/>
            <a:rect l="l" t="t" r="r" b="b"/>
            <a:pathLst>
              <a:path w="67309" h="2057400">
                <a:moveTo>
                  <a:pt x="0" y="2057400"/>
                </a:moveTo>
                <a:lnTo>
                  <a:pt x="67056" y="2057400"/>
                </a:lnTo>
                <a:lnTo>
                  <a:pt x="67056" y="0"/>
                </a:lnTo>
                <a:lnTo>
                  <a:pt x="0" y="0"/>
                </a:lnTo>
                <a:lnTo>
                  <a:pt x="0" y="2057400"/>
                </a:lnTo>
                <a:close/>
              </a:path>
            </a:pathLst>
          </a:custGeom>
          <a:solidFill>
            <a:srgbClr val="EAEAEA"/>
          </a:solidFill>
        </p:spPr>
        <p:txBody>
          <a:bodyPr wrap="square" lIns="0" tIns="0" rIns="0" bIns="0" rtlCol="0"/>
          <a:lstStyle/>
          <a:p>
            <a:endParaRPr/>
          </a:p>
        </p:txBody>
      </p:sp>
      <p:sp>
        <p:nvSpPr>
          <p:cNvPr id="33" name="object 33"/>
          <p:cNvSpPr/>
          <p:nvPr/>
        </p:nvSpPr>
        <p:spPr>
          <a:xfrm>
            <a:off x="8132711" y="3473196"/>
            <a:ext cx="67310" cy="2133600"/>
          </a:xfrm>
          <a:custGeom>
            <a:avLst/>
            <a:gdLst/>
            <a:ahLst/>
            <a:cxnLst/>
            <a:rect l="l" t="t" r="r" b="b"/>
            <a:pathLst>
              <a:path w="67309" h="2133600">
                <a:moveTo>
                  <a:pt x="0" y="2133600"/>
                </a:moveTo>
                <a:lnTo>
                  <a:pt x="67056" y="2133600"/>
                </a:lnTo>
                <a:lnTo>
                  <a:pt x="67056" y="0"/>
                </a:lnTo>
                <a:lnTo>
                  <a:pt x="0" y="0"/>
                </a:lnTo>
                <a:lnTo>
                  <a:pt x="0" y="2133600"/>
                </a:lnTo>
                <a:close/>
              </a:path>
            </a:pathLst>
          </a:custGeom>
          <a:solidFill>
            <a:srgbClr val="EAEAEA"/>
          </a:solidFill>
        </p:spPr>
        <p:txBody>
          <a:bodyPr wrap="square" lIns="0" tIns="0" rIns="0" bIns="0" rtlCol="0"/>
          <a:lstStyle/>
          <a:p>
            <a:endParaRPr/>
          </a:p>
        </p:txBody>
      </p:sp>
      <p:sp>
        <p:nvSpPr>
          <p:cNvPr id="34" name="object 34"/>
          <p:cNvSpPr/>
          <p:nvPr/>
        </p:nvSpPr>
        <p:spPr>
          <a:xfrm>
            <a:off x="8132711" y="6673595"/>
            <a:ext cx="67310" cy="533400"/>
          </a:xfrm>
          <a:custGeom>
            <a:avLst/>
            <a:gdLst/>
            <a:ahLst/>
            <a:cxnLst/>
            <a:rect l="l" t="t" r="r" b="b"/>
            <a:pathLst>
              <a:path w="67309" h="533400">
                <a:moveTo>
                  <a:pt x="0" y="533400"/>
                </a:moveTo>
                <a:lnTo>
                  <a:pt x="67056" y="533400"/>
                </a:lnTo>
                <a:lnTo>
                  <a:pt x="67056" y="0"/>
                </a:lnTo>
                <a:lnTo>
                  <a:pt x="0" y="0"/>
                </a:lnTo>
                <a:lnTo>
                  <a:pt x="0" y="533400"/>
                </a:lnTo>
                <a:close/>
              </a:path>
            </a:pathLst>
          </a:custGeom>
          <a:solidFill>
            <a:srgbClr val="EAEAEA"/>
          </a:solidFill>
        </p:spPr>
        <p:txBody>
          <a:bodyPr wrap="square" lIns="0" tIns="0" rIns="0" bIns="0" rtlCol="0"/>
          <a:lstStyle/>
          <a:p>
            <a:endParaRPr/>
          </a:p>
        </p:txBody>
      </p:sp>
      <p:sp>
        <p:nvSpPr>
          <p:cNvPr id="35" name="object 35"/>
          <p:cNvSpPr/>
          <p:nvPr/>
        </p:nvSpPr>
        <p:spPr>
          <a:xfrm>
            <a:off x="8000886" y="348995"/>
            <a:ext cx="67310" cy="2057400"/>
          </a:xfrm>
          <a:custGeom>
            <a:avLst/>
            <a:gdLst/>
            <a:ahLst/>
            <a:cxnLst/>
            <a:rect l="l" t="t" r="r" b="b"/>
            <a:pathLst>
              <a:path w="67309" h="2057400">
                <a:moveTo>
                  <a:pt x="0" y="2057400"/>
                </a:moveTo>
                <a:lnTo>
                  <a:pt x="67055" y="2057400"/>
                </a:lnTo>
                <a:lnTo>
                  <a:pt x="67055" y="0"/>
                </a:lnTo>
                <a:lnTo>
                  <a:pt x="0" y="0"/>
                </a:lnTo>
                <a:lnTo>
                  <a:pt x="0" y="2057400"/>
                </a:lnTo>
                <a:close/>
              </a:path>
            </a:pathLst>
          </a:custGeom>
          <a:solidFill>
            <a:srgbClr val="EAEAEA"/>
          </a:solidFill>
        </p:spPr>
        <p:txBody>
          <a:bodyPr wrap="square" lIns="0" tIns="0" rIns="0" bIns="0" rtlCol="0"/>
          <a:lstStyle/>
          <a:p>
            <a:endParaRPr/>
          </a:p>
        </p:txBody>
      </p:sp>
      <p:sp>
        <p:nvSpPr>
          <p:cNvPr id="36" name="object 36"/>
          <p:cNvSpPr/>
          <p:nvPr/>
        </p:nvSpPr>
        <p:spPr>
          <a:xfrm>
            <a:off x="8000886" y="3473196"/>
            <a:ext cx="67310" cy="2133600"/>
          </a:xfrm>
          <a:custGeom>
            <a:avLst/>
            <a:gdLst/>
            <a:ahLst/>
            <a:cxnLst/>
            <a:rect l="l" t="t" r="r" b="b"/>
            <a:pathLst>
              <a:path w="67309" h="2133600">
                <a:moveTo>
                  <a:pt x="0" y="2133600"/>
                </a:moveTo>
                <a:lnTo>
                  <a:pt x="67055" y="2133600"/>
                </a:lnTo>
                <a:lnTo>
                  <a:pt x="67055" y="0"/>
                </a:lnTo>
                <a:lnTo>
                  <a:pt x="0" y="0"/>
                </a:lnTo>
                <a:lnTo>
                  <a:pt x="0" y="2133600"/>
                </a:lnTo>
                <a:close/>
              </a:path>
            </a:pathLst>
          </a:custGeom>
          <a:solidFill>
            <a:srgbClr val="EAEAEA"/>
          </a:solidFill>
        </p:spPr>
        <p:txBody>
          <a:bodyPr wrap="square" lIns="0" tIns="0" rIns="0" bIns="0" rtlCol="0"/>
          <a:lstStyle/>
          <a:p>
            <a:endParaRPr/>
          </a:p>
        </p:txBody>
      </p:sp>
      <p:sp>
        <p:nvSpPr>
          <p:cNvPr id="37" name="object 37"/>
          <p:cNvSpPr/>
          <p:nvPr/>
        </p:nvSpPr>
        <p:spPr>
          <a:xfrm>
            <a:off x="8000886" y="6673595"/>
            <a:ext cx="67310" cy="533400"/>
          </a:xfrm>
          <a:custGeom>
            <a:avLst/>
            <a:gdLst/>
            <a:ahLst/>
            <a:cxnLst/>
            <a:rect l="l" t="t" r="r" b="b"/>
            <a:pathLst>
              <a:path w="67309" h="533400">
                <a:moveTo>
                  <a:pt x="0" y="533400"/>
                </a:moveTo>
                <a:lnTo>
                  <a:pt x="67055" y="533400"/>
                </a:lnTo>
                <a:lnTo>
                  <a:pt x="67055" y="0"/>
                </a:lnTo>
                <a:lnTo>
                  <a:pt x="0" y="0"/>
                </a:lnTo>
                <a:lnTo>
                  <a:pt x="0" y="533400"/>
                </a:lnTo>
                <a:close/>
              </a:path>
            </a:pathLst>
          </a:custGeom>
          <a:solidFill>
            <a:srgbClr val="EAEAEA"/>
          </a:solidFill>
        </p:spPr>
        <p:txBody>
          <a:bodyPr wrap="square" lIns="0" tIns="0" rIns="0" bIns="0" rtlCol="0"/>
          <a:lstStyle/>
          <a:p>
            <a:endParaRPr/>
          </a:p>
        </p:txBody>
      </p:sp>
      <p:sp>
        <p:nvSpPr>
          <p:cNvPr id="38" name="object 38"/>
          <p:cNvSpPr/>
          <p:nvPr/>
        </p:nvSpPr>
        <p:spPr>
          <a:xfrm>
            <a:off x="7869046" y="348995"/>
            <a:ext cx="67310" cy="2057400"/>
          </a:xfrm>
          <a:custGeom>
            <a:avLst/>
            <a:gdLst/>
            <a:ahLst/>
            <a:cxnLst/>
            <a:rect l="l" t="t" r="r" b="b"/>
            <a:pathLst>
              <a:path w="67309" h="2057400">
                <a:moveTo>
                  <a:pt x="0" y="2057400"/>
                </a:moveTo>
                <a:lnTo>
                  <a:pt x="67068" y="2057400"/>
                </a:lnTo>
                <a:lnTo>
                  <a:pt x="67068" y="0"/>
                </a:lnTo>
                <a:lnTo>
                  <a:pt x="0" y="0"/>
                </a:lnTo>
                <a:lnTo>
                  <a:pt x="0" y="2057400"/>
                </a:lnTo>
                <a:close/>
              </a:path>
            </a:pathLst>
          </a:custGeom>
          <a:solidFill>
            <a:srgbClr val="EAEAEA"/>
          </a:solidFill>
        </p:spPr>
        <p:txBody>
          <a:bodyPr wrap="square" lIns="0" tIns="0" rIns="0" bIns="0" rtlCol="0"/>
          <a:lstStyle/>
          <a:p>
            <a:endParaRPr/>
          </a:p>
        </p:txBody>
      </p:sp>
      <p:sp>
        <p:nvSpPr>
          <p:cNvPr id="39" name="object 39"/>
          <p:cNvSpPr/>
          <p:nvPr/>
        </p:nvSpPr>
        <p:spPr>
          <a:xfrm>
            <a:off x="7869046" y="3473196"/>
            <a:ext cx="67310" cy="2133600"/>
          </a:xfrm>
          <a:custGeom>
            <a:avLst/>
            <a:gdLst/>
            <a:ahLst/>
            <a:cxnLst/>
            <a:rect l="l" t="t" r="r" b="b"/>
            <a:pathLst>
              <a:path w="67309" h="2133600">
                <a:moveTo>
                  <a:pt x="0" y="2133600"/>
                </a:moveTo>
                <a:lnTo>
                  <a:pt x="67068" y="2133600"/>
                </a:lnTo>
                <a:lnTo>
                  <a:pt x="67068" y="0"/>
                </a:lnTo>
                <a:lnTo>
                  <a:pt x="0" y="0"/>
                </a:lnTo>
                <a:lnTo>
                  <a:pt x="0" y="2133600"/>
                </a:lnTo>
                <a:close/>
              </a:path>
            </a:pathLst>
          </a:custGeom>
          <a:solidFill>
            <a:srgbClr val="EAEAEA"/>
          </a:solidFill>
        </p:spPr>
        <p:txBody>
          <a:bodyPr wrap="square" lIns="0" tIns="0" rIns="0" bIns="0" rtlCol="0"/>
          <a:lstStyle/>
          <a:p>
            <a:endParaRPr/>
          </a:p>
        </p:txBody>
      </p:sp>
      <p:sp>
        <p:nvSpPr>
          <p:cNvPr id="40" name="object 40"/>
          <p:cNvSpPr/>
          <p:nvPr/>
        </p:nvSpPr>
        <p:spPr>
          <a:xfrm>
            <a:off x="7869046" y="6673595"/>
            <a:ext cx="67310" cy="533400"/>
          </a:xfrm>
          <a:custGeom>
            <a:avLst/>
            <a:gdLst/>
            <a:ahLst/>
            <a:cxnLst/>
            <a:rect l="l" t="t" r="r" b="b"/>
            <a:pathLst>
              <a:path w="67309" h="533400">
                <a:moveTo>
                  <a:pt x="0" y="533400"/>
                </a:moveTo>
                <a:lnTo>
                  <a:pt x="67068" y="533400"/>
                </a:lnTo>
                <a:lnTo>
                  <a:pt x="67068" y="0"/>
                </a:lnTo>
                <a:lnTo>
                  <a:pt x="0" y="0"/>
                </a:lnTo>
                <a:lnTo>
                  <a:pt x="0" y="533400"/>
                </a:lnTo>
                <a:close/>
              </a:path>
            </a:pathLst>
          </a:custGeom>
          <a:solidFill>
            <a:srgbClr val="EAEAEA"/>
          </a:solidFill>
        </p:spPr>
        <p:txBody>
          <a:bodyPr wrap="square" lIns="0" tIns="0" rIns="0" bIns="0" rtlCol="0"/>
          <a:lstStyle/>
          <a:p>
            <a:endParaRPr/>
          </a:p>
        </p:txBody>
      </p:sp>
      <p:sp>
        <p:nvSpPr>
          <p:cNvPr id="41" name="object 41"/>
          <p:cNvSpPr/>
          <p:nvPr/>
        </p:nvSpPr>
        <p:spPr>
          <a:xfrm>
            <a:off x="7737982" y="348995"/>
            <a:ext cx="66675" cy="2057400"/>
          </a:xfrm>
          <a:custGeom>
            <a:avLst/>
            <a:gdLst/>
            <a:ahLst/>
            <a:cxnLst/>
            <a:rect l="l" t="t" r="r" b="b"/>
            <a:pathLst>
              <a:path w="66675" h="2057400">
                <a:moveTo>
                  <a:pt x="0" y="2057400"/>
                </a:moveTo>
                <a:lnTo>
                  <a:pt x="66294" y="2057400"/>
                </a:lnTo>
                <a:lnTo>
                  <a:pt x="66294" y="0"/>
                </a:lnTo>
                <a:lnTo>
                  <a:pt x="0" y="0"/>
                </a:lnTo>
                <a:lnTo>
                  <a:pt x="0" y="2057400"/>
                </a:lnTo>
                <a:close/>
              </a:path>
            </a:pathLst>
          </a:custGeom>
          <a:solidFill>
            <a:srgbClr val="EAEAEA"/>
          </a:solidFill>
        </p:spPr>
        <p:txBody>
          <a:bodyPr wrap="square" lIns="0" tIns="0" rIns="0" bIns="0" rtlCol="0"/>
          <a:lstStyle/>
          <a:p>
            <a:endParaRPr/>
          </a:p>
        </p:txBody>
      </p:sp>
      <p:sp>
        <p:nvSpPr>
          <p:cNvPr id="42" name="object 42"/>
          <p:cNvSpPr/>
          <p:nvPr/>
        </p:nvSpPr>
        <p:spPr>
          <a:xfrm>
            <a:off x="7737982" y="3473196"/>
            <a:ext cx="66675" cy="2133600"/>
          </a:xfrm>
          <a:custGeom>
            <a:avLst/>
            <a:gdLst/>
            <a:ahLst/>
            <a:cxnLst/>
            <a:rect l="l" t="t" r="r" b="b"/>
            <a:pathLst>
              <a:path w="66675" h="2133600">
                <a:moveTo>
                  <a:pt x="0" y="2133600"/>
                </a:moveTo>
                <a:lnTo>
                  <a:pt x="66294" y="2133600"/>
                </a:lnTo>
                <a:lnTo>
                  <a:pt x="66294" y="0"/>
                </a:lnTo>
                <a:lnTo>
                  <a:pt x="0" y="0"/>
                </a:lnTo>
                <a:lnTo>
                  <a:pt x="0" y="2133600"/>
                </a:lnTo>
                <a:close/>
              </a:path>
            </a:pathLst>
          </a:custGeom>
          <a:solidFill>
            <a:srgbClr val="EAEAEA"/>
          </a:solidFill>
        </p:spPr>
        <p:txBody>
          <a:bodyPr wrap="square" lIns="0" tIns="0" rIns="0" bIns="0" rtlCol="0"/>
          <a:lstStyle/>
          <a:p>
            <a:endParaRPr/>
          </a:p>
        </p:txBody>
      </p:sp>
      <p:sp>
        <p:nvSpPr>
          <p:cNvPr id="43" name="object 43"/>
          <p:cNvSpPr/>
          <p:nvPr/>
        </p:nvSpPr>
        <p:spPr>
          <a:xfrm>
            <a:off x="7737982" y="6673595"/>
            <a:ext cx="66675" cy="533400"/>
          </a:xfrm>
          <a:custGeom>
            <a:avLst/>
            <a:gdLst/>
            <a:ahLst/>
            <a:cxnLst/>
            <a:rect l="l" t="t" r="r" b="b"/>
            <a:pathLst>
              <a:path w="66675" h="533400">
                <a:moveTo>
                  <a:pt x="0" y="533400"/>
                </a:moveTo>
                <a:lnTo>
                  <a:pt x="66294" y="533400"/>
                </a:lnTo>
                <a:lnTo>
                  <a:pt x="66294" y="0"/>
                </a:lnTo>
                <a:lnTo>
                  <a:pt x="0" y="0"/>
                </a:lnTo>
                <a:lnTo>
                  <a:pt x="0" y="533400"/>
                </a:lnTo>
                <a:close/>
              </a:path>
            </a:pathLst>
          </a:custGeom>
          <a:solidFill>
            <a:srgbClr val="EAEAEA"/>
          </a:solidFill>
        </p:spPr>
        <p:txBody>
          <a:bodyPr wrap="square" lIns="0" tIns="0" rIns="0" bIns="0" rtlCol="0"/>
          <a:lstStyle/>
          <a:p>
            <a:endParaRPr/>
          </a:p>
        </p:txBody>
      </p:sp>
      <p:sp>
        <p:nvSpPr>
          <p:cNvPr id="44" name="object 44"/>
          <p:cNvSpPr/>
          <p:nvPr/>
        </p:nvSpPr>
        <p:spPr>
          <a:xfrm>
            <a:off x="7606156" y="348995"/>
            <a:ext cx="64769" cy="2057400"/>
          </a:xfrm>
          <a:custGeom>
            <a:avLst/>
            <a:gdLst/>
            <a:ahLst/>
            <a:cxnLst/>
            <a:rect l="l" t="t" r="r" b="b"/>
            <a:pathLst>
              <a:path w="64770" h="2057400">
                <a:moveTo>
                  <a:pt x="0" y="2057400"/>
                </a:moveTo>
                <a:lnTo>
                  <a:pt x="64770" y="2057400"/>
                </a:lnTo>
                <a:lnTo>
                  <a:pt x="64770" y="0"/>
                </a:lnTo>
                <a:lnTo>
                  <a:pt x="0" y="0"/>
                </a:lnTo>
                <a:lnTo>
                  <a:pt x="0" y="2057400"/>
                </a:lnTo>
                <a:close/>
              </a:path>
            </a:pathLst>
          </a:custGeom>
          <a:solidFill>
            <a:srgbClr val="EAEAEA"/>
          </a:solidFill>
        </p:spPr>
        <p:txBody>
          <a:bodyPr wrap="square" lIns="0" tIns="0" rIns="0" bIns="0" rtlCol="0"/>
          <a:lstStyle/>
          <a:p>
            <a:endParaRPr/>
          </a:p>
        </p:txBody>
      </p:sp>
      <p:sp>
        <p:nvSpPr>
          <p:cNvPr id="45" name="object 45"/>
          <p:cNvSpPr/>
          <p:nvPr/>
        </p:nvSpPr>
        <p:spPr>
          <a:xfrm>
            <a:off x="7606156" y="3473196"/>
            <a:ext cx="64769" cy="2133600"/>
          </a:xfrm>
          <a:custGeom>
            <a:avLst/>
            <a:gdLst/>
            <a:ahLst/>
            <a:cxnLst/>
            <a:rect l="l" t="t" r="r" b="b"/>
            <a:pathLst>
              <a:path w="64770" h="2133600">
                <a:moveTo>
                  <a:pt x="0" y="2133600"/>
                </a:moveTo>
                <a:lnTo>
                  <a:pt x="64770" y="2133600"/>
                </a:lnTo>
                <a:lnTo>
                  <a:pt x="64770" y="0"/>
                </a:lnTo>
                <a:lnTo>
                  <a:pt x="0" y="0"/>
                </a:lnTo>
                <a:lnTo>
                  <a:pt x="0" y="2133600"/>
                </a:lnTo>
                <a:close/>
              </a:path>
            </a:pathLst>
          </a:custGeom>
          <a:solidFill>
            <a:srgbClr val="EAEAEA"/>
          </a:solidFill>
        </p:spPr>
        <p:txBody>
          <a:bodyPr wrap="square" lIns="0" tIns="0" rIns="0" bIns="0" rtlCol="0"/>
          <a:lstStyle/>
          <a:p>
            <a:endParaRPr/>
          </a:p>
        </p:txBody>
      </p:sp>
      <p:sp>
        <p:nvSpPr>
          <p:cNvPr id="46" name="object 46"/>
          <p:cNvSpPr/>
          <p:nvPr/>
        </p:nvSpPr>
        <p:spPr>
          <a:xfrm>
            <a:off x="7606156" y="6673595"/>
            <a:ext cx="64769" cy="533400"/>
          </a:xfrm>
          <a:custGeom>
            <a:avLst/>
            <a:gdLst/>
            <a:ahLst/>
            <a:cxnLst/>
            <a:rect l="l" t="t" r="r" b="b"/>
            <a:pathLst>
              <a:path w="64770" h="533400">
                <a:moveTo>
                  <a:pt x="0" y="533400"/>
                </a:moveTo>
                <a:lnTo>
                  <a:pt x="64770" y="533400"/>
                </a:lnTo>
                <a:lnTo>
                  <a:pt x="64770" y="0"/>
                </a:lnTo>
                <a:lnTo>
                  <a:pt x="0" y="0"/>
                </a:lnTo>
                <a:lnTo>
                  <a:pt x="0" y="533400"/>
                </a:lnTo>
                <a:close/>
              </a:path>
            </a:pathLst>
          </a:custGeom>
          <a:solidFill>
            <a:srgbClr val="EAEAEA"/>
          </a:solidFill>
        </p:spPr>
        <p:txBody>
          <a:bodyPr wrap="square" lIns="0" tIns="0" rIns="0" bIns="0" rtlCol="0"/>
          <a:lstStyle/>
          <a:p>
            <a:endParaRPr/>
          </a:p>
        </p:txBody>
      </p:sp>
      <p:sp>
        <p:nvSpPr>
          <p:cNvPr id="47" name="object 47"/>
          <p:cNvSpPr/>
          <p:nvPr/>
        </p:nvSpPr>
        <p:spPr>
          <a:xfrm>
            <a:off x="7474331" y="348995"/>
            <a:ext cx="64769" cy="2057400"/>
          </a:xfrm>
          <a:custGeom>
            <a:avLst/>
            <a:gdLst/>
            <a:ahLst/>
            <a:cxnLst/>
            <a:rect l="l" t="t" r="r" b="b"/>
            <a:pathLst>
              <a:path w="64770" h="2057400">
                <a:moveTo>
                  <a:pt x="0" y="2057400"/>
                </a:moveTo>
                <a:lnTo>
                  <a:pt x="64770" y="2057400"/>
                </a:lnTo>
                <a:lnTo>
                  <a:pt x="64770" y="0"/>
                </a:lnTo>
                <a:lnTo>
                  <a:pt x="0" y="0"/>
                </a:lnTo>
                <a:lnTo>
                  <a:pt x="0" y="2057400"/>
                </a:lnTo>
                <a:close/>
              </a:path>
            </a:pathLst>
          </a:custGeom>
          <a:solidFill>
            <a:srgbClr val="EAEAEA"/>
          </a:solidFill>
        </p:spPr>
        <p:txBody>
          <a:bodyPr wrap="square" lIns="0" tIns="0" rIns="0" bIns="0" rtlCol="0"/>
          <a:lstStyle/>
          <a:p>
            <a:endParaRPr/>
          </a:p>
        </p:txBody>
      </p:sp>
      <p:sp>
        <p:nvSpPr>
          <p:cNvPr id="48" name="object 48"/>
          <p:cNvSpPr/>
          <p:nvPr/>
        </p:nvSpPr>
        <p:spPr>
          <a:xfrm>
            <a:off x="7474331" y="3473196"/>
            <a:ext cx="64769" cy="3733800"/>
          </a:xfrm>
          <a:custGeom>
            <a:avLst/>
            <a:gdLst/>
            <a:ahLst/>
            <a:cxnLst/>
            <a:rect l="l" t="t" r="r" b="b"/>
            <a:pathLst>
              <a:path w="64770" h="3733800">
                <a:moveTo>
                  <a:pt x="0" y="3733800"/>
                </a:moveTo>
                <a:lnTo>
                  <a:pt x="64770" y="3733800"/>
                </a:lnTo>
                <a:lnTo>
                  <a:pt x="64770" y="0"/>
                </a:lnTo>
                <a:lnTo>
                  <a:pt x="0" y="0"/>
                </a:lnTo>
                <a:lnTo>
                  <a:pt x="0" y="3733800"/>
                </a:lnTo>
                <a:close/>
              </a:path>
            </a:pathLst>
          </a:custGeom>
          <a:solidFill>
            <a:srgbClr val="EAEAEA"/>
          </a:solidFill>
        </p:spPr>
        <p:txBody>
          <a:bodyPr wrap="square" lIns="0" tIns="0" rIns="0" bIns="0" rtlCol="0"/>
          <a:lstStyle/>
          <a:p>
            <a:endParaRPr/>
          </a:p>
        </p:txBody>
      </p:sp>
      <p:sp>
        <p:nvSpPr>
          <p:cNvPr id="49" name="object 49"/>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1" name="object 61"/>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62" name="object 62"/>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3" name="object 63"/>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64" name="object 64"/>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5" name="object 65"/>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6" name="object 66"/>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7" name="object 67"/>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8" name="object 68"/>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69" name="object 69"/>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0" name="object 70"/>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71" name="object 71"/>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72" name="object 72"/>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3" name="object 73"/>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4" name="object 74"/>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5" name="object 75"/>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76" name="object 76"/>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77" name="object 77"/>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78" name="object 78"/>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79" name="object 79"/>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80" name="object 80"/>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81" name="object 81"/>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82" name="object 82"/>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83" name="object 83"/>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84" name="object 84"/>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85" name="object 85"/>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86" name="object 86"/>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87" name="object 87"/>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88" name="object 88"/>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89" name="object 89"/>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90" name="object 90"/>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91" name="object 91"/>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92" name="object 92"/>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93" name="object 93"/>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94" name="object 94"/>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95" name="object 95"/>
          <p:cNvSpPr/>
          <p:nvPr/>
        </p:nvSpPr>
        <p:spPr>
          <a:xfrm>
            <a:off x="2555252"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96" name="object 96"/>
          <p:cNvSpPr/>
          <p:nvPr/>
        </p:nvSpPr>
        <p:spPr>
          <a:xfrm>
            <a:off x="2687078"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97" name="object 97"/>
          <p:cNvSpPr/>
          <p:nvPr/>
        </p:nvSpPr>
        <p:spPr>
          <a:xfrm>
            <a:off x="2819666"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98" name="object 98"/>
          <p:cNvSpPr/>
          <p:nvPr/>
        </p:nvSpPr>
        <p:spPr>
          <a:xfrm>
            <a:off x="295149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99" name="object 99"/>
          <p:cNvSpPr/>
          <p:nvPr/>
        </p:nvSpPr>
        <p:spPr>
          <a:xfrm>
            <a:off x="3082937"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0" name="object 100"/>
          <p:cNvSpPr/>
          <p:nvPr/>
        </p:nvSpPr>
        <p:spPr>
          <a:xfrm>
            <a:off x="3215525"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101" name="object 101"/>
          <p:cNvSpPr/>
          <p:nvPr/>
        </p:nvSpPr>
        <p:spPr>
          <a:xfrm>
            <a:off x="3347351"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102" name="object 102"/>
          <p:cNvSpPr/>
          <p:nvPr/>
        </p:nvSpPr>
        <p:spPr>
          <a:xfrm>
            <a:off x="3479177"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103" name="object 103"/>
          <p:cNvSpPr/>
          <p:nvPr/>
        </p:nvSpPr>
        <p:spPr>
          <a:xfrm>
            <a:off x="3611765"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4" name="object 104"/>
          <p:cNvSpPr/>
          <p:nvPr/>
        </p:nvSpPr>
        <p:spPr>
          <a:xfrm>
            <a:off x="3743591"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5" name="object 105"/>
          <p:cNvSpPr/>
          <p:nvPr/>
        </p:nvSpPr>
        <p:spPr>
          <a:xfrm>
            <a:off x="3875417"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6" name="object 106"/>
          <p:cNvSpPr/>
          <p:nvPr/>
        </p:nvSpPr>
        <p:spPr>
          <a:xfrm>
            <a:off x="4007624"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107" name="object 107"/>
          <p:cNvSpPr/>
          <p:nvPr/>
        </p:nvSpPr>
        <p:spPr>
          <a:xfrm>
            <a:off x="4139450"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108" name="object 108"/>
          <p:cNvSpPr/>
          <p:nvPr/>
        </p:nvSpPr>
        <p:spPr>
          <a:xfrm>
            <a:off x="427127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109" name="object 109"/>
          <p:cNvSpPr/>
          <p:nvPr/>
        </p:nvSpPr>
        <p:spPr>
          <a:xfrm>
            <a:off x="4403864"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10" name="object 110"/>
          <p:cNvSpPr/>
          <p:nvPr/>
        </p:nvSpPr>
        <p:spPr>
          <a:xfrm>
            <a:off x="4535690"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11" name="object 111"/>
          <p:cNvSpPr/>
          <p:nvPr/>
        </p:nvSpPr>
        <p:spPr>
          <a:xfrm>
            <a:off x="4667516"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12" name="object 112"/>
          <p:cNvSpPr/>
          <p:nvPr/>
        </p:nvSpPr>
        <p:spPr>
          <a:xfrm>
            <a:off x="4800104"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113" name="object 113"/>
          <p:cNvSpPr/>
          <p:nvPr/>
        </p:nvSpPr>
        <p:spPr>
          <a:xfrm>
            <a:off x="4931930"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114" name="object 114"/>
          <p:cNvSpPr/>
          <p:nvPr/>
        </p:nvSpPr>
        <p:spPr>
          <a:xfrm>
            <a:off x="5064137"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15" name="object 115"/>
          <p:cNvSpPr/>
          <p:nvPr/>
        </p:nvSpPr>
        <p:spPr>
          <a:xfrm>
            <a:off x="5195963"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16" name="object 116"/>
          <p:cNvSpPr/>
          <p:nvPr/>
        </p:nvSpPr>
        <p:spPr>
          <a:xfrm>
            <a:off x="5327789"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17" name="object 117"/>
          <p:cNvSpPr/>
          <p:nvPr/>
        </p:nvSpPr>
        <p:spPr>
          <a:xfrm>
            <a:off x="5459615"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18" name="object 118"/>
          <p:cNvSpPr/>
          <p:nvPr/>
        </p:nvSpPr>
        <p:spPr>
          <a:xfrm>
            <a:off x="5592203"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119" name="object 119"/>
          <p:cNvSpPr/>
          <p:nvPr/>
        </p:nvSpPr>
        <p:spPr>
          <a:xfrm>
            <a:off x="5724029"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120" name="object 120"/>
          <p:cNvSpPr/>
          <p:nvPr/>
        </p:nvSpPr>
        <p:spPr>
          <a:xfrm>
            <a:off x="5856617"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21" name="object 121"/>
          <p:cNvSpPr/>
          <p:nvPr/>
        </p:nvSpPr>
        <p:spPr>
          <a:xfrm>
            <a:off x="598806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22" name="object 122"/>
          <p:cNvSpPr/>
          <p:nvPr/>
        </p:nvSpPr>
        <p:spPr>
          <a:xfrm>
            <a:off x="611988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23" name="object 123"/>
          <p:cNvSpPr/>
          <p:nvPr/>
        </p:nvSpPr>
        <p:spPr>
          <a:xfrm>
            <a:off x="6251714"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24" name="object 124"/>
          <p:cNvSpPr/>
          <p:nvPr/>
        </p:nvSpPr>
        <p:spPr>
          <a:xfrm>
            <a:off x="6384302"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125" name="object 125"/>
          <p:cNvSpPr/>
          <p:nvPr/>
        </p:nvSpPr>
        <p:spPr>
          <a:xfrm>
            <a:off x="6516128" y="348995"/>
            <a:ext cx="0" cy="6858000"/>
          </a:xfrm>
          <a:custGeom>
            <a:avLst/>
            <a:gdLst/>
            <a:ahLst/>
            <a:cxnLst/>
            <a:rect l="l" t="t" r="r" b="b"/>
            <a:pathLst>
              <a:path h="6858000">
                <a:moveTo>
                  <a:pt x="0" y="0"/>
                </a:moveTo>
                <a:lnTo>
                  <a:pt x="0" y="6858000"/>
                </a:lnTo>
              </a:path>
            </a:pathLst>
          </a:custGeom>
          <a:ln w="64769">
            <a:solidFill>
              <a:srgbClr val="DDDDDD"/>
            </a:solidFill>
          </a:ln>
        </p:spPr>
        <p:txBody>
          <a:bodyPr wrap="square" lIns="0" tIns="0" rIns="0" bIns="0" rtlCol="0"/>
          <a:lstStyle/>
          <a:p>
            <a:endParaRPr/>
          </a:p>
        </p:txBody>
      </p:sp>
      <p:sp>
        <p:nvSpPr>
          <p:cNvPr id="126" name="object 126"/>
          <p:cNvSpPr/>
          <p:nvPr/>
        </p:nvSpPr>
        <p:spPr>
          <a:xfrm>
            <a:off x="6648716"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27" name="object 127"/>
          <p:cNvSpPr/>
          <p:nvPr/>
        </p:nvSpPr>
        <p:spPr>
          <a:xfrm>
            <a:off x="678054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28" name="object 128"/>
          <p:cNvSpPr/>
          <p:nvPr/>
        </p:nvSpPr>
        <p:spPr>
          <a:xfrm>
            <a:off x="6911975" y="348995"/>
            <a:ext cx="0" cy="6858000"/>
          </a:xfrm>
          <a:custGeom>
            <a:avLst/>
            <a:gdLst/>
            <a:ahLst/>
            <a:cxnLst/>
            <a:rect l="l" t="t" r="r" b="b"/>
            <a:pathLst>
              <a:path h="6858000">
                <a:moveTo>
                  <a:pt x="0" y="0"/>
                </a:moveTo>
                <a:lnTo>
                  <a:pt x="0" y="6858000"/>
                </a:lnTo>
              </a:path>
            </a:pathLst>
          </a:custGeom>
          <a:ln w="67055">
            <a:solidFill>
              <a:srgbClr val="DDDDDD"/>
            </a:solidFill>
          </a:ln>
        </p:spPr>
        <p:txBody>
          <a:bodyPr wrap="square" lIns="0" tIns="0" rIns="0" bIns="0" rtlCol="0"/>
          <a:lstStyle/>
          <a:p>
            <a:endParaRPr/>
          </a:p>
        </p:txBody>
      </p:sp>
      <p:sp>
        <p:nvSpPr>
          <p:cNvPr id="129" name="object 129"/>
          <p:cNvSpPr/>
          <p:nvPr/>
        </p:nvSpPr>
        <p:spPr>
          <a:xfrm>
            <a:off x="7044563" y="348995"/>
            <a:ext cx="0" cy="6858000"/>
          </a:xfrm>
          <a:custGeom>
            <a:avLst/>
            <a:gdLst/>
            <a:ahLst/>
            <a:cxnLst/>
            <a:rect l="l" t="t" r="r" b="b"/>
            <a:pathLst>
              <a:path h="6858000">
                <a:moveTo>
                  <a:pt x="0" y="0"/>
                </a:moveTo>
                <a:lnTo>
                  <a:pt x="0" y="6858000"/>
                </a:lnTo>
              </a:path>
            </a:pathLst>
          </a:custGeom>
          <a:ln w="65531">
            <a:solidFill>
              <a:srgbClr val="DDDDDD"/>
            </a:solidFill>
          </a:ln>
        </p:spPr>
        <p:txBody>
          <a:bodyPr wrap="square" lIns="0" tIns="0" rIns="0" bIns="0" rtlCol="0"/>
          <a:lstStyle/>
          <a:p>
            <a:endParaRPr/>
          </a:p>
        </p:txBody>
      </p:sp>
      <p:sp>
        <p:nvSpPr>
          <p:cNvPr id="130" name="object 130"/>
          <p:cNvSpPr/>
          <p:nvPr/>
        </p:nvSpPr>
        <p:spPr>
          <a:xfrm>
            <a:off x="7176389" y="348995"/>
            <a:ext cx="0" cy="6858000"/>
          </a:xfrm>
          <a:custGeom>
            <a:avLst/>
            <a:gdLst/>
            <a:ahLst/>
            <a:cxnLst/>
            <a:rect l="l" t="t" r="r" b="b"/>
            <a:pathLst>
              <a:path h="6858000">
                <a:moveTo>
                  <a:pt x="0" y="0"/>
                </a:moveTo>
                <a:lnTo>
                  <a:pt x="0" y="6858000"/>
                </a:lnTo>
              </a:path>
            </a:pathLst>
          </a:custGeom>
          <a:ln w="65531">
            <a:solidFill>
              <a:srgbClr val="DDDDDD"/>
            </a:solidFill>
          </a:ln>
        </p:spPr>
        <p:txBody>
          <a:bodyPr wrap="square" lIns="0" tIns="0" rIns="0" bIns="0" rtlCol="0"/>
          <a:lstStyle/>
          <a:p>
            <a:endParaRPr/>
          </a:p>
        </p:txBody>
      </p:sp>
      <p:sp>
        <p:nvSpPr>
          <p:cNvPr id="131" name="object 131"/>
          <p:cNvSpPr/>
          <p:nvPr/>
        </p:nvSpPr>
        <p:spPr>
          <a:xfrm>
            <a:off x="7308215" y="348995"/>
            <a:ext cx="0" cy="6858000"/>
          </a:xfrm>
          <a:custGeom>
            <a:avLst/>
            <a:gdLst/>
            <a:ahLst/>
            <a:cxnLst/>
            <a:rect l="l" t="t" r="r" b="b"/>
            <a:pathLst>
              <a:path h="6858000">
                <a:moveTo>
                  <a:pt x="0" y="0"/>
                </a:moveTo>
                <a:lnTo>
                  <a:pt x="0" y="6858000"/>
                </a:lnTo>
              </a:path>
            </a:pathLst>
          </a:custGeom>
          <a:ln w="65531">
            <a:solidFill>
              <a:srgbClr val="DDDDDD"/>
            </a:solidFill>
          </a:ln>
        </p:spPr>
        <p:txBody>
          <a:bodyPr wrap="square" lIns="0" tIns="0" rIns="0" bIns="0" rtlCol="0"/>
          <a:lstStyle/>
          <a:p>
            <a:endParaRPr/>
          </a:p>
        </p:txBody>
      </p:sp>
      <p:sp>
        <p:nvSpPr>
          <p:cNvPr id="132" name="object 132"/>
          <p:cNvSpPr/>
          <p:nvPr/>
        </p:nvSpPr>
        <p:spPr>
          <a:xfrm>
            <a:off x="7440803" y="348995"/>
            <a:ext cx="0" cy="2057400"/>
          </a:xfrm>
          <a:custGeom>
            <a:avLst/>
            <a:gdLst/>
            <a:ahLst/>
            <a:cxnLst/>
            <a:rect l="l" t="t" r="r" b="b"/>
            <a:pathLst>
              <a:path h="2057400">
                <a:moveTo>
                  <a:pt x="0" y="0"/>
                </a:moveTo>
                <a:lnTo>
                  <a:pt x="0" y="2057399"/>
                </a:lnTo>
              </a:path>
            </a:pathLst>
          </a:custGeom>
          <a:ln w="67055">
            <a:solidFill>
              <a:srgbClr val="DDDDDD"/>
            </a:solidFill>
          </a:ln>
        </p:spPr>
        <p:txBody>
          <a:bodyPr wrap="square" lIns="0" tIns="0" rIns="0" bIns="0" rtlCol="0"/>
          <a:lstStyle/>
          <a:p>
            <a:endParaRPr/>
          </a:p>
        </p:txBody>
      </p:sp>
      <p:sp>
        <p:nvSpPr>
          <p:cNvPr id="133" name="object 133"/>
          <p:cNvSpPr/>
          <p:nvPr/>
        </p:nvSpPr>
        <p:spPr>
          <a:xfrm>
            <a:off x="7440803" y="3473196"/>
            <a:ext cx="0" cy="3733800"/>
          </a:xfrm>
          <a:custGeom>
            <a:avLst/>
            <a:gdLst/>
            <a:ahLst/>
            <a:cxnLst/>
            <a:rect l="l" t="t" r="r" b="b"/>
            <a:pathLst>
              <a:path h="3733800">
                <a:moveTo>
                  <a:pt x="0" y="0"/>
                </a:moveTo>
                <a:lnTo>
                  <a:pt x="0" y="3733800"/>
                </a:lnTo>
              </a:path>
            </a:pathLst>
          </a:custGeom>
          <a:ln w="67055">
            <a:solidFill>
              <a:srgbClr val="DDDDDD"/>
            </a:solidFill>
          </a:ln>
        </p:spPr>
        <p:txBody>
          <a:bodyPr wrap="square" lIns="0" tIns="0" rIns="0" bIns="0" rtlCol="0"/>
          <a:lstStyle/>
          <a:p>
            <a:endParaRPr/>
          </a:p>
        </p:txBody>
      </p:sp>
      <p:sp>
        <p:nvSpPr>
          <p:cNvPr id="134" name="object 134"/>
          <p:cNvSpPr/>
          <p:nvPr/>
        </p:nvSpPr>
        <p:spPr>
          <a:xfrm>
            <a:off x="7572629" y="348995"/>
            <a:ext cx="0" cy="2057400"/>
          </a:xfrm>
          <a:custGeom>
            <a:avLst/>
            <a:gdLst/>
            <a:ahLst/>
            <a:cxnLst/>
            <a:rect l="l" t="t" r="r" b="b"/>
            <a:pathLst>
              <a:path h="2057400">
                <a:moveTo>
                  <a:pt x="0" y="0"/>
                </a:moveTo>
                <a:lnTo>
                  <a:pt x="0" y="2057399"/>
                </a:lnTo>
              </a:path>
            </a:pathLst>
          </a:custGeom>
          <a:ln w="67055">
            <a:solidFill>
              <a:srgbClr val="DDDDDD"/>
            </a:solidFill>
          </a:ln>
        </p:spPr>
        <p:txBody>
          <a:bodyPr wrap="square" lIns="0" tIns="0" rIns="0" bIns="0" rtlCol="0"/>
          <a:lstStyle/>
          <a:p>
            <a:endParaRPr/>
          </a:p>
        </p:txBody>
      </p:sp>
      <p:sp>
        <p:nvSpPr>
          <p:cNvPr id="135" name="object 135"/>
          <p:cNvSpPr/>
          <p:nvPr/>
        </p:nvSpPr>
        <p:spPr>
          <a:xfrm>
            <a:off x="7572629" y="3473196"/>
            <a:ext cx="0" cy="2133600"/>
          </a:xfrm>
          <a:custGeom>
            <a:avLst/>
            <a:gdLst/>
            <a:ahLst/>
            <a:cxnLst/>
            <a:rect l="l" t="t" r="r" b="b"/>
            <a:pathLst>
              <a:path h="2133600">
                <a:moveTo>
                  <a:pt x="0" y="0"/>
                </a:moveTo>
                <a:lnTo>
                  <a:pt x="0" y="2133600"/>
                </a:lnTo>
              </a:path>
            </a:pathLst>
          </a:custGeom>
          <a:ln w="67055">
            <a:solidFill>
              <a:srgbClr val="DDDDDD"/>
            </a:solidFill>
          </a:ln>
        </p:spPr>
        <p:txBody>
          <a:bodyPr wrap="square" lIns="0" tIns="0" rIns="0" bIns="0" rtlCol="0"/>
          <a:lstStyle/>
          <a:p>
            <a:endParaRPr/>
          </a:p>
        </p:txBody>
      </p:sp>
      <p:sp>
        <p:nvSpPr>
          <p:cNvPr id="136" name="object 136"/>
          <p:cNvSpPr/>
          <p:nvPr/>
        </p:nvSpPr>
        <p:spPr>
          <a:xfrm>
            <a:off x="7572629" y="6673595"/>
            <a:ext cx="0" cy="533400"/>
          </a:xfrm>
          <a:custGeom>
            <a:avLst/>
            <a:gdLst/>
            <a:ahLst/>
            <a:cxnLst/>
            <a:rect l="l" t="t" r="r" b="b"/>
            <a:pathLst>
              <a:path h="533400">
                <a:moveTo>
                  <a:pt x="0" y="0"/>
                </a:moveTo>
                <a:lnTo>
                  <a:pt x="0" y="533400"/>
                </a:lnTo>
              </a:path>
            </a:pathLst>
          </a:custGeom>
          <a:ln w="67055">
            <a:solidFill>
              <a:srgbClr val="DDDDDD"/>
            </a:solidFill>
          </a:ln>
        </p:spPr>
        <p:txBody>
          <a:bodyPr wrap="square" lIns="0" tIns="0" rIns="0" bIns="0" rtlCol="0"/>
          <a:lstStyle/>
          <a:p>
            <a:endParaRPr/>
          </a:p>
        </p:txBody>
      </p:sp>
      <p:sp>
        <p:nvSpPr>
          <p:cNvPr id="137" name="object 137"/>
          <p:cNvSpPr/>
          <p:nvPr/>
        </p:nvSpPr>
        <p:spPr>
          <a:xfrm>
            <a:off x="7704455" y="348995"/>
            <a:ext cx="0" cy="2057400"/>
          </a:xfrm>
          <a:custGeom>
            <a:avLst/>
            <a:gdLst/>
            <a:ahLst/>
            <a:cxnLst/>
            <a:rect l="l" t="t" r="r" b="b"/>
            <a:pathLst>
              <a:path h="2057400">
                <a:moveTo>
                  <a:pt x="0" y="0"/>
                </a:moveTo>
                <a:lnTo>
                  <a:pt x="0" y="2057399"/>
                </a:lnTo>
              </a:path>
            </a:pathLst>
          </a:custGeom>
          <a:ln w="67055">
            <a:solidFill>
              <a:srgbClr val="DDDDDD"/>
            </a:solidFill>
          </a:ln>
        </p:spPr>
        <p:txBody>
          <a:bodyPr wrap="square" lIns="0" tIns="0" rIns="0" bIns="0" rtlCol="0"/>
          <a:lstStyle/>
          <a:p>
            <a:endParaRPr/>
          </a:p>
        </p:txBody>
      </p:sp>
      <p:sp>
        <p:nvSpPr>
          <p:cNvPr id="138" name="object 138"/>
          <p:cNvSpPr/>
          <p:nvPr/>
        </p:nvSpPr>
        <p:spPr>
          <a:xfrm>
            <a:off x="7704455" y="3473196"/>
            <a:ext cx="0" cy="2133600"/>
          </a:xfrm>
          <a:custGeom>
            <a:avLst/>
            <a:gdLst/>
            <a:ahLst/>
            <a:cxnLst/>
            <a:rect l="l" t="t" r="r" b="b"/>
            <a:pathLst>
              <a:path h="2133600">
                <a:moveTo>
                  <a:pt x="0" y="0"/>
                </a:moveTo>
                <a:lnTo>
                  <a:pt x="0" y="2133600"/>
                </a:lnTo>
              </a:path>
            </a:pathLst>
          </a:custGeom>
          <a:ln w="67055">
            <a:solidFill>
              <a:srgbClr val="DDDDDD"/>
            </a:solidFill>
          </a:ln>
        </p:spPr>
        <p:txBody>
          <a:bodyPr wrap="square" lIns="0" tIns="0" rIns="0" bIns="0" rtlCol="0"/>
          <a:lstStyle/>
          <a:p>
            <a:endParaRPr/>
          </a:p>
        </p:txBody>
      </p:sp>
      <p:sp>
        <p:nvSpPr>
          <p:cNvPr id="139" name="object 139"/>
          <p:cNvSpPr/>
          <p:nvPr/>
        </p:nvSpPr>
        <p:spPr>
          <a:xfrm>
            <a:off x="7704455" y="6673595"/>
            <a:ext cx="0" cy="533400"/>
          </a:xfrm>
          <a:custGeom>
            <a:avLst/>
            <a:gdLst/>
            <a:ahLst/>
            <a:cxnLst/>
            <a:rect l="l" t="t" r="r" b="b"/>
            <a:pathLst>
              <a:path h="533400">
                <a:moveTo>
                  <a:pt x="0" y="0"/>
                </a:moveTo>
                <a:lnTo>
                  <a:pt x="0" y="533400"/>
                </a:lnTo>
              </a:path>
            </a:pathLst>
          </a:custGeom>
          <a:ln w="67055">
            <a:solidFill>
              <a:srgbClr val="DDDDDD"/>
            </a:solidFill>
          </a:ln>
        </p:spPr>
        <p:txBody>
          <a:bodyPr wrap="square" lIns="0" tIns="0" rIns="0" bIns="0" rtlCol="0"/>
          <a:lstStyle/>
          <a:p>
            <a:endParaRPr/>
          </a:p>
        </p:txBody>
      </p:sp>
      <p:sp>
        <p:nvSpPr>
          <p:cNvPr id="140" name="object 140"/>
          <p:cNvSpPr/>
          <p:nvPr/>
        </p:nvSpPr>
        <p:spPr>
          <a:xfrm>
            <a:off x="7836661" y="348995"/>
            <a:ext cx="0" cy="2057400"/>
          </a:xfrm>
          <a:custGeom>
            <a:avLst/>
            <a:gdLst/>
            <a:ahLst/>
            <a:cxnLst/>
            <a:rect l="l" t="t" r="r" b="b"/>
            <a:pathLst>
              <a:path h="2057400">
                <a:moveTo>
                  <a:pt x="0" y="0"/>
                </a:moveTo>
                <a:lnTo>
                  <a:pt x="0" y="2057399"/>
                </a:lnTo>
              </a:path>
            </a:pathLst>
          </a:custGeom>
          <a:ln w="64769">
            <a:solidFill>
              <a:srgbClr val="DDDDDD"/>
            </a:solidFill>
          </a:ln>
        </p:spPr>
        <p:txBody>
          <a:bodyPr wrap="square" lIns="0" tIns="0" rIns="0" bIns="0" rtlCol="0"/>
          <a:lstStyle/>
          <a:p>
            <a:endParaRPr/>
          </a:p>
        </p:txBody>
      </p:sp>
      <p:sp>
        <p:nvSpPr>
          <p:cNvPr id="141" name="object 141"/>
          <p:cNvSpPr/>
          <p:nvPr/>
        </p:nvSpPr>
        <p:spPr>
          <a:xfrm>
            <a:off x="7836661" y="3473196"/>
            <a:ext cx="0" cy="2133600"/>
          </a:xfrm>
          <a:custGeom>
            <a:avLst/>
            <a:gdLst/>
            <a:ahLst/>
            <a:cxnLst/>
            <a:rect l="l" t="t" r="r" b="b"/>
            <a:pathLst>
              <a:path h="2133600">
                <a:moveTo>
                  <a:pt x="0" y="0"/>
                </a:moveTo>
                <a:lnTo>
                  <a:pt x="0" y="2133600"/>
                </a:lnTo>
              </a:path>
            </a:pathLst>
          </a:custGeom>
          <a:ln w="64769">
            <a:solidFill>
              <a:srgbClr val="DDDDDD"/>
            </a:solidFill>
          </a:ln>
        </p:spPr>
        <p:txBody>
          <a:bodyPr wrap="square" lIns="0" tIns="0" rIns="0" bIns="0" rtlCol="0"/>
          <a:lstStyle/>
          <a:p>
            <a:endParaRPr/>
          </a:p>
        </p:txBody>
      </p:sp>
      <p:sp>
        <p:nvSpPr>
          <p:cNvPr id="142" name="object 142"/>
          <p:cNvSpPr/>
          <p:nvPr/>
        </p:nvSpPr>
        <p:spPr>
          <a:xfrm>
            <a:off x="7836661" y="6673595"/>
            <a:ext cx="0" cy="533400"/>
          </a:xfrm>
          <a:custGeom>
            <a:avLst/>
            <a:gdLst/>
            <a:ahLst/>
            <a:cxnLst/>
            <a:rect l="l" t="t" r="r" b="b"/>
            <a:pathLst>
              <a:path h="533400">
                <a:moveTo>
                  <a:pt x="0" y="0"/>
                </a:moveTo>
                <a:lnTo>
                  <a:pt x="0" y="533400"/>
                </a:lnTo>
              </a:path>
            </a:pathLst>
          </a:custGeom>
          <a:ln w="64769">
            <a:solidFill>
              <a:srgbClr val="DDDDDD"/>
            </a:solidFill>
          </a:ln>
        </p:spPr>
        <p:txBody>
          <a:bodyPr wrap="square" lIns="0" tIns="0" rIns="0" bIns="0" rtlCol="0"/>
          <a:lstStyle/>
          <a:p>
            <a:endParaRPr/>
          </a:p>
        </p:txBody>
      </p:sp>
      <p:sp>
        <p:nvSpPr>
          <p:cNvPr id="143" name="object 143"/>
          <p:cNvSpPr/>
          <p:nvPr/>
        </p:nvSpPr>
        <p:spPr>
          <a:xfrm>
            <a:off x="7968500" y="348995"/>
            <a:ext cx="0" cy="2057400"/>
          </a:xfrm>
          <a:custGeom>
            <a:avLst/>
            <a:gdLst/>
            <a:ahLst/>
            <a:cxnLst/>
            <a:rect l="l" t="t" r="r" b="b"/>
            <a:pathLst>
              <a:path h="2057400">
                <a:moveTo>
                  <a:pt x="0" y="0"/>
                </a:moveTo>
                <a:lnTo>
                  <a:pt x="0" y="2057399"/>
                </a:lnTo>
              </a:path>
            </a:pathLst>
          </a:custGeom>
          <a:ln w="64769">
            <a:solidFill>
              <a:srgbClr val="DDDDDD"/>
            </a:solidFill>
          </a:ln>
        </p:spPr>
        <p:txBody>
          <a:bodyPr wrap="square" lIns="0" tIns="0" rIns="0" bIns="0" rtlCol="0"/>
          <a:lstStyle/>
          <a:p>
            <a:endParaRPr/>
          </a:p>
        </p:txBody>
      </p:sp>
      <p:sp>
        <p:nvSpPr>
          <p:cNvPr id="144" name="object 144"/>
          <p:cNvSpPr/>
          <p:nvPr/>
        </p:nvSpPr>
        <p:spPr>
          <a:xfrm>
            <a:off x="7968500" y="3473196"/>
            <a:ext cx="0" cy="2133600"/>
          </a:xfrm>
          <a:custGeom>
            <a:avLst/>
            <a:gdLst/>
            <a:ahLst/>
            <a:cxnLst/>
            <a:rect l="l" t="t" r="r" b="b"/>
            <a:pathLst>
              <a:path h="2133600">
                <a:moveTo>
                  <a:pt x="0" y="0"/>
                </a:moveTo>
                <a:lnTo>
                  <a:pt x="0" y="2133600"/>
                </a:lnTo>
              </a:path>
            </a:pathLst>
          </a:custGeom>
          <a:ln w="64769">
            <a:solidFill>
              <a:srgbClr val="DDDDDD"/>
            </a:solidFill>
          </a:ln>
        </p:spPr>
        <p:txBody>
          <a:bodyPr wrap="square" lIns="0" tIns="0" rIns="0" bIns="0" rtlCol="0"/>
          <a:lstStyle/>
          <a:p>
            <a:endParaRPr/>
          </a:p>
        </p:txBody>
      </p:sp>
      <p:sp>
        <p:nvSpPr>
          <p:cNvPr id="145" name="object 145"/>
          <p:cNvSpPr/>
          <p:nvPr/>
        </p:nvSpPr>
        <p:spPr>
          <a:xfrm>
            <a:off x="7968500" y="6673595"/>
            <a:ext cx="0" cy="533400"/>
          </a:xfrm>
          <a:custGeom>
            <a:avLst/>
            <a:gdLst/>
            <a:ahLst/>
            <a:cxnLst/>
            <a:rect l="l" t="t" r="r" b="b"/>
            <a:pathLst>
              <a:path h="533400">
                <a:moveTo>
                  <a:pt x="0" y="0"/>
                </a:moveTo>
                <a:lnTo>
                  <a:pt x="0" y="533400"/>
                </a:lnTo>
              </a:path>
            </a:pathLst>
          </a:custGeom>
          <a:ln w="64769">
            <a:solidFill>
              <a:srgbClr val="DDDDDD"/>
            </a:solidFill>
          </a:ln>
        </p:spPr>
        <p:txBody>
          <a:bodyPr wrap="square" lIns="0" tIns="0" rIns="0" bIns="0" rtlCol="0"/>
          <a:lstStyle/>
          <a:p>
            <a:endParaRPr/>
          </a:p>
        </p:txBody>
      </p:sp>
      <p:sp>
        <p:nvSpPr>
          <p:cNvPr id="146" name="object 146"/>
          <p:cNvSpPr/>
          <p:nvPr/>
        </p:nvSpPr>
        <p:spPr>
          <a:xfrm>
            <a:off x="8100326" y="348995"/>
            <a:ext cx="0" cy="2057400"/>
          </a:xfrm>
          <a:custGeom>
            <a:avLst/>
            <a:gdLst/>
            <a:ahLst/>
            <a:cxnLst/>
            <a:rect l="l" t="t" r="r" b="b"/>
            <a:pathLst>
              <a:path h="2057400">
                <a:moveTo>
                  <a:pt x="0" y="0"/>
                </a:moveTo>
                <a:lnTo>
                  <a:pt x="0" y="2057399"/>
                </a:lnTo>
              </a:path>
            </a:pathLst>
          </a:custGeom>
          <a:ln w="64769">
            <a:solidFill>
              <a:srgbClr val="DDDDDD"/>
            </a:solidFill>
          </a:ln>
        </p:spPr>
        <p:txBody>
          <a:bodyPr wrap="square" lIns="0" tIns="0" rIns="0" bIns="0" rtlCol="0"/>
          <a:lstStyle/>
          <a:p>
            <a:endParaRPr/>
          </a:p>
        </p:txBody>
      </p:sp>
      <p:sp>
        <p:nvSpPr>
          <p:cNvPr id="147" name="object 147"/>
          <p:cNvSpPr/>
          <p:nvPr/>
        </p:nvSpPr>
        <p:spPr>
          <a:xfrm>
            <a:off x="8100326" y="3473196"/>
            <a:ext cx="0" cy="2133600"/>
          </a:xfrm>
          <a:custGeom>
            <a:avLst/>
            <a:gdLst/>
            <a:ahLst/>
            <a:cxnLst/>
            <a:rect l="l" t="t" r="r" b="b"/>
            <a:pathLst>
              <a:path h="2133600">
                <a:moveTo>
                  <a:pt x="0" y="0"/>
                </a:moveTo>
                <a:lnTo>
                  <a:pt x="0" y="2133600"/>
                </a:lnTo>
              </a:path>
            </a:pathLst>
          </a:custGeom>
          <a:ln w="64769">
            <a:solidFill>
              <a:srgbClr val="DDDDDD"/>
            </a:solidFill>
          </a:ln>
        </p:spPr>
        <p:txBody>
          <a:bodyPr wrap="square" lIns="0" tIns="0" rIns="0" bIns="0" rtlCol="0"/>
          <a:lstStyle/>
          <a:p>
            <a:endParaRPr/>
          </a:p>
        </p:txBody>
      </p:sp>
      <p:sp>
        <p:nvSpPr>
          <p:cNvPr id="148" name="object 148"/>
          <p:cNvSpPr/>
          <p:nvPr/>
        </p:nvSpPr>
        <p:spPr>
          <a:xfrm>
            <a:off x="8100326" y="6673595"/>
            <a:ext cx="0" cy="533400"/>
          </a:xfrm>
          <a:custGeom>
            <a:avLst/>
            <a:gdLst/>
            <a:ahLst/>
            <a:cxnLst/>
            <a:rect l="l" t="t" r="r" b="b"/>
            <a:pathLst>
              <a:path h="533400">
                <a:moveTo>
                  <a:pt x="0" y="0"/>
                </a:moveTo>
                <a:lnTo>
                  <a:pt x="0" y="533400"/>
                </a:lnTo>
              </a:path>
            </a:pathLst>
          </a:custGeom>
          <a:ln w="64769">
            <a:solidFill>
              <a:srgbClr val="DDDDDD"/>
            </a:solidFill>
          </a:ln>
        </p:spPr>
        <p:txBody>
          <a:bodyPr wrap="square" lIns="0" tIns="0" rIns="0" bIns="0" rtlCol="0"/>
          <a:lstStyle/>
          <a:p>
            <a:endParaRPr/>
          </a:p>
        </p:txBody>
      </p:sp>
      <p:sp>
        <p:nvSpPr>
          <p:cNvPr id="149" name="object 149"/>
          <p:cNvSpPr/>
          <p:nvPr/>
        </p:nvSpPr>
        <p:spPr>
          <a:xfrm>
            <a:off x="8232914" y="348995"/>
            <a:ext cx="0" cy="2057400"/>
          </a:xfrm>
          <a:custGeom>
            <a:avLst/>
            <a:gdLst/>
            <a:ahLst/>
            <a:cxnLst/>
            <a:rect l="l" t="t" r="r" b="b"/>
            <a:pathLst>
              <a:path h="2057400">
                <a:moveTo>
                  <a:pt x="0" y="0"/>
                </a:moveTo>
                <a:lnTo>
                  <a:pt x="0" y="2057399"/>
                </a:lnTo>
              </a:path>
            </a:pathLst>
          </a:custGeom>
          <a:ln w="66294">
            <a:solidFill>
              <a:srgbClr val="DDDDDD"/>
            </a:solidFill>
          </a:ln>
        </p:spPr>
        <p:txBody>
          <a:bodyPr wrap="square" lIns="0" tIns="0" rIns="0" bIns="0" rtlCol="0"/>
          <a:lstStyle/>
          <a:p>
            <a:endParaRPr/>
          </a:p>
        </p:txBody>
      </p:sp>
      <p:sp>
        <p:nvSpPr>
          <p:cNvPr id="150" name="object 150"/>
          <p:cNvSpPr/>
          <p:nvPr/>
        </p:nvSpPr>
        <p:spPr>
          <a:xfrm>
            <a:off x="8232914" y="3473196"/>
            <a:ext cx="0" cy="2133600"/>
          </a:xfrm>
          <a:custGeom>
            <a:avLst/>
            <a:gdLst/>
            <a:ahLst/>
            <a:cxnLst/>
            <a:rect l="l" t="t" r="r" b="b"/>
            <a:pathLst>
              <a:path h="2133600">
                <a:moveTo>
                  <a:pt x="0" y="0"/>
                </a:moveTo>
                <a:lnTo>
                  <a:pt x="0" y="2133600"/>
                </a:lnTo>
              </a:path>
            </a:pathLst>
          </a:custGeom>
          <a:ln w="66294">
            <a:solidFill>
              <a:srgbClr val="DDDDDD"/>
            </a:solidFill>
          </a:ln>
        </p:spPr>
        <p:txBody>
          <a:bodyPr wrap="square" lIns="0" tIns="0" rIns="0" bIns="0" rtlCol="0"/>
          <a:lstStyle/>
          <a:p>
            <a:endParaRPr/>
          </a:p>
        </p:txBody>
      </p:sp>
      <p:sp>
        <p:nvSpPr>
          <p:cNvPr id="151" name="object 151"/>
          <p:cNvSpPr/>
          <p:nvPr/>
        </p:nvSpPr>
        <p:spPr>
          <a:xfrm>
            <a:off x="8232914" y="6673595"/>
            <a:ext cx="0" cy="533400"/>
          </a:xfrm>
          <a:custGeom>
            <a:avLst/>
            <a:gdLst/>
            <a:ahLst/>
            <a:cxnLst/>
            <a:rect l="l" t="t" r="r" b="b"/>
            <a:pathLst>
              <a:path h="533400">
                <a:moveTo>
                  <a:pt x="0" y="0"/>
                </a:moveTo>
                <a:lnTo>
                  <a:pt x="0" y="533400"/>
                </a:lnTo>
              </a:path>
            </a:pathLst>
          </a:custGeom>
          <a:ln w="66294">
            <a:solidFill>
              <a:srgbClr val="DDDDDD"/>
            </a:solidFill>
          </a:ln>
        </p:spPr>
        <p:txBody>
          <a:bodyPr wrap="square" lIns="0" tIns="0" rIns="0" bIns="0" rtlCol="0"/>
          <a:lstStyle/>
          <a:p>
            <a:endParaRPr/>
          </a:p>
        </p:txBody>
      </p:sp>
      <p:sp>
        <p:nvSpPr>
          <p:cNvPr id="152" name="object 152"/>
          <p:cNvSpPr/>
          <p:nvPr/>
        </p:nvSpPr>
        <p:spPr>
          <a:xfrm>
            <a:off x="8364740" y="348995"/>
            <a:ext cx="0" cy="2057400"/>
          </a:xfrm>
          <a:custGeom>
            <a:avLst/>
            <a:gdLst/>
            <a:ahLst/>
            <a:cxnLst/>
            <a:rect l="l" t="t" r="r" b="b"/>
            <a:pathLst>
              <a:path h="2057400">
                <a:moveTo>
                  <a:pt x="0" y="0"/>
                </a:moveTo>
                <a:lnTo>
                  <a:pt x="0" y="2057399"/>
                </a:lnTo>
              </a:path>
            </a:pathLst>
          </a:custGeom>
          <a:ln w="66294">
            <a:solidFill>
              <a:srgbClr val="DDDDDD"/>
            </a:solidFill>
          </a:ln>
        </p:spPr>
        <p:txBody>
          <a:bodyPr wrap="square" lIns="0" tIns="0" rIns="0" bIns="0" rtlCol="0"/>
          <a:lstStyle/>
          <a:p>
            <a:endParaRPr/>
          </a:p>
        </p:txBody>
      </p:sp>
      <p:sp>
        <p:nvSpPr>
          <p:cNvPr id="153" name="object 153"/>
          <p:cNvSpPr/>
          <p:nvPr/>
        </p:nvSpPr>
        <p:spPr>
          <a:xfrm>
            <a:off x="8364740" y="3473196"/>
            <a:ext cx="0" cy="2133600"/>
          </a:xfrm>
          <a:custGeom>
            <a:avLst/>
            <a:gdLst/>
            <a:ahLst/>
            <a:cxnLst/>
            <a:rect l="l" t="t" r="r" b="b"/>
            <a:pathLst>
              <a:path h="2133600">
                <a:moveTo>
                  <a:pt x="0" y="0"/>
                </a:moveTo>
                <a:lnTo>
                  <a:pt x="0" y="2133600"/>
                </a:lnTo>
              </a:path>
            </a:pathLst>
          </a:custGeom>
          <a:ln w="66294">
            <a:solidFill>
              <a:srgbClr val="DDDDDD"/>
            </a:solidFill>
          </a:ln>
        </p:spPr>
        <p:txBody>
          <a:bodyPr wrap="square" lIns="0" tIns="0" rIns="0" bIns="0" rtlCol="0"/>
          <a:lstStyle/>
          <a:p>
            <a:endParaRPr/>
          </a:p>
        </p:txBody>
      </p:sp>
      <p:sp>
        <p:nvSpPr>
          <p:cNvPr id="154" name="object 154"/>
          <p:cNvSpPr/>
          <p:nvPr/>
        </p:nvSpPr>
        <p:spPr>
          <a:xfrm>
            <a:off x="8364740" y="6673595"/>
            <a:ext cx="0" cy="533400"/>
          </a:xfrm>
          <a:custGeom>
            <a:avLst/>
            <a:gdLst/>
            <a:ahLst/>
            <a:cxnLst/>
            <a:rect l="l" t="t" r="r" b="b"/>
            <a:pathLst>
              <a:path h="533400">
                <a:moveTo>
                  <a:pt x="0" y="0"/>
                </a:moveTo>
                <a:lnTo>
                  <a:pt x="0" y="533400"/>
                </a:lnTo>
              </a:path>
            </a:pathLst>
          </a:custGeom>
          <a:ln w="66294">
            <a:solidFill>
              <a:srgbClr val="DDDDDD"/>
            </a:solidFill>
          </a:ln>
        </p:spPr>
        <p:txBody>
          <a:bodyPr wrap="square" lIns="0" tIns="0" rIns="0" bIns="0" rtlCol="0"/>
          <a:lstStyle/>
          <a:p>
            <a:endParaRPr/>
          </a:p>
        </p:txBody>
      </p:sp>
      <p:sp>
        <p:nvSpPr>
          <p:cNvPr id="155" name="object 155"/>
          <p:cNvSpPr/>
          <p:nvPr/>
        </p:nvSpPr>
        <p:spPr>
          <a:xfrm>
            <a:off x="8496566" y="348995"/>
            <a:ext cx="0" cy="2057400"/>
          </a:xfrm>
          <a:custGeom>
            <a:avLst/>
            <a:gdLst/>
            <a:ahLst/>
            <a:cxnLst/>
            <a:rect l="l" t="t" r="r" b="b"/>
            <a:pathLst>
              <a:path h="2057400">
                <a:moveTo>
                  <a:pt x="0" y="0"/>
                </a:moveTo>
                <a:lnTo>
                  <a:pt x="0" y="2057400"/>
                </a:lnTo>
              </a:path>
            </a:pathLst>
          </a:custGeom>
          <a:ln w="66294">
            <a:solidFill>
              <a:srgbClr val="DDDDDD"/>
            </a:solidFill>
          </a:ln>
        </p:spPr>
        <p:txBody>
          <a:bodyPr wrap="square" lIns="0" tIns="0" rIns="0" bIns="0" rtlCol="0"/>
          <a:lstStyle/>
          <a:p>
            <a:endParaRPr/>
          </a:p>
        </p:txBody>
      </p:sp>
      <p:sp>
        <p:nvSpPr>
          <p:cNvPr id="156" name="object 156"/>
          <p:cNvSpPr/>
          <p:nvPr/>
        </p:nvSpPr>
        <p:spPr>
          <a:xfrm>
            <a:off x="8496566" y="3473196"/>
            <a:ext cx="0" cy="2133600"/>
          </a:xfrm>
          <a:custGeom>
            <a:avLst/>
            <a:gdLst/>
            <a:ahLst/>
            <a:cxnLst/>
            <a:rect l="l" t="t" r="r" b="b"/>
            <a:pathLst>
              <a:path h="2133600">
                <a:moveTo>
                  <a:pt x="0" y="0"/>
                </a:moveTo>
                <a:lnTo>
                  <a:pt x="0" y="2133600"/>
                </a:lnTo>
              </a:path>
            </a:pathLst>
          </a:custGeom>
          <a:ln w="66294">
            <a:solidFill>
              <a:srgbClr val="DDDDDD"/>
            </a:solidFill>
          </a:ln>
        </p:spPr>
        <p:txBody>
          <a:bodyPr wrap="square" lIns="0" tIns="0" rIns="0" bIns="0" rtlCol="0"/>
          <a:lstStyle/>
          <a:p>
            <a:endParaRPr/>
          </a:p>
        </p:txBody>
      </p:sp>
      <p:sp>
        <p:nvSpPr>
          <p:cNvPr id="157" name="object 157"/>
          <p:cNvSpPr/>
          <p:nvPr/>
        </p:nvSpPr>
        <p:spPr>
          <a:xfrm>
            <a:off x="8496566" y="6673595"/>
            <a:ext cx="0" cy="533400"/>
          </a:xfrm>
          <a:custGeom>
            <a:avLst/>
            <a:gdLst/>
            <a:ahLst/>
            <a:cxnLst/>
            <a:rect l="l" t="t" r="r" b="b"/>
            <a:pathLst>
              <a:path h="533400">
                <a:moveTo>
                  <a:pt x="0" y="0"/>
                </a:moveTo>
                <a:lnTo>
                  <a:pt x="0" y="533400"/>
                </a:lnTo>
              </a:path>
            </a:pathLst>
          </a:custGeom>
          <a:ln w="66294">
            <a:solidFill>
              <a:srgbClr val="DDDDDD"/>
            </a:solidFill>
          </a:ln>
        </p:spPr>
        <p:txBody>
          <a:bodyPr wrap="square" lIns="0" tIns="0" rIns="0" bIns="0" rtlCol="0"/>
          <a:lstStyle/>
          <a:p>
            <a:endParaRPr/>
          </a:p>
        </p:txBody>
      </p:sp>
      <p:sp>
        <p:nvSpPr>
          <p:cNvPr id="158" name="object 158"/>
          <p:cNvSpPr/>
          <p:nvPr/>
        </p:nvSpPr>
        <p:spPr>
          <a:xfrm>
            <a:off x="8629154" y="348995"/>
            <a:ext cx="0" cy="2057400"/>
          </a:xfrm>
          <a:custGeom>
            <a:avLst/>
            <a:gdLst/>
            <a:ahLst/>
            <a:cxnLst/>
            <a:rect l="l" t="t" r="r" b="b"/>
            <a:pathLst>
              <a:path h="2057400">
                <a:moveTo>
                  <a:pt x="0" y="0"/>
                </a:moveTo>
                <a:lnTo>
                  <a:pt x="0" y="2057400"/>
                </a:lnTo>
              </a:path>
            </a:pathLst>
          </a:custGeom>
          <a:ln w="64769">
            <a:solidFill>
              <a:srgbClr val="DDDDDD"/>
            </a:solidFill>
          </a:ln>
        </p:spPr>
        <p:txBody>
          <a:bodyPr wrap="square" lIns="0" tIns="0" rIns="0" bIns="0" rtlCol="0"/>
          <a:lstStyle/>
          <a:p>
            <a:endParaRPr/>
          </a:p>
        </p:txBody>
      </p:sp>
      <p:sp>
        <p:nvSpPr>
          <p:cNvPr id="159" name="object 159"/>
          <p:cNvSpPr/>
          <p:nvPr/>
        </p:nvSpPr>
        <p:spPr>
          <a:xfrm>
            <a:off x="8629154" y="3473196"/>
            <a:ext cx="0" cy="2133600"/>
          </a:xfrm>
          <a:custGeom>
            <a:avLst/>
            <a:gdLst/>
            <a:ahLst/>
            <a:cxnLst/>
            <a:rect l="l" t="t" r="r" b="b"/>
            <a:pathLst>
              <a:path h="2133600">
                <a:moveTo>
                  <a:pt x="0" y="0"/>
                </a:moveTo>
                <a:lnTo>
                  <a:pt x="0" y="2133600"/>
                </a:lnTo>
              </a:path>
            </a:pathLst>
          </a:custGeom>
          <a:ln w="64769">
            <a:solidFill>
              <a:srgbClr val="DDDDDD"/>
            </a:solidFill>
          </a:ln>
        </p:spPr>
        <p:txBody>
          <a:bodyPr wrap="square" lIns="0" tIns="0" rIns="0" bIns="0" rtlCol="0"/>
          <a:lstStyle/>
          <a:p>
            <a:endParaRPr/>
          </a:p>
        </p:txBody>
      </p:sp>
      <p:sp>
        <p:nvSpPr>
          <p:cNvPr id="160" name="object 160"/>
          <p:cNvSpPr/>
          <p:nvPr/>
        </p:nvSpPr>
        <p:spPr>
          <a:xfrm>
            <a:off x="8629154" y="6673595"/>
            <a:ext cx="0" cy="533400"/>
          </a:xfrm>
          <a:custGeom>
            <a:avLst/>
            <a:gdLst/>
            <a:ahLst/>
            <a:cxnLst/>
            <a:rect l="l" t="t" r="r" b="b"/>
            <a:pathLst>
              <a:path h="533400">
                <a:moveTo>
                  <a:pt x="0" y="0"/>
                </a:moveTo>
                <a:lnTo>
                  <a:pt x="0" y="533400"/>
                </a:lnTo>
              </a:path>
            </a:pathLst>
          </a:custGeom>
          <a:ln w="64769">
            <a:solidFill>
              <a:srgbClr val="DDDDDD"/>
            </a:solidFill>
          </a:ln>
        </p:spPr>
        <p:txBody>
          <a:bodyPr wrap="square" lIns="0" tIns="0" rIns="0" bIns="0" rtlCol="0"/>
          <a:lstStyle/>
          <a:p>
            <a:endParaRPr/>
          </a:p>
        </p:txBody>
      </p:sp>
      <p:sp>
        <p:nvSpPr>
          <p:cNvPr id="161" name="object 161"/>
          <p:cNvSpPr/>
          <p:nvPr/>
        </p:nvSpPr>
        <p:spPr>
          <a:xfrm>
            <a:off x="8760980" y="348995"/>
            <a:ext cx="0" cy="2057400"/>
          </a:xfrm>
          <a:custGeom>
            <a:avLst/>
            <a:gdLst/>
            <a:ahLst/>
            <a:cxnLst/>
            <a:rect l="l" t="t" r="r" b="b"/>
            <a:pathLst>
              <a:path h="2057400">
                <a:moveTo>
                  <a:pt x="0" y="0"/>
                </a:moveTo>
                <a:lnTo>
                  <a:pt x="0" y="2057400"/>
                </a:lnTo>
              </a:path>
            </a:pathLst>
          </a:custGeom>
          <a:ln w="64769">
            <a:solidFill>
              <a:srgbClr val="DDDDDD"/>
            </a:solidFill>
          </a:ln>
        </p:spPr>
        <p:txBody>
          <a:bodyPr wrap="square" lIns="0" tIns="0" rIns="0" bIns="0" rtlCol="0"/>
          <a:lstStyle/>
          <a:p>
            <a:endParaRPr/>
          </a:p>
        </p:txBody>
      </p:sp>
      <p:sp>
        <p:nvSpPr>
          <p:cNvPr id="162" name="object 162"/>
          <p:cNvSpPr/>
          <p:nvPr/>
        </p:nvSpPr>
        <p:spPr>
          <a:xfrm>
            <a:off x="8760980" y="3473196"/>
            <a:ext cx="0" cy="2133600"/>
          </a:xfrm>
          <a:custGeom>
            <a:avLst/>
            <a:gdLst/>
            <a:ahLst/>
            <a:cxnLst/>
            <a:rect l="l" t="t" r="r" b="b"/>
            <a:pathLst>
              <a:path h="2133600">
                <a:moveTo>
                  <a:pt x="0" y="0"/>
                </a:moveTo>
                <a:lnTo>
                  <a:pt x="0" y="2133600"/>
                </a:lnTo>
              </a:path>
            </a:pathLst>
          </a:custGeom>
          <a:ln w="64769">
            <a:solidFill>
              <a:srgbClr val="DDDDDD"/>
            </a:solidFill>
          </a:ln>
        </p:spPr>
        <p:txBody>
          <a:bodyPr wrap="square" lIns="0" tIns="0" rIns="0" bIns="0" rtlCol="0"/>
          <a:lstStyle/>
          <a:p>
            <a:endParaRPr/>
          </a:p>
        </p:txBody>
      </p:sp>
      <p:sp>
        <p:nvSpPr>
          <p:cNvPr id="163" name="object 163"/>
          <p:cNvSpPr/>
          <p:nvPr/>
        </p:nvSpPr>
        <p:spPr>
          <a:xfrm>
            <a:off x="8760980" y="6673595"/>
            <a:ext cx="0" cy="533400"/>
          </a:xfrm>
          <a:custGeom>
            <a:avLst/>
            <a:gdLst/>
            <a:ahLst/>
            <a:cxnLst/>
            <a:rect l="l" t="t" r="r" b="b"/>
            <a:pathLst>
              <a:path h="533400">
                <a:moveTo>
                  <a:pt x="0" y="0"/>
                </a:moveTo>
                <a:lnTo>
                  <a:pt x="0" y="533400"/>
                </a:lnTo>
              </a:path>
            </a:pathLst>
          </a:custGeom>
          <a:ln w="64769">
            <a:solidFill>
              <a:srgbClr val="DDDDDD"/>
            </a:solidFill>
          </a:ln>
        </p:spPr>
        <p:txBody>
          <a:bodyPr wrap="square" lIns="0" tIns="0" rIns="0" bIns="0" rtlCol="0"/>
          <a:lstStyle/>
          <a:p>
            <a:endParaRPr/>
          </a:p>
        </p:txBody>
      </p:sp>
      <p:sp>
        <p:nvSpPr>
          <p:cNvPr id="164" name="object 164"/>
          <p:cNvSpPr/>
          <p:nvPr/>
        </p:nvSpPr>
        <p:spPr>
          <a:xfrm>
            <a:off x="8892413" y="348995"/>
            <a:ext cx="0" cy="2057400"/>
          </a:xfrm>
          <a:custGeom>
            <a:avLst/>
            <a:gdLst/>
            <a:ahLst/>
            <a:cxnLst/>
            <a:rect l="l" t="t" r="r" b="b"/>
            <a:pathLst>
              <a:path h="2057400">
                <a:moveTo>
                  <a:pt x="0" y="0"/>
                </a:moveTo>
                <a:lnTo>
                  <a:pt x="0" y="2057400"/>
                </a:lnTo>
              </a:path>
            </a:pathLst>
          </a:custGeom>
          <a:ln w="65531">
            <a:solidFill>
              <a:srgbClr val="DDDDDD"/>
            </a:solidFill>
          </a:ln>
        </p:spPr>
        <p:txBody>
          <a:bodyPr wrap="square" lIns="0" tIns="0" rIns="0" bIns="0" rtlCol="0"/>
          <a:lstStyle/>
          <a:p>
            <a:endParaRPr/>
          </a:p>
        </p:txBody>
      </p:sp>
      <p:sp>
        <p:nvSpPr>
          <p:cNvPr id="165" name="object 165"/>
          <p:cNvSpPr/>
          <p:nvPr/>
        </p:nvSpPr>
        <p:spPr>
          <a:xfrm>
            <a:off x="8892413" y="3473196"/>
            <a:ext cx="0" cy="2133600"/>
          </a:xfrm>
          <a:custGeom>
            <a:avLst/>
            <a:gdLst/>
            <a:ahLst/>
            <a:cxnLst/>
            <a:rect l="l" t="t" r="r" b="b"/>
            <a:pathLst>
              <a:path h="2133600">
                <a:moveTo>
                  <a:pt x="0" y="0"/>
                </a:moveTo>
                <a:lnTo>
                  <a:pt x="0" y="2133600"/>
                </a:lnTo>
              </a:path>
            </a:pathLst>
          </a:custGeom>
          <a:ln w="65531">
            <a:solidFill>
              <a:srgbClr val="DDDDDD"/>
            </a:solidFill>
          </a:ln>
        </p:spPr>
        <p:txBody>
          <a:bodyPr wrap="square" lIns="0" tIns="0" rIns="0" bIns="0" rtlCol="0"/>
          <a:lstStyle/>
          <a:p>
            <a:endParaRPr/>
          </a:p>
        </p:txBody>
      </p:sp>
      <p:sp>
        <p:nvSpPr>
          <p:cNvPr id="166" name="object 166"/>
          <p:cNvSpPr/>
          <p:nvPr/>
        </p:nvSpPr>
        <p:spPr>
          <a:xfrm>
            <a:off x="8892413" y="6673595"/>
            <a:ext cx="0" cy="533400"/>
          </a:xfrm>
          <a:custGeom>
            <a:avLst/>
            <a:gdLst/>
            <a:ahLst/>
            <a:cxnLst/>
            <a:rect l="l" t="t" r="r" b="b"/>
            <a:pathLst>
              <a:path h="533400">
                <a:moveTo>
                  <a:pt x="0" y="0"/>
                </a:moveTo>
                <a:lnTo>
                  <a:pt x="0" y="533400"/>
                </a:lnTo>
              </a:path>
            </a:pathLst>
          </a:custGeom>
          <a:ln w="65531">
            <a:solidFill>
              <a:srgbClr val="DDDDDD"/>
            </a:solidFill>
          </a:ln>
        </p:spPr>
        <p:txBody>
          <a:bodyPr wrap="square" lIns="0" tIns="0" rIns="0" bIns="0" rtlCol="0"/>
          <a:lstStyle/>
          <a:p>
            <a:endParaRPr/>
          </a:p>
        </p:txBody>
      </p:sp>
      <p:sp>
        <p:nvSpPr>
          <p:cNvPr id="167" name="object 167"/>
          <p:cNvSpPr/>
          <p:nvPr/>
        </p:nvSpPr>
        <p:spPr>
          <a:xfrm>
            <a:off x="9025001" y="348995"/>
            <a:ext cx="0" cy="2057400"/>
          </a:xfrm>
          <a:custGeom>
            <a:avLst/>
            <a:gdLst/>
            <a:ahLst/>
            <a:cxnLst/>
            <a:rect l="l" t="t" r="r" b="b"/>
            <a:pathLst>
              <a:path h="2057400">
                <a:moveTo>
                  <a:pt x="0" y="0"/>
                </a:moveTo>
                <a:lnTo>
                  <a:pt x="0" y="2057400"/>
                </a:lnTo>
              </a:path>
            </a:pathLst>
          </a:custGeom>
          <a:ln w="67055">
            <a:solidFill>
              <a:srgbClr val="DDDDDD"/>
            </a:solidFill>
          </a:ln>
        </p:spPr>
        <p:txBody>
          <a:bodyPr wrap="square" lIns="0" tIns="0" rIns="0" bIns="0" rtlCol="0"/>
          <a:lstStyle/>
          <a:p>
            <a:endParaRPr/>
          </a:p>
        </p:txBody>
      </p:sp>
      <p:sp>
        <p:nvSpPr>
          <p:cNvPr id="168" name="object 168"/>
          <p:cNvSpPr/>
          <p:nvPr/>
        </p:nvSpPr>
        <p:spPr>
          <a:xfrm>
            <a:off x="9025001" y="3473196"/>
            <a:ext cx="0" cy="2133600"/>
          </a:xfrm>
          <a:custGeom>
            <a:avLst/>
            <a:gdLst/>
            <a:ahLst/>
            <a:cxnLst/>
            <a:rect l="l" t="t" r="r" b="b"/>
            <a:pathLst>
              <a:path h="2133600">
                <a:moveTo>
                  <a:pt x="0" y="0"/>
                </a:moveTo>
                <a:lnTo>
                  <a:pt x="0" y="2133600"/>
                </a:lnTo>
              </a:path>
            </a:pathLst>
          </a:custGeom>
          <a:ln w="67055">
            <a:solidFill>
              <a:srgbClr val="DDDDDD"/>
            </a:solidFill>
          </a:ln>
        </p:spPr>
        <p:txBody>
          <a:bodyPr wrap="square" lIns="0" tIns="0" rIns="0" bIns="0" rtlCol="0"/>
          <a:lstStyle/>
          <a:p>
            <a:endParaRPr/>
          </a:p>
        </p:txBody>
      </p:sp>
      <p:sp>
        <p:nvSpPr>
          <p:cNvPr id="169" name="object 169"/>
          <p:cNvSpPr/>
          <p:nvPr/>
        </p:nvSpPr>
        <p:spPr>
          <a:xfrm>
            <a:off x="9025001" y="6673595"/>
            <a:ext cx="0" cy="533400"/>
          </a:xfrm>
          <a:custGeom>
            <a:avLst/>
            <a:gdLst/>
            <a:ahLst/>
            <a:cxnLst/>
            <a:rect l="l" t="t" r="r" b="b"/>
            <a:pathLst>
              <a:path h="533400">
                <a:moveTo>
                  <a:pt x="0" y="0"/>
                </a:moveTo>
                <a:lnTo>
                  <a:pt x="0" y="533400"/>
                </a:lnTo>
              </a:path>
            </a:pathLst>
          </a:custGeom>
          <a:ln w="67055">
            <a:solidFill>
              <a:srgbClr val="DDDDDD"/>
            </a:solidFill>
          </a:ln>
        </p:spPr>
        <p:txBody>
          <a:bodyPr wrap="square" lIns="0" tIns="0" rIns="0" bIns="0" rtlCol="0"/>
          <a:lstStyle/>
          <a:p>
            <a:endParaRPr/>
          </a:p>
        </p:txBody>
      </p:sp>
      <p:sp>
        <p:nvSpPr>
          <p:cNvPr id="170" name="object 170"/>
          <p:cNvSpPr/>
          <p:nvPr/>
        </p:nvSpPr>
        <p:spPr>
          <a:xfrm>
            <a:off x="9156827" y="348995"/>
            <a:ext cx="0" cy="2057400"/>
          </a:xfrm>
          <a:custGeom>
            <a:avLst/>
            <a:gdLst/>
            <a:ahLst/>
            <a:cxnLst/>
            <a:rect l="l" t="t" r="r" b="b"/>
            <a:pathLst>
              <a:path h="2057400">
                <a:moveTo>
                  <a:pt x="0" y="0"/>
                </a:moveTo>
                <a:lnTo>
                  <a:pt x="0" y="2057400"/>
                </a:lnTo>
              </a:path>
            </a:pathLst>
          </a:custGeom>
          <a:ln w="67055">
            <a:solidFill>
              <a:srgbClr val="DDDDDD"/>
            </a:solidFill>
          </a:ln>
        </p:spPr>
        <p:txBody>
          <a:bodyPr wrap="square" lIns="0" tIns="0" rIns="0" bIns="0" rtlCol="0"/>
          <a:lstStyle/>
          <a:p>
            <a:endParaRPr/>
          </a:p>
        </p:txBody>
      </p:sp>
      <p:sp>
        <p:nvSpPr>
          <p:cNvPr id="171" name="object 171"/>
          <p:cNvSpPr/>
          <p:nvPr/>
        </p:nvSpPr>
        <p:spPr>
          <a:xfrm>
            <a:off x="9156827" y="3473196"/>
            <a:ext cx="0" cy="2133600"/>
          </a:xfrm>
          <a:custGeom>
            <a:avLst/>
            <a:gdLst/>
            <a:ahLst/>
            <a:cxnLst/>
            <a:rect l="l" t="t" r="r" b="b"/>
            <a:pathLst>
              <a:path h="2133600">
                <a:moveTo>
                  <a:pt x="0" y="0"/>
                </a:moveTo>
                <a:lnTo>
                  <a:pt x="0" y="2133600"/>
                </a:lnTo>
              </a:path>
            </a:pathLst>
          </a:custGeom>
          <a:ln w="67055">
            <a:solidFill>
              <a:srgbClr val="DDDDDD"/>
            </a:solidFill>
          </a:ln>
        </p:spPr>
        <p:txBody>
          <a:bodyPr wrap="square" lIns="0" tIns="0" rIns="0" bIns="0" rtlCol="0"/>
          <a:lstStyle/>
          <a:p>
            <a:endParaRPr/>
          </a:p>
        </p:txBody>
      </p:sp>
      <p:sp>
        <p:nvSpPr>
          <p:cNvPr id="172" name="object 172"/>
          <p:cNvSpPr/>
          <p:nvPr/>
        </p:nvSpPr>
        <p:spPr>
          <a:xfrm>
            <a:off x="9156827" y="6673595"/>
            <a:ext cx="0" cy="533400"/>
          </a:xfrm>
          <a:custGeom>
            <a:avLst/>
            <a:gdLst/>
            <a:ahLst/>
            <a:cxnLst/>
            <a:rect l="l" t="t" r="r" b="b"/>
            <a:pathLst>
              <a:path h="533400">
                <a:moveTo>
                  <a:pt x="0" y="0"/>
                </a:moveTo>
                <a:lnTo>
                  <a:pt x="0" y="533400"/>
                </a:lnTo>
              </a:path>
            </a:pathLst>
          </a:custGeom>
          <a:ln w="67055">
            <a:solidFill>
              <a:srgbClr val="DDDDDD"/>
            </a:solidFill>
          </a:ln>
        </p:spPr>
        <p:txBody>
          <a:bodyPr wrap="square" lIns="0" tIns="0" rIns="0" bIns="0" rtlCol="0"/>
          <a:lstStyle/>
          <a:p>
            <a:endParaRPr/>
          </a:p>
        </p:txBody>
      </p:sp>
      <p:sp>
        <p:nvSpPr>
          <p:cNvPr id="173" name="object 173"/>
          <p:cNvSpPr/>
          <p:nvPr/>
        </p:nvSpPr>
        <p:spPr>
          <a:xfrm>
            <a:off x="9288653" y="348995"/>
            <a:ext cx="0" cy="2057400"/>
          </a:xfrm>
          <a:custGeom>
            <a:avLst/>
            <a:gdLst/>
            <a:ahLst/>
            <a:cxnLst/>
            <a:rect l="l" t="t" r="r" b="b"/>
            <a:pathLst>
              <a:path h="2057400">
                <a:moveTo>
                  <a:pt x="0" y="0"/>
                </a:moveTo>
                <a:lnTo>
                  <a:pt x="0" y="2057400"/>
                </a:lnTo>
              </a:path>
            </a:pathLst>
          </a:custGeom>
          <a:ln w="67055">
            <a:solidFill>
              <a:srgbClr val="DDDDDD"/>
            </a:solidFill>
          </a:ln>
        </p:spPr>
        <p:txBody>
          <a:bodyPr wrap="square" lIns="0" tIns="0" rIns="0" bIns="0" rtlCol="0"/>
          <a:lstStyle/>
          <a:p>
            <a:endParaRPr/>
          </a:p>
        </p:txBody>
      </p:sp>
      <p:sp>
        <p:nvSpPr>
          <p:cNvPr id="174" name="object 174"/>
          <p:cNvSpPr/>
          <p:nvPr/>
        </p:nvSpPr>
        <p:spPr>
          <a:xfrm>
            <a:off x="9288653" y="3473196"/>
            <a:ext cx="0" cy="2133600"/>
          </a:xfrm>
          <a:custGeom>
            <a:avLst/>
            <a:gdLst/>
            <a:ahLst/>
            <a:cxnLst/>
            <a:rect l="l" t="t" r="r" b="b"/>
            <a:pathLst>
              <a:path h="2133600">
                <a:moveTo>
                  <a:pt x="0" y="0"/>
                </a:moveTo>
                <a:lnTo>
                  <a:pt x="0" y="2133600"/>
                </a:lnTo>
              </a:path>
            </a:pathLst>
          </a:custGeom>
          <a:ln w="67055">
            <a:solidFill>
              <a:srgbClr val="DDDDDD"/>
            </a:solidFill>
          </a:ln>
        </p:spPr>
        <p:txBody>
          <a:bodyPr wrap="square" lIns="0" tIns="0" rIns="0" bIns="0" rtlCol="0"/>
          <a:lstStyle/>
          <a:p>
            <a:endParaRPr/>
          </a:p>
        </p:txBody>
      </p:sp>
      <p:sp>
        <p:nvSpPr>
          <p:cNvPr id="175" name="object 175"/>
          <p:cNvSpPr/>
          <p:nvPr/>
        </p:nvSpPr>
        <p:spPr>
          <a:xfrm>
            <a:off x="9288653" y="6673595"/>
            <a:ext cx="0" cy="533400"/>
          </a:xfrm>
          <a:custGeom>
            <a:avLst/>
            <a:gdLst/>
            <a:ahLst/>
            <a:cxnLst/>
            <a:rect l="l" t="t" r="r" b="b"/>
            <a:pathLst>
              <a:path h="533400">
                <a:moveTo>
                  <a:pt x="0" y="0"/>
                </a:moveTo>
                <a:lnTo>
                  <a:pt x="0" y="533400"/>
                </a:lnTo>
              </a:path>
            </a:pathLst>
          </a:custGeom>
          <a:ln w="67055">
            <a:solidFill>
              <a:srgbClr val="DDDDDD"/>
            </a:solidFill>
          </a:ln>
        </p:spPr>
        <p:txBody>
          <a:bodyPr wrap="square" lIns="0" tIns="0" rIns="0" bIns="0" rtlCol="0"/>
          <a:lstStyle/>
          <a:p>
            <a:endParaRPr/>
          </a:p>
        </p:txBody>
      </p:sp>
      <p:sp>
        <p:nvSpPr>
          <p:cNvPr id="176" name="object 176"/>
          <p:cNvSpPr/>
          <p:nvPr/>
        </p:nvSpPr>
        <p:spPr>
          <a:xfrm>
            <a:off x="9421241" y="348995"/>
            <a:ext cx="0" cy="2057400"/>
          </a:xfrm>
          <a:custGeom>
            <a:avLst/>
            <a:gdLst/>
            <a:ahLst/>
            <a:cxnLst/>
            <a:rect l="l" t="t" r="r" b="b"/>
            <a:pathLst>
              <a:path h="2057400">
                <a:moveTo>
                  <a:pt x="0" y="0"/>
                </a:moveTo>
                <a:lnTo>
                  <a:pt x="0" y="2057400"/>
                </a:lnTo>
              </a:path>
            </a:pathLst>
          </a:custGeom>
          <a:ln w="65531">
            <a:solidFill>
              <a:srgbClr val="DDDDDD"/>
            </a:solidFill>
          </a:ln>
        </p:spPr>
        <p:txBody>
          <a:bodyPr wrap="square" lIns="0" tIns="0" rIns="0" bIns="0" rtlCol="0"/>
          <a:lstStyle/>
          <a:p>
            <a:endParaRPr/>
          </a:p>
        </p:txBody>
      </p:sp>
      <p:sp>
        <p:nvSpPr>
          <p:cNvPr id="177" name="object 177"/>
          <p:cNvSpPr/>
          <p:nvPr/>
        </p:nvSpPr>
        <p:spPr>
          <a:xfrm>
            <a:off x="9421241" y="3473196"/>
            <a:ext cx="0" cy="2133600"/>
          </a:xfrm>
          <a:custGeom>
            <a:avLst/>
            <a:gdLst/>
            <a:ahLst/>
            <a:cxnLst/>
            <a:rect l="l" t="t" r="r" b="b"/>
            <a:pathLst>
              <a:path h="2133600">
                <a:moveTo>
                  <a:pt x="0" y="0"/>
                </a:moveTo>
                <a:lnTo>
                  <a:pt x="0" y="2133600"/>
                </a:lnTo>
              </a:path>
            </a:pathLst>
          </a:custGeom>
          <a:ln w="65531">
            <a:solidFill>
              <a:srgbClr val="DDDDDD"/>
            </a:solidFill>
          </a:ln>
        </p:spPr>
        <p:txBody>
          <a:bodyPr wrap="square" lIns="0" tIns="0" rIns="0" bIns="0" rtlCol="0"/>
          <a:lstStyle/>
          <a:p>
            <a:endParaRPr/>
          </a:p>
        </p:txBody>
      </p:sp>
      <p:sp>
        <p:nvSpPr>
          <p:cNvPr id="178" name="object 178"/>
          <p:cNvSpPr/>
          <p:nvPr/>
        </p:nvSpPr>
        <p:spPr>
          <a:xfrm>
            <a:off x="9421241" y="6673595"/>
            <a:ext cx="0" cy="533400"/>
          </a:xfrm>
          <a:custGeom>
            <a:avLst/>
            <a:gdLst/>
            <a:ahLst/>
            <a:cxnLst/>
            <a:rect l="l" t="t" r="r" b="b"/>
            <a:pathLst>
              <a:path h="533400">
                <a:moveTo>
                  <a:pt x="0" y="0"/>
                </a:moveTo>
                <a:lnTo>
                  <a:pt x="0" y="533400"/>
                </a:lnTo>
              </a:path>
            </a:pathLst>
          </a:custGeom>
          <a:ln w="65531">
            <a:solidFill>
              <a:srgbClr val="DDDDDD"/>
            </a:solidFill>
          </a:ln>
        </p:spPr>
        <p:txBody>
          <a:bodyPr wrap="square" lIns="0" tIns="0" rIns="0" bIns="0" rtlCol="0"/>
          <a:lstStyle/>
          <a:p>
            <a:endParaRPr/>
          </a:p>
        </p:txBody>
      </p:sp>
      <p:sp>
        <p:nvSpPr>
          <p:cNvPr id="179" name="object 179"/>
          <p:cNvSpPr/>
          <p:nvPr/>
        </p:nvSpPr>
        <p:spPr>
          <a:xfrm>
            <a:off x="9553067" y="348995"/>
            <a:ext cx="0" cy="5257800"/>
          </a:xfrm>
          <a:custGeom>
            <a:avLst/>
            <a:gdLst/>
            <a:ahLst/>
            <a:cxnLst/>
            <a:rect l="l" t="t" r="r" b="b"/>
            <a:pathLst>
              <a:path h="5257800">
                <a:moveTo>
                  <a:pt x="0" y="0"/>
                </a:moveTo>
                <a:lnTo>
                  <a:pt x="0" y="5257800"/>
                </a:lnTo>
              </a:path>
            </a:pathLst>
          </a:custGeom>
          <a:ln w="65531">
            <a:solidFill>
              <a:srgbClr val="DDDDDD"/>
            </a:solidFill>
          </a:ln>
        </p:spPr>
        <p:txBody>
          <a:bodyPr wrap="square" lIns="0" tIns="0" rIns="0" bIns="0" rtlCol="0"/>
          <a:lstStyle/>
          <a:p>
            <a:endParaRPr/>
          </a:p>
        </p:txBody>
      </p:sp>
      <p:sp>
        <p:nvSpPr>
          <p:cNvPr id="180" name="object 180"/>
          <p:cNvSpPr/>
          <p:nvPr/>
        </p:nvSpPr>
        <p:spPr>
          <a:xfrm>
            <a:off x="9553067" y="6673595"/>
            <a:ext cx="0" cy="533400"/>
          </a:xfrm>
          <a:custGeom>
            <a:avLst/>
            <a:gdLst/>
            <a:ahLst/>
            <a:cxnLst/>
            <a:rect l="l" t="t" r="r" b="b"/>
            <a:pathLst>
              <a:path h="533400">
                <a:moveTo>
                  <a:pt x="0" y="0"/>
                </a:moveTo>
                <a:lnTo>
                  <a:pt x="0" y="533400"/>
                </a:lnTo>
              </a:path>
            </a:pathLst>
          </a:custGeom>
          <a:ln w="65531">
            <a:solidFill>
              <a:srgbClr val="DDDDDD"/>
            </a:solidFill>
          </a:ln>
        </p:spPr>
        <p:txBody>
          <a:bodyPr wrap="square" lIns="0" tIns="0" rIns="0" bIns="0" rtlCol="0"/>
          <a:lstStyle/>
          <a:p>
            <a:endParaRPr/>
          </a:p>
        </p:txBody>
      </p:sp>
      <p:sp>
        <p:nvSpPr>
          <p:cNvPr id="181" name="object 181"/>
          <p:cNvSpPr/>
          <p:nvPr/>
        </p:nvSpPr>
        <p:spPr>
          <a:xfrm>
            <a:off x="2586113" y="348995"/>
            <a:ext cx="7332726" cy="6858000"/>
          </a:xfrm>
          <a:prstGeom prst="rect">
            <a:avLst/>
          </a:prstGeom>
          <a:blipFill>
            <a:blip r:embed="rId2" cstate="print"/>
            <a:stretch>
              <a:fillRect/>
            </a:stretch>
          </a:blipFill>
        </p:spPr>
        <p:txBody>
          <a:bodyPr wrap="square" lIns="0" tIns="0" rIns="0" bIns="0" rtlCol="0"/>
          <a:lstStyle/>
          <a:p>
            <a:endParaRPr/>
          </a:p>
        </p:txBody>
      </p:sp>
      <p:sp>
        <p:nvSpPr>
          <p:cNvPr id="182" name="object 182"/>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183" name="object 183"/>
          <p:cNvSpPr txBox="1">
            <a:spLocks noGrp="1"/>
          </p:cNvSpPr>
          <p:nvPr>
            <p:ph type="title"/>
          </p:nvPr>
        </p:nvSpPr>
        <p:spPr>
          <a:xfrm>
            <a:off x="2073535" y="1290319"/>
            <a:ext cx="3950970" cy="635635"/>
          </a:xfrm>
          <a:prstGeom prst="rect">
            <a:avLst/>
          </a:prstGeom>
        </p:spPr>
        <p:txBody>
          <a:bodyPr vert="horz" wrap="square" lIns="0" tIns="12700" rIns="0" bIns="0" rtlCol="0">
            <a:spAutoFit/>
          </a:bodyPr>
          <a:lstStyle/>
          <a:p>
            <a:pPr marL="12700">
              <a:lnSpc>
                <a:spcPct val="100000"/>
              </a:lnSpc>
              <a:spcBef>
                <a:spcPts val="100"/>
              </a:spcBef>
            </a:pPr>
            <a:r>
              <a:rPr spc="-5" dirty="0"/>
              <a:t>Cloud</a:t>
            </a:r>
            <a:r>
              <a:rPr spc="-75" dirty="0"/>
              <a:t> </a:t>
            </a:r>
            <a:r>
              <a:rPr spc="-5" dirty="0"/>
              <a:t>Computing</a:t>
            </a:r>
          </a:p>
        </p:txBody>
      </p:sp>
      <p:sp>
        <p:nvSpPr>
          <p:cNvPr id="184" name="object 184"/>
          <p:cNvSpPr txBox="1"/>
          <p:nvPr/>
        </p:nvSpPr>
        <p:spPr>
          <a:xfrm>
            <a:off x="2606935" y="2181859"/>
            <a:ext cx="4538980" cy="299720"/>
          </a:xfrm>
          <a:prstGeom prst="rect">
            <a:avLst/>
          </a:prstGeom>
        </p:spPr>
        <p:txBody>
          <a:bodyPr vert="horz" wrap="square" lIns="0" tIns="12700" rIns="0" bIns="0" rtlCol="0">
            <a:spAutoFit/>
          </a:bodyPr>
          <a:lstStyle/>
          <a:p>
            <a:pPr marL="355600" indent="-342900">
              <a:lnSpc>
                <a:spcPct val="100000"/>
              </a:lnSpc>
              <a:spcBef>
                <a:spcPts val="100"/>
              </a:spcBef>
              <a:buClr>
                <a:srgbClr val="9A0000"/>
              </a:buClr>
              <a:buSzPct val="77777"/>
              <a:buFont typeface="Wingdings"/>
              <a:buChar char=""/>
              <a:tabLst>
                <a:tab pos="354965" algn="l"/>
                <a:tab pos="355600" algn="l"/>
              </a:tabLst>
            </a:pPr>
            <a:r>
              <a:rPr sz="1800" spc="-5" dirty="0">
                <a:latin typeface="Arial"/>
                <a:cs typeface="Arial"/>
              </a:rPr>
              <a:t>"</a:t>
            </a:r>
            <a:r>
              <a:rPr sz="1800" spc="-5" dirty="0">
                <a:solidFill>
                  <a:srgbClr val="9A0000"/>
                </a:solidFill>
                <a:latin typeface="Arial"/>
                <a:cs typeface="Arial"/>
              </a:rPr>
              <a:t>Cloud </a:t>
            </a:r>
            <a:r>
              <a:rPr sz="1800" dirty="0">
                <a:solidFill>
                  <a:srgbClr val="9A0000"/>
                </a:solidFill>
                <a:latin typeface="Arial"/>
                <a:cs typeface="Arial"/>
              </a:rPr>
              <a:t>Computing </a:t>
            </a:r>
            <a:r>
              <a:rPr sz="1800" dirty="0">
                <a:latin typeface="Arial"/>
                <a:cs typeface="Arial"/>
              </a:rPr>
              <a:t>is a paradigm in</a:t>
            </a:r>
            <a:r>
              <a:rPr sz="1800" spc="-95" dirty="0">
                <a:latin typeface="Arial"/>
                <a:cs typeface="Arial"/>
              </a:rPr>
              <a:t> </a:t>
            </a:r>
            <a:r>
              <a:rPr sz="1800" dirty="0">
                <a:latin typeface="Arial"/>
                <a:cs typeface="Arial"/>
              </a:rPr>
              <a:t>which</a:t>
            </a:r>
            <a:endParaRPr sz="1800">
              <a:latin typeface="Arial"/>
              <a:cs typeface="Arial"/>
            </a:endParaRPr>
          </a:p>
        </p:txBody>
      </p:sp>
      <p:sp>
        <p:nvSpPr>
          <p:cNvPr id="185" name="object 185"/>
          <p:cNvSpPr txBox="1"/>
          <p:nvPr/>
        </p:nvSpPr>
        <p:spPr>
          <a:xfrm>
            <a:off x="2949835" y="2429502"/>
            <a:ext cx="3646170" cy="547370"/>
          </a:xfrm>
          <a:prstGeom prst="rect">
            <a:avLst/>
          </a:prstGeom>
        </p:spPr>
        <p:txBody>
          <a:bodyPr vert="horz" wrap="square" lIns="0" tIns="43180" rIns="0" bIns="0" rtlCol="0">
            <a:spAutoFit/>
          </a:bodyPr>
          <a:lstStyle/>
          <a:p>
            <a:pPr marL="12700" marR="5080">
              <a:lnSpc>
                <a:spcPts val="1950"/>
              </a:lnSpc>
              <a:spcBef>
                <a:spcPts val="340"/>
              </a:spcBef>
            </a:pPr>
            <a:r>
              <a:rPr sz="1800" spc="-5" dirty="0">
                <a:latin typeface="Arial"/>
                <a:cs typeface="Arial"/>
              </a:rPr>
              <a:t>information is permanently stored in  servers on the Internet and</a:t>
            </a:r>
            <a:r>
              <a:rPr sz="1800" spc="-60" dirty="0">
                <a:latin typeface="Arial"/>
                <a:cs typeface="Arial"/>
              </a:rPr>
              <a:t> </a:t>
            </a:r>
            <a:r>
              <a:rPr sz="1800" spc="-5" dirty="0">
                <a:latin typeface="Arial"/>
                <a:cs typeface="Arial"/>
              </a:rPr>
              <a:t>cached</a:t>
            </a:r>
            <a:endParaRPr sz="1800">
              <a:latin typeface="Arial"/>
              <a:cs typeface="Arial"/>
            </a:endParaRPr>
          </a:p>
        </p:txBody>
      </p:sp>
      <p:sp>
        <p:nvSpPr>
          <p:cNvPr id="186" name="object 186"/>
          <p:cNvSpPr txBox="1"/>
          <p:nvPr/>
        </p:nvSpPr>
        <p:spPr>
          <a:xfrm>
            <a:off x="2949835" y="2924786"/>
            <a:ext cx="34175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temporarily on clients that</a:t>
            </a:r>
            <a:r>
              <a:rPr sz="1800" spc="-75" dirty="0">
                <a:latin typeface="Arial"/>
                <a:cs typeface="Arial"/>
              </a:rPr>
              <a:t> </a:t>
            </a:r>
            <a:r>
              <a:rPr sz="1800" spc="-5" dirty="0">
                <a:latin typeface="Arial"/>
                <a:cs typeface="Arial"/>
              </a:rPr>
              <a:t>include</a:t>
            </a:r>
            <a:endParaRPr sz="1800">
              <a:latin typeface="Arial"/>
              <a:cs typeface="Arial"/>
            </a:endParaRPr>
          </a:p>
        </p:txBody>
      </p:sp>
      <p:sp>
        <p:nvSpPr>
          <p:cNvPr id="187" name="object 187"/>
          <p:cNvSpPr txBox="1"/>
          <p:nvPr/>
        </p:nvSpPr>
        <p:spPr>
          <a:xfrm>
            <a:off x="2949833" y="3172429"/>
            <a:ext cx="4107815" cy="1017905"/>
          </a:xfrm>
          <a:prstGeom prst="rect">
            <a:avLst/>
          </a:prstGeom>
        </p:spPr>
        <p:txBody>
          <a:bodyPr vert="horz" wrap="square" lIns="0" tIns="38100" rIns="0" bIns="0" rtlCol="0">
            <a:spAutoFit/>
          </a:bodyPr>
          <a:lstStyle/>
          <a:p>
            <a:pPr marL="12700" marR="5080">
              <a:lnSpc>
                <a:spcPct val="90700"/>
              </a:lnSpc>
              <a:spcBef>
                <a:spcPts val="300"/>
              </a:spcBef>
            </a:pPr>
            <a:r>
              <a:rPr sz="1800" spc="-5" dirty="0">
                <a:latin typeface="Arial"/>
                <a:cs typeface="Arial"/>
              </a:rPr>
              <a:t>desktops, entertainment centers, table  computers, notebooks, wall computers,  handhelds, sensors, monitors, etc.” </a:t>
            </a:r>
            <a:r>
              <a:rPr sz="1600" i="1" spc="-5" dirty="0">
                <a:latin typeface="Arial"/>
                <a:cs typeface="Arial"/>
              </a:rPr>
              <a:t>IEEE  Internet</a:t>
            </a:r>
            <a:r>
              <a:rPr sz="1600" i="1" dirty="0">
                <a:latin typeface="Arial"/>
                <a:cs typeface="Arial"/>
              </a:rPr>
              <a:t> </a:t>
            </a:r>
            <a:r>
              <a:rPr sz="1600" i="1" spc="-5" dirty="0">
                <a:latin typeface="Arial"/>
                <a:cs typeface="Arial"/>
              </a:rPr>
              <a:t>Computing</a:t>
            </a:r>
            <a:endParaRPr sz="1600">
              <a:latin typeface="Arial"/>
              <a:cs typeface="Arial"/>
            </a:endParaRPr>
          </a:p>
        </p:txBody>
      </p:sp>
      <p:sp>
        <p:nvSpPr>
          <p:cNvPr id="188" name="object 188"/>
          <p:cNvSpPr txBox="1"/>
          <p:nvPr/>
        </p:nvSpPr>
        <p:spPr>
          <a:xfrm>
            <a:off x="2606935" y="4163059"/>
            <a:ext cx="4242435" cy="632460"/>
          </a:xfrm>
          <a:prstGeom prst="rect">
            <a:avLst/>
          </a:prstGeom>
        </p:spPr>
        <p:txBody>
          <a:bodyPr vert="horz" wrap="square" lIns="0" tIns="41275" rIns="0" bIns="0" rtlCol="0">
            <a:spAutoFit/>
          </a:bodyPr>
          <a:lstStyle/>
          <a:p>
            <a:pPr marL="355600" indent="-342900">
              <a:lnSpc>
                <a:spcPct val="100000"/>
              </a:lnSpc>
              <a:spcBef>
                <a:spcPts val="325"/>
              </a:spcBef>
              <a:buClr>
                <a:srgbClr val="9A0000"/>
              </a:buClr>
              <a:buSzPct val="77777"/>
              <a:buFont typeface="Wingdings"/>
              <a:buChar char=""/>
              <a:tabLst>
                <a:tab pos="354965" algn="l"/>
                <a:tab pos="355600" algn="l"/>
              </a:tabLst>
            </a:pPr>
            <a:r>
              <a:rPr sz="1800" spc="-5" dirty="0">
                <a:latin typeface="Arial"/>
                <a:cs typeface="Arial"/>
              </a:rPr>
              <a:t>Provides </a:t>
            </a:r>
            <a:r>
              <a:rPr sz="1800" spc="-5" dirty="0">
                <a:solidFill>
                  <a:srgbClr val="9A0000"/>
                </a:solidFill>
                <a:latin typeface="Arial"/>
                <a:cs typeface="Arial"/>
              </a:rPr>
              <a:t>software as </a:t>
            </a:r>
            <a:r>
              <a:rPr sz="1800" dirty="0">
                <a:solidFill>
                  <a:srgbClr val="9A0000"/>
                </a:solidFill>
                <a:latin typeface="Arial"/>
                <a:cs typeface="Arial"/>
              </a:rPr>
              <a:t>a </a:t>
            </a:r>
            <a:r>
              <a:rPr sz="1800" spc="-5" dirty="0">
                <a:solidFill>
                  <a:srgbClr val="9A0000"/>
                </a:solidFill>
                <a:latin typeface="Arial"/>
                <a:cs typeface="Arial"/>
              </a:rPr>
              <a:t>service</a:t>
            </a:r>
            <a:r>
              <a:rPr sz="1800" spc="-80" dirty="0">
                <a:solidFill>
                  <a:srgbClr val="9A0000"/>
                </a:solidFill>
                <a:latin typeface="Arial"/>
                <a:cs typeface="Arial"/>
              </a:rPr>
              <a:t> </a:t>
            </a:r>
            <a:r>
              <a:rPr sz="1800" spc="-5" dirty="0">
                <a:solidFill>
                  <a:srgbClr val="9A0000"/>
                </a:solidFill>
                <a:latin typeface="Arial"/>
                <a:cs typeface="Arial"/>
              </a:rPr>
              <a:t>(SaaS)</a:t>
            </a:r>
            <a:endParaRPr sz="1800">
              <a:latin typeface="Arial"/>
              <a:cs typeface="Arial"/>
            </a:endParaRPr>
          </a:p>
          <a:p>
            <a:pPr marL="355600" indent="-342900">
              <a:lnSpc>
                <a:spcPct val="100000"/>
              </a:lnSpc>
              <a:spcBef>
                <a:spcPts val="229"/>
              </a:spcBef>
              <a:buSzPct val="77777"/>
              <a:buFont typeface="Wingdings"/>
              <a:buChar char=""/>
              <a:tabLst>
                <a:tab pos="354965" algn="l"/>
                <a:tab pos="355600" algn="l"/>
              </a:tabLst>
            </a:pPr>
            <a:r>
              <a:rPr sz="1800" spc="-5" dirty="0">
                <a:solidFill>
                  <a:srgbClr val="9A0000"/>
                </a:solidFill>
                <a:latin typeface="Arial"/>
                <a:cs typeface="Arial"/>
              </a:rPr>
              <a:t>Device and location</a:t>
            </a:r>
            <a:r>
              <a:rPr sz="1800" spc="-35" dirty="0">
                <a:solidFill>
                  <a:srgbClr val="9A0000"/>
                </a:solidFill>
                <a:latin typeface="Arial"/>
                <a:cs typeface="Arial"/>
              </a:rPr>
              <a:t> </a:t>
            </a:r>
            <a:r>
              <a:rPr sz="1800" spc="-5" dirty="0">
                <a:solidFill>
                  <a:srgbClr val="9A0000"/>
                </a:solidFill>
                <a:latin typeface="Arial"/>
                <a:cs typeface="Arial"/>
              </a:rPr>
              <a:t>independence</a:t>
            </a:r>
            <a:endParaRPr sz="1800">
              <a:latin typeface="Arial"/>
              <a:cs typeface="Arial"/>
            </a:endParaRPr>
          </a:p>
        </p:txBody>
      </p:sp>
      <p:sp>
        <p:nvSpPr>
          <p:cNvPr id="189" name="object 189"/>
          <p:cNvSpPr txBox="1"/>
          <p:nvPr/>
        </p:nvSpPr>
        <p:spPr>
          <a:xfrm>
            <a:off x="2606935" y="4742934"/>
            <a:ext cx="4585970" cy="1098550"/>
          </a:xfrm>
          <a:prstGeom prst="rect">
            <a:avLst/>
          </a:prstGeom>
        </p:spPr>
        <p:txBody>
          <a:bodyPr vert="horz" wrap="square" lIns="0" tIns="43180" rIns="0" bIns="0" rtlCol="0">
            <a:spAutoFit/>
          </a:bodyPr>
          <a:lstStyle/>
          <a:p>
            <a:pPr marL="355600" marR="551815">
              <a:lnSpc>
                <a:spcPts val="1950"/>
              </a:lnSpc>
              <a:spcBef>
                <a:spcPts val="340"/>
              </a:spcBef>
            </a:pPr>
            <a:r>
              <a:rPr sz="1800" spc="-5" dirty="0">
                <a:latin typeface="Arial"/>
                <a:cs typeface="Arial"/>
              </a:rPr>
              <a:t>enables users to access systems  regardless of their location or</a:t>
            </a:r>
            <a:r>
              <a:rPr sz="1800" spc="-75" dirty="0">
                <a:latin typeface="Arial"/>
                <a:cs typeface="Arial"/>
              </a:rPr>
              <a:t> </a:t>
            </a:r>
            <a:r>
              <a:rPr sz="1800" spc="-5" dirty="0">
                <a:latin typeface="Arial"/>
                <a:cs typeface="Arial"/>
              </a:rPr>
              <a:t>device</a:t>
            </a:r>
            <a:endParaRPr sz="1800">
              <a:latin typeface="Arial"/>
              <a:cs typeface="Arial"/>
            </a:endParaRPr>
          </a:p>
          <a:p>
            <a:pPr marL="355600" marR="5080" indent="-342900">
              <a:lnSpc>
                <a:spcPts val="1950"/>
              </a:lnSpc>
              <a:spcBef>
                <a:spcPts val="434"/>
              </a:spcBef>
              <a:buSzPct val="77777"/>
              <a:buFont typeface="Wingdings"/>
              <a:buChar char=""/>
              <a:tabLst>
                <a:tab pos="354965" algn="l"/>
                <a:tab pos="355600" algn="l"/>
              </a:tabLst>
            </a:pPr>
            <a:r>
              <a:rPr sz="1800" spc="-5" dirty="0">
                <a:solidFill>
                  <a:srgbClr val="9A0000"/>
                </a:solidFill>
                <a:latin typeface="Arial"/>
                <a:cs typeface="Arial"/>
              </a:rPr>
              <a:t>Multi-tenancy </a:t>
            </a:r>
            <a:r>
              <a:rPr sz="1800" spc="-5" dirty="0">
                <a:latin typeface="Arial"/>
                <a:cs typeface="Arial"/>
              </a:rPr>
              <a:t>enables sharing of  </a:t>
            </a:r>
            <a:r>
              <a:rPr sz="1800" dirty="0">
                <a:latin typeface="Arial"/>
                <a:cs typeface="Arial"/>
              </a:rPr>
              <a:t>resources (and costs) among a large</a:t>
            </a:r>
            <a:r>
              <a:rPr sz="1800" spc="-125" dirty="0">
                <a:latin typeface="Arial"/>
                <a:cs typeface="Arial"/>
              </a:rPr>
              <a:t> </a:t>
            </a:r>
            <a:r>
              <a:rPr sz="1800" dirty="0">
                <a:latin typeface="Arial"/>
                <a:cs typeface="Arial"/>
              </a:rPr>
              <a:t>pool</a:t>
            </a:r>
            <a:endParaRPr sz="1800">
              <a:latin typeface="Arial"/>
              <a:cs typeface="Arial"/>
            </a:endParaRPr>
          </a:p>
        </p:txBody>
      </p:sp>
      <p:sp>
        <p:nvSpPr>
          <p:cNvPr id="190" name="object 190"/>
          <p:cNvSpPr txBox="1"/>
          <p:nvPr/>
        </p:nvSpPr>
        <p:spPr>
          <a:xfrm>
            <a:off x="2949835" y="5789152"/>
            <a:ext cx="838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of</a:t>
            </a:r>
            <a:r>
              <a:rPr sz="1800" spc="-80" dirty="0">
                <a:latin typeface="Arial"/>
                <a:cs typeface="Arial"/>
              </a:rPr>
              <a:t> </a:t>
            </a:r>
            <a:r>
              <a:rPr sz="1800" spc="-5" dirty="0">
                <a:latin typeface="Arial"/>
                <a:cs typeface="Arial"/>
              </a:rPr>
              <a:t>users</a:t>
            </a:r>
            <a:endParaRPr sz="1800">
              <a:latin typeface="Arial"/>
              <a:cs typeface="Arial"/>
            </a:endParaRPr>
          </a:p>
        </p:txBody>
      </p:sp>
      <p:sp>
        <p:nvSpPr>
          <p:cNvPr id="191" name="object 191"/>
          <p:cNvSpPr txBox="1"/>
          <p:nvPr/>
        </p:nvSpPr>
        <p:spPr>
          <a:xfrm>
            <a:off x="2606935" y="6092444"/>
            <a:ext cx="4394200" cy="299720"/>
          </a:xfrm>
          <a:prstGeom prst="rect">
            <a:avLst/>
          </a:prstGeom>
        </p:spPr>
        <p:txBody>
          <a:bodyPr vert="horz" wrap="square" lIns="0" tIns="12700" rIns="0" bIns="0" rtlCol="0">
            <a:spAutoFit/>
          </a:bodyPr>
          <a:lstStyle/>
          <a:p>
            <a:pPr marL="355600" indent="-342900">
              <a:lnSpc>
                <a:spcPct val="100000"/>
              </a:lnSpc>
              <a:spcBef>
                <a:spcPts val="100"/>
              </a:spcBef>
              <a:buClr>
                <a:srgbClr val="9A0000"/>
              </a:buClr>
              <a:buSzPct val="77777"/>
              <a:buFont typeface="Wingdings"/>
              <a:buChar char=""/>
              <a:tabLst>
                <a:tab pos="354965" algn="l"/>
                <a:tab pos="355600" algn="l"/>
              </a:tabLst>
            </a:pPr>
            <a:r>
              <a:rPr sz="1800" spc="-5" dirty="0">
                <a:latin typeface="Arial"/>
                <a:cs typeface="Arial"/>
              </a:rPr>
              <a:t>Demands </a:t>
            </a:r>
            <a:r>
              <a:rPr sz="1800" spc="-5" dirty="0">
                <a:solidFill>
                  <a:srgbClr val="9A0000"/>
                </a:solidFill>
                <a:latin typeface="Arial"/>
                <a:cs typeface="Arial"/>
              </a:rPr>
              <a:t>reliability, scalability,</a:t>
            </a:r>
            <a:r>
              <a:rPr sz="1800" spc="-75" dirty="0">
                <a:solidFill>
                  <a:srgbClr val="9A0000"/>
                </a:solidFill>
                <a:latin typeface="Arial"/>
                <a:cs typeface="Arial"/>
              </a:rPr>
              <a:t> </a:t>
            </a:r>
            <a:r>
              <a:rPr sz="1800" spc="-5" dirty="0">
                <a:solidFill>
                  <a:srgbClr val="9A0000"/>
                </a:solidFill>
                <a:latin typeface="Arial"/>
                <a:cs typeface="Arial"/>
              </a:rPr>
              <a:t>security,</a:t>
            </a:r>
            <a:endParaRPr sz="1800">
              <a:latin typeface="Arial"/>
              <a:cs typeface="Arial"/>
            </a:endParaRPr>
          </a:p>
        </p:txBody>
      </p:sp>
      <p:sp>
        <p:nvSpPr>
          <p:cNvPr id="192" name="object 192"/>
          <p:cNvSpPr txBox="1"/>
          <p:nvPr/>
        </p:nvSpPr>
        <p:spPr>
          <a:xfrm>
            <a:off x="2949835" y="6340086"/>
            <a:ext cx="24511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9A0000"/>
                </a:solidFill>
                <a:latin typeface="Arial"/>
                <a:cs typeface="Arial"/>
              </a:rPr>
              <a:t>sustainability </a:t>
            </a:r>
            <a:r>
              <a:rPr sz="1800" spc="-5" dirty="0">
                <a:latin typeface="Arial"/>
                <a:cs typeface="Arial"/>
              </a:rPr>
              <a:t>(Green</a:t>
            </a:r>
            <a:r>
              <a:rPr sz="1800" spc="-80" dirty="0">
                <a:latin typeface="Arial"/>
                <a:cs typeface="Arial"/>
              </a:rPr>
              <a:t> </a:t>
            </a:r>
            <a:r>
              <a:rPr sz="1800" spc="-5" dirty="0">
                <a:latin typeface="Arial"/>
                <a:cs typeface="Arial"/>
              </a:rPr>
              <a:t>IT)</a:t>
            </a:r>
            <a:endParaRPr sz="1800">
              <a:latin typeface="Arial"/>
              <a:cs typeface="Arial"/>
            </a:endParaRPr>
          </a:p>
        </p:txBody>
      </p:sp>
      <p:sp>
        <p:nvSpPr>
          <p:cNvPr id="193" name="object 193"/>
          <p:cNvSpPr/>
          <p:nvPr/>
        </p:nvSpPr>
        <p:spPr>
          <a:xfrm>
            <a:off x="7404227" y="2406395"/>
            <a:ext cx="2133600" cy="1066800"/>
          </a:xfrm>
          <a:custGeom>
            <a:avLst/>
            <a:gdLst/>
            <a:ahLst/>
            <a:cxnLst/>
            <a:rect l="l" t="t" r="r" b="b"/>
            <a:pathLst>
              <a:path w="2133600" h="1066800">
                <a:moveTo>
                  <a:pt x="0" y="0"/>
                </a:moveTo>
                <a:lnTo>
                  <a:pt x="0" y="1066800"/>
                </a:lnTo>
                <a:lnTo>
                  <a:pt x="2133600" y="1066800"/>
                </a:lnTo>
                <a:lnTo>
                  <a:pt x="2133600" y="0"/>
                </a:lnTo>
                <a:lnTo>
                  <a:pt x="0" y="0"/>
                </a:lnTo>
                <a:close/>
              </a:path>
            </a:pathLst>
          </a:custGeom>
          <a:solidFill>
            <a:srgbClr val="FFFFFF"/>
          </a:solidFill>
        </p:spPr>
        <p:txBody>
          <a:bodyPr wrap="square" lIns="0" tIns="0" rIns="0" bIns="0" rtlCol="0"/>
          <a:lstStyle/>
          <a:p>
            <a:endParaRPr/>
          </a:p>
        </p:txBody>
      </p:sp>
      <p:sp>
        <p:nvSpPr>
          <p:cNvPr id="194" name="object 194"/>
          <p:cNvSpPr/>
          <p:nvPr/>
        </p:nvSpPr>
        <p:spPr>
          <a:xfrm>
            <a:off x="7404227" y="2406395"/>
            <a:ext cx="2133600" cy="1066800"/>
          </a:xfrm>
          <a:custGeom>
            <a:avLst/>
            <a:gdLst/>
            <a:ahLst/>
            <a:cxnLst/>
            <a:rect l="l" t="t" r="r" b="b"/>
            <a:pathLst>
              <a:path w="2133600" h="1066800">
                <a:moveTo>
                  <a:pt x="0" y="0"/>
                </a:moveTo>
                <a:lnTo>
                  <a:pt x="0" y="1066800"/>
                </a:lnTo>
                <a:lnTo>
                  <a:pt x="2133600" y="1066800"/>
                </a:lnTo>
                <a:lnTo>
                  <a:pt x="2133600" y="0"/>
                </a:lnTo>
                <a:lnTo>
                  <a:pt x="0" y="0"/>
                </a:lnTo>
                <a:close/>
              </a:path>
            </a:pathLst>
          </a:custGeom>
          <a:ln w="9524">
            <a:solidFill>
              <a:srgbClr val="000000"/>
            </a:solidFill>
          </a:ln>
        </p:spPr>
        <p:txBody>
          <a:bodyPr wrap="square" lIns="0" tIns="0" rIns="0" bIns="0" rtlCol="0"/>
          <a:lstStyle/>
          <a:p>
            <a:endParaRPr/>
          </a:p>
        </p:txBody>
      </p:sp>
      <p:sp>
        <p:nvSpPr>
          <p:cNvPr id="195" name="object 195"/>
          <p:cNvSpPr/>
          <p:nvPr/>
        </p:nvSpPr>
        <p:spPr>
          <a:xfrm>
            <a:off x="7404239" y="3777996"/>
            <a:ext cx="2286000" cy="1371600"/>
          </a:xfrm>
          <a:custGeom>
            <a:avLst/>
            <a:gdLst/>
            <a:ahLst/>
            <a:cxnLst/>
            <a:rect l="l" t="t" r="r" b="b"/>
            <a:pathLst>
              <a:path w="2286000" h="1371600">
                <a:moveTo>
                  <a:pt x="206501" y="1109618"/>
                </a:moveTo>
                <a:lnTo>
                  <a:pt x="206501" y="455675"/>
                </a:lnTo>
                <a:lnTo>
                  <a:pt x="205739" y="456438"/>
                </a:lnTo>
                <a:lnTo>
                  <a:pt x="205643" y="455826"/>
                </a:lnTo>
                <a:lnTo>
                  <a:pt x="158113" y="464142"/>
                </a:lnTo>
                <a:lnTo>
                  <a:pt x="114244" y="480393"/>
                </a:lnTo>
                <a:lnTo>
                  <a:pt x="75960" y="503442"/>
                </a:lnTo>
                <a:lnTo>
                  <a:pt x="44327" y="532302"/>
                </a:lnTo>
                <a:lnTo>
                  <a:pt x="20411" y="565988"/>
                </a:lnTo>
                <a:lnTo>
                  <a:pt x="5280" y="603512"/>
                </a:lnTo>
                <a:lnTo>
                  <a:pt x="0" y="643890"/>
                </a:lnTo>
                <a:lnTo>
                  <a:pt x="7881" y="692824"/>
                </a:lnTo>
                <a:lnTo>
                  <a:pt x="30479" y="737616"/>
                </a:lnTo>
                <a:lnTo>
                  <a:pt x="66222" y="776120"/>
                </a:lnTo>
                <a:lnTo>
                  <a:pt x="112154" y="805316"/>
                </a:lnTo>
                <a:lnTo>
                  <a:pt x="112775" y="804672"/>
                </a:lnTo>
                <a:lnTo>
                  <a:pt x="113537" y="806196"/>
                </a:lnTo>
                <a:lnTo>
                  <a:pt x="113537" y="1060637"/>
                </a:lnTo>
                <a:lnTo>
                  <a:pt x="136560" y="1079454"/>
                </a:lnTo>
                <a:lnTo>
                  <a:pt x="179421" y="1101716"/>
                </a:lnTo>
                <a:lnTo>
                  <a:pt x="206501" y="1109618"/>
                </a:lnTo>
                <a:close/>
              </a:path>
              <a:path w="2286000" h="1371600">
                <a:moveTo>
                  <a:pt x="113537" y="1060637"/>
                </a:moveTo>
                <a:lnTo>
                  <a:pt x="113537" y="806196"/>
                </a:lnTo>
                <a:lnTo>
                  <a:pt x="112154" y="805316"/>
                </a:lnTo>
                <a:lnTo>
                  <a:pt x="85975" y="832496"/>
                </a:lnTo>
                <a:lnTo>
                  <a:pt x="66389" y="863822"/>
                </a:lnTo>
                <a:lnTo>
                  <a:pt x="54375" y="897576"/>
                </a:lnTo>
                <a:lnTo>
                  <a:pt x="50291" y="932688"/>
                </a:lnTo>
                <a:lnTo>
                  <a:pt x="56363" y="975744"/>
                </a:lnTo>
                <a:lnTo>
                  <a:pt x="73671" y="1015321"/>
                </a:lnTo>
                <a:lnTo>
                  <a:pt x="100857" y="1050273"/>
                </a:lnTo>
                <a:lnTo>
                  <a:pt x="113537" y="1060637"/>
                </a:lnTo>
                <a:close/>
              </a:path>
              <a:path w="2286000" h="1371600">
                <a:moveTo>
                  <a:pt x="1188720" y="1370375"/>
                </a:moveTo>
                <a:lnTo>
                  <a:pt x="1188720" y="107441"/>
                </a:lnTo>
                <a:lnTo>
                  <a:pt x="1145655" y="79081"/>
                </a:lnTo>
                <a:lnTo>
                  <a:pt x="1097375" y="58292"/>
                </a:lnTo>
                <a:lnTo>
                  <a:pt x="1045237" y="45505"/>
                </a:lnTo>
                <a:lnTo>
                  <a:pt x="990600" y="41147"/>
                </a:lnTo>
                <a:lnTo>
                  <a:pt x="939281" y="44996"/>
                </a:lnTo>
                <a:lnTo>
                  <a:pt x="890439" y="56190"/>
                </a:lnTo>
                <a:lnTo>
                  <a:pt x="845153" y="74199"/>
                </a:lnTo>
                <a:lnTo>
                  <a:pt x="804502" y="98495"/>
                </a:lnTo>
                <a:lnTo>
                  <a:pt x="769567" y="128548"/>
                </a:lnTo>
                <a:lnTo>
                  <a:pt x="741425" y="163829"/>
                </a:lnTo>
                <a:lnTo>
                  <a:pt x="739901" y="165353"/>
                </a:lnTo>
                <a:lnTo>
                  <a:pt x="697861" y="147792"/>
                </a:lnTo>
                <a:lnTo>
                  <a:pt x="653319" y="135159"/>
                </a:lnTo>
                <a:lnTo>
                  <a:pt x="606921" y="127527"/>
                </a:lnTo>
                <a:lnTo>
                  <a:pt x="559307" y="124967"/>
                </a:lnTo>
                <a:lnTo>
                  <a:pt x="506518" y="128141"/>
                </a:lnTo>
                <a:lnTo>
                  <a:pt x="456152" y="137360"/>
                </a:lnTo>
                <a:lnTo>
                  <a:pt x="408792" y="152157"/>
                </a:lnTo>
                <a:lnTo>
                  <a:pt x="364948" y="172087"/>
                </a:lnTo>
                <a:lnTo>
                  <a:pt x="325177" y="196688"/>
                </a:lnTo>
                <a:lnTo>
                  <a:pt x="290027" y="225503"/>
                </a:lnTo>
                <a:lnTo>
                  <a:pt x="260042" y="258077"/>
                </a:lnTo>
                <a:lnTo>
                  <a:pt x="235771" y="293952"/>
                </a:lnTo>
                <a:lnTo>
                  <a:pt x="217757" y="332671"/>
                </a:lnTo>
                <a:lnTo>
                  <a:pt x="206549" y="373777"/>
                </a:lnTo>
                <a:lnTo>
                  <a:pt x="202691" y="416813"/>
                </a:lnTo>
                <a:lnTo>
                  <a:pt x="202525" y="426648"/>
                </a:lnTo>
                <a:lnTo>
                  <a:pt x="203072" y="436625"/>
                </a:lnTo>
                <a:lnTo>
                  <a:pt x="204192" y="446603"/>
                </a:lnTo>
                <a:lnTo>
                  <a:pt x="205643" y="455826"/>
                </a:lnTo>
                <a:lnTo>
                  <a:pt x="206501" y="455675"/>
                </a:lnTo>
                <a:lnTo>
                  <a:pt x="206501" y="1109618"/>
                </a:lnTo>
                <a:lnTo>
                  <a:pt x="228080" y="1115914"/>
                </a:lnTo>
                <a:lnTo>
                  <a:pt x="281177" y="1120902"/>
                </a:lnTo>
                <a:lnTo>
                  <a:pt x="287595" y="1120771"/>
                </a:lnTo>
                <a:lnTo>
                  <a:pt x="294227" y="1120425"/>
                </a:lnTo>
                <a:lnTo>
                  <a:pt x="301001" y="1119937"/>
                </a:lnTo>
                <a:lnTo>
                  <a:pt x="307847" y="1119377"/>
                </a:lnTo>
                <a:lnTo>
                  <a:pt x="307847" y="1122766"/>
                </a:lnTo>
                <a:lnTo>
                  <a:pt x="336552" y="1157891"/>
                </a:lnTo>
                <a:lnTo>
                  <a:pt x="371986" y="1190934"/>
                </a:lnTo>
                <a:lnTo>
                  <a:pt x="412047" y="1219726"/>
                </a:lnTo>
                <a:lnTo>
                  <a:pt x="456164" y="1243970"/>
                </a:lnTo>
                <a:lnTo>
                  <a:pt x="503722" y="1263345"/>
                </a:lnTo>
                <a:lnTo>
                  <a:pt x="554176" y="1277564"/>
                </a:lnTo>
                <a:lnTo>
                  <a:pt x="606934" y="1286318"/>
                </a:lnTo>
                <a:lnTo>
                  <a:pt x="661416" y="1289304"/>
                </a:lnTo>
                <a:lnTo>
                  <a:pt x="716458" y="1286196"/>
                </a:lnTo>
                <a:lnTo>
                  <a:pt x="770286" y="1277016"/>
                </a:lnTo>
                <a:lnTo>
                  <a:pt x="822257" y="1261979"/>
                </a:lnTo>
                <a:lnTo>
                  <a:pt x="870966" y="1241616"/>
                </a:lnTo>
                <a:lnTo>
                  <a:pt x="870966" y="1241298"/>
                </a:lnTo>
                <a:lnTo>
                  <a:pt x="871728" y="1241298"/>
                </a:lnTo>
                <a:lnTo>
                  <a:pt x="871728" y="1242104"/>
                </a:lnTo>
                <a:lnTo>
                  <a:pt x="902023" y="1274188"/>
                </a:lnTo>
                <a:lnTo>
                  <a:pt x="937946" y="1302786"/>
                </a:lnTo>
                <a:lnTo>
                  <a:pt x="978094" y="1326813"/>
                </a:lnTo>
                <a:lnTo>
                  <a:pt x="1021828" y="1345987"/>
                </a:lnTo>
                <a:lnTo>
                  <a:pt x="1068508" y="1360030"/>
                </a:lnTo>
                <a:lnTo>
                  <a:pt x="1117494" y="1368660"/>
                </a:lnTo>
                <a:lnTo>
                  <a:pt x="1168145" y="1371600"/>
                </a:lnTo>
                <a:lnTo>
                  <a:pt x="1188720" y="1370375"/>
                </a:lnTo>
                <a:close/>
              </a:path>
              <a:path w="2286000" h="1371600">
                <a:moveTo>
                  <a:pt x="307847" y="1122766"/>
                </a:moveTo>
                <a:lnTo>
                  <a:pt x="307847" y="1119377"/>
                </a:lnTo>
                <a:lnTo>
                  <a:pt x="306323" y="1120902"/>
                </a:lnTo>
                <a:lnTo>
                  <a:pt x="307847" y="1122766"/>
                </a:lnTo>
                <a:close/>
              </a:path>
              <a:path w="2286000" h="1371600">
                <a:moveTo>
                  <a:pt x="871181" y="1241526"/>
                </a:moveTo>
                <a:lnTo>
                  <a:pt x="870966" y="1241298"/>
                </a:lnTo>
                <a:lnTo>
                  <a:pt x="870966" y="1241616"/>
                </a:lnTo>
                <a:lnTo>
                  <a:pt x="871181" y="1241526"/>
                </a:lnTo>
                <a:close/>
              </a:path>
              <a:path w="2286000" h="1371600">
                <a:moveTo>
                  <a:pt x="871728" y="1242104"/>
                </a:moveTo>
                <a:lnTo>
                  <a:pt x="871728" y="1241298"/>
                </a:lnTo>
                <a:lnTo>
                  <a:pt x="871181" y="1241526"/>
                </a:lnTo>
                <a:lnTo>
                  <a:pt x="871728" y="1242104"/>
                </a:lnTo>
                <a:close/>
              </a:path>
              <a:path w="2286000" h="1371600">
                <a:moveTo>
                  <a:pt x="1577735" y="73607"/>
                </a:moveTo>
                <a:lnTo>
                  <a:pt x="1540835" y="42755"/>
                </a:lnTo>
                <a:lnTo>
                  <a:pt x="1496567" y="19526"/>
                </a:lnTo>
                <a:lnTo>
                  <a:pt x="1447157" y="5012"/>
                </a:lnTo>
                <a:lnTo>
                  <a:pt x="1394460" y="0"/>
                </a:lnTo>
                <a:lnTo>
                  <a:pt x="1343058" y="4712"/>
                </a:lnTo>
                <a:lnTo>
                  <a:pt x="1295058" y="18312"/>
                </a:lnTo>
                <a:lnTo>
                  <a:pt x="1252033" y="39995"/>
                </a:lnTo>
                <a:lnTo>
                  <a:pt x="1215554" y="68957"/>
                </a:lnTo>
                <a:lnTo>
                  <a:pt x="1187195" y="104393"/>
                </a:lnTo>
                <a:lnTo>
                  <a:pt x="1188720" y="107441"/>
                </a:lnTo>
                <a:lnTo>
                  <a:pt x="1188720" y="1370375"/>
                </a:lnTo>
                <a:lnTo>
                  <a:pt x="1269352" y="1359571"/>
                </a:lnTo>
                <a:lnTo>
                  <a:pt x="1316425" y="1345099"/>
                </a:lnTo>
                <a:lnTo>
                  <a:pt x="1360299" y="1325491"/>
                </a:lnTo>
                <a:lnTo>
                  <a:pt x="1400341" y="1301122"/>
                </a:lnTo>
                <a:lnTo>
                  <a:pt x="1435918" y="1272370"/>
                </a:lnTo>
                <a:lnTo>
                  <a:pt x="1466396" y="1239610"/>
                </a:lnTo>
                <a:lnTo>
                  <a:pt x="1491142" y="1203219"/>
                </a:lnTo>
                <a:lnTo>
                  <a:pt x="1509521" y="1163573"/>
                </a:lnTo>
                <a:lnTo>
                  <a:pt x="1510283" y="1165097"/>
                </a:lnTo>
                <a:lnTo>
                  <a:pt x="1548074" y="1181659"/>
                </a:lnTo>
                <a:lnTo>
                  <a:pt x="1577339" y="1190393"/>
                </a:lnTo>
                <a:lnTo>
                  <a:pt x="1577339" y="73913"/>
                </a:lnTo>
                <a:lnTo>
                  <a:pt x="1577735" y="73607"/>
                </a:lnTo>
                <a:close/>
              </a:path>
              <a:path w="2286000" h="1371600">
                <a:moveTo>
                  <a:pt x="1578102" y="1190621"/>
                </a:moveTo>
                <a:lnTo>
                  <a:pt x="1578102" y="73913"/>
                </a:lnTo>
                <a:lnTo>
                  <a:pt x="1577339" y="73913"/>
                </a:lnTo>
                <a:lnTo>
                  <a:pt x="1577339" y="1190393"/>
                </a:lnTo>
                <a:lnTo>
                  <a:pt x="1578102" y="1190621"/>
                </a:lnTo>
                <a:close/>
              </a:path>
              <a:path w="2286000" h="1371600">
                <a:moveTo>
                  <a:pt x="2026158" y="172211"/>
                </a:moveTo>
                <a:lnTo>
                  <a:pt x="2011984" y="131241"/>
                </a:lnTo>
                <a:lnTo>
                  <a:pt x="1988533" y="94416"/>
                </a:lnTo>
                <a:lnTo>
                  <a:pt x="1956978" y="62523"/>
                </a:lnTo>
                <a:lnTo>
                  <a:pt x="1918491" y="36349"/>
                </a:lnTo>
                <a:lnTo>
                  <a:pt x="1874246" y="16679"/>
                </a:lnTo>
                <a:lnTo>
                  <a:pt x="1825416" y="4300"/>
                </a:lnTo>
                <a:lnTo>
                  <a:pt x="1773174" y="0"/>
                </a:lnTo>
                <a:lnTo>
                  <a:pt x="1717607" y="4905"/>
                </a:lnTo>
                <a:lnTo>
                  <a:pt x="1665255" y="19240"/>
                </a:lnTo>
                <a:lnTo>
                  <a:pt x="1617904" y="42433"/>
                </a:lnTo>
                <a:lnTo>
                  <a:pt x="1577735" y="73607"/>
                </a:lnTo>
                <a:lnTo>
                  <a:pt x="1578102" y="73913"/>
                </a:lnTo>
                <a:lnTo>
                  <a:pt x="1578102" y="1190621"/>
                </a:lnTo>
                <a:lnTo>
                  <a:pt x="1588008" y="1193577"/>
                </a:lnTo>
                <a:lnTo>
                  <a:pt x="1629656" y="1200781"/>
                </a:lnTo>
                <a:lnTo>
                  <a:pt x="1672589" y="1203197"/>
                </a:lnTo>
                <a:lnTo>
                  <a:pt x="1727195" y="1199220"/>
                </a:lnTo>
                <a:lnTo>
                  <a:pt x="1778672" y="1187748"/>
                </a:lnTo>
                <a:lnTo>
                  <a:pt x="1826147" y="1169472"/>
                </a:lnTo>
                <a:lnTo>
                  <a:pt x="1868749" y="1145081"/>
                </a:lnTo>
                <a:lnTo>
                  <a:pt x="1905606" y="1115264"/>
                </a:lnTo>
                <a:lnTo>
                  <a:pt x="1935846" y="1080713"/>
                </a:lnTo>
                <a:lnTo>
                  <a:pt x="1958599" y="1042117"/>
                </a:lnTo>
                <a:lnTo>
                  <a:pt x="1972991" y="1000165"/>
                </a:lnTo>
                <a:lnTo>
                  <a:pt x="1978152" y="955547"/>
                </a:lnTo>
                <a:lnTo>
                  <a:pt x="1978152" y="954785"/>
                </a:lnTo>
                <a:lnTo>
                  <a:pt x="2025395" y="946349"/>
                </a:lnTo>
                <a:lnTo>
                  <a:pt x="2025395" y="172973"/>
                </a:lnTo>
                <a:lnTo>
                  <a:pt x="2026158" y="172211"/>
                </a:lnTo>
                <a:close/>
              </a:path>
              <a:path w="2286000" h="1371600">
                <a:moveTo>
                  <a:pt x="2233422" y="395477"/>
                </a:moveTo>
                <a:lnTo>
                  <a:pt x="2228331" y="351667"/>
                </a:lnTo>
                <a:lnTo>
                  <a:pt x="2213641" y="310378"/>
                </a:lnTo>
                <a:lnTo>
                  <a:pt x="2190174" y="272473"/>
                </a:lnTo>
                <a:lnTo>
                  <a:pt x="2158777" y="238874"/>
                </a:lnTo>
                <a:lnTo>
                  <a:pt x="2120288" y="210487"/>
                </a:lnTo>
                <a:lnTo>
                  <a:pt x="2075548" y="188218"/>
                </a:lnTo>
                <a:lnTo>
                  <a:pt x="2025395" y="172973"/>
                </a:lnTo>
                <a:lnTo>
                  <a:pt x="2025395" y="946349"/>
                </a:lnTo>
                <a:lnTo>
                  <a:pt x="2077760" y="930743"/>
                </a:lnTo>
                <a:lnTo>
                  <a:pt x="2122272" y="910675"/>
                </a:lnTo>
                <a:lnTo>
                  <a:pt x="2162556" y="885889"/>
                </a:lnTo>
                <a:lnTo>
                  <a:pt x="2198084" y="856868"/>
                </a:lnTo>
                <a:lnTo>
                  <a:pt x="2210562" y="486155"/>
                </a:lnTo>
                <a:lnTo>
                  <a:pt x="2220563" y="464486"/>
                </a:lnTo>
                <a:lnTo>
                  <a:pt x="2227707" y="441959"/>
                </a:lnTo>
                <a:lnTo>
                  <a:pt x="2231993" y="418861"/>
                </a:lnTo>
                <a:lnTo>
                  <a:pt x="2233422" y="395477"/>
                </a:lnTo>
                <a:close/>
              </a:path>
              <a:path w="2286000" h="1371600">
                <a:moveTo>
                  <a:pt x="2286000" y="665225"/>
                </a:moveTo>
                <a:lnTo>
                  <a:pt x="2281082" y="617219"/>
                </a:lnTo>
                <a:lnTo>
                  <a:pt x="2266664" y="570928"/>
                </a:lnTo>
                <a:lnTo>
                  <a:pt x="2243244" y="527208"/>
                </a:lnTo>
                <a:lnTo>
                  <a:pt x="2211324" y="486917"/>
                </a:lnTo>
                <a:lnTo>
                  <a:pt x="2210562" y="486155"/>
                </a:lnTo>
                <a:lnTo>
                  <a:pt x="2210562" y="843351"/>
                </a:lnTo>
                <a:lnTo>
                  <a:pt x="2252772" y="788066"/>
                </a:lnTo>
                <a:lnTo>
                  <a:pt x="2270881" y="749253"/>
                </a:lnTo>
                <a:lnTo>
                  <a:pt x="2282132" y="708144"/>
                </a:lnTo>
                <a:lnTo>
                  <a:pt x="2286000" y="665225"/>
                </a:lnTo>
                <a:close/>
              </a:path>
            </a:pathLst>
          </a:custGeom>
          <a:solidFill>
            <a:srgbClr val="FFFFFF"/>
          </a:solidFill>
        </p:spPr>
        <p:txBody>
          <a:bodyPr wrap="square" lIns="0" tIns="0" rIns="0" bIns="0" rtlCol="0"/>
          <a:lstStyle/>
          <a:p>
            <a:endParaRPr/>
          </a:p>
        </p:txBody>
      </p:sp>
      <p:sp>
        <p:nvSpPr>
          <p:cNvPr id="196" name="object 196"/>
          <p:cNvSpPr/>
          <p:nvPr/>
        </p:nvSpPr>
        <p:spPr>
          <a:xfrm>
            <a:off x="7404239" y="3777996"/>
            <a:ext cx="2286000" cy="1371600"/>
          </a:xfrm>
          <a:custGeom>
            <a:avLst/>
            <a:gdLst/>
            <a:ahLst/>
            <a:cxnLst/>
            <a:rect l="l" t="t" r="r" b="b"/>
            <a:pathLst>
              <a:path w="2286000" h="1371600">
                <a:moveTo>
                  <a:pt x="206501" y="455675"/>
                </a:moveTo>
                <a:lnTo>
                  <a:pt x="158113" y="464142"/>
                </a:lnTo>
                <a:lnTo>
                  <a:pt x="114244" y="480393"/>
                </a:lnTo>
                <a:lnTo>
                  <a:pt x="75960" y="503442"/>
                </a:lnTo>
                <a:lnTo>
                  <a:pt x="44327" y="532302"/>
                </a:lnTo>
                <a:lnTo>
                  <a:pt x="20411" y="565988"/>
                </a:lnTo>
                <a:lnTo>
                  <a:pt x="5280" y="603512"/>
                </a:lnTo>
                <a:lnTo>
                  <a:pt x="0" y="643890"/>
                </a:lnTo>
                <a:lnTo>
                  <a:pt x="7881" y="692824"/>
                </a:lnTo>
                <a:lnTo>
                  <a:pt x="30479" y="737616"/>
                </a:lnTo>
                <a:lnTo>
                  <a:pt x="66222" y="776120"/>
                </a:lnTo>
                <a:lnTo>
                  <a:pt x="113537" y="806196"/>
                </a:lnTo>
                <a:lnTo>
                  <a:pt x="66389" y="863822"/>
                </a:lnTo>
                <a:lnTo>
                  <a:pt x="50291" y="932688"/>
                </a:lnTo>
                <a:lnTo>
                  <a:pt x="56363" y="975744"/>
                </a:lnTo>
                <a:lnTo>
                  <a:pt x="73671" y="1015321"/>
                </a:lnTo>
                <a:lnTo>
                  <a:pt x="100857" y="1050273"/>
                </a:lnTo>
                <a:lnTo>
                  <a:pt x="136560" y="1079454"/>
                </a:lnTo>
                <a:lnTo>
                  <a:pt x="179421" y="1101716"/>
                </a:lnTo>
                <a:lnTo>
                  <a:pt x="228080" y="1115914"/>
                </a:lnTo>
                <a:lnTo>
                  <a:pt x="281177" y="1120902"/>
                </a:lnTo>
                <a:lnTo>
                  <a:pt x="287595" y="1120771"/>
                </a:lnTo>
                <a:lnTo>
                  <a:pt x="294227" y="1120425"/>
                </a:lnTo>
                <a:lnTo>
                  <a:pt x="301001" y="1119937"/>
                </a:lnTo>
                <a:lnTo>
                  <a:pt x="307847" y="1119377"/>
                </a:lnTo>
                <a:lnTo>
                  <a:pt x="306323" y="1120902"/>
                </a:lnTo>
                <a:lnTo>
                  <a:pt x="336552" y="1157891"/>
                </a:lnTo>
                <a:lnTo>
                  <a:pt x="371986" y="1190934"/>
                </a:lnTo>
                <a:lnTo>
                  <a:pt x="412047" y="1219726"/>
                </a:lnTo>
                <a:lnTo>
                  <a:pt x="456152" y="1243965"/>
                </a:lnTo>
                <a:lnTo>
                  <a:pt x="503722" y="1263345"/>
                </a:lnTo>
                <a:lnTo>
                  <a:pt x="554176" y="1277564"/>
                </a:lnTo>
                <a:lnTo>
                  <a:pt x="606934" y="1286318"/>
                </a:lnTo>
                <a:lnTo>
                  <a:pt x="661416" y="1289304"/>
                </a:lnTo>
                <a:lnTo>
                  <a:pt x="716458" y="1286196"/>
                </a:lnTo>
                <a:lnTo>
                  <a:pt x="770286" y="1277016"/>
                </a:lnTo>
                <a:lnTo>
                  <a:pt x="822257" y="1261979"/>
                </a:lnTo>
                <a:lnTo>
                  <a:pt x="871728" y="1241298"/>
                </a:lnTo>
                <a:lnTo>
                  <a:pt x="902023" y="1274188"/>
                </a:lnTo>
                <a:lnTo>
                  <a:pt x="937946" y="1302786"/>
                </a:lnTo>
                <a:lnTo>
                  <a:pt x="978094" y="1326813"/>
                </a:lnTo>
                <a:lnTo>
                  <a:pt x="1021828" y="1345987"/>
                </a:lnTo>
                <a:lnTo>
                  <a:pt x="1068508" y="1360030"/>
                </a:lnTo>
                <a:lnTo>
                  <a:pt x="1117494" y="1368660"/>
                </a:lnTo>
                <a:lnTo>
                  <a:pt x="1168145" y="1371600"/>
                </a:lnTo>
                <a:lnTo>
                  <a:pt x="1219715" y="1368530"/>
                </a:lnTo>
                <a:lnTo>
                  <a:pt x="1269352" y="1359571"/>
                </a:lnTo>
                <a:lnTo>
                  <a:pt x="1316425" y="1345099"/>
                </a:lnTo>
                <a:lnTo>
                  <a:pt x="1360299" y="1325491"/>
                </a:lnTo>
                <a:lnTo>
                  <a:pt x="1400341" y="1301122"/>
                </a:lnTo>
                <a:lnTo>
                  <a:pt x="1435918" y="1272370"/>
                </a:lnTo>
                <a:lnTo>
                  <a:pt x="1466396" y="1239610"/>
                </a:lnTo>
                <a:lnTo>
                  <a:pt x="1491142" y="1203219"/>
                </a:lnTo>
                <a:lnTo>
                  <a:pt x="1509521" y="1163573"/>
                </a:lnTo>
                <a:lnTo>
                  <a:pt x="1510283" y="1165097"/>
                </a:lnTo>
                <a:lnTo>
                  <a:pt x="1548074" y="1181659"/>
                </a:lnTo>
                <a:lnTo>
                  <a:pt x="1588008" y="1193577"/>
                </a:lnTo>
                <a:lnTo>
                  <a:pt x="1629656" y="1200781"/>
                </a:lnTo>
                <a:lnTo>
                  <a:pt x="1672589" y="1203197"/>
                </a:lnTo>
                <a:lnTo>
                  <a:pt x="1727195" y="1199220"/>
                </a:lnTo>
                <a:lnTo>
                  <a:pt x="1778672" y="1187748"/>
                </a:lnTo>
                <a:lnTo>
                  <a:pt x="1826147" y="1169472"/>
                </a:lnTo>
                <a:lnTo>
                  <a:pt x="1868749" y="1145081"/>
                </a:lnTo>
                <a:lnTo>
                  <a:pt x="1905606" y="1115264"/>
                </a:lnTo>
                <a:lnTo>
                  <a:pt x="1935846" y="1080713"/>
                </a:lnTo>
                <a:lnTo>
                  <a:pt x="1958599" y="1042117"/>
                </a:lnTo>
                <a:lnTo>
                  <a:pt x="1972991" y="1000165"/>
                </a:lnTo>
                <a:lnTo>
                  <a:pt x="1978152" y="955547"/>
                </a:lnTo>
                <a:lnTo>
                  <a:pt x="1978152" y="954785"/>
                </a:lnTo>
                <a:lnTo>
                  <a:pt x="2029545" y="945608"/>
                </a:lnTo>
                <a:lnTo>
                  <a:pt x="2077760" y="930743"/>
                </a:lnTo>
                <a:lnTo>
                  <a:pt x="2122272" y="910675"/>
                </a:lnTo>
                <a:lnTo>
                  <a:pt x="2162556" y="885889"/>
                </a:lnTo>
                <a:lnTo>
                  <a:pt x="2198084" y="856868"/>
                </a:lnTo>
                <a:lnTo>
                  <a:pt x="2228331" y="824099"/>
                </a:lnTo>
                <a:lnTo>
                  <a:pt x="2252772" y="788066"/>
                </a:lnTo>
                <a:lnTo>
                  <a:pt x="2270881" y="749253"/>
                </a:lnTo>
                <a:lnTo>
                  <a:pt x="2282132" y="708144"/>
                </a:lnTo>
                <a:lnTo>
                  <a:pt x="2286000" y="665225"/>
                </a:lnTo>
                <a:lnTo>
                  <a:pt x="2281082" y="617219"/>
                </a:lnTo>
                <a:lnTo>
                  <a:pt x="2266664" y="570928"/>
                </a:lnTo>
                <a:lnTo>
                  <a:pt x="2243244" y="527208"/>
                </a:lnTo>
                <a:lnTo>
                  <a:pt x="2211324" y="486917"/>
                </a:lnTo>
                <a:lnTo>
                  <a:pt x="2210562" y="486155"/>
                </a:lnTo>
                <a:lnTo>
                  <a:pt x="2220563" y="464486"/>
                </a:lnTo>
                <a:lnTo>
                  <a:pt x="2227707" y="441959"/>
                </a:lnTo>
                <a:lnTo>
                  <a:pt x="2231993" y="418861"/>
                </a:lnTo>
                <a:lnTo>
                  <a:pt x="2233422" y="395477"/>
                </a:lnTo>
                <a:lnTo>
                  <a:pt x="2228336" y="351681"/>
                </a:lnTo>
                <a:lnTo>
                  <a:pt x="2213641" y="310378"/>
                </a:lnTo>
                <a:lnTo>
                  <a:pt x="2190174" y="272473"/>
                </a:lnTo>
                <a:lnTo>
                  <a:pt x="2158777" y="238874"/>
                </a:lnTo>
                <a:lnTo>
                  <a:pt x="2120288" y="210487"/>
                </a:lnTo>
                <a:lnTo>
                  <a:pt x="2075548" y="188218"/>
                </a:lnTo>
                <a:lnTo>
                  <a:pt x="2025395" y="172973"/>
                </a:lnTo>
                <a:lnTo>
                  <a:pt x="2026158" y="172211"/>
                </a:lnTo>
                <a:lnTo>
                  <a:pt x="2011984" y="131241"/>
                </a:lnTo>
                <a:lnTo>
                  <a:pt x="1988533" y="94416"/>
                </a:lnTo>
                <a:lnTo>
                  <a:pt x="1956978" y="62523"/>
                </a:lnTo>
                <a:lnTo>
                  <a:pt x="1918491" y="36349"/>
                </a:lnTo>
                <a:lnTo>
                  <a:pt x="1874246" y="16679"/>
                </a:lnTo>
                <a:lnTo>
                  <a:pt x="1825416" y="4300"/>
                </a:lnTo>
                <a:lnTo>
                  <a:pt x="1773174" y="0"/>
                </a:lnTo>
                <a:lnTo>
                  <a:pt x="1717607" y="4905"/>
                </a:lnTo>
                <a:lnTo>
                  <a:pt x="1665255" y="19240"/>
                </a:lnTo>
                <a:lnTo>
                  <a:pt x="1617904" y="42433"/>
                </a:lnTo>
                <a:lnTo>
                  <a:pt x="1577339" y="73913"/>
                </a:lnTo>
                <a:lnTo>
                  <a:pt x="1540835" y="42755"/>
                </a:lnTo>
                <a:lnTo>
                  <a:pt x="1496567" y="19526"/>
                </a:lnTo>
                <a:lnTo>
                  <a:pt x="1447157" y="5012"/>
                </a:lnTo>
                <a:lnTo>
                  <a:pt x="1394460" y="0"/>
                </a:lnTo>
                <a:lnTo>
                  <a:pt x="1343058" y="4712"/>
                </a:lnTo>
                <a:lnTo>
                  <a:pt x="1295058" y="18312"/>
                </a:lnTo>
                <a:lnTo>
                  <a:pt x="1252033" y="39995"/>
                </a:lnTo>
                <a:lnTo>
                  <a:pt x="1215554" y="68957"/>
                </a:lnTo>
                <a:lnTo>
                  <a:pt x="1187195" y="104393"/>
                </a:lnTo>
                <a:lnTo>
                  <a:pt x="1188720" y="107441"/>
                </a:lnTo>
                <a:lnTo>
                  <a:pt x="1145655" y="79081"/>
                </a:lnTo>
                <a:lnTo>
                  <a:pt x="1097375" y="58292"/>
                </a:lnTo>
                <a:lnTo>
                  <a:pt x="1045237" y="45505"/>
                </a:lnTo>
                <a:lnTo>
                  <a:pt x="990600" y="41147"/>
                </a:lnTo>
                <a:lnTo>
                  <a:pt x="939281" y="44996"/>
                </a:lnTo>
                <a:lnTo>
                  <a:pt x="890439" y="56190"/>
                </a:lnTo>
                <a:lnTo>
                  <a:pt x="845153" y="74199"/>
                </a:lnTo>
                <a:lnTo>
                  <a:pt x="804502" y="98495"/>
                </a:lnTo>
                <a:lnTo>
                  <a:pt x="769567" y="128548"/>
                </a:lnTo>
                <a:lnTo>
                  <a:pt x="741425" y="163829"/>
                </a:lnTo>
                <a:lnTo>
                  <a:pt x="739901" y="165353"/>
                </a:lnTo>
                <a:lnTo>
                  <a:pt x="697861" y="147792"/>
                </a:lnTo>
                <a:lnTo>
                  <a:pt x="653319" y="135159"/>
                </a:lnTo>
                <a:lnTo>
                  <a:pt x="606921" y="127527"/>
                </a:lnTo>
                <a:lnTo>
                  <a:pt x="559307" y="124967"/>
                </a:lnTo>
                <a:lnTo>
                  <a:pt x="506518" y="128141"/>
                </a:lnTo>
                <a:lnTo>
                  <a:pt x="456164" y="137356"/>
                </a:lnTo>
                <a:lnTo>
                  <a:pt x="408792" y="152157"/>
                </a:lnTo>
                <a:lnTo>
                  <a:pt x="364948" y="172087"/>
                </a:lnTo>
                <a:lnTo>
                  <a:pt x="325177" y="196688"/>
                </a:lnTo>
                <a:lnTo>
                  <a:pt x="290027" y="225503"/>
                </a:lnTo>
                <a:lnTo>
                  <a:pt x="260042" y="258077"/>
                </a:lnTo>
                <a:lnTo>
                  <a:pt x="235771" y="293952"/>
                </a:lnTo>
                <a:lnTo>
                  <a:pt x="217757" y="332671"/>
                </a:lnTo>
                <a:lnTo>
                  <a:pt x="206549" y="373777"/>
                </a:lnTo>
                <a:lnTo>
                  <a:pt x="202691" y="416813"/>
                </a:lnTo>
                <a:lnTo>
                  <a:pt x="202525" y="426648"/>
                </a:lnTo>
                <a:lnTo>
                  <a:pt x="203072" y="436625"/>
                </a:lnTo>
                <a:lnTo>
                  <a:pt x="204192" y="446603"/>
                </a:lnTo>
                <a:lnTo>
                  <a:pt x="205739" y="456438"/>
                </a:lnTo>
                <a:lnTo>
                  <a:pt x="206501" y="455675"/>
                </a:lnTo>
                <a:close/>
              </a:path>
            </a:pathLst>
          </a:custGeom>
          <a:ln w="9525">
            <a:solidFill>
              <a:srgbClr val="000000"/>
            </a:solidFill>
          </a:ln>
        </p:spPr>
        <p:txBody>
          <a:bodyPr wrap="square" lIns="0" tIns="0" rIns="0" bIns="0" rtlCol="0"/>
          <a:lstStyle/>
          <a:p>
            <a:endParaRPr/>
          </a:p>
        </p:txBody>
      </p:sp>
      <p:sp>
        <p:nvSpPr>
          <p:cNvPr id="197" name="object 197"/>
          <p:cNvSpPr/>
          <p:nvPr/>
        </p:nvSpPr>
        <p:spPr>
          <a:xfrm>
            <a:off x="7517777" y="4584191"/>
            <a:ext cx="134620" cy="26034"/>
          </a:xfrm>
          <a:custGeom>
            <a:avLst/>
            <a:gdLst/>
            <a:ahLst/>
            <a:cxnLst/>
            <a:rect l="l" t="t" r="r" b="b"/>
            <a:pathLst>
              <a:path w="134620" h="26035">
                <a:moveTo>
                  <a:pt x="0" y="0"/>
                </a:moveTo>
                <a:lnTo>
                  <a:pt x="27217" y="11441"/>
                </a:lnTo>
                <a:lnTo>
                  <a:pt x="56006" y="19526"/>
                </a:lnTo>
                <a:lnTo>
                  <a:pt x="85939" y="24324"/>
                </a:lnTo>
                <a:lnTo>
                  <a:pt x="116586" y="25908"/>
                </a:lnTo>
                <a:lnTo>
                  <a:pt x="121920" y="25908"/>
                </a:lnTo>
                <a:lnTo>
                  <a:pt x="128016" y="25908"/>
                </a:lnTo>
                <a:lnTo>
                  <a:pt x="134112" y="25908"/>
                </a:lnTo>
              </a:path>
            </a:pathLst>
          </a:custGeom>
          <a:ln w="9525">
            <a:solidFill>
              <a:srgbClr val="000000"/>
            </a:solidFill>
          </a:ln>
        </p:spPr>
        <p:txBody>
          <a:bodyPr wrap="square" lIns="0" tIns="0" rIns="0" bIns="0" rtlCol="0"/>
          <a:lstStyle/>
          <a:p>
            <a:endParaRPr/>
          </a:p>
        </p:txBody>
      </p:sp>
      <p:sp>
        <p:nvSpPr>
          <p:cNvPr id="198" name="object 198"/>
          <p:cNvSpPr/>
          <p:nvPr/>
        </p:nvSpPr>
        <p:spPr>
          <a:xfrm>
            <a:off x="7712087" y="4885182"/>
            <a:ext cx="59055" cy="12700"/>
          </a:xfrm>
          <a:custGeom>
            <a:avLst/>
            <a:gdLst/>
            <a:ahLst/>
            <a:cxnLst/>
            <a:rect l="l" t="t" r="r" b="b"/>
            <a:pathLst>
              <a:path w="59054" h="12700">
                <a:moveTo>
                  <a:pt x="0" y="12191"/>
                </a:moveTo>
                <a:lnTo>
                  <a:pt x="14847" y="10501"/>
                </a:lnTo>
                <a:lnTo>
                  <a:pt x="29622" y="7810"/>
                </a:lnTo>
                <a:lnTo>
                  <a:pt x="44255" y="4262"/>
                </a:lnTo>
                <a:lnTo>
                  <a:pt x="58674" y="0"/>
                </a:lnTo>
              </a:path>
            </a:pathLst>
          </a:custGeom>
          <a:ln w="9524">
            <a:solidFill>
              <a:srgbClr val="000000"/>
            </a:solidFill>
          </a:ln>
        </p:spPr>
        <p:txBody>
          <a:bodyPr wrap="square" lIns="0" tIns="0" rIns="0" bIns="0" rtlCol="0"/>
          <a:lstStyle/>
          <a:p>
            <a:endParaRPr/>
          </a:p>
        </p:txBody>
      </p:sp>
      <p:sp>
        <p:nvSpPr>
          <p:cNvPr id="199" name="object 199"/>
          <p:cNvSpPr/>
          <p:nvPr/>
        </p:nvSpPr>
        <p:spPr>
          <a:xfrm>
            <a:off x="8239391" y="4964429"/>
            <a:ext cx="36195" cy="55244"/>
          </a:xfrm>
          <a:custGeom>
            <a:avLst/>
            <a:gdLst/>
            <a:ahLst/>
            <a:cxnLst/>
            <a:rect l="l" t="t" r="r" b="b"/>
            <a:pathLst>
              <a:path w="36195" h="55245">
                <a:moveTo>
                  <a:pt x="0" y="0"/>
                </a:moveTo>
                <a:lnTo>
                  <a:pt x="7739" y="14144"/>
                </a:lnTo>
                <a:lnTo>
                  <a:pt x="16192" y="28003"/>
                </a:lnTo>
                <a:lnTo>
                  <a:pt x="25503" y="41576"/>
                </a:lnTo>
                <a:lnTo>
                  <a:pt x="35814" y="54863"/>
                </a:lnTo>
              </a:path>
            </a:pathLst>
          </a:custGeom>
          <a:ln w="9525">
            <a:solidFill>
              <a:srgbClr val="000000"/>
            </a:solidFill>
          </a:ln>
        </p:spPr>
        <p:txBody>
          <a:bodyPr wrap="square" lIns="0" tIns="0" rIns="0" bIns="0" rtlCol="0"/>
          <a:lstStyle/>
          <a:p>
            <a:endParaRPr/>
          </a:p>
        </p:txBody>
      </p:sp>
      <p:sp>
        <p:nvSpPr>
          <p:cNvPr id="200" name="object 200"/>
          <p:cNvSpPr/>
          <p:nvPr/>
        </p:nvSpPr>
        <p:spPr>
          <a:xfrm>
            <a:off x="8913761" y="4880609"/>
            <a:ext cx="14604" cy="60960"/>
          </a:xfrm>
          <a:custGeom>
            <a:avLst/>
            <a:gdLst/>
            <a:ahLst/>
            <a:cxnLst/>
            <a:rect l="l" t="t" r="r" b="b"/>
            <a:pathLst>
              <a:path w="14604" h="60960">
                <a:moveTo>
                  <a:pt x="0" y="60959"/>
                </a:moveTo>
                <a:lnTo>
                  <a:pt x="5155" y="45970"/>
                </a:lnTo>
                <a:lnTo>
                  <a:pt x="9239" y="30765"/>
                </a:lnTo>
                <a:lnTo>
                  <a:pt x="12322" y="15418"/>
                </a:lnTo>
                <a:lnTo>
                  <a:pt x="14477" y="0"/>
                </a:lnTo>
              </a:path>
            </a:pathLst>
          </a:custGeom>
          <a:ln w="9525">
            <a:solidFill>
              <a:srgbClr val="000000"/>
            </a:solidFill>
          </a:ln>
        </p:spPr>
        <p:txBody>
          <a:bodyPr wrap="square" lIns="0" tIns="0" rIns="0" bIns="0" rtlCol="0"/>
          <a:lstStyle/>
          <a:p>
            <a:endParaRPr/>
          </a:p>
        </p:txBody>
      </p:sp>
      <p:sp>
        <p:nvSpPr>
          <p:cNvPr id="201" name="object 201"/>
          <p:cNvSpPr/>
          <p:nvPr/>
        </p:nvSpPr>
        <p:spPr>
          <a:xfrm>
            <a:off x="9206179" y="4501705"/>
            <a:ext cx="180975" cy="236600"/>
          </a:xfrm>
          <a:prstGeom prst="rect">
            <a:avLst/>
          </a:prstGeom>
          <a:blipFill>
            <a:blip r:embed="rId4" cstate="print"/>
            <a:stretch>
              <a:fillRect/>
            </a:stretch>
          </a:blipFill>
        </p:spPr>
        <p:txBody>
          <a:bodyPr wrap="square" lIns="0" tIns="0" rIns="0" bIns="0" rtlCol="0"/>
          <a:lstStyle/>
          <a:p>
            <a:endParaRPr/>
          </a:p>
        </p:txBody>
      </p:sp>
      <p:sp>
        <p:nvSpPr>
          <p:cNvPr id="202" name="object 202"/>
          <p:cNvSpPr/>
          <p:nvPr/>
        </p:nvSpPr>
        <p:spPr>
          <a:xfrm>
            <a:off x="9538601" y="4264152"/>
            <a:ext cx="76200" cy="85725"/>
          </a:xfrm>
          <a:custGeom>
            <a:avLst/>
            <a:gdLst/>
            <a:ahLst/>
            <a:cxnLst/>
            <a:rect l="l" t="t" r="r" b="b"/>
            <a:pathLst>
              <a:path w="76200" h="85725">
                <a:moveTo>
                  <a:pt x="0" y="85343"/>
                </a:moveTo>
                <a:lnTo>
                  <a:pt x="23371" y="66972"/>
                </a:lnTo>
                <a:lnTo>
                  <a:pt x="44100" y="46386"/>
                </a:lnTo>
                <a:lnTo>
                  <a:pt x="61829" y="23943"/>
                </a:lnTo>
                <a:lnTo>
                  <a:pt x="76200" y="0"/>
                </a:lnTo>
              </a:path>
            </a:pathLst>
          </a:custGeom>
          <a:ln w="9525">
            <a:solidFill>
              <a:srgbClr val="000000"/>
            </a:solidFill>
          </a:ln>
        </p:spPr>
        <p:txBody>
          <a:bodyPr wrap="square" lIns="0" tIns="0" rIns="0" bIns="0" rtlCol="0"/>
          <a:lstStyle/>
          <a:p>
            <a:endParaRPr/>
          </a:p>
        </p:txBody>
      </p:sp>
      <p:sp>
        <p:nvSpPr>
          <p:cNvPr id="203" name="object 203"/>
          <p:cNvSpPr/>
          <p:nvPr/>
        </p:nvSpPr>
        <p:spPr>
          <a:xfrm>
            <a:off x="9430398" y="3950208"/>
            <a:ext cx="5080" cy="40640"/>
          </a:xfrm>
          <a:custGeom>
            <a:avLst/>
            <a:gdLst/>
            <a:ahLst/>
            <a:cxnLst/>
            <a:rect l="l" t="t" r="r" b="b"/>
            <a:pathLst>
              <a:path w="5079" h="40639">
                <a:moveTo>
                  <a:pt x="4572" y="40386"/>
                </a:moveTo>
                <a:lnTo>
                  <a:pt x="4572" y="38862"/>
                </a:lnTo>
                <a:lnTo>
                  <a:pt x="4572" y="38100"/>
                </a:lnTo>
                <a:lnTo>
                  <a:pt x="4572" y="37338"/>
                </a:lnTo>
                <a:lnTo>
                  <a:pt x="4286" y="27753"/>
                </a:lnTo>
                <a:lnTo>
                  <a:pt x="3429" y="18383"/>
                </a:lnTo>
                <a:lnTo>
                  <a:pt x="2000" y="9155"/>
                </a:lnTo>
                <a:lnTo>
                  <a:pt x="0" y="0"/>
                </a:lnTo>
              </a:path>
            </a:pathLst>
          </a:custGeom>
          <a:ln w="9525">
            <a:solidFill>
              <a:srgbClr val="000000"/>
            </a:solidFill>
          </a:ln>
        </p:spPr>
        <p:txBody>
          <a:bodyPr wrap="square" lIns="0" tIns="0" rIns="0" bIns="0" rtlCol="0"/>
          <a:lstStyle/>
          <a:p>
            <a:endParaRPr/>
          </a:p>
        </p:txBody>
      </p:sp>
      <p:sp>
        <p:nvSpPr>
          <p:cNvPr id="204" name="object 204"/>
          <p:cNvSpPr/>
          <p:nvPr/>
        </p:nvSpPr>
        <p:spPr>
          <a:xfrm>
            <a:off x="8942717" y="3851909"/>
            <a:ext cx="39370" cy="51435"/>
          </a:xfrm>
          <a:custGeom>
            <a:avLst/>
            <a:gdLst/>
            <a:ahLst/>
            <a:cxnLst/>
            <a:rect l="l" t="t" r="r" b="b"/>
            <a:pathLst>
              <a:path w="39370" h="51435">
                <a:moveTo>
                  <a:pt x="38861" y="0"/>
                </a:moveTo>
                <a:lnTo>
                  <a:pt x="27431" y="11834"/>
                </a:lnTo>
                <a:lnTo>
                  <a:pt x="17144" y="24384"/>
                </a:lnTo>
                <a:lnTo>
                  <a:pt x="8000" y="37504"/>
                </a:lnTo>
                <a:lnTo>
                  <a:pt x="0" y="51053"/>
                </a:lnTo>
              </a:path>
            </a:pathLst>
          </a:custGeom>
          <a:ln w="9525">
            <a:solidFill>
              <a:srgbClr val="000000"/>
            </a:solidFill>
          </a:ln>
        </p:spPr>
        <p:txBody>
          <a:bodyPr wrap="square" lIns="0" tIns="0" rIns="0" bIns="0" rtlCol="0"/>
          <a:lstStyle/>
          <a:p>
            <a:endParaRPr/>
          </a:p>
        </p:txBody>
      </p:sp>
      <p:sp>
        <p:nvSpPr>
          <p:cNvPr id="205" name="object 205"/>
          <p:cNvSpPr/>
          <p:nvPr/>
        </p:nvSpPr>
        <p:spPr>
          <a:xfrm>
            <a:off x="8572386" y="3882390"/>
            <a:ext cx="19050" cy="44450"/>
          </a:xfrm>
          <a:custGeom>
            <a:avLst/>
            <a:gdLst/>
            <a:ahLst/>
            <a:cxnLst/>
            <a:rect l="l" t="t" r="r" b="b"/>
            <a:pathLst>
              <a:path w="19050" h="44450">
                <a:moveTo>
                  <a:pt x="19050" y="0"/>
                </a:moveTo>
                <a:lnTo>
                  <a:pt x="13180" y="10548"/>
                </a:lnTo>
                <a:lnTo>
                  <a:pt x="8096" y="21526"/>
                </a:lnTo>
                <a:lnTo>
                  <a:pt x="3726" y="32789"/>
                </a:lnTo>
                <a:lnTo>
                  <a:pt x="0" y="44196"/>
                </a:lnTo>
              </a:path>
            </a:pathLst>
          </a:custGeom>
          <a:ln w="9524">
            <a:solidFill>
              <a:srgbClr val="000000"/>
            </a:solidFill>
          </a:ln>
        </p:spPr>
        <p:txBody>
          <a:bodyPr wrap="square" lIns="0" tIns="0" rIns="0" bIns="0" rtlCol="0"/>
          <a:lstStyle/>
          <a:p>
            <a:endParaRPr/>
          </a:p>
        </p:txBody>
      </p:sp>
      <p:sp>
        <p:nvSpPr>
          <p:cNvPr id="206" name="object 206"/>
          <p:cNvSpPr/>
          <p:nvPr/>
        </p:nvSpPr>
        <p:spPr>
          <a:xfrm>
            <a:off x="8144141" y="3943350"/>
            <a:ext cx="69850" cy="43180"/>
          </a:xfrm>
          <a:custGeom>
            <a:avLst/>
            <a:gdLst/>
            <a:ahLst/>
            <a:cxnLst/>
            <a:rect l="l" t="t" r="r" b="b"/>
            <a:pathLst>
              <a:path w="69850" h="43179">
                <a:moveTo>
                  <a:pt x="69342" y="42672"/>
                </a:moveTo>
                <a:lnTo>
                  <a:pt x="53363" y="30539"/>
                </a:lnTo>
                <a:lnTo>
                  <a:pt x="36385" y="19335"/>
                </a:lnTo>
                <a:lnTo>
                  <a:pt x="18549" y="9132"/>
                </a:lnTo>
                <a:lnTo>
                  <a:pt x="0" y="0"/>
                </a:lnTo>
              </a:path>
            </a:pathLst>
          </a:custGeom>
          <a:ln w="9525">
            <a:solidFill>
              <a:srgbClr val="000000"/>
            </a:solidFill>
          </a:ln>
        </p:spPr>
        <p:txBody>
          <a:bodyPr wrap="square" lIns="0" tIns="0" rIns="0" bIns="0" rtlCol="0"/>
          <a:lstStyle/>
          <a:p>
            <a:endParaRPr/>
          </a:p>
        </p:txBody>
      </p:sp>
      <p:sp>
        <p:nvSpPr>
          <p:cNvPr id="207" name="object 207"/>
          <p:cNvSpPr/>
          <p:nvPr/>
        </p:nvSpPr>
        <p:spPr>
          <a:xfrm>
            <a:off x="7609979" y="4234434"/>
            <a:ext cx="12700" cy="45085"/>
          </a:xfrm>
          <a:custGeom>
            <a:avLst/>
            <a:gdLst/>
            <a:ahLst/>
            <a:cxnLst/>
            <a:rect l="l" t="t" r="r" b="b"/>
            <a:pathLst>
              <a:path w="12700" h="45085">
                <a:moveTo>
                  <a:pt x="0" y="0"/>
                </a:moveTo>
                <a:lnTo>
                  <a:pt x="2012" y="11418"/>
                </a:lnTo>
                <a:lnTo>
                  <a:pt x="4667" y="22764"/>
                </a:lnTo>
                <a:lnTo>
                  <a:pt x="8036" y="33968"/>
                </a:lnTo>
                <a:lnTo>
                  <a:pt x="12192" y="44958"/>
                </a:lnTo>
              </a:path>
            </a:pathLst>
          </a:custGeom>
          <a:ln w="9525">
            <a:solidFill>
              <a:srgbClr val="000000"/>
            </a:solidFill>
          </a:ln>
        </p:spPr>
        <p:txBody>
          <a:bodyPr wrap="square" lIns="0" tIns="0" rIns="0" bIns="0" rtlCol="0"/>
          <a:lstStyle/>
          <a:p>
            <a:endParaRPr/>
          </a:p>
        </p:txBody>
      </p:sp>
      <p:sp>
        <p:nvSpPr>
          <p:cNvPr id="208" name="object 208"/>
          <p:cNvSpPr/>
          <p:nvPr/>
        </p:nvSpPr>
        <p:spPr>
          <a:xfrm>
            <a:off x="7641970" y="5036058"/>
            <a:ext cx="381000" cy="228600"/>
          </a:xfrm>
          <a:custGeom>
            <a:avLst/>
            <a:gdLst/>
            <a:ahLst/>
            <a:cxnLst/>
            <a:rect l="l" t="t" r="r" b="b"/>
            <a:pathLst>
              <a:path w="381000" h="228600">
                <a:moveTo>
                  <a:pt x="381000" y="114299"/>
                </a:moveTo>
                <a:lnTo>
                  <a:pt x="344228" y="46744"/>
                </a:lnTo>
                <a:lnTo>
                  <a:pt x="302983" y="22018"/>
                </a:lnTo>
                <a:lnTo>
                  <a:pt x="250691" y="5815"/>
                </a:lnTo>
                <a:lnTo>
                  <a:pt x="190500" y="0"/>
                </a:lnTo>
                <a:lnTo>
                  <a:pt x="130308" y="5815"/>
                </a:lnTo>
                <a:lnTo>
                  <a:pt x="78016" y="22018"/>
                </a:lnTo>
                <a:lnTo>
                  <a:pt x="36771" y="46744"/>
                </a:lnTo>
                <a:lnTo>
                  <a:pt x="9717" y="78126"/>
                </a:lnTo>
                <a:lnTo>
                  <a:pt x="0" y="114300"/>
                </a:lnTo>
                <a:lnTo>
                  <a:pt x="9717" y="150181"/>
                </a:lnTo>
                <a:lnTo>
                  <a:pt x="36771" y="181526"/>
                </a:lnTo>
                <a:lnTo>
                  <a:pt x="78016" y="206361"/>
                </a:lnTo>
                <a:lnTo>
                  <a:pt x="130308" y="222711"/>
                </a:lnTo>
                <a:lnTo>
                  <a:pt x="190500" y="228600"/>
                </a:lnTo>
                <a:lnTo>
                  <a:pt x="250691" y="222711"/>
                </a:lnTo>
                <a:lnTo>
                  <a:pt x="302983" y="206361"/>
                </a:lnTo>
                <a:lnTo>
                  <a:pt x="344228" y="181526"/>
                </a:lnTo>
                <a:lnTo>
                  <a:pt x="371282" y="150181"/>
                </a:lnTo>
                <a:lnTo>
                  <a:pt x="381000" y="114299"/>
                </a:lnTo>
                <a:close/>
              </a:path>
            </a:pathLst>
          </a:custGeom>
          <a:solidFill>
            <a:srgbClr val="FFFFFF"/>
          </a:solidFill>
        </p:spPr>
        <p:txBody>
          <a:bodyPr wrap="square" lIns="0" tIns="0" rIns="0" bIns="0" rtlCol="0"/>
          <a:lstStyle/>
          <a:p>
            <a:endParaRPr/>
          </a:p>
        </p:txBody>
      </p:sp>
      <p:sp>
        <p:nvSpPr>
          <p:cNvPr id="209" name="object 209"/>
          <p:cNvSpPr/>
          <p:nvPr/>
        </p:nvSpPr>
        <p:spPr>
          <a:xfrm>
            <a:off x="7641970" y="5036058"/>
            <a:ext cx="381000" cy="228600"/>
          </a:xfrm>
          <a:custGeom>
            <a:avLst/>
            <a:gdLst/>
            <a:ahLst/>
            <a:cxnLst/>
            <a:rect l="l" t="t" r="r" b="b"/>
            <a:pathLst>
              <a:path w="381000" h="228600">
                <a:moveTo>
                  <a:pt x="190500" y="0"/>
                </a:moveTo>
                <a:lnTo>
                  <a:pt x="130308" y="5815"/>
                </a:lnTo>
                <a:lnTo>
                  <a:pt x="78016" y="22018"/>
                </a:lnTo>
                <a:lnTo>
                  <a:pt x="36771" y="46744"/>
                </a:lnTo>
                <a:lnTo>
                  <a:pt x="9717" y="78126"/>
                </a:lnTo>
                <a:lnTo>
                  <a:pt x="0" y="114300"/>
                </a:lnTo>
                <a:lnTo>
                  <a:pt x="9717" y="150181"/>
                </a:lnTo>
                <a:lnTo>
                  <a:pt x="36771" y="181526"/>
                </a:lnTo>
                <a:lnTo>
                  <a:pt x="78016" y="206361"/>
                </a:lnTo>
                <a:lnTo>
                  <a:pt x="130308" y="222711"/>
                </a:lnTo>
                <a:lnTo>
                  <a:pt x="190500" y="228600"/>
                </a:lnTo>
                <a:lnTo>
                  <a:pt x="250691" y="222711"/>
                </a:lnTo>
                <a:lnTo>
                  <a:pt x="302983" y="206361"/>
                </a:lnTo>
                <a:lnTo>
                  <a:pt x="344228" y="181526"/>
                </a:lnTo>
                <a:lnTo>
                  <a:pt x="371282" y="150181"/>
                </a:lnTo>
                <a:lnTo>
                  <a:pt x="381000" y="114299"/>
                </a:lnTo>
                <a:lnTo>
                  <a:pt x="371282" y="78126"/>
                </a:lnTo>
                <a:lnTo>
                  <a:pt x="344228" y="46744"/>
                </a:lnTo>
                <a:lnTo>
                  <a:pt x="302983" y="22018"/>
                </a:lnTo>
                <a:lnTo>
                  <a:pt x="250691" y="5815"/>
                </a:lnTo>
                <a:lnTo>
                  <a:pt x="190500" y="0"/>
                </a:lnTo>
                <a:close/>
              </a:path>
            </a:pathLst>
          </a:custGeom>
          <a:ln w="9525">
            <a:solidFill>
              <a:srgbClr val="000000"/>
            </a:solidFill>
          </a:ln>
        </p:spPr>
        <p:txBody>
          <a:bodyPr wrap="square" lIns="0" tIns="0" rIns="0" bIns="0" rtlCol="0"/>
          <a:lstStyle/>
          <a:p>
            <a:endParaRPr/>
          </a:p>
        </p:txBody>
      </p:sp>
      <p:sp>
        <p:nvSpPr>
          <p:cNvPr id="210" name="object 210"/>
          <p:cNvSpPr/>
          <p:nvPr/>
        </p:nvSpPr>
        <p:spPr>
          <a:xfrm>
            <a:off x="7529194" y="5243321"/>
            <a:ext cx="253746" cy="152400"/>
          </a:xfrm>
          <a:prstGeom prst="rect">
            <a:avLst/>
          </a:prstGeom>
          <a:blipFill>
            <a:blip r:embed="rId5" cstate="print"/>
            <a:stretch>
              <a:fillRect/>
            </a:stretch>
          </a:blipFill>
        </p:spPr>
        <p:txBody>
          <a:bodyPr wrap="square" lIns="0" tIns="0" rIns="0" bIns="0" rtlCol="0"/>
          <a:lstStyle/>
          <a:p>
            <a:endParaRPr/>
          </a:p>
        </p:txBody>
      </p:sp>
      <p:sp>
        <p:nvSpPr>
          <p:cNvPr id="211" name="object 211"/>
          <p:cNvSpPr/>
          <p:nvPr/>
        </p:nvSpPr>
        <p:spPr>
          <a:xfrm>
            <a:off x="7529194" y="5243321"/>
            <a:ext cx="254000" cy="152400"/>
          </a:xfrm>
          <a:custGeom>
            <a:avLst/>
            <a:gdLst/>
            <a:ahLst/>
            <a:cxnLst/>
            <a:rect l="l" t="t" r="r" b="b"/>
            <a:pathLst>
              <a:path w="254000" h="152400">
                <a:moveTo>
                  <a:pt x="127253" y="0"/>
                </a:moveTo>
                <a:lnTo>
                  <a:pt x="77473" y="5905"/>
                </a:lnTo>
                <a:lnTo>
                  <a:pt x="37052" y="22098"/>
                </a:lnTo>
                <a:lnTo>
                  <a:pt x="9917" y="46291"/>
                </a:lnTo>
                <a:lnTo>
                  <a:pt x="0" y="76200"/>
                </a:lnTo>
                <a:lnTo>
                  <a:pt x="9917" y="105787"/>
                </a:lnTo>
                <a:lnTo>
                  <a:pt x="37052" y="130016"/>
                </a:lnTo>
                <a:lnTo>
                  <a:pt x="77473" y="146387"/>
                </a:lnTo>
                <a:lnTo>
                  <a:pt x="127253" y="152400"/>
                </a:lnTo>
                <a:lnTo>
                  <a:pt x="176593" y="146387"/>
                </a:lnTo>
                <a:lnTo>
                  <a:pt x="216788" y="130016"/>
                </a:lnTo>
                <a:lnTo>
                  <a:pt x="243839" y="105787"/>
                </a:lnTo>
                <a:lnTo>
                  <a:pt x="253745" y="76199"/>
                </a:lnTo>
                <a:lnTo>
                  <a:pt x="243839" y="46291"/>
                </a:lnTo>
                <a:lnTo>
                  <a:pt x="216788" y="22097"/>
                </a:lnTo>
                <a:lnTo>
                  <a:pt x="176593" y="5905"/>
                </a:lnTo>
                <a:lnTo>
                  <a:pt x="127253" y="0"/>
                </a:lnTo>
                <a:close/>
              </a:path>
            </a:pathLst>
          </a:custGeom>
          <a:ln w="9525">
            <a:solidFill>
              <a:srgbClr val="000000"/>
            </a:solidFill>
          </a:ln>
        </p:spPr>
        <p:txBody>
          <a:bodyPr wrap="square" lIns="0" tIns="0" rIns="0" bIns="0" rtlCol="0"/>
          <a:lstStyle/>
          <a:p>
            <a:endParaRPr/>
          </a:p>
        </p:txBody>
      </p:sp>
      <p:sp>
        <p:nvSpPr>
          <p:cNvPr id="212" name="object 212"/>
          <p:cNvSpPr/>
          <p:nvPr/>
        </p:nvSpPr>
        <p:spPr>
          <a:xfrm>
            <a:off x="7478712" y="5381053"/>
            <a:ext cx="136778" cy="85725"/>
          </a:xfrm>
          <a:prstGeom prst="rect">
            <a:avLst/>
          </a:prstGeom>
          <a:blipFill>
            <a:blip r:embed="rId6" cstate="print"/>
            <a:stretch>
              <a:fillRect/>
            </a:stretch>
          </a:blipFill>
        </p:spPr>
        <p:txBody>
          <a:bodyPr wrap="square" lIns="0" tIns="0" rIns="0" bIns="0" rtlCol="0"/>
          <a:lstStyle/>
          <a:p>
            <a:endParaRPr/>
          </a:p>
        </p:txBody>
      </p:sp>
      <p:sp>
        <p:nvSpPr>
          <p:cNvPr id="213" name="object 213"/>
          <p:cNvSpPr txBox="1"/>
          <p:nvPr/>
        </p:nvSpPr>
        <p:spPr>
          <a:xfrm>
            <a:off x="7788535" y="4263644"/>
            <a:ext cx="1673225"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Cloud</a:t>
            </a:r>
            <a:r>
              <a:rPr sz="1600" spc="-65" dirty="0">
                <a:latin typeface="Arial"/>
                <a:cs typeface="Arial"/>
              </a:rPr>
              <a:t> </a:t>
            </a:r>
            <a:r>
              <a:rPr sz="1600" spc="-5" dirty="0">
                <a:latin typeface="Arial"/>
                <a:cs typeface="Arial"/>
              </a:rPr>
              <a:t>architecture</a:t>
            </a:r>
            <a:endParaRPr sz="1600">
              <a:latin typeface="Arial"/>
              <a:cs typeface="Arial"/>
            </a:endParaRPr>
          </a:p>
        </p:txBody>
      </p:sp>
      <p:sp>
        <p:nvSpPr>
          <p:cNvPr id="214" name="object 214"/>
          <p:cNvSpPr txBox="1"/>
          <p:nvPr/>
        </p:nvSpPr>
        <p:spPr>
          <a:xfrm>
            <a:off x="7864737" y="2815844"/>
            <a:ext cx="118491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Cloud</a:t>
            </a:r>
            <a:r>
              <a:rPr sz="1600" spc="-75" dirty="0">
                <a:latin typeface="Arial"/>
                <a:cs typeface="Arial"/>
              </a:rPr>
              <a:t> </a:t>
            </a:r>
            <a:r>
              <a:rPr sz="1600" spc="-5" dirty="0">
                <a:latin typeface="Arial"/>
                <a:cs typeface="Arial"/>
              </a:rPr>
              <a:t>clients</a:t>
            </a:r>
            <a:endParaRPr sz="1600">
              <a:latin typeface="Arial"/>
              <a:cs typeface="Arial"/>
            </a:endParaRPr>
          </a:p>
        </p:txBody>
      </p:sp>
      <p:sp>
        <p:nvSpPr>
          <p:cNvPr id="215" name="object 215"/>
          <p:cNvSpPr/>
          <p:nvPr/>
        </p:nvSpPr>
        <p:spPr>
          <a:xfrm>
            <a:off x="7480427" y="5606796"/>
            <a:ext cx="2133600" cy="1066800"/>
          </a:xfrm>
          <a:custGeom>
            <a:avLst/>
            <a:gdLst/>
            <a:ahLst/>
            <a:cxnLst/>
            <a:rect l="l" t="t" r="r" b="b"/>
            <a:pathLst>
              <a:path w="2133600" h="1066800">
                <a:moveTo>
                  <a:pt x="0" y="0"/>
                </a:moveTo>
                <a:lnTo>
                  <a:pt x="0" y="1066800"/>
                </a:lnTo>
                <a:lnTo>
                  <a:pt x="2133600" y="1066800"/>
                </a:lnTo>
                <a:lnTo>
                  <a:pt x="2133600" y="0"/>
                </a:lnTo>
                <a:lnTo>
                  <a:pt x="0" y="0"/>
                </a:lnTo>
                <a:close/>
              </a:path>
            </a:pathLst>
          </a:custGeom>
          <a:solidFill>
            <a:srgbClr val="FFFFFF"/>
          </a:solidFill>
        </p:spPr>
        <p:txBody>
          <a:bodyPr wrap="square" lIns="0" tIns="0" rIns="0" bIns="0" rtlCol="0"/>
          <a:lstStyle/>
          <a:p>
            <a:endParaRPr/>
          </a:p>
        </p:txBody>
      </p:sp>
      <p:sp>
        <p:nvSpPr>
          <p:cNvPr id="216" name="object 216"/>
          <p:cNvSpPr/>
          <p:nvPr/>
        </p:nvSpPr>
        <p:spPr>
          <a:xfrm>
            <a:off x="7480427" y="5606796"/>
            <a:ext cx="2133600" cy="1066800"/>
          </a:xfrm>
          <a:custGeom>
            <a:avLst/>
            <a:gdLst/>
            <a:ahLst/>
            <a:cxnLst/>
            <a:rect l="l" t="t" r="r" b="b"/>
            <a:pathLst>
              <a:path w="2133600" h="1066800">
                <a:moveTo>
                  <a:pt x="0" y="0"/>
                </a:moveTo>
                <a:lnTo>
                  <a:pt x="0" y="1066800"/>
                </a:lnTo>
                <a:lnTo>
                  <a:pt x="2133600" y="1066800"/>
                </a:lnTo>
                <a:lnTo>
                  <a:pt x="2133600" y="0"/>
                </a:lnTo>
                <a:lnTo>
                  <a:pt x="0" y="0"/>
                </a:lnTo>
                <a:close/>
              </a:path>
            </a:pathLst>
          </a:custGeom>
          <a:ln w="9525">
            <a:solidFill>
              <a:srgbClr val="000000"/>
            </a:solidFill>
          </a:ln>
        </p:spPr>
        <p:txBody>
          <a:bodyPr wrap="square" lIns="0" tIns="0" rIns="0" bIns="0" rtlCol="0"/>
          <a:lstStyle/>
          <a:p>
            <a:endParaRPr/>
          </a:p>
        </p:txBody>
      </p:sp>
      <p:sp>
        <p:nvSpPr>
          <p:cNvPr id="217" name="object 217"/>
          <p:cNvSpPr txBox="1"/>
          <p:nvPr/>
        </p:nvSpPr>
        <p:spPr>
          <a:xfrm>
            <a:off x="7939413" y="5863844"/>
            <a:ext cx="1225550" cy="514350"/>
          </a:xfrm>
          <a:prstGeom prst="rect">
            <a:avLst/>
          </a:prstGeom>
        </p:spPr>
        <p:txBody>
          <a:bodyPr vert="horz" wrap="square" lIns="0" tIns="12700" rIns="0" bIns="0" rtlCol="0">
            <a:spAutoFit/>
          </a:bodyPr>
          <a:lstStyle/>
          <a:p>
            <a:pPr marL="12700" marR="5080" indent="272415">
              <a:lnSpc>
                <a:spcPct val="100000"/>
              </a:lnSpc>
              <a:spcBef>
                <a:spcPts val="100"/>
              </a:spcBef>
            </a:pPr>
            <a:r>
              <a:rPr sz="1600" spc="-5" dirty="0">
                <a:latin typeface="Arial"/>
                <a:cs typeface="Arial"/>
              </a:rPr>
              <a:t>Legacy  </a:t>
            </a:r>
            <a:r>
              <a:rPr sz="1600" dirty="0">
                <a:latin typeface="Arial"/>
                <a:cs typeface="Arial"/>
              </a:rPr>
              <a:t>Infrastructure</a:t>
            </a:r>
            <a:endParaRPr sz="1600">
              <a:latin typeface="Arial"/>
              <a:cs typeface="Arial"/>
            </a:endParaRPr>
          </a:p>
        </p:txBody>
      </p:sp>
      <p:sp>
        <p:nvSpPr>
          <p:cNvPr id="218" name="object 218"/>
          <p:cNvSpPr/>
          <p:nvPr/>
        </p:nvSpPr>
        <p:spPr>
          <a:xfrm>
            <a:off x="8547227" y="3473196"/>
            <a:ext cx="0" cy="381000"/>
          </a:xfrm>
          <a:custGeom>
            <a:avLst/>
            <a:gdLst/>
            <a:ahLst/>
            <a:cxnLst/>
            <a:rect l="l" t="t" r="r" b="b"/>
            <a:pathLst>
              <a:path h="381000">
                <a:moveTo>
                  <a:pt x="0" y="0"/>
                </a:moveTo>
                <a:lnTo>
                  <a:pt x="0" y="381000"/>
                </a:lnTo>
              </a:path>
            </a:pathLst>
          </a:custGeom>
          <a:ln w="19050">
            <a:solidFill>
              <a:srgbClr val="000000"/>
            </a:solidFill>
          </a:ln>
        </p:spPr>
        <p:txBody>
          <a:bodyPr wrap="square" lIns="0" tIns="0" rIns="0" bIns="0" rtlCol="0"/>
          <a:lstStyle/>
          <a:p>
            <a:endParaRPr/>
          </a:p>
        </p:txBody>
      </p:sp>
      <p:sp>
        <p:nvSpPr>
          <p:cNvPr id="219" name="object 219"/>
          <p:cNvSpPr/>
          <p:nvPr/>
        </p:nvSpPr>
        <p:spPr>
          <a:xfrm>
            <a:off x="8547227" y="5149596"/>
            <a:ext cx="0" cy="457200"/>
          </a:xfrm>
          <a:custGeom>
            <a:avLst/>
            <a:gdLst/>
            <a:ahLst/>
            <a:cxnLst/>
            <a:rect l="l" t="t" r="r" b="b"/>
            <a:pathLst>
              <a:path h="457200">
                <a:moveTo>
                  <a:pt x="0" y="0"/>
                </a:moveTo>
                <a:lnTo>
                  <a:pt x="0" y="457200"/>
                </a:lnTo>
              </a:path>
            </a:pathLst>
          </a:custGeom>
          <a:ln w="19050">
            <a:solidFill>
              <a:srgbClr val="000000"/>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5534660" cy="635635"/>
          </a:xfrm>
          <a:prstGeom prst="rect">
            <a:avLst/>
          </a:prstGeom>
        </p:spPr>
        <p:txBody>
          <a:bodyPr vert="horz" wrap="square" lIns="0" tIns="12700" rIns="0" bIns="0" rtlCol="0">
            <a:spAutoFit/>
          </a:bodyPr>
          <a:lstStyle/>
          <a:p>
            <a:pPr marL="12700">
              <a:lnSpc>
                <a:spcPct val="100000"/>
              </a:lnSpc>
              <a:spcBef>
                <a:spcPts val="100"/>
              </a:spcBef>
            </a:pPr>
            <a:r>
              <a:rPr spc="-5" dirty="0"/>
              <a:t>Emergent</a:t>
            </a:r>
            <a:r>
              <a:rPr spc="-60" dirty="0"/>
              <a:t> </a:t>
            </a:r>
            <a:r>
              <a:rPr spc="-5" dirty="0"/>
              <a:t>Requirements</a:t>
            </a:r>
          </a:p>
        </p:txBody>
      </p:sp>
      <p:sp>
        <p:nvSpPr>
          <p:cNvPr id="67" name="object 67"/>
          <p:cNvSpPr txBox="1"/>
          <p:nvPr/>
        </p:nvSpPr>
        <p:spPr>
          <a:xfrm>
            <a:off x="2683135" y="2280919"/>
            <a:ext cx="6496050" cy="3761104"/>
          </a:xfrm>
          <a:prstGeom prst="rect">
            <a:avLst/>
          </a:prstGeom>
        </p:spPr>
        <p:txBody>
          <a:bodyPr vert="horz" wrap="square" lIns="0" tIns="12065" rIns="0" bIns="0" rtlCol="0">
            <a:spAutoFit/>
          </a:bodyPr>
          <a:lstStyle/>
          <a:p>
            <a:pPr marL="355600" marR="151130" indent="-342900">
              <a:lnSpc>
                <a:spcPct val="100000"/>
              </a:lnSpc>
              <a:spcBef>
                <a:spcPts val="95"/>
              </a:spcBef>
              <a:buClr>
                <a:srgbClr val="9A0000"/>
              </a:buClr>
              <a:buSzPct val="75000"/>
              <a:buFont typeface="Wingdings"/>
              <a:buChar char=""/>
              <a:tabLst>
                <a:tab pos="354965" algn="l"/>
                <a:tab pos="355600" algn="l"/>
              </a:tabLst>
            </a:pPr>
            <a:r>
              <a:rPr sz="2000" spc="-5" dirty="0">
                <a:latin typeface="Arial"/>
                <a:cs typeface="Arial"/>
              </a:rPr>
              <a:t>As systems become more complex, </a:t>
            </a:r>
            <a:r>
              <a:rPr sz="2000" spc="-5" dirty="0">
                <a:solidFill>
                  <a:srgbClr val="9A0000"/>
                </a:solidFill>
                <a:latin typeface="Arial"/>
                <a:cs typeface="Arial"/>
              </a:rPr>
              <a:t>requirements will  emerge </a:t>
            </a:r>
            <a:r>
              <a:rPr sz="2000" spc="-5" dirty="0">
                <a:latin typeface="Arial"/>
                <a:cs typeface="Arial"/>
              </a:rPr>
              <a:t>as </a:t>
            </a:r>
            <a:r>
              <a:rPr sz="2000" spc="-10" dirty="0">
                <a:latin typeface="Arial"/>
                <a:cs typeface="Arial"/>
              </a:rPr>
              <a:t>everyone </a:t>
            </a:r>
            <a:r>
              <a:rPr sz="2000" spc="-5" dirty="0">
                <a:latin typeface="Arial"/>
                <a:cs typeface="Arial"/>
              </a:rPr>
              <a:t>learns more</a:t>
            </a:r>
            <a:r>
              <a:rPr sz="2000" spc="15" dirty="0">
                <a:latin typeface="Arial"/>
                <a:cs typeface="Arial"/>
              </a:rPr>
              <a:t> </a:t>
            </a:r>
            <a:r>
              <a:rPr sz="2000" spc="-10" dirty="0">
                <a:latin typeface="Arial"/>
                <a:cs typeface="Arial"/>
              </a:rPr>
              <a:t>about:</a:t>
            </a:r>
            <a:endParaRPr sz="2000">
              <a:latin typeface="Arial"/>
              <a:cs typeface="Arial"/>
            </a:endParaRPr>
          </a:p>
          <a:p>
            <a:pPr marL="755650" lvl="1" indent="-285750">
              <a:lnSpc>
                <a:spcPct val="100000"/>
              </a:lnSpc>
              <a:spcBef>
                <a:spcPts val="440"/>
              </a:spcBef>
              <a:buClr>
                <a:srgbClr val="9A0000"/>
              </a:buClr>
              <a:buSzPct val="72222"/>
              <a:buFont typeface="Wingdings"/>
              <a:buChar char=""/>
              <a:tabLst>
                <a:tab pos="755015" algn="l"/>
                <a:tab pos="755650" algn="l"/>
              </a:tabLst>
            </a:pPr>
            <a:r>
              <a:rPr sz="1800" spc="-5" dirty="0">
                <a:latin typeface="Arial"/>
                <a:cs typeface="Arial"/>
              </a:rPr>
              <a:t>The system’s interoperable</a:t>
            </a:r>
            <a:r>
              <a:rPr sz="1800" spc="-15" dirty="0">
                <a:latin typeface="Arial"/>
                <a:cs typeface="Arial"/>
              </a:rPr>
              <a:t> </a:t>
            </a:r>
            <a:r>
              <a:rPr sz="1800" spc="-5" dirty="0">
                <a:latin typeface="Arial"/>
                <a:cs typeface="Arial"/>
              </a:rPr>
              <a:t>elements</a:t>
            </a:r>
            <a:endParaRPr sz="1800">
              <a:latin typeface="Arial"/>
              <a:cs typeface="Arial"/>
            </a:endParaRPr>
          </a:p>
          <a:p>
            <a:pPr marL="755650" lvl="1" indent="-285750">
              <a:lnSpc>
                <a:spcPct val="100000"/>
              </a:lnSpc>
              <a:spcBef>
                <a:spcPts val="440"/>
              </a:spcBef>
              <a:buClr>
                <a:srgbClr val="9A0000"/>
              </a:buClr>
              <a:buSzPct val="72222"/>
              <a:buFont typeface="Wingdings"/>
              <a:buChar char=""/>
              <a:tabLst>
                <a:tab pos="755015" algn="l"/>
                <a:tab pos="755650" algn="l"/>
              </a:tabLst>
            </a:pPr>
            <a:r>
              <a:rPr sz="1800" spc="-5" dirty="0">
                <a:latin typeface="Arial"/>
                <a:cs typeface="Arial"/>
              </a:rPr>
              <a:t>The environment in which it is to reside,</a:t>
            </a:r>
            <a:r>
              <a:rPr sz="1800" spc="-20" dirty="0">
                <a:latin typeface="Arial"/>
                <a:cs typeface="Arial"/>
              </a:rPr>
              <a:t> </a:t>
            </a:r>
            <a:r>
              <a:rPr sz="1800" spc="-5" dirty="0">
                <a:latin typeface="Arial"/>
                <a:cs typeface="Arial"/>
              </a:rPr>
              <a:t>and</a:t>
            </a:r>
            <a:endParaRPr sz="1800">
              <a:latin typeface="Arial"/>
              <a:cs typeface="Arial"/>
            </a:endParaRPr>
          </a:p>
          <a:p>
            <a:pPr marL="755650" lvl="1" indent="-285750">
              <a:lnSpc>
                <a:spcPct val="100000"/>
              </a:lnSpc>
              <a:spcBef>
                <a:spcPts val="439"/>
              </a:spcBef>
              <a:buClr>
                <a:srgbClr val="9A0000"/>
              </a:buClr>
              <a:buSzPct val="72222"/>
              <a:buFont typeface="Wingdings"/>
              <a:buChar char=""/>
              <a:tabLst>
                <a:tab pos="755015" algn="l"/>
                <a:tab pos="755650" algn="l"/>
              </a:tabLst>
            </a:pPr>
            <a:r>
              <a:rPr sz="1800" spc="-5" dirty="0">
                <a:latin typeface="Arial"/>
                <a:cs typeface="Arial"/>
              </a:rPr>
              <a:t>The objects that interact with</a:t>
            </a:r>
            <a:r>
              <a:rPr sz="1800" spc="-15" dirty="0">
                <a:latin typeface="Arial"/>
                <a:cs typeface="Arial"/>
              </a:rPr>
              <a:t> </a:t>
            </a:r>
            <a:r>
              <a:rPr sz="1800" spc="-5" dirty="0">
                <a:latin typeface="Arial"/>
                <a:cs typeface="Arial"/>
              </a:rPr>
              <a:t>it.</a:t>
            </a:r>
            <a:endParaRPr sz="1800">
              <a:latin typeface="Arial"/>
              <a:cs typeface="Arial"/>
            </a:endParaRPr>
          </a:p>
          <a:p>
            <a:pPr marL="355600" marR="190500" indent="-342900">
              <a:lnSpc>
                <a:spcPct val="100000"/>
              </a:lnSpc>
              <a:spcBef>
                <a:spcPts val="300"/>
              </a:spcBef>
              <a:buClr>
                <a:srgbClr val="9A0000"/>
              </a:buClr>
              <a:buSzPct val="75000"/>
              <a:buFont typeface="Wingdings"/>
              <a:buChar char=""/>
              <a:tabLst>
                <a:tab pos="354965" algn="l"/>
                <a:tab pos="355600" algn="l"/>
              </a:tabLst>
            </a:pPr>
            <a:r>
              <a:rPr sz="2000" spc="-5" dirty="0">
                <a:latin typeface="Arial"/>
                <a:cs typeface="Arial"/>
              </a:rPr>
              <a:t>This reality </a:t>
            </a:r>
            <a:r>
              <a:rPr sz="2000" spc="-10" dirty="0">
                <a:latin typeface="Arial"/>
                <a:cs typeface="Arial"/>
              </a:rPr>
              <a:t>implies </a:t>
            </a:r>
            <a:r>
              <a:rPr sz="2000" spc="-5" dirty="0">
                <a:latin typeface="Arial"/>
                <a:cs typeface="Arial"/>
              </a:rPr>
              <a:t>a number of software </a:t>
            </a:r>
            <a:r>
              <a:rPr sz="2000" spc="-10" dirty="0">
                <a:latin typeface="Arial"/>
                <a:cs typeface="Arial"/>
              </a:rPr>
              <a:t>engineering  trends.</a:t>
            </a:r>
            <a:endParaRPr sz="2000">
              <a:latin typeface="Arial"/>
              <a:cs typeface="Arial"/>
            </a:endParaRPr>
          </a:p>
          <a:p>
            <a:pPr marL="755650" lvl="1" indent="-285750">
              <a:lnSpc>
                <a:spcPct val="100000"/>
              </a:lnSpc>
              <a:spcBef>
                <a:spcPts val="305"/>
              </a:spcBef>
              <a:buSzPct val="72222"/>
              <a:buFont typeface="Wingdings"/>
              <a:buChar char=""/>
              <a:tabLst>
                <a:tab pos="755015" algn="l"/>
                <a:tab pos="755650" algn="l"/>
              </a:tabLst>
            </a:pPr>
            <a:r>
              <a:rPr sz="1800" dirty="0">
                <a:solidFill>
                  <a:srgbClr val="9A0000"/>
                </a:solidFill>
                <a:latin typeface="Arial"/>
                <a:cs typeface="Arial"/>
              </a:rPr>
              <a:t>Software process </a:t>
            </a:r>
            <a:r>
              <a:rPr sz="1800" spc="-5" dirty="0">
                <a:solidFill>
                  <a:srgbClr val="9A0000"/>
                </a:solidFill>
                <a:latin typeface="Arial"/>
                <a:cs typeface="Arial"/>
              </a:rPr>
              <a:t>agility</a:t>
            </a:r>
            <a:r>
              <a:rPr sz="1800" spc="-5" dirty="0">
                <a:latin typeface="Arial"/>
                <a:cs typeface="Arial"/>
              </a:rPr>
              <a:t>—embracing</a:t>
            </a:r>
            <a:r>
              <a:rPr sz="1800" spc="-25" dirty="0">
                <a:latin typeface="Arial"/>
                <a:cs typeface="Arial"/>
              </a:rPr>
              <a:t> </a:t>
            </a:r>
            <a:r>
              <a:rPr sz="1800" spc="-5" dirty="0">
                <a:latin typeface="Arial"/>
                <a:cs typeface="Arial"/>
              </a:rPr>
              <a:t>change</a:t>
            </a:r>
            <a:endParaRPr sz="1800">
              <a:latin typeface="Arial"/>
              <a:cs typeface="Arial"/>
            </a:endParaRPr>
          </a:p>
          <a:p>
            <a:pPr marL="755650" marR="5080" lvl="1" indent="-285750">
              <a:lnSpc>
                <a:spcPct val="100000"/>
              </a:lnSpc>
              <a:spcBef>
                <a:spcPts val="300"/>
              </a:spcBef>
              <a:buSzPct val="72222"/>
              <a:buFont typeface="Wingdings"/>
              <a:buChar char=""/>
              <a:tabLst>
                <a:tab pos="755015" algn="l"/>
                <a:tab pos="755650" algn="l"/>
              </a:tabLst>
            </a:pPr>
            <a:r>
              <a:rPr sz="1800" spc="-5" dirty="0">
                <a:solidFill>
                  <a:srgbClr val="9A0000"/>
                </a:solidFill>
                <a:latin typeface="Arial"/>
                <a:cs typeface="Arial"/>
              </a:rPr>
              <a:t>Judicious use of modeling methods</a:t>
            </a:r>
            <a:r>
              <a:rPr sz="1800" spc="-5" dirty="0">
                <a:latin typeface="Arial"/>
                <a:cs typeface="Arial"/>
              </a:rPr>
              <a:t>—models will change  repeatedly as more knowledge about the system is  acquired</a:t>
            </a:r>
            <a:endParaRPr sz="1800">
              <a:latin typeface="Arial"/>
              <a:cs typeface="Arial"/>
            </a:endParaRPr>
          </a:p>
          <a:p>
            <a:pPr marL="755650" lvl="1" indent="-285750">
              <a:lnSpc>
                <a:spcPct val="100000"/>
              </a:lnSpc>
              <a:spcBef>
                <a:spcPts val="310"/>
              </a:spcBef>
              <a:buClr>
                <a:srgbClr val="9A0000"/>
              </a:buClr>
              <a:buSzPct val="72222"/>
              <a:buFont typeface="Wingdings"/>
              <a:buChar char=""/>
              <a:tabLst>
                <a:tab pos="755015" algn="l"/>
                <a:tab pos="755650" algn="l"/>
              </a:tabLst>
            </a:pPr>
            <a:r>
              <a:rPr sz="1800" spc="-5" dirty="0">
                <a:latin typeface="Arial"/>
                <a:cs typeface="Arial"/>
              </a:rPr>
              <a:t>Tools that </a:t>
            </a:r>
            <a:r>
              <a:rPr sz="1800" spc="-5" dirty="0">
                <a:solidFill>
                  <a:srgbClr val="9A0000"/>
                </a:solidFill>
                <a:latin typeface="Arial"/>
                <a:cs typeface="Arial"/>
              </a:rPr>
              <a:t>make adaptation and change</a:t>
            </a:r>
            <a:r>
              <a:rPr sz="1800" spc="-25" dirty="0">
                <a:solidFill>
                  <a:srgbClr val="9A0000"/>
                </a:solidFill>
                <a:latin typeface="Arial"/>
                <a:cs typeface="Arial"/>
              </a:rPr>
              <a:t> </a:t>
            </a:r>
            <a:r>
              <a:rPr sz="1800" spc="-5" dirty="0">
                <a:solidFill>
                  <a:srgbClr val="9A0000"/>
                </a:solidFill>
                <a:latin typeface="Arial"/>
                <a:cs typeface="Arial"/>
              </a:rPr>
              <a:t>easier</a:t>
            </a:r>
            <a:endParaRPr sz="18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5616575" cy="635635"/>
          </a:xfrm>
          <a:prstGeom prst="rect">
            <a:avLst/>
          </a:prstGeom>
        </p:spPr>
        <p:txBody>
          <a:bodyPr vert="horz" wrap="square" lIns="0" tIns="12700" rIns="0" bIns="0" rtlCol="0">
            <a:spAutoFit/>
          </a:bodyPr>
          <a:lstStyle/>
          <a:p>
            <a:pPr marL="12700">
              <a:lnSpc>
                <a:spcPct val="100000"/>
              </a:lnSpc>
              <a:spcBef>
                <a:spcPts val="100"/>
              </a:spcBef>
            </a:pPr>
            <a:r>
              <a:rPr spc="-5" dirty="0"/>
              <a:t>Software Building</a:t>
            </a:r>
            <a:r>
              <a:rPr spc="-60" dirty="0"/>
              <a:t> </a:t>
            </a:r>
            <a:r>
              <a:rPr spc="-5" dirty="0"/>
              <a:t>Blocks</a:t>
            </a:r>
          </a:p>
        </p:txBody>
      </p:sp>
      <p:sp>
        <p:nvSpPr>
          <p:cNvPr id="67" name="object 67"/>
          <p:cNvSpPr txBox="1"/>
          <p:nvPr/>
        </p:nvSpPr>
        <p:spPr>
          <a:xfrm>
            <a:off x="2683135" y="2248153"/>
            <a:ext cx="6622415" cy="3526790"/>
          </a:xfrm>
          <a:prstGeom prst="rect">
            <a:avLst/>
          </a:prstGeom>
        </p:spPr>
        <p:txBody>
          <a:bodyPr vert="horz" wrap="square" lIns="0" tIns="53975" rIns="0" bIns="0" rtlCol="0">
            <a:spAutoFit/>
          </a:bodyPr>
          <a:lstStyle/>
          <a:p>
            <a:pPr marL="355600" marR="5080" indent="-342900">
              <a:lnSpc>
                <a:spcPts val="2590"/>
              </a:lnSpc>
              <a:spcBef>
                <a:spcPts val="425"/>
              </a:spcBef>
              <a:buSzPct val="75000"/>
              <a:buFont typeface="Wingdings"/>
              <a:buChar char=""/>
              <a:tabLst>
                <a:tab pos="354965" algn="l"/>
                <a:tab pos="355600" algn="l"/>
              </a:tabLst>
            </a:pPr>
            <a:r>
              <a:rPr sz="2400" dirty="0">
                <a:solidFill>
                  <a:srgbClr val="9A0000"/>
                </a:solidFill>
                <a:latin typeface="Arial"/>
                <a:cs typeface="Arial"/>
              </a:rPr>
              <a:t>“merchant software”</a:t>
            </a:r>
            <a:r>
              <a:rPr sz="2400" dirty="0">
                <a:latin typeface="Arial"/>
                <a:cs typeface="Arial"/>
              </a:rPr>
              <a:t>—software building</a:t>
            </a:r>
            <a:r>
              <a:rPr sz="2400" spc="-90" dirty="0">
                <a:latin typeface="Arial"/>
                <a:cs typeface="Arial"/>
              </a:rPr>
              <a:t> </a:t>
            </a:r>
            <a:r>
              <a:rPr sz="2400" dirty="0">
                <a:latin typeface="Arial"/>
                <a:cs typeface="Arial"/>
              </a:rPr>
              <a:t>blocks  designed specifically for a unique application  </a:t>
            </a:r>
            <a:r>
              <a:rPr sz="2400" spc="-5" dirty="0">
                <a:latin typeface="Arial"/>
                <a:cs typeface="Arial"/>
              </a:rPr>
              <a:t>domain (e.g., VoIP</a:t>
            </a:r>
            <a:r>
              <a:rPr sz="2400" spc="-15" dirty="0">
                <a:latin typeface="Arial"/>
                <a:cs typeface="Arial"/>
              </a:rPr>
              <a:t> </a:t>
            </a:r>
            <a:r>
              <a:rPr sz="2400" spc="-5" dirty="0">
                <a:latin typeface="Arial"/>
                <a:cs typeface="Arial"/>
              </a:rPr>
              <a:t>devices).</a:t>
            </a:r>
            <a:endParaRPr sz="2400">
              <a:latin typeface="Arial"/>
              <a:cs typeface="Arial"/>
            </a:endParaRPr>
          </a:p>
          <a:p>
            <a:pPr marL="355600" indent="-342900">
              <a:lnSpc>
                <a:spcPct val="100000"/>
              </a:lnSpc>
              <a:spcBef>
                <a:spcPts val="235"/>
              </a:spcBef>
              <a:buClr>
                <a:srgbClr val="9A0000"/>
              </a:buClr>
              <a:buSzPct val="75000"/>
              <a:buFont typeface="Wingdings"/>
              <a:buChar char=""/>
              <a:tabLst>
                <a:tab pos="354965" algn="l"/>
                <a:tab pos="355600" algn="l"/>
              </a:tabLst>
            </a:pPr>
            <a:r>
              <a:rPr sz="2400" dirty="0">
                <a:latin typeface="Arial"/>
                <a:cs typeface="Arial"/>
              </a:rPr>
              <a:t>The software engineering</a:t>
            </a:r>
            <a:r>
              <a:rPr sz="2400" spc="-15" dirty="0">
                <a:latin typeface="Arial"/>
                <a:cs typeface="Arial"/>
              </a:rPr>
              <a:t> </a:t>
            </a:r>
            <a:r>
              <a:rPr sz="2400" dirty="0">
                <a:latin typeface="Arial"/>
                <a:cs typeface="Arial"/>
              </a:rPr>
              <a:t>issue:</a:t>
            </a:r>
            <a:endParaRPr sz="2400">
              <a:latin typeface="Arial"/>
              <a:cs typeface="Arial"/>
            </a:endParaRPr>
          </a:p>
          <a:p>
            <a:pPr marL="755650" lvl="1" indent="-285750">
              <a:lnSpc>
                <a:spcPct val="100000"/>
              </a:lnSpc>
              <a:spcBef>
                <a:spcPts val="245"/>
              </a:spcBef>
              <a:buSzPct val="70000"/>
              <a:buFont typeface="Wingdings"/>
              <a:buChar char=""/>
              <a:tabLst>
                <a:tab pos="755015" algn="l"/>
                <a:tab pos="755650" algn="l"/>
              </a:tabLst>
            </a:pPr>
            <a:r>
              <a:rPr sz="2000" b="1" spc="-5" dirty="0">
                <a:solidFill>
                  <a:srgbClr val="9A0000"/>
                </a:solidFill>
                <a:latin typeface="Arial"/>
                <a:cs typeface="Arial"/>
              </a:rPr>
              <a:t>“Component trust”</a:t>
            </a:r>
            <a:endParaRPr sz="2000">
              <a:latin typeface="Arial"/>
              <a:cs typeface="Arial"/>
            </a:endParaRPr>
          </a:p>
          <a:p>
            <a:pPr marL="355600" indent="-342900">
              <a:lnSpc>
                <a:spcPct val="100000"/>
              </a:lnSpc>
              <a:spcBef>
                <a:spcPts val="280"/>
              </a:spcBef>
              <a:buSzPct val="75000"/>
              <a:buFont typeface="Wingdings"/>
              <a:buChar char=""/>
              <a:tabLst>
                <a:tab pos="354965" algn="l"/>
                <a:tab pos="355600" algn="l"/>
              </a:tabLst>
            </a:pPr>
            <a:r>
              <a:rPr sz="2400" i="1" spc="-5" dirty="0">
                <a:solidFill>
                  <a:srgbClr val="9A0000"/>
                </a:solidFill>
                <a:latin typeface="Arial"/>
                <a:cs typeface="Arial"/>
              </a:rPr>
              <a:t>Testing</a:t>
            </a:r>
            <a:r>
              <a:rPr sz="2400" i="1" spc="-10" dirty="0">
                <a:solidFill>
                  <a:srgbClr val="9A0000"/>
                </a:solidFill>
                <a:latin typeface="Arial"/>
                <a:cs typeface="Arial"/>
              </a:rPr>
              <a:t> </a:t>
            </a:r>
            <a:r>
              <a:rPr sz="2400" i="1" spc="-5" dirty="0">
                <a:solidFill>
                  <a:srgbClr val="9A0000"/>
                </a:solidFill>
                <a:latin typeface="Arial"/>
                <a:cs typeface="Arial"/>
              </a:rPr>
              <a:t>Issues:</a:t>
            </a:r>
            <a:endParaRPr sz="2400">
              <a:latin typeface="Arial"/>
              <a:cs typeface="Arial"/>
            </a:endParaRPr>
          </a:p>
          <a:p>
            <a:pPr marL="755650" lvl="1" indent="-285750">
              <a:lnSpc>
                <a:spcPct val="100000"/>
              </a:lnSpc>
              <a:spcBef>
                <a:spcPts val="245"/>
              </a:spcBef>
              <a:buClr>
                <a:srgbClr val="9A0000"/>
              </a:buClr>
              <a:buSzPct val="70000"/>
              <a:buFont typeface="Wingdings"/>
              <a:buChar char=""/>
              <a:tabLst>
                <a:tab pos="755015" algn="l"/>
                <a:tab pos="755650" algn="l"/>
              </a:tabLst>
            </a:pPr>
            <a:r>
              <a:rPr sz="2000" spc="-5" dirty="0">
                <a:latin typeface="Arial"/>
                <a:cs typeface="Arial"/>
              </a:rPr>
              <a:t>Evaluating/Certifying a component validation</a:t>
            </a:r>
            <a:r>
              <a:rPr sz="2000" spc="65" dirty="0">
                <a:latin typeface="Arial"/>
                <a:cs typeface="Arial"/>
              </a:rPr>
              <a:t> </a:t>
            </a:r>
            <a:r>
              <a:rPr sz="2000" spc="-5" dirty="0">
                <a:latin typeface="Arial"/>
                <a:cs typeface="Arial"/>
              </a:rPr>
              <a:t>suite</a:t>
            </a:r>
            <a:endParaRPr sz="2000">
              <a:latin typeface="Arial"/>
              <a:cs typeface="Arial"/>
            </a:endParaRPr>
          </a:p>
          <a:p>
            <a:pPr marL="755650" lvl="1" indent="-285750">
              <a:lnSpc>
                <a:spcPct val="100000"/>
              </a:lnSpc>
              <a:spcBef>
                <a:spcPts val="234"/>
              </a:spcBef>
              <a:buClr>
                <a:srgbClr val="9A0000"/>
              </a:buClr>
              <a:buSzPct val="70000"/>
              <a:buFont typeface="Wingdings"/>
              <a:buChar char=""/>
              <a:tabLst>
                <a:tab pos="755015" algn="l"/>
                <a:tab pos="755650" algn="l"/>
              </a:tabLst>
            </a:pPr>
            <a:r>
              <a:rPr sz="2000" spc="-10" dirty="0">
                <a:latin typeface="Arial"/>
                <a:cs typeface="Arial"/>
              </a:rPr>
              <a:t>Establishing </a:t>
            </a:r>
            <a:r>
              <a:rPr sz="2000" spc="-5" dirty="0">
                <a:latin typeface="Arial"/>
                <a:cs typeface="Arial"/>
              </a:rPr>
              <a:t>trust using </a:t>
            </a:r>
            <a:r>
              <a:rPr sz="2000" b="1" spc="-5" dirty="0">
                <a:solidFill>
                  <a:srgbClr val="9A0000"/>
                </a:solidFill>
                <a:latin typeface="Arial"/>
                <a:cs typeface="Arial"/>
              </a:rPr>
              <a:t>component</a:t>
            </a:r>
            <a:r>
              <a:rPr sz="2000" b="1" spc="20" dirty="0">
                <a:solidFill>
                  <a:srgbClr val="9A0000"/>
                </a:solidFill>
                <a:latin typeface="Arial"/>
                <a:cs typeface="Arial"/>
              </a:rPr>
              <a:t> </a:t>
            </a:r>
            <a:r>
              <a:rPr sz="2000" b="1" spc="-5" dirty="0">
                <a:solidFill>
                  <a:srgbClr val="9A0000"/>
                </a:solidFill>
                <a:latin typeface="Arial"/>
                <a:cs typeface="Arial"/>
              </a:rPr>
              <a:t>testing</a:t>
            </a:r>
            <a:endParaRPr sz="2000">
              <a:latin typeface="Arial"/>
              <a:cs typeface="Arial"/>
            </a:endParaRPr>
          </a:p>
          <a:p>
            <a:pPr marL="755650" lvl="1" indent="-285750">
              <a:lnSpc>
                <a:spcPct val="100000"/>
              </a:lnSpc>
              <a:spcBef>
                <a:spcPts val="240"/>
              </a:spcBef>
              <a:buClr>
                <a:srgbClr val="9A0000"/>
              </a:buClr>
              <a:buSzPct val="70000"/>
              <a:buFont typeface="Wingdings"/>
              <a:buChar char=""/>
              <a:tabLst>
                <a:tab pos="755015" algn="l"/>
                <a:tab pos="755650" algn="l"/>
              </a:tabLst>
            </a:pPr>
            <a:r>
              <a:rPr sz="2000" spc="-10" dirty="0">
                <a:latin typeface="Arial"/>
                <a:cs typeface="Arial"/>
              </a:rPr>
              <a:t>Integrating </a:t>
            </a:r>
            <a:r>
              <a:rPr sz="2000" spc="-5" dirty="0">
                <a:latin typeface="Arial"/>
                <a:cs typeface="Arial"/>
              </a:rPr>
              <a:t>using </a:t>
            </a:r>
            <a:r>
              <a:rPr sz="2000" b="1" spc="-10" dirty="0">
                <a:solidFill>
                  <a:srgbClr val="9A0000"/>
                </a:solidFill>
                <a:latin typeface="Arial"/>
                <a:cs typeface="Arial"/>
              </a:rPr>
              <a:t>deployment</a:t>
            </a:r>
            <a:r>
              <a:rPr sz="2000" b="1" spc="20" dirty="0">
                <a:solidFill>
                  <a:srgbClr val="9A0000"/>
                </a:solidFill>
                <a:latin typeface="Arial"/>
                <a:cs typeface="Arial"/>
              </a:rPr>
              <a:t> </a:t>
            </a:r>
            <a:r>
              <a:rPr sz="2000" b="1" spc="-10" dirty="0">
                <a:solidFill>
                  <a:srgbClr val="9A0000"/>
                </a:solidFill>
                <a:latin typeface="Arial"/>
                <a:cs typeface="Arial"/>
              </a:rPr>
              <a:t>testing</a:t>
            </a:r>
            <a:endParaRPr sz="2000">
              <a:latin typeface="Arial"/>
              <a:cs typeface="Arial"/>
            </a:endParaRPr>
          </a:p>
          <a:p>
            <a:pPr marL="755650" lvl="1" indent="-285750">
              <a:lnSpc>
                <a:spcPct val="100000"/>
              </a:lnSpc>
              <a:spcBef>
                <a:spcPts val="229"/>
              </a:spcBef>
              <a:buClr>
                <a:srgbClr val="9A0000"/>
              </a:buClr>
              <a:buSzPct val="70000"/>
              <a:buFont typeface="Wingdings"/>
              <a:buChar char=""/>
              <a:tabLst>
                <a:tab pos="755015" algn="l"/>
                <a:tab pos="755650" algn="l"/>
              </a:tabLst>
            </a:pPr>
            <a:r>
              <a:rPr sz="2000" spc="-5" dirty="0">
                <a:latin typeface="Arial"/>
                <a:cs typeface="Arial"/>
              </a:rPr>
              <a:t>Validating using </a:t>
            </a:r>
            <a:r>
              <a:rPr sz="2000" b="1" spc="-10" dirty="0">
                <a:solidFill>
                  <a:srgbClr val="9A0000"/>
                </a:solidFill>
                <a:latin typeface="Arial"/>
                <a:cs typeface="Arial"/>
              </a:rPr>
              <a:t>system</a:t>
            </a:r>
            <a:r>
              <a:rPr sz="2000" b="1" spc="20" dirty="0">
                <a:solidFill>
                  <a:srgbClr val="9A0000"/>
                </a:solidFill>
                <a:latin typeface="Arial"/>
                <a:cs typeface="Arial"/>
              </a:rPr>
              <a:t> </a:t>
            </a:r>
            <a:r>
              <a:rPr sz="2000" b="1" spc="-10" dirty="0">
                <a:solidFill>
                  <a:srgbClr val="9A0000"/>
                </a:solidFill>
                <a:latin typeface="Arial"/>
                <a:cs typeface="Arial"/>
              </a:rPr>
              <a:t>testing</a:t>
            </a:r>
            <a:endParaRPr sz="20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3020695" cy="635635"/>
          </a:xfrm>
          <a:prstGeom prst="rect">
            <a:avLst/>
          </a:prstGeom>
        </p:spPr>
        <p:txBody>
          <a:bodyPr vert="horz" wrap="square" lIns="0" tIns="12700" rIns="0" bIns="0" rtlCol="0">
            <a:spAutoFit/>
          </a:bodyPr>
          <a:lstStyle/>
          <a:p>
            <a:pPr marL="12700">
              <a:lnSpc>
                <a:spcPct val="100000"/>
              </a:lnSpc>
              <a:spcBef>
                <a:spcPts val="100"/>
              </a:spcBef>
            </a:pPr>
            <a:r>
              <a:rPr spc="-5" dirty="0"/>
              <a:t>Open</a:t>
            </a:r>
            <a:r>
              <a:rPr spc="-75" dirty="0"/>
              <a:t> </a:t>
            </a:r>
            <a:r>
              <a:rPr spc="-5" dirty="0"/>
              <a:t>Source</a:t>
            </a:r>
          </a:p>
        </p:txBody>
      </p:sp>
      <p:sp>
        <p:nvSpPr>
          <p:cNvPr id="67" name="object 67"/>
          <p:cNvSpPr txBox="1"/>
          <p:nvPr/>
        </p:nvSpPr>
        <p:spPr>
          <a:xfrm>
            <a:off x="2683135" y="2261869"/>
            <a:ext cx="6616065" cy="4068445"/>
          </a:xfrm>
          <a:prstGeom prst="rect">
            <a:avLst/>
          </a:prstGeom>
        </p:spPr>
        <p:txBody>
          <a:bodyPr vert="horz" wrap="square" lIns="0" tIns="12065" rIns="0" bIns="0" rtlCol="0">
            <a:spAutoFit/>
          </a:bodyPr>
          <a:lstStyle/>
          <a:p>
            <a:pPr marL="355600" marR="5080" indent="-342900">
              <a:lnSpc>
                <a:spcPct val="100000"/>
              </a:lnSpc>
              <a:spcBef>
                <a:spcPts val="95"/>
              </a:spcBef>
              <a:buClr>
                <a:srgbClr val="9A0000"/>
              </a:buClr>
              <a:buSzPct val="75000"/>
              <a:buFont typeface="Wingdings"/>
              <a:buChar char=""/>
              <a:tabLst>
                <a:tab pos="354965" algn="l"/>
                <a:tab pos="355600" algn="l"/>
              </a:tabLst>
            </a:pPr>
            <a:r>
              <a:rPr sz="2000" i="1" spc="-5" dirty="0">
                <a:latin typeface="Times New Roman"/>
                <a:cs typeface="Times New Roman"/>
              </a:rPr>
              <a:t>“</a:t>
            </a:r>
            <a:r>
              <a:rPr sz="2000" i="1" spc="-5" dirty="0">
                <a:latin typeface="Courier New"/>
                <a:cs typeface="Courier New"/>
              </a:rPr>
              <a:t>Open source is a development method for  software that harnesses the power of  distributed peer review and transparency  of process. The promise of open source is  better quality, higher reliability, more  flexibility, lower cost, and an end to  predatory vendor lock-in.”</a:t>
            </a:r>
            <a:r>
              <a:rPr sz="2000" i="1" spc="10" dirty="0">
                <a:latin typeface="Courier New"/>
                <a:cs typeface="Courier New"/>
              </a:rPr>
              <a:t> </a:t>
            </a:r>
            <a:r>
              <a:rPr sz="2000" spc="-5" dirty="0">
                <a:latin typeface="Times New Roman"/>
                <a:cs typeface="Times New Roman"/>
              </a:rPr>
              <a:t>*</a:t>
            </a:r>
            <a:endParaRPr sz="2000">
              <a:latin typeface="Times New Roman"/>
              <a:cs typeface="Times New Roman"/>
            </a:endParaRPr>
          </a:p>
          <a:p>
            <a:pPr marL="354965" marR="66675" indent="-342900">
              <a:lnSpc>
                <a:spcPct val="100000"/>
              </a:lnSpc>
              <a:spcBef>
                <a:spcPts val="1350"/>
              </a:spcBef>
              <a:buClr>
                <a:srgbClr val="9A0000"/>
              </a:buClr>
              <a:buSzPct val="75000"/>
              <a:buFont typeface="Wingdings"/>
              <a:buChar char=""/>
              <a:tabLst>
                <a:tab pos="354965" algn="l"/>
                <a:tab pos="355600" algn="l"/>
              </a:tabLst>
            </a:pPr>
            <a:r>
              <a:rPr sz="2000" spc="-5" dirty="0">
                <a:latin typeface="Arial"/>
                <a:cs typeface="Arial"/>
              </a:rPr>
              <a:t>The term </a:t>
            </a:r>
            <a:r>
              <a:rPr sz="2000" i="1" spc="-5" dirty="0">
                <a:solidFill>
                  <a:srgbClr val="9A0000"/>
                </a:solidFill>
                <a:latin typeface="Arial"/>
                <a:cs typeface="Arial"/>
              </a:rPr>
              <a:t>open source </a:t>
            </a:r>
            <a:r>
              <a:rPr sz="2000" spc="-5" dirty="0">
                <a:latin typeface="Arial"/>
                <a:cs typeface="Arial"/>
              </a:rPr>
              <a:t>when </a:t>
            </a:r>
            <a:r>
              <a:rPr sz="2000" spc="-10" dirty="0">
                <a:latin typeface="Arial"/>
                <a:cs typeface="Arial"/>
              </a:rPr>
              <a:t>applied </a:t>
            </a:r>
            <a:r>
              <a:rPr sz="2000" spc="-5" dirty="0">
                <a:latin typeface="Arial"/>
                <a:cs typeface="Arial"/>
              </a:rPr>
              <a:t>to </a:t>
            </a:r>
            <a:r>
              <a:rPr sz="2000" spc="-10" dirty="0">
                <a:latin typeface="Arial"/>
                <a:cs typeface="Arial"/>
              </a:rPr>
              <a:t>computer  software, implies </a:t>
            </a:r>
            <a:r>
              <a:rPr sz="2000" spc="-5" dirty="0">
                <a:latin typeface="Arial"/>
                <a:cs typeface="Arial"/>
              </a:rPr>
              <a:t>that software </a:t>
            </a:r>
            <a:r>
              <a:rPr sz="2000" spc="-10" dirty="0">
                <a:latin typeface="Arial"/>
                <a:cs typeface="Arial"/>
              </a:rPr>
              <a:t>engineering work  </a:t>
            </a:r>
            <a:r>
              <a:rPr sz="2000" spc="-5" dirty="0">
                <a:latin typeface="Arial"/>
                <a:cs typeface="Arial"/>
              </a:rPr>
              <a:t>products </a:t>
            </a:r>
            <a:r>
              <a:rPr sz="2000" spc="-10" dirty="0">
                <a:latin typeface="Arial"/>
                <a:cs typeface="Arial"/>
              </a:rPr>
              <a:t>(models, </a:t>
            </a:r>
            <a:r>
              <a:rPr sz="2000" spc="-5" dirty="0">
                <a:latin typeface="Arial"/>
                <a:cs typeface="Arial"/>
              </a:rPr>
              <a:t>source code, test suites) are open </a:t>
            </a:r>
            <a:r>
              <a:rPr sz="2000" spc="-10" dirty="0">
                <a:latin typeface="Arial"/>
                <a:cs typeface="Arial"/>
              </a:rPr>
              <a:t>to  </a:t>
            </a:r>
            <a:r>
              <a:rPr sz="2000" spc="-5" dirty="0">
                <a:latin typeface="Arial"/>
                <a:cs typeface="Arial"/>
              </a:rPr>
              <a:t>the public and can be </a:t>
            </a:r>
            <a:r>
              <a:rPr sz="2000" dirty="0">
                <a:latin typeface="Arial"/>
                <a:cs typeface="Arial"/>
              </a:rPr>
              <a:t>reviewed </a:t>
            </a:r>
            <a:r>
              <a:rPr sz="2000" spc="-5" dirty="0">
                <a:latin typeface="Arial"/>
                <a:cs typeface="Arial"/>
              </a:rPr>
              <a:t>and extended (with  </a:t>
            </a:r>
            <a:r>
              <a:rPr sz="2000" spc="-10" dirty="0">
                <a:latin typeface="Arial"/>
                <a:cs typeface="Arial"/>
              </a:rPr>
              <a:t>controls) </a:t>
            </a:r>
            <a:r>
              <a:rPr sz="2000" spc="-5" dirty="0">
                <a:latin typeface="Arial"/>
                <a:cs typeface="Arial"/>
              </a:rPr>
              <a:t>by </a:t>
            </a:r>
            <a:r>
              <a:rPr sz="2000" spc="-10" dirty="0">
                <a:latin typeface="Arial"/>
                <a:cs typeface="Arial"/>
              </a:rPr>
              <a:t>anyone </a:t>
            </a:r>
            <a:r>
              <a:rPr sz="2000" spc="-5" dirty="0">
                <a:latin typeface="Arial"/>
                <a:cs typeface="Arial"/>
              </a:rPr>
              <a:t>with interest and</a:t>
            </a:r>
            <a:r>
              <a:rPr sz="2000" spc="35" dirty="0">
                <a:latin typeface="Arial"/>
                <a:cs typeface="Arial"/>
              </a:rPr>
              <a:t> </a:t>
            </a:r>
            <a:r>
              <a:rPr sz="2000" spc="-10" dirty="0">
                <a:latin typeface="Arial"/>
                <a:cs typeface="Arial"/>
              </a:rPr>
              <a:t>permission.</a:t>
            </a:r>
            <a:endParaRPr sz="2000">
              <a:latin typeface="Arial"/>
              <a:cs typeface="Arial"/>
            </a:endParaRPr>
          </a:p>
          <a:p>
            <a:pPr marL="1231900">
              <a:lnSpc>
                <a:spcPct val="100000"/>
              </a:lnSpc>
              <a:spcBef>
                <a:spcPts val="10"/>
              </a:spcBef>
            </a:pPr>
            <a:r>
              <a:rPr sz="1400" spc="-5" dirty="0">
                <a:latin typeface="Arial"/>
                <a:cs typeface="Arial"/>
              </a:rPr>
              <a:t>* </a:t>
            </a:r>
            <a:r>
              <a:rPr sz="1400" spc="-10" dirty="0">
                <a:latin typeface="Arial"/>
                <a:cs typeface="Arial"/>
              </a:rPr>
              <a:t>OpenSource.org, </a:t>
            </a:r>
            <a:r>
              <a:rPr sz="1400" spc="-5" dirty="0">
                <a:latin typeface="Arial"/>
                <a:cs typeface="Arial"/>
              </a:rPr>
              <a:t>2008, </a:t>
            </a:r>
            <a:r>
              <a:rPr sz="1400" spc="-10" dirty="0">
                <a:latin typeface="Arial"/>
                <a:cs typeface="Arial"/>
              </a:rPr>
              <a:t>available </a:t>
            </a:r>
            <a:r>
              <a:rPr sz="1400" spc="-5" dirty="0">
                <a:latin typeface="Arial"/>
                <a:cs typeface="Arial"/>
              </a:rPr>
              <a:t>at</a:t>
            </a:r>
            <a:r>
              <a:rPr sz="1400" spc="35" dirty="0">
                <a:latin typeface="Arial"/>
                <a:cs typeface="Arial"/>
              </a:rPr>
              <a:t> </a:t>
            </a:r>
            <a:r>
              <a:rPr sz="1400" spc="-10" dirty="0">
                <a:latin typeface="Arial"/>
                <a:cs typeface="Arial"/>
                <a:hlinkClick r:id="rId4"/>
              </a:rPr>
              <a:t>www.opensource.org/.</a:t>
            </a:r>
            <a:endParaRPr sz="1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2539365" cy="635635"/>
          </a:xfrm>
          <a:prstGeom prst="rect">
            <a:avLst/>
          </a:prstGeom>
        </p:spPr>
        <p:txBody>
          <a:bodyPr vert="horz" wrap="square" lIns="0" tIns="12700" rIns="0" bIns="0" rtlCol="0">
            <a:spAutoFit/>
          </a:bodyPr>
          <a:lstStyle/>
          <a:p>
            <a:pPr marL="12700">
              <a:lnSpc>
                <a:spcPct val="100000"/>
              </a:lnSpc>
              <a:spcBef>
                <a:spcPts val="100"/>
              </a:spcBef>
            </a:pPr>
            <a:r>
              <a:rPr spc="-5" dirty="0"/>
              <a:t>Predictions</a:t>
            </a:r>
          </a:p>
        </p:txBody>
      </p:sp>
      <p:sp>
        <p:nvSpPr>
          <p:cNvPr id="69" name="object 69"/>
          <p:cNvSpPr txBox="1"/>
          <p:nvPr/>
        </p:nvSpPr>
        <p:spPr>
          <a:xfrm>
            <a:off x="9426327" y="6852020"/>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2</a:t>
            </a:fld>
            <a:endParaRPr sz="1000">
              <a:latin typeface="Arial"/>
              <a:cs typeface="Arial"/>
            </a:endParaRPr>
          </a:p>
        </p:txBody>
      </p:sp>
      <p:sp>
        <p:nvSpPr>
          <p:cNvPr id="67" name="object 67"/>
          <p:cNvSpPr txBox="1"/>
          <p:nvPr/>
        </p:nvSpPr>
        <p:spPr>
          <a:xfrm>
            <a:off x="2683135" y="2248153"/>
            <a:ext cx="6671309" cy="3801745"/>
          </a:xfrm>
          <a:prstGeom prst="rect">
            <a:avLst/>
          </a:prstGeom>
        </p:spPr>
        <p:txBody>
          <a:bodyPr vert="horz" wrap="square" lIns="0" tIns="48895" rIns="0" bIns="0" rtlCol="0">
            <a:spAutoFit/>
          </a:bodyPr>
          <a:lstStyle/>
          <a:p>
            <a:pPr marL="355600" marR="74930" indent="-342900">
              <a:lnSpc>
                <a:spcPct val="90100"/>
              </a:lnSpc>
              <a:spcBef>
                <a:spcPts val="385"/>
              </a:spcBef>
              <a:buClr>
                <a:srgbClr val="9A0000"/>
              </a:buClr>
              <a:buSzPct val="75000"/>
              <a:buFont typeface="Wingdings"/>
              <a:buChar char=""/>
              <a:tabLst>
                <a:tab pos="354965" algn="l"/>
                <a:tab pos="355600" algn="l"/>
              </a:tabLst>
            </a:pPr>
            <a:r>
              <a:rPr sz="2400" spc="-5" dirty="0">
                <a:latin typeface="Arial"/>
                <a:cs typeface="Arial"/>
              </a:rPr>
              <a:t>“One of the things that </a:t>
            </a:r>
            <a:r>
              <a:rPr sz="2400" dirty="0">
                <a:latin typeface="Arial"/>
                <a:cs typeface="Arial"/>
              </a:rPr>
              <a:t>I </a:t>
            </a:r>
            <a:r>
              <a:rPr sz="2400" spc="-5" dirty="0">
                <a:latin typeface="Arial"/>
                <a:cs typeface="Arial"/>
              </a:rPr>
              <a:t>think we have learned  </a:t>
            </a:r>
            <a:r>
              <a:rPr sz="2400" dirty="0">
                <a:latin typeface="Arial"/>
                <a:cs typeface="Arial"/>
              </a:rPr>
              <a:t>is that we should all be very careful about  making predictions about the future.” </a:t>
            </a:r>
            <a:r>
              <a:rPr sz="1800" i="1" spc="-5" dirty="0">
                <a:latin typeface="Arial"/>
                <a:cs typeface="Arial"/>
              </a:rPr>
              <a:t>Bill Clinton,  42nd President of the</a:t>
            </a:r>
            <a:r>
              <a:rPr sz="1800" i="1" spc="-10" dirty="0">
                <a:latin typeface="Arial"/>
                <a:cs typeface="Arial"/>
              </a:rPr>
              <a:t> </a:t>
            </a:r>
            <a:r>
              <a:rPr sz="1800" i="1" spc="-5" dirty="0">
                <a:latin typeface="Arial"/>
                <a:cs typeface="Arial"/>
              </a:rPr>
              <a:t>USA</a:t>
            </a:r>
            <a:endParaRPr sz="1800">
              <a:latin typeface="Arial"/>
              <a:cs typeface="Arial"/>
            </a:endParaRPr>
          </a:p>
          <a:p>
            <a:pPr marL="355600" indent="-342900">
              <a:lnSpc>
                <a:spcPct val="100000"/>
              </a:lnSpc>
              <a:spcBef>
                <a:spcPts val="280"/>
              </a:spcBef>
              <a:buClr>
                <a:srgbClr val="9A0000"/>
              </a:buClr>
              <a:buSzPct val="75000"/>
              <a:buFont typeface="Wingdings"/>
              <a:buChar char=""/>
              <a:tabLst>
                <a:tab pos="354965" algn="l"/>
                <a:tab pos="355600" algn="l"/>
              </a:tabLst>
            </a:pPr>
            <a:r>
              <a:rPr sz="2400" i="1" spc="-5" dirty="0">
                <a:latin typeface="Arial"/>
                <a:cs typeface="Arial"/>
              </a:rPr>
              <a:t>For</a:t>
            </a:r>
            <a:r>
              <a:rPr sz="2400" i="1" spc="-10" dirty="0">
                <a:latin typeface="Arial"/>
                <a:cs typeface="Arial"/>
              </a:rPr>
              <a:t> </a:t>
            </a:r>
            <a:r>
              <a:rPr sz="2400" i="1" spc="-5" dirty="0">
                <a:latin typeface="Arial"/>
                <a:cs typeface="Arial"/>
              </a:rPr>
              <a:t>example:</a:t>
            </a:r>
            <a:endParaRPr sz="2400">
              <a:latin typeface="Arial"/>
              <a:cs typeface="Arial"/>
            </a:endParaRPr>
          </a:p>
          <a:p>
            <a:pPr marL="755650" marR="117475" lvl="1" indent="-285750">
              <a:lnSpc>
                <a:spcPts val="2160"/>
              </a:lnSpc>
              <a:spcBef>
                <a:spcPts val="515"/>
              </a:spcBef>
              <a:buSzPct val="70000"/>
              <a:buFont typeface="Wingdings"/>
              <a:buChar char=""/>
              <a:tabLst>
                <a:tab pos="755015" algn="l"/>
                <a:tab pos="755650" algn="l"/>
              </a:tabLst>
            </a:pPr>
            <a:r>
              <a:rPr sz="2000" b="1" spc="-5" dirty="0">
                <a:solidFill>
                  <a:srgbClr val="9A0000"/>
                </a:solidFill>
                <a:latin typeface="Arial Narrow"/>
                <a:cs typeface="Arial Narrow"/>
              </a:rPr>
              <a:t>“I think there is a world market for maybe five </a:t>
            </a:r>
            <a:r>
              <a:rPr sz="2000" b="1" spc="-10" dirty="0">
                <a:solidFill>
                  <a:srgbClr val="9A0000"/>
                </a:solidFill>
                <a:latin typeface="Arial Narrow"/>
                <a:cs typeface="Arial Narrow"/>
              </a:rPr>
              <a:t>computers.” </a:t>
            </a:r>
            <a:r>
              <a:rPr sz="2000" b="1" spc="-10" dirty="0">
                <a:latin typeface="Arial Narrow"/>
                <a:cs typeface="Arial Narrow"/>
              </a:rPr>
              <a:t> </a:t>
            </a:r>
            <a:r>
              <a:rPr sz="2000" b="1" spc="-5" dirty="0">
                <a:latin typeface="Arial Narrow"/>
                <a:cs typeface="Arial Narrow"/>
              </a:rPr>
              <a:t>Thomas Watson, chairman of IBM,</a:t>
            </a:r>
            <a:r>
              <a:rPr sz="2000" b="1" spc="-15" dirty="0">
                <a:latin typeface="Arial Narrow"/>
                <a:cs typeface="Arial Narrow"/>
              </a:rPr>
              <a:t> </a:t>
            </a:r>
            <a:r>
              <a:rPr sz="2000" b="1" spc="-10" dirty="0">
                <a:latin typeface="Arial Narrow"/>
                <a:cs typeface="Arial Narrow"/>
              </a:rPr>
              <a:t>1943</a:t>
            </a:r>
            <a:endParaRPr sz="2000">
              <a:latin typeface="Arial Narrow"/>
              <a:cs typeface="Arial Narrow"/>
            </a:endParaRPr>
          </a:p>
          <a:p>
            <a:pPr marL="755650" marR="5080" lvl="1" indent="-285750">
              <a:lnSpc>
                <a:spcPct val="92500"/>
              </a:lnSpc>
              <a:spcBef>
                <a:spcPts val="275"/>
              </a:spcBef>
              <a:buSzPct val="70000"/>
              <a:buFont typeface="Wingdings"/>
              <a:buChar char=""/>
              <a:tabLst>
                <a:tab pos="755015" algn="l"/>
                <a:tab pos="755650" algn="l"/>
                <a:tab pos="1977389" algn="l"/>
              </a:tabLst>
            </a:pPr>
            <a:r>
              <a:rPr sz="2000" b="1" spc="-5" dirty="0">
                <a:solidFill>
                  <a:srgbClr val="9A0000"/>
                </a:solidFill>
                <a:latin typeface="Courier New"/>
                <a:cs typeface="Courier New"/>
              </a:rPr>
              <a:t>“</a:t>
            </a:r>
            <a:r>
              <a:rPr sz="2000" b="1" spc="-5" dirty="0">
                <a:solidFill>
                  <a:srgbClr val="9A0000"/>
                </a:solidFill>
                <a:latin typeface="Arial Narrow"/>
                <a:cs typeface="Arial Narrow"/>
              </a:rPr>
              <a:t>There is no reason anyone would want a computer in </a:t>
            </a:r>
            <a:r>
              <a:rPr sz="2000" b="1" spc="-10" dirty="0">
                <a:solidFill>
                  <a:srgbClr val="9A0000"/>
                </a:solidFill>
                <a:latin typeface="Arial Narrow"/>
                <a:cs typeface="Arial Narrow"/>
              </a:rPr>
              <a:t>their  </a:t>
            </a:r>
            <a:r>
              <a:rPr sz="2000" b="1" spc="-5" dirty="0">
                <a:solidFill>
                  <a:srgbClr val="9A0000"/>
                </a:solidFill>
                <a:latin typeface="Arial Narrow"/>
                <a:cs typeface="Arial Narrow"/>
              </a:rPr>
              <a:t>home.</a:t>
            </a:r>
            <a:r>
              <a:rPr sz="2000" b="1" spc="-5" dirty="0">
                <a:solidFill>
                  <a:srgbClr val="9A0000"/>
                </a:solidFill>
                <a:latin typeface="Courier New"/>
                <a:cs typeface="Courier New"/>
              </a:rPr>
              <a:t>”	</a:t>
            </a:r>
            <a:r>
              <a:rPr sz="2000" b="1" spc="-5" dirty="0">
                <a:latin typeface="Arial Narrow"/>
                <a:cs typeface="Arial Narrow"/>
              </a:rPr>
              <a:t>Ken Olson, President, Chairman of </a:t>
            </a:r>
            <a:r>
              <a:rPr sz="2000" b="1" spc="-10" dirty="0">
                <a:latin typeface="Arial Narrow"/>
                <a:cs typeface="Arial Narrow"/>
              </a:rPr>
              <a:t>Digital  Equipment </a:t>
            </a:r>
            <a:r>
              <a:rPr sz="2000" b="1" spc="-5" dirty="0">
                <a:latin typeface="Arial Narrow"/>
                <a:cs typeface="Arial Narrow"/>
              </a:rPr>
              <a:t>Corp., </a:t>
            </a:r>
            <a:r>
              <a:rPr sz="2000" b="1" spc="-10" dirty="0">
                <a:latin typeface="Arial Narrow"/>
                <a:cs typeface="Arial Narrow"/>
              </a:rPr>
              <a:t>1977</a:t>
            </a:r>
            <a:endParaRPr sz="2000">
              <a:latin typeface="Arial Narrow"/>
              <a:cs typeface="Arial Narrow"/>
            </a:endParaRPr>
          </a:p>
          <a:p>
            <a:pPr marL="755650" marR="1898014" lvl="1" indent="-285750">
              <a:lnSpc>
                <a:spcPts val="2280"/>
              </a:lnSpc>
              <a:spcBef>
                <a:spcPts val="295"/>
              </a:spcBef>
              <a:buSzPct val="70000"/>
              <a:buFont typeface="Wingdings"/>
              <a:buChar char=""/>
              <a:tabLst>
                <a:tab pos="755015" algn="l"/>
                <a:tab pos="755650" algn="l"/>
              </a:tabLst>
            </a:pPr>
            <a:r>
              <a:rPr sz="2000" b="1" spc="-5" dirty="0">
                <a:solidFill>
                  <a:srgbClr val="9A0000"/>
                </a:solidFill>
                <a:latin typeface="Arial Narrow"/>
                <a:cs typeface="Arial Narrow"/>
              </a:rPr>
              <a:t>“640K ought to be enough for </a:t>
            </a:r>
            <a:r>
              <a:rPr sz="2000" b="1" spc="-10" dirty="0">
                <a:solidFill>
                  <a:srgbClr val="9A0000"/>
                </a:solidFill>
                <a:latin typeface="Arial Narrow"/>
                <a:cs typeface="Arial Narrow"/>
              </a:rPr>
              <a:t>anybody.” </a:t>
            </a:r>
            <a:r>
              <a:rPr sz="2000" b="1" spc="-10" dirty="0">
                <a:latin typeface="Arial Narrow"/>
                <a:cs typeface="Arial Narrow"/>
              </a:rPr>
              <a:t> </a:t>
            </a:r>
            <a:r>
              <a:rPr sz="2000" b="1" spc="-5" dirty="0">
                <a:latin typeface="Arial Narrow"/>
                <a:cs typeface="Arial Narrow"/>
              </a:rPr>
              <a:t>Bill Gates, chairman of Microsoft,</a:t>
            </a:r>
            <a:r>
              <a:rPr sz="2000" b="1" spc="-40" dirty="0">
                <a:latin typeface="Arial Narrow"/>
                <a:cs typeface="Arial Narrow"/>
              </a:rPr>
              <a:t> </a:t>
            </a:r>
            <a:r>
              <a:rPr sz="2000" b="1" spc="-10" dirty="0">
                <a:latin typeface="Arial Narrow"/>
                <a:cs typeface="Arial Narrow"/>
              </a:rPr>
              <a:t>1981</a:t>
            </a:r>
            <a:endParaRPr sz="2000">
              <a:latin typeface="Arial Narrow"/>
              <a:cs typeface="Arial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4827905" cy="635635"/>
          </a:xfrm>
          <a:prstGeom prst="rect">
            <a:avLst/>
          </a:prstGeom>
        </p:spPr>
        <p:txBody>
          <a:bodyPr vert="horz" wrap="square" lIns="0" tIns="12700" rIns="0" bIns="0" rtlCol="0">
            <a:spAutoFit/>
          </a:bodyPr>
          <a:lstStyle/>
          <a:p>
            <a:pPr marL="12700">
              <a:lnSpc>
                <a:spcPct val="100000"/>
              </a:lnSpc>
              <a:spcBef>
                <a:spcPts val="100"/>
              </a:spcBef>
            </a:pPr>
            <a:r>
              <a:rPr spc="-5" dirty="0"/>
              <a:t>Testing Open</a:t>
            </a:r>
            <a:r>
              <a:rPr spc="-65" dirty="0"/>
              <a:t> </a:t>
            </a:r>
            <a:r>
              <a:rPr spc="-5" dirty="0"/>
              <a:t>Source</a:t>
            </a:r>
          </a:p>
        </p:txBody>
      </p:sp>
      <p:sp>
        <p:nvSpPr>
          <p:cNvPr id="67" name="object 67"/>
          <p:cNvSpPr txBox="1"/>
          <p:nvPr/>
        </p:nvSpPr>
        <p:spPr>
          <a:xfrm>
            <a:off x="2683135" y="2224140"/>
            <a:ext cx="6591934" cy="4471035"/>
          </a:xfrm>
          <a:prstGeom prst="rect">
            <a:avLst/>
          </a:prstGeom>
        </p:spPr>
        <p:txBody>
          <a:bodyPr vert="horz" wrap="square" lIns="0" tIns="43815" rIns="0" bIns="0" rtlCol="0">
            <a:spAutoFit/>
          </a:bodyPr>
          <a:lstStyle/>
          <a:p>
            <a:pPr marL="355600" indent="-342900">
              <a:lnSpc>
                <a:spcPct val="100000"/>
              </a:lnSpc>
              <a:spcBef>
                <a:spcPts val="345"/>
              </a:spcBef>
              <a:buSzPct val="75000"/>
              <a:buFont typeface="Wingdings"/>
              <a:buChar char=""/>
              <a:tabLst>
                <a:tab pos="354965" algn="l"/>
                <a:tab pos="355600" algn="l"/>
              </a:tabLst>
            </a:pPr>
            <a:r>
              <a:rPr sz="2000" spc="-5" dirty="0">
                <a:solidFill>
                  <a:srgbClr val="9A0000"/>
                </a:solidFill>
                <a:latin typeface="Arial"/>
                <a:cs typeface="Arial"/>
              </a:rPr>
              <a:t>Functionality is added regularly </a:t>
            </a:r>
            <a:r>
              <a:rPr sz="2000" spc="-5" dirty="0">
                <a:latin typeface="Arial"/>
                <a:cs typeface="Arial"/>
              </a:rPr>
              <a:t>as the software</a:t>
            </a:r>
            <a:r>
              <a:rPr sz="2000" spc="114" dirty="0">
                <a:latin typeface="Arial"/>
                <a:cs typeface="Arial"/>
              </a:rPr>
              <a:t> </a:t>
            </a:r>
            <a:r>
              <a:rPr sz="2000" spc="-5" dirty="0">
                <a:latin typeface="Arial"/>
                <a:cs typeface="Arial"/>
              </a:rPr>
              <a:t>evolves</a:t>
            </a:r>
            <a:endParaRPr sz="2000">
              <a:latin typeface="Arial"/>
              <a:cs typeface="Arial"/>
            </a:endParaRPr>
          </a:p>
          <a:p>
            <a:pPr marL="755650" lvl="1" indent="-285750">
              <a:lnSpc>
                <a:spcPct val="100000"/>
              </a:lnSpc>
              <a:spcBef>
                <a:spcPts val="225"/>
              </a:spcBef>
              <a:buClr>
                <a:srgbClr val="9A0000"/>
              </a:buClr>
              <a:buSzPct val="72222"/>
              <a:buFont typeface="Wingdings"/>
              <a:buChar char=""/>
              <a:tabLst>
                <a:tab pos="755015" algn="l"/>
                <a:tab pos="755650" algn="l"/>
              </a:tabLst>
            </a:pPr>
            <a:r>
              <a:rPr sz="1800" i="1" spc="-5" dirty="0">
                <a:latin typeface="Arial"/>
                <a:cs typeface="Arial"/>
              </a:rPr>
              <a:t>It must be tested</a:t>
            </a:r>
            <a:r>
              <a:rPr sz="1800" i="1" spc="-10" dirty="0">
                <a:latin typeface="Arial"/>
                <a:cs typeface="Arial"/>
              </a:rPr>
              <a:t> </a:t>
            </a:r>
            <a:r>
              <a:rPr sz="1800" i="1" spc="-5" dirty="0">
                <a:latin typeface="Arial"/>
                <a:cs typeface="Arial"/>
              </a:rPr>
              <a:t>asap</a:t>
            </a:r>
            <a:endParaRPr sz="1800">
              <a:latin typeface="Arial"/>
              <a:cs typeface="Arial"/>
            </a:endParaRPr>
          </a:p>
          <a:p>
            <a:pPr marL="355600" indent="-342900">
              <a:lnSpc>
                <a:spcPct val="100000"/>
              </a:lnSpc>
              <a:spcBef>
                <a:spcPts val="240"/>
              </a:spcBef>
              <a:buSzPct val="75000"/>
              <a:buFont typeface="Wingdings"/>
              <a:buChar char=""/>
              <a:tabLst>
                <a:tab pos="354965" algn="l"/>
                <a:tab pos="355600" algn="l"/>
              </a:tabLst>
            </a:pPr>
            <a:r>
              <a:rPr sz="2000" spc="-5" dirty="0">
                <a:solidFill>
                  <a:srgbClr val="9A0000"/>
                </a:solidFill>
                <a:latin typeface="Arial"/>
                <a:cs typeface="Arial"/>
              </a:rPr>
              <a:t>Refactoring occurs</a:t>
            </a:r>
            <a:r>
              <a:rPr sz="2000" spc="5" dirty="0">
                <a:solidFill>
                  <a:srgbClr val="9A0000"/>
                </a:solidFill>
                <a:latin typeface="Arial"/>
                <a:cs typeface="Arial"/>
              </a:rPr>
              <a:t> </a:t>
            </a:r>
            <a:r>
              <a:rPr sz="2000" spc="-5" dirty="0">
                <a:solidFill>
                  <a:srgbClr val="9A0000"/>
                </a:solidFill>
                <a:latin typeface="Arial"/>
                <a:cs typeface="Arial"/>
              </a:rPr>
              <a:t>continually</a:t>
            </a:r>
            <a:endParaRPr sz="2000">
              <a:latin typeface="Arial"/>
              <a:cs typeface="Arial"/>
            </a:endParaRPr>
          </a:p>
          <a:p>
            <a:pPr marL="755650" marR="393700" lvl="1" indent="-285750">
              <a:lnSpc>
                <a:spcPts val="1950"/>
              </a:lnSpc>
              <a:spcBef>
                <a:spcPts val="459"/>
              </a:spcBef>
              <a:buClr>
                <a:srgbClr val="9A0000"/>
              </a:buClr>
              <a:buSzPct val="72222"/>
              <a:buFont typeface="Wingdings"/>
              <a:buChar char=""/>
              <a:tabLst>
                <a:tab pos="755015" algn="l"/>
                <a:tab pos="755650" algn="l"/>
              </a:tabLst>
            </a:pPr>
            <a:r>
              <a:rPr sz="1800" i="1" spc="-5" dirty="0">
                <a:latin typeface="Arial"/>
                <a:cs typeface="Arial"/>
              </a:rPr>
              <a:t>The behavior of the software after refactoring must be  tested</a:t>
            </a:r>
            <a:endParaRPr sz="1800">
              <a:latin typeface="Arial"/>
              <a:cs typeface="Arial"/>
            </a:endParaRPr>
          </a:p>
          <a:p>
            <a:pPr marL="355600" marR="447040" indent="-342900">
              <a:lnSpc>
                <a:spcPts val="2160"/>
              </a:lnSpc>
              <a:spcBef>
                <a:spcPts val="489"/>
              </a:spcBef>
              <a:buSzPct val="75000"/>
              <a:buFont typeface="Wingdings"/>
              <a:buChar char=""/>
              <a:tabLst>
                <a:tab pos="354965" algn="l"/>
                <a:tab pos="355600" algn="l"/>
              </a:tabLst>
            </a:pPr>
            <a:r>
              <a:rPr sz="2000" spc="-10" dirty="0">
                <a:solidFill>
                  <a:srgbClr val="9A0000"/>
                </a:solidFill>
                <a:latin typeface="Arial"/>
                <a:cs typeface="Arial"/>
              </a:rPr>
              <a:t>Application </a:t>
            </a:r>
            <a:r>
              <a:rPr sz="2000" spc="-5" dirty="0">
                <a:solidFill>
                  <a:srgbClr val="9A0000"/>
                </a:solidFill>
                <a:latin typeface="Arial"/>
                <a:cs typeface="Arial"/>
              </a:rPr>
              <a:t>code and test code (suites) must </a:t>
            </a:r>
            <a:r>
              <a:rPr sz="2000" spc="-10" dirty="0">
                <a:solidFill>
                  <a:srgbClr val="9A0000"/>
                </a:solidFill>
                <a:latin typeface="Arial"/>
                <a:cs typeface="Arial"/>
              </a:rPr>
              <a:t>evolve  </a:t>
            </a:r>
            <a:r>
              <a:rPr sz="2000" spc="-5" dirty="0">
                <a:solidFill>
                  <a:srgbClr val="9A0000"/>
                </a:solidFill>
                <a:latin typeface="Arial"/>
                <a:cs typeface="Arial"/>
              </a:rPr>
              <a:t>simultaneously (“co-evolve”)</a:t>
            </a:r>
            <a:endParaRPr sz="2000">
              <a:latin typeface="Arial"/>
              <a:cs typeface="Arial"/>
            </a:endParaRPr>
          </a:p>
          <a:p>
            <a:pPr marL="355600" marR="107314" indent="-342900">
              <a:lnSpc>
                <a:spcPct val="90100"/>
              </a:lnSpc>
              <a:spcBef>
                <a:spcPts val="445"/>
              </a:spcBef>
              <a:buClr>
                <a:srgbClr val="9A0000"/>
              </a:buClr>
              <a:buSzPct val="75000"/>
              <a:buFont typeface="Wingdings"/>
              <a:buChar char=""/>
              <a:tabLst>
                <a:tab pos="354965" algn="l"/>
                <a:tab pos="355600" algn="l"/>
              </a:tabLst>
            </a:pPr>
            <a:r>
              <a:rPr sz="2000" spc="-5" dirty="0">
                <a:latin typeface="Arial"/>
                <a:cs typeface="Arial"/>
              </a:rPr>
              <a:t>To </a:t>
            </a:r>
            <a:r>
              <a:rPr sz="2000" spc="-10" dirty="0">
                <a:latin typeface="Arial"/>
                <a:cs typeface="Arial"/>
              </a:rPr>
              <a:t>manage </a:t>
            </a:r>
            <a:r>
              <a:rPr sz="2000" spc="-5" dirty="0">
                <a:latin typeface="Arial"/>
                <a:cs typeface="Arial"/>
              </a:rPr>
              <a:t>testing in an open source </a:t>
            </a:r>
            <a:r>
              <a:rPr sz="2000" spc="-10" dirty="0">
                <a:latin typeface="Arial"/>
                <a:cs typeface="Arial"/>
              </a:rPr>
              <a:t>environment, we  </a:t>
            </a:r>
            <a:r>
              <a:rPr sz="2000" spc="-5" dirty="0">
                <a:latin typeface="Arial"/>
                <a:cs typeface="Arial"/>
              </a:rPr>
              <a:t>must </a:t>
            </a:r>
            <a:r>
              <a:rPr sz="2000" spc="-10" dirty="0">
                <a:latin typeface="Arial"/>
                <a:cs typeface="Arial"/>
              </a:rPr>
              <a:t>examine </a:t>
            </a:r>
            <a:r>
              <a:rPr sz="2000" spc="-5" dirty="0">
                <a:latin typeface="Arial"/>
                <a:cs typeface="Arial"/>
              </a:rPr>
              <a:t>the </a:t>
            </a:r>
            <a:r>
              <a:rPr sz="2000" spc="-10" dirty="0">
                <a:latin typeface="Arial"/>
                <a:cs typeface="Arial"/>
              </a:rPr>
              <a:t>application </a:t>
            </a:r>
            <a:r>
              <a:rPr sz="2000" spc="-5" dirty="0">
                <a:latin typeface="Arial"/>
                <a:cs typeface="Arial"/>
              </a:rPr>
              <a:t>in three </a:t>
            </a:r>
            <a:r>
              <a:rPr sz="2000" spc="-10" dirty="0">
                <a:latin typeface="Arial"/>
                <a:cs typeface="Arial"/>
              </a:rPr>
              <a:t>different  </a:t>
            </a:r>
            <a:r>
              <a:rPr sz="2000" spc="-5" dirty="0">
                <a:latin typeface="Arial"/>
                <a:cs typeface="Arial"/>
              </a:rPr>
              <a:t>“dimensions”</a:t>
            </a:r>
            <a:r>
              <a:rPr sz="2000" spc="-15" dirty="0">
                <a:latin typeface="Arial"/>
                <a:cs typeface="Arial"/>
              </a:rPr>
              <a:t> </a:t>
            </a:r>
            <a:r>
              <a:rPr sz="2000" spc="-5" dirty="0">
                <a:latin typeface="Arial"/>
                <a:cs typeface="Arial"/>
              </a:rPr>
              <a:t>*</a:t>
            </a:r>
            <a:endParaRPr sz="2000">
              <a:latin typeface="Arial"/>
              <a:cs typeface="Arial"/>
            </a:endParaRPr>
          </a:p>
          <a:p>
            <a:pPr marL="755650" lvl="1" indent="-285750">
              <a:lnSpc>
                <a:spcPct val="100000"/>
              </a:lnSpc>
              <a:spcBef>
                <a:spcPts val="220"/>
              </a:spcBef>
              <a:buClr>
                <a:srgbClr val="9A0000"/>
              </a:buClr>
              <a:buSzPct val="72222"/>
              <a:buFont typeface="Wingdings"/>
              <a:buChar char=""/>
              <a:tabLst>
                <a:tab pos="755015" algn="l"/>
                <a:tab pos="755650" algn="l"/>
              </a:tabLst>
            </a:pPr>
            <a:r>
              <a:rPr sz="1800" spc="-5" dirty="0">
                <a:latin typeface="Arial"/>
                <a:cs typeface="Arial"/>
              </a:rPr>
              <a:t>The change history</a:t>
            </a:r>
            <a:r>
              <a:rPr sz="1800" spc="-10" dirty="0">
                <a:latin typeface="Arial"/>
                <a:cs typeface="Arial"/>
              </a:rPr>
              <a:t> </a:t>
            </a:r>
            <a:r>
              <a:rPr sz="1800" spc="-5" dirty="0">
                <a:latin typeface="Arial"/>
                <a:cs typeface="Arial"/>
              </a:rPr>
              <a:t>view</a:t>
            </a:r>
            <a:endParaRPr sz="1800">
              <a:latin typeface="Arial"/>
              <a:cs typeface="Arial"/>
            </a:endParaRPr>
          </a:p>
          <a:p>
            <a:pPr marL="755650" lvl="1" indent="-285750">
              <a:lnSpc>
                <a:spcPct val="100000"/>
              </a:lnSpc>
              <a:spcBef>
                <a:spcPts val="229"/>
              </a:spcBef>
              <a:buClr>
                <a:srgbClr val="9A0000"/>
              </a:buClr>
              <a:buSzPct val="72222"/>
              <a:buFont typeface="Wingdings"/>
              <a:buChar char=""/>
              <a:tabLst>
                <a:tab pos="755015" algn="l"/>
                <a:tab pos="755650" algn="l"/>
              </a:tabLst>
            </a:pPr>
            <a:r>
              <a:rPr sz="1800" spc="-5" dirty="0">
                <a:latin typeface="Arial"/>
                <a:cs typeface="Arial"/>
              </a:rPr>
              <a:t>The growth history</a:t>
            </a:r>
            <a:r>
              <a:rPr sz="1800" spc="-10" dirty="0">
                <a:latin typeface="Arial"/>
                <a:cs typeface="Arial"/>
              </a:rPr>
              <a:t> </a:t>
            </a:r>
            <a:r>
              <a:rPr sz="1800" spc="-5" dirty="0">
                <a:latin typeface="Arial"/>
                <a:cs typeface="Arial"/>
              </a:rPr>
              <a:t>view</a:t>
            </a:r>
            <a:endParaRPr sz="1800">
              <a:latin typeface="Arial"/>
              <a:cs typeface="Arial"/>
            </a:endParaRPr>
          </a:p>
          <a:p>
            <a:pPr marL="755650" lvl="1" indent="-285750">
              <a:lnSpc>
                <a:spcPct val="100000"/>
              </a:lnSpc>
              <a:spcBef>
                <a:spcPts val="220"/>
              </a:spcBef>
              <a:buClr>
                <a:srgbClr val="9A0000"/>
              </a:buClr>
              <a:buSzPct val="72222"/>
              <a:buFont typeface="Wingdings"/>
              <a:buChar char=""/>
              <a:tabLst>
                <a:tab pos="755015" algn="l"/>
                <a:tab pos="755650" algn="l"/>
              </a:tabLst>
            </a:pPr>
            <a:r>
              <a:rPr sz="1800" spc="-5" dirty="0">
                <a:latin typeface="Arial"/>
                <a:cs typeface="Arial"/>
              </a:rPr>
              <a:t>The coverage/evolution</a:t>
            </a:r>
            <a:r>
              <a:rPr sz="1800" spc="-10" dirty="0">
                <a:latin typeface="Arial"/>
                <a:cs typeface="Arial"/>
              </a:rPr>
              <a:t> </a:t>
            </a:r>
            <a:r>
              <a:rPr sz="1800" spc="-5" dirty="0">
                <a:latin typeface="Arial"/>
                <a:cs typeface="Arial"/>
              </a:rPr>
              <a:t>view</a:t>
            </a:r>
            <a:endParaRPr sz="1800">
              <a:latin typeface="Arial"/>
              <a:cs typeface="Arial"/>
            </a:endParaRPr>
          </a:p>
          <a:p>
            <a:pPr marL="241300" marR="262255">
              <a:lnSpc>
                <a:spcPct val="100000"/>
              </a:lnSpc>
              <a:spcBef>
                <a:spcPts val="725"/>
              </a:spcBef>
            </a:pPr>
            <a:r>
              <a:rPr sz="1400" spc="-5" dirty="0">
                <a:latin typeface="Arial"/>
                <a:cs typeface="Arial"/>
              </a:rPr>
              <a:t>* </a:t>
            </a:r>
            <a:r>
              <a:rPr sz="1400" spc="-10" dirty="0">
                <a:latin typeface="Arial"/>
                <a:cs typeface="Arial"/>
              </a:rPr>
              <a:t>Zaidman, </a:t>
            </a:r>
            <a:r>
              <a:rPr sz="1400" spc="-5" dirty="0">
                <a:latin typeface="Arial"/>
                <a:cs typeface="Arial"/>
              </a:rPr>
              <a:t>A., et al, “On how </a:t>
            </a:r>
            <a:r>
              <a:rPr sz="1400" spc="-10" dirty="0">
                <a:latin typeface="Arial"/>
                <a:cs typeface="Arial"/>
              </a:rPr>
              <a:t>developers </a:t>
            </a:r>
            <a:r>
              <a:rPr sz="1400" spc="-5" dirty="0">
                <a:latin typeface="Arial"/>
                <a:cs typeface="Arial"/>
              </a:rPr>
              <a:t>test open source </a:t>
            </a:r>
            <a:r>
              <a:rPr sz="1400" spc="-10" dirty="0">
                <a:latin typeface="Arial"/>
                <a:cs typeface="Arial"/>
              </a:rPr>
              <a:t>software systems”  available </a:t>
            </a:r>
            <a:r>
              <a:rPr sz="1400" spc="-5" dirty="0">
                <a:latin typeface="Arial"/>
                <a:cs typeface="Arial"/>
              </a:rPr>
              <a:t>at </a:t>
            </a:r>
            <a:r>
              <a:rPr sz="1400" spc="-10" dirty="0">
                <a:latin typeface="Arial"/>
                <a:cs typeface="Arial"/>
              </a:rPr>
              <a:t>citeseerx.ist.psu.edu,</a:t>
            </a:r>
            <a:r>
              <a:rPr sz="1400" spc="-5" dirty="0">
                <a:latin typeface="Arial"/>
                <a:cs typeface="Arial"/>
              </a:rPr>
              <a:t> </a:t>
            </a:r>
            <a:r>
              <a:rPr sz="1400" spc="-10" dirty="0">
                <a:latin typeface="Arial"/>
                <a:cs typeface="Arial"/>
              </a:rPr>
              <a:t>2007.</a:t>
            </a:r>
            <a:endParaRPr sz="1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prstGeom prst="rect">
            <a:avLst/>
          </a:prstGeom>
        </p:spPr>
        <p:txBody>
          <a:bodyPr vert="horz" wrap="square" lIns="0" tIns="12700" rIns="0" bIns="0" rtlCol="0">
            <a:spAutoFit/>
          </a:bodyPr>
          <a:lstStyle/>
          <a:p>
            <a:pPr marL="74295">
              <a:lnSpc>
                <a:spcPct val="100000"/>
              </a:lnSpc>
              <a:spcBef>
                <a:spcPts val="100"/>
              </a:spcBef>
            </a:pPr>
            <a:r>
              <a:rPr spc="-5" dirty="0"/>
              <a:t>Software Engineering</a:t>
            </a:r>
            <a:r>
              <a:rPr spc="-55" dirty="0"/>
              <a:t> </a:t>
            </a:r>
            <a:r>
              <a:rPr spc="-5" dirty="0"/>
              <a:t>Trends</a:t>
            </a:r>
          </a:p>
        </p:txBody>
      </p:sp>
      <p:sp>
        <p:nvSpPr>
          <p:cNvPr id="67" name="object 67"/>
          <p:cNvSpPr/>
          <p:nvPr/>
        </p:nvSpPr>
        <p:spPr>
          <a:xfrm>
            <a:off x="1365389" y="2234945"/>
            <a:ext cx="4381500" cy="4229100"/>
          </a:xfrm>
          <a:prstGeom prst="rect">
            <a:avLst/>
          </a:prstGeom>
          <a:blipFill>
            <a:blip r:embed="rId4" cstate="print"/>
            <a:stretch>
              <a:fillRect/>
            </a:stretch>
          </a:blipFill>
        </p:spPr>
        <p:txBody>
          <a:bodyPr wrap="square" lIns="0" tIns="0" rIns="0" bIns="0" rtlCol="0"/>
          <a:lstStyle/>
          <a:p>
            <a:endParaRPr/>
          </a:p>
        </p:txBody>
      </p:sp>
      <p:sp>
        <p:nvSpPr>
          <p:cNvPr id="68" name="object 68"/>
          <p:cNvSpPr txBox="1"/>
          <p:nvPr/>
        </p:nvSpPr>
        <p:spPr>
          <a:xfrm>
            <a:off x="3216530" y="4106671"/>
            <a:ext cx="7708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Arial"/>
                <a:cs typeface="Arial"/>
              </a:rPr>
              <a:t>Tools</a:t>
            </a:r>
            <a:endParaRPr sz="2400">
              <a:latin typeface="Arial"/>
              <a:cs typeface="Arial"/>
            </a:endParaRPr>
          </a:p>
        </p:txBody>
      </p:sp>
      <p:sp>
        <p:nvSpPr>
          <p:cNvPr id="69" name="object 69"/>
          <p:cNvSpPr txBox="1"/>
          <p:nvPr/>
        </p:nvSpPr>
        <p:spPr>
          <a:xfrm>
            <a:off x="3064131" y="5021071"/>
            <a:ext cx="11950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Arial"/>
                <a:cs typeface="Arial"/>
              </a:rPr>
              <a:t>Methods</a:t>
            </a:r>
            <a:endParaRPr sz="2400">
              <a:latin typeface="Arial"/>
              <a:cs typeface="Arial"/>
            </a:endParaRPr>
          </a:p>
        </p:txBody>
      </p:sp>
      <p:sp>
        <p:nvSpPr>
          <p:cNvPr id="70" name="object 70"/>
          <p:cNvSpPr txBox="1"/>
          <p:nvPr/>
        </p:nvSpPr>
        <p:spPr>
          <a:xfrm>
            <a:off x="3064131" y="5783071"/>
            <a:ext cx="11264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EAEAEA"/>
                </a:solidFill>
                <a:latin typeface="Arial"/>
                <a:cs typeface="Arial"/>
              </a:rPr>
              <a:t>Process</a:t>
            </a:r>
            <a:endParaRPr sz="2400">
              <a:latin typeface="Arial"/>
              <a:cs typeface="Arial"/>
            </a:endParaRPr>
          </a:p>
        </p:txBody>
      </p:sp>
      <p:sp>
        <p:nvSpPr>
          <p:cNvPr id="71" name="object 71"/>
          <p:cNvSpPr/>
          <p:nvPr/>
        </p:nvSpPr>
        <p:spPr>
          <a:xfrm>
            <a:off x="4356239" y="2482595"/>
            <a:ext cx="5334000" cy="3810000"/>
          </a:xfrm>
          <a:custGeom>
            <a:avLst/>
            <a:gdLst/>
            <a:ahLst/>
            <a:cxnLst/>
            <a:rect l="l" t="t" r="r" b="b"/>
            <a:pathLst>
              <a:path w="5334000" h="3810000">
                <a:moveTo>
                  <a:pt x="889254" y="2857500"/>
                </a:moveTo>
                <a:lnTo>
                  <a:pt x="889254" y="952500"/>
                </a:lnTo>
                <a:lnTo>
                  <a:pt x="0" y="1905000"/>
                </a:lnTo>
                <a:lnTo>
                  <a:pt x="889254" y="2857500"/>
                </a:lnTo>
                <a:close/>
              </a:path>
              <a:path w="5334000" h="3810000">
                <a:moveTo>
                  <a:pt x="1777746" y="2381250"/>
                </a:moveTo>
                <a:lnTo>
                  <a:pt x="1777746" y="1428750"/>
                </a:lnTo>
                <a:lnTo>
                  <a:pt x="889254" y="1428750"/>
                </a:lnTo>
                <a:lnTo>
                  <a:pt x="889254" y="2381250"/>
                </a:lnTo>
                <a:lnTo>
                  <a:pt x="1777746" y="2381250"/>
                </a:lnTo>
                <a:close/>
              </a:path>
              <a:path w="5334000" h="3810000">
                <a:moveTo>
                  <a:pt x="5334000" y="3810000"/>
                </a:moveTo>
                <a:lnTo>
                  <a:pt x="5334000" y="0"/>
                </a:lnTo>
                <a:lnTo>
                  <a:pt x="1777746" y="0"/>
                </a:lnTo>
                <a:lnTo>
                  <a:pt x="1777746" y="3810000"/>
                </a:lnTo>
                <a:lnTo>
                  <a:pt x="5334000" y="3810000"/>
                </a:lnTo>
                <a:close/>
              </a:path>
            </a:pathLst>
          </a:custGeom>
          <a:solidFill>
            <a:srgbClr val="E4EA0E"/>
          </a:solidFill>
        </p:spPr>
        <p:txBody>
          <a:bodyPr wrap="square" lIns="0" tIns="0" rIns="0" bIns="0" rtlCol="0"/>
          <a:lstStyle/>
          <a:p>
            <a:endParaRPr/>
          </a:p>
        </p:txBody>
      </p:sp>
      <p:sp>
        <p:nvSpPr>
          <p:cNvPr id="72" name="object 72"/>
          <p:cNvSpPr/>
          <p:nvPr/>
        </p:nvSpPr>
        <p:spPr>
          <a:xfrm>
            <a:off x="4356239" y="2482595"/>
            <a:ext cx="5334000" cy="3810000"/>
          </a:xfrm>
          <a:custGeom>
            <a:avLst/>
            <a:gdLst/>
            <a:ahLst/>
            <a:cxnLst/>
            <a:rect l="l" t="t" r="r" b="b"/>
            <a:pathLst>
              <a:path w="5334000" h="3810000">
                <a:moveTo>
                  <a:pt x="1777746" y="0"/>
                </a:moveTo>
                <a:lnTo>
                  <a:pt x="1777746" y="1428750"/>
                </a:lnTo>
                <a:lnTo>
                  <a:pt x="889254" y="1428750"/>
                </a:lnTo>
                <a:lnTo>
                  <a:pt x="889254" y="952500"/>
                </a:lnTo>
                <a:lnTo>
                  <a:pt x="0" y="1905000"/>
                </a:lnTo>
                <a:lnTo>
                  <a:pt x="889254" y="2857500"/>
                </a:lnTo>
                <a:lnTo>
                  <a:pt x="889254" y="2381250"/>
                </a:lnTo>
                <a:lnTo>
                  <a:pt x="1777746" y="2381250"/>
                </a:lnTo>
                <a:lnTo>
                  <a:pt x="1777746" y="3810000"/>
                </a:lnTo>
                <a:lnTo>
                  <a:pt x="5334000" y="3810000"/>
                </a:lnTo>
                <a:lnTo>
                  <a:pt x="5334000" y="0"/>
                </a:lnTo>
                <a:lnTo>
                  <a:pt x="1777746" y="0"/>
                </a:lnTo>
                <a:close/>
              </a:path>
            </a:pathLst>
          </a:custGeom>
          <a:ln w="9525">
            <a:solidFill>
              <a:srgbClr val="000000"/>
            </a:solidFill>
          </a:ln>
        </p:spPr>
        <p:txBody>
          <a:bodyPr wrap="square" lIns="0" tIns="0" rIns="0" bIns="0" rtlCol="0"/>
          <a:lstStyle/>
          <a:p>
            <a:endParaRPr/>
          </a:p>
        </p:txBody>
      </p:sp>
      <p:sp>
        <p:nvSpPr>
          <p:cNvPr id="73" name="object 73"/>
          <p:cNvSpPr txBox="1"/>
          <p:nvPr/>
        </p:nvSpPr>
        <p:spPr>
          <a:xfrm>
            <a:off x="6264535" y="2661919"/>
            <a:ext cx="3251835" cy="1468755"/>
          </a:xfrm>
          <a:prstGeom prst="rect">
            <a:avLst/>
          </a:prstGeom>
        </p:spPr>
        <p:txBody>
          <a:bodyPr vert="horz" wrap="square" lIns="0" tIns="12065" rIns="0" bIns="0" rtlCol="0">
            <a:spAutoFit/>
          </a:bodyPr>
          <a:lstStyle/>
          <a:p>
            <a:pPr marL="12700" marR="70485">
              <a:lnSpc>
                <a:spcPct val="100000"/>
              </a:lnSpc>
              <a:spcBef>
                <a:spcPts val="95"/>
              </a:spcBef>
            </a:pPr>
            <a:r>
              <a:rPr sz="2000" spc="-5" dirty="0">
                <a:latin typeface="Arial"/>
                <a:cs typeface="Arial"/>
              </a:rPr>
              <a:t>Ivar Jacobson identifies four  major</a:t>
            </a:r>
            <a:r>
              <a:rPr sz="2000" spc="-10" dirty="0">
                <a:latin typeface="Arial"/>
                <a:cs typeface="Arial"/>
              </a:rPr>
              <a:t> trends:</a:t>
            </a:r>
            <a:endParaRPr sz="2000">
              <a:latin typeface="Arial"/>
              <a:cs typeface="Arial"/>
            </a:endParaRPr>
          </a:p>
          <a:p>
            <a:pPr marL="469900" marR="5080">
              <a:lnSpc>
                <a:spcPct val="100000"/>
              </a:lnSpc>
              <a:spcBef>
                <a:spcPts val="409"/>
              </a:spcBef>
              <a:buSzPct val="68750"/>
              <a:buFont typeface="Wingdings"/>
              <a:buChar char=""/>
              <a:tabLst>
                <a:tab pos="631825" algn="l"/>
              </a:tabLst>
            </a:pPr>
            <a:r>
              <a:rPr sz="1600" spc="-5" dirty="0">
                <a:solidFill>
                  <a:srgbClr val="9A0000"/>
                </a:solidFill>
                <a:latin typeface="Arial"/>
                <a:cs typeface="Arial"/>
              </a:rPr>
              <a:t>Reusable components</a:t>
            </a:r>
            <a:r>
              <a:rPr sz="1600" spc="-5" dirty="0">
                <a:latin typeface="Arial"/>
                <a:cs typeface="Arial"/>
              </a:rPr>
              <a:t>—stop  reinventing the wheel</a:t>
            </a:r>
            <a:endParaRPr sz="1600">
              <a:latin typeface="Arial"/>
              <a:cs typeface="Arial"/>
            </a:endParaRPr>
          </a:p>
          <a:p>
            <a:pPr marL="631825" indent="-163195">
              <a:lnSpc>
                <a:spcPct val="100000"/>
              </a:lnSpc>
              <a:spcBef>
                <a:spcPts val="395"/>
              </a:spcBef>
              <a:buSzPct val="68750"/>
              <a:buFont typeface="Wingdings"/>
              <a:buChar char=""/>
              <a:tabLst>
                <a:tab pos="632460" algn="l"/>
              </a:tabLst>
            </a:pPr>
            <a:r>
              <a:rPr sz="1600" dirty="0">
                <a:solidFill>
                  <a:srgbClr val="9A0000"/>
                </a:solidFill>
                <a:latin typeface="Arial"/>
                <a:cs typeface="Arial"/>
              </a:rPr>
              <a:t>More up-front</a:t>
            </a:r>
            <a:r>
              <a:rPr sz="1600" spc="-15" dirty="0">
                <a:solidFill>
                  <a:srgbClr val="9A0000"/>
                </a:solidFill>
                <a:latin typeface="Arial"/>
                <a:cs typeface="Arial"/>
              </a:rPr>
              <a:t> </a:t>
            </a:r>
            <a:r>
              <a:rPr sz="1600" spc="-5" dirty="0">
                <a:solidFill>
                  <a:srgbClr val="9A0000"/>
                </a:solidFill>
                <a:latin typeface="Arial"/>
                <a:cs typeface="Arial"/>
              </a:rPr>
              <a:t>testing</a:t>
            </a:r>
            <a:r>
              <a:rPr sz="1600" spc="-5" dirty="0">
                <a:latin typeface="Arial"/>
                <a:cs typeface="Arial"/>
              </a:rPr>
              <a:t>—test-</a:t>
            </a:r>
            <a:endParaRPr sz="1600">
              <a:latin typeface="Arial"/>
              <a:cs typeface="Arial"/>
            </a:endParaRPr>
          </a:p>
        </p:txBody>
      </p:sp>
      <p:sp>
        <p:nvSpPr>
          <p:cNvPr id="74" name="object 74"/>
          <p:cNvSpPr txBox="1"/>
          <p:nvPr/>
        </p:nvSpPr>
        <p:spPr>
          <a:xfrm>
            <a:off x="6721745" y="4105138"/>
            <a:ext cx="179578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driven</a:t>
            </a:r>
            <a:r>
              <a:rPr sz="1600" spc="-65" dirty="0">
                <a:latin typeface="Arial"/>
                <a:cs typeface="Arial"/>
              </a:rPr>
              <a:t> </a:t>
            </a:r>
            <a:r>
              <a:rPr sz="1600" spc="-5" dirty="0">
                <a:latin typeface="Arial"/>
                <a:cs typeface="Arial"/>
              </a:rPr>
              <a:t>development</a:t>
            </a:r>
            <a:endParaRPr sz="1600">
              <a:latin typeface="Arial"/>
              <a:cs typeface="Arial"/>
            </a:endParaRPr>
          </a:p>
        </p:txBody>
      </p:sp>
      <p:sp>
        <p:nvSpPr>
          <p:cNvPr id="75" name="object 75"/>
          <p:cNvSpPr txBox="1"/>
          <p:nvPr/>
        </p:nvSpPr>
        <p:spPr>
          <a:xfrm>
            <a:off x="6721735" y="4398517"/>
            <a:ext cx="2381250" cy="269875"/>
          </a:xfrm>
          <a:prstGeom prst="rect">
            <a:avLst/>
          </a:prstGeom>
        </p:spPr>
        <p:txBody>
          <a:bodyPr vert="horz" wrap="square" lIns="0" tIns="12700" rIns="0" bIns="0" rtlCol="0">
            <a:spAutoFit/>
          </a:bodyPr>
          <a:lstStyle/>
          <a:p>
            <a:pPr marL="173990" indent="-161925">
              <a:lnSpc>
                <a:spcPct val="100000"/>
              </a:lnSpc>
              <a:spcBef>
                <a:spcPts val="100"/>
              </a:spcBef>
              <a:buSzPct val="68750"/>
              <a:buFont typeface="Wingdings"/>
              <a:buChar char=""/>
              <a:tabLst>
                <a:tab pos="174625" algn="l"/>
              </a:tabLst>
            </a:pPr>
            <a:r>
              <a:rPr sz="1600" spc="-5" dirty="0">
                <a:solidFill>
                  <a:srgbClr val="9A0000"/>
                </a:solidFill>
                <a:latin typeface="Arial"/>
                <a:cs typeface="Arial"/>
              </a:rPr>
              <a:t>Platform</a:t>
            </a:r>
            <a:r>
              <a:rPr sz="1600" spc="-30" dirty="0">
                <a:solidFill>
                  <a:srgbClr val="9A0000"/>
                </a:solidFill>
                <a:latin typeface="Arial"/>
                <a:cs typeface="Arial"/>
              </a:rPr>
              <a:t> </a:t>
            </a:r>
            <a:r>
              <a:rPr sz="1600" spc="-5" dirty="0">
                <a:solidFill>
                  <a:srgbClr val="9A0000"/>
                </a:solidFill>
                <a:latin typeface="Arial"/>
                <a:cs typeface="Arial"/>
              </a:rPr>
              <a:t>transparency</a:t>
            </a:r>
            <a:r>
              <a:rPr sz="1600" spc="-5" dirty="0">
                <a:latin typeface="Arial"/>
                <a:cs typeface="Arial"/>
              </a:rPr>
              <a:t>—</a:t>
            </a:r>
            <a:endParaRPr sz="1600">
              <a:latin typeface="Arial"/>
              <a:cs typeface="Arial"/>
            </a:endParaRPr>
          </a:p>
        </p:txBody>
      </p:sp>
      <p:sp>
        <p:nvSpPr>
          <p:cNvPr id="76" name="object 76"/>
          <p:cNvSpPr txBox="1"/>
          <p:nvPr/>
        </p:nvSpPr>
        <p:spPr>
          <a:xfrm>
            <a:off x="6721736" y="4643110"/>
            <a:ext cx="26009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reduce today’s</a:t>
            </a:r>
            <a:r>
              <a:rPr sz="1600" spc="-45" dirty="0">
                <a:latin typeface="Arial"/>
                <a:cs typeface="Arial"/>
              </a:rPr>
              <a:t> </a:t>
            </a:r>
            <a:r>
              <a:rPr sz="1600" spc="-5" dirty="0">
                <a:latin typeface="Arial"/>
                <a:cs typeface="Arial"/>
              </a:rPr>
              <a:t>programming</a:t>
            </a:r>
            <a:endParaRPr sz="1600">
              <a:latin typeface="Arial"/>
              <a:cs typeface="Arial"/>
            </a:endParaRPr>
          </a:p>
        </p:txBody>
      </p:sp>
      <p:sp>
        <p:nvSpPr>
          <p:cNvPr id="77" name="object 77"/>
          <p:cNvSpPr txBox="1"/>
          <p:nvPr/>
        </p:nvSpPr>
        <p:spPr>
          <a:xfrm>
            <a:off x="6721736" y="4887702"/>
            <a:ext cx="984885"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complexity</a:t>
            </a:r>
            <a:endParaRPr sz="1600">
              <a:latin typeface="Arial"/>
              <a:cs typeface="Arial"/>
            </a:endParaRPr>
          </a:p>
        </p:txBody>
      </p:sp>
      <p:sp>
        <p:nvSpPr>
          <p:cNvPr id="78" name="object 78"/>
          <p:cNvSpPr txBox="1"/>
          <p:nvPr/>
        </p:nvSpPr>
        <p:spPr>
          <a:xfrm>
            <a:off x="6721735" y="5181091"/>
            <a:ext cx="2513965" cy="514350"/>
          </a:xfrm>
          <a:prstGeom prst="rect">
            <a:avLst/>
          </a:prstGeom>
        </p:spPr>
        <p:txBody>
          <a:bodyPr vert="horz" wrap="square" lIns="0" tIns="12700" rIns="0" bIns="0" rtlCol="0">
            <a:spAutoFit/>
          </a:bodyPr>
          <a:lstStyle/>
          <a:p>
            <a:pPr marL="12700" marR="5080">
              <a:lnSpc>
                <a:spcPct val="100000"/>
              </a:lnSpc>
              <a:spcBef>
                <a:spcPts val="100"/>
              </a:spcBef>
              <a:buSzPct val="68750"/>
              <a:buFont typeface="Wingdings"/>
              <a:buChar char=""/>
              <a:tabLst>
                <a:tab pos="174625" algn="l"/>
              </a:tabLst>
            </a:pPr>
            <a:r>
              <a:rPr sz="1600" spc="-5" dirty="0">
                <a:solidFill>
                  <a:srgbClr val="9A0000"/>
                </a:solidFill>
                <a:latin typeface="Arial"/>
                <a:cs typeface="Arial"/>
              </a:rPr>
              <a:t>UML “all the way down”</a:t>
            </a:r>
            <a:r>
              <a:rPr sz="1600" spc="-5" dirty="0">
                <a:latin typeface="Arial"/>
                <a:cs typeface="Arial"/>
              </a:rPr>
              <a:t>—  model-driven</a:t>
            </a:r>
            <a:r>
              <a:rPr sz="1600" spc="-30" dirty="0">
                <a:latin typeface="Arial"/>
                <a:cs typeface="Arial"/>
              </a:rPr>
              <a:t> </a:t>
            </a:r>
            <a:r>
              <a:rPr sz="1600" spc="-5" dirty="0">
                <a:latin typeface="Arial"/>
                <a:cs typeface="Arial"/>
              </a:rPr>
              <a:t>development</a:t>
            </a:r>
            <a:endParaRPr sz="16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4767580" cy="635635"/>
          </a:xfrm>
          <a:prstGeom prst="rect">
            <a:avLst/>
          </a:prstGeom>
        </p:spPr>
        <p:txBody>
          <a:bodyPr vert="horz" wrap="square" lIns="0" tIns="12700" rIns="0" bIns="0" rtlCol="0">
            <a:spAutoFit/>
          </a:bodyPr>
          <a:lstStyle/>
          <a:p>
            <a:pPr marL="12700">
              <a:lnSpc>
                <a:spcPct val="100000"/>
              </a:lnSpc>
              <a:spcBef>
                <a:spcPts val="100"/>
              </a:spcBef>
            </a:pPr>
            <a:r>
              <a:rPr spc="-5" dirty="0"/>
              <a:t>SE</a:t>
            </a:r>
            <a:r>
              <a:rPr spc="-65" dirty="0"/>
              <a:t> </a:t>
            </a:r>
            <a:r>
              <a:rPr spc="-5" dirty="0"/>
              <a:t>Trends—Process</a:t>
            </a:r>
          </a:p>
        </p:txBody>
      </p:sp>
      <p:sp>
        <p:nvSpPr>
          <p:cNvPr id="67" name="object 67"/>
          <p:cNvSpPr/>
          <p:nvPr/>
        </p:nvSpPr>
        <p:spPr>
          <a:xfrm>
            <a:off x="1365389" y="2234945"/>
            <a:ext cx="4381500" cy="4229100"/>
          </a:xfrm>
          <a:prstGeom prst="rect">
            <a:avLst/>
          </a:prstGeom>
          <a:blipFill>
            <a:blip r:embed="rId4" cstate="print"/>
            <a:stretch>
              <a:fillRect/>
            </a:stretch>
          </a:blipFill>
        </p:spPr>
        <p:txBody>
          <a:bodyPr wrap="square" lIns="0" tIns="0" rIns="0" bIns="0" rtlCol="0"/>
          <a:lstStyle/>
          <a:p>
            <a:endParaRPr/>
          </a:p>
        </p:txBody>
      </p:sp>
      <p:sp>
        <p:nvSpPr>
          <p:cNvPr id="68" name="object 68"/>
          <p:cNvSpPr txBox="1"/>
          <p:nvPr/>
        </p:nvSpPr>
        <p:spPr>
          <a:xfrm>
            <a:off x="3216530" y="4106671"/>
            <a:ext cx="7708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Arial"/>
                <a:cs typeface="Arial"/>
              </a:rPr>
              <a:t>Tools</a:t>
            </a:r>
            <a:endParaRPr sz="2400">
              <a:latin typeface="Arial"/>
              <a:cs typeface="Arial"/>
            </a:endParaRPr>
          </a:p>
        </p:txBody>
      </p:sp>
      <p:sp>
        <p:nvSpPr>
          <p:cNvPr id="69" name="object 69"/>
          <p:cNvSpPr txBox="1"/>
          <p:nvPr/>
        </p:nvSpPr>
        <p:spPr>
          <a:xfrm>
            <a:off x="3064131" y="5021071"/>
            <a:ext cx="11950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Arial"/>
                <a:cs typeface="Arial"/>
              </a:rPr>
              <a:t>Methods</a:t>
            </a:r>
            <a:endParaRPr sz="2400">
              <a:latin typeface="Arial"/>
              <a:cs typeface="Arial"/>
            </a:endParaRPr>
          </a:p>
        </p:txBody>
      </p:sp>
      <p:sp>
        <p:nvSpPr>
          <p:cNvPr id="70" name="object 70"/>
          <p:cNvSpPr txBox="1"/>
          <p:nvPr/>
        </p:nvSpPr>
        <p:spPr>
          <a:xfrm>
            <a:off x="3064131" y="5783071"/>
            <a:ext cx="11264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E4EA0E"/>
                </a:solidFill>
                <a:latin typeface="Arial"/>
                <a:cs typeface="Arial"/>
              </a:rPr>
              <a:t>Process</a:t>
            </a:r>
            <a:endParaRPr sz="2400">
              <a:latin typeface="Arial"/>
              <a:cs typeface="Arial"/>
            </a:endParaRPr>
          </a:p>
        </p:txBody>
      </p:sp>
      <p:sp>
        <p:nvSpPr>
          <p:cNvPr id="71" name="object 71"/>
          <p:cNvSpPr/>
          <p:nvPr/>
        </p:nvSpPr>
        <p:spPr>
          <a:xfrm>
            <a:off x="5346839" y="3396996"/>
            <a:ext cx="3810000" cy="2133600"/>
          </a:xfrm>
          <a:custGeom>
            <a:avLst/>
            <a:gdLst/>
            <a:ahLst/>
            <a:cxnLst/>
            <a:rect l="l" t="t" r="r" b="b"/>
            <a:pathLst>
              <a:path w="3810000" h="2133600">
                <a:moveTo>
                  <a:pt x="634745" y="1600200"/>
                </a:moveTo>
                <a:lnTo>
                  <a:pt x="634745" y="533400"/>
                </a:lnTo>
                <a:lnTo>
                  <a:pt x="0" y="1066800"/>
                </a:lnTo>
                <a:lnTo>
                  <a:pt x="634745" y="1600200"/>
                </a:lnTo>
                <a:close/>
              </a:path>
              <a:path w="3810000" h="2133600">
                <a:moveTo>
                  <a:pt x="1270253" y="1333500"/>
                </a:moveTo>
                <a:lnTo>
                  <a:pt x="1270253" y="800100"/>
                </a:lnTo>
                <a:lnTo>
                  <a:pt x="634745" y="800100"/>
                </a:lnTo>
                <a:lnTo>
                  <a:pt x="634745" y="1333500"/>
                </a:lnTo>
                <a:lnTo>
                  <a:pt x="1270253" y="1333500"/>
                </a:lnTo>
                <a:close/>
              </a:path>
              <a:path w="3810000" h="2133600">
                <a:moveTo>
                  <a:pt x="3810000" y="2133600"/>
                </a:moveTo>
                <a:lnTo>
                  <a:pt x="3810000" y="0"/>
                </a:lnTo>
                <a:lnTo>
                  <a:pt x="1270253" y="0"/>
                </a:lnTo>
                <a:lnTo>
                  <a:pt x="1270254" y="2133600"/>
                </a:lnTo>
                <a:lnTo>
                  <a:pt x="3810000" y="2133600"/>
                </a:lnTo>
                <a:close/>
              </a:path>
            </a:pathLst>
          </a:custGeom>
          <a:solidFill>
            <a:srgbClr val="E4EA0E"/>
          </a:solidFill>
        </p:spPr>
        <p:txBody>
          <a:bodyPr wrap="square" lIns="0" tIns="0" rIns="0" bIns="0" rtlCol="0"/>
          <a:lstStyle/>
          <a:p>
            <a:endParaRPr/>
          </a:p>
        </p:txBody>
      </p:sp>
      <p:sp>
        <p:nvSpPr>
          <p:cNvPr id="72" name="object 72"/>
          <p:cNvSpPr/>
          <p:nvPr/>
        </p:nvSpPr>
        <p:spPr>
          <a:xfrm>
            <a:off x="5346839" y="3396996"/>
            <a:ext cx="3810000" cy="2133600"/>
          </a:xfrm>
          <a:custGeom>
            <a:avLst/>
            <a:gdLst/>
            <a:ahLst/>
            <a:cxnLst/>
            <a:rect l="l" t="t" r="r" b="b"/>
            <a:pathLst>
              <a:path w="3810000" h="2133600">
                <a:moveTo>
                  <a:pt x="1270253" y="0"/>
                </a:moveTo>
                <a:lnTo>
                  <a:pt x="1270253" y="800100"/>
                </a:lnTo>
                <a:lnTo>
                  <a:pt x="634745" y="800100"/>
                </a:lnTo>
                <a:lnTo>
                  <a:pt x="634745" y="533400"/>
                </a:lnTo>
                <a:lnTo>
                  <a:pt x="0" y="1066800"/>
                </a:lnTo>
                <a:lnTo>
                  <a:pt x="634745" y="1600200"/>
                </a:lnTo>
                <a:lnTo>
                  <a:pt x="634745" y="1333500"/>
                </a:lnTo>
                <a:lnTo>
                  <a:pt x="1270253" y="1333500"/>
                </a:lnTo>
                <a:lnTo>
                  <a:pt x="1270254" y="2133600"/>
                </a:lnTo>
                <a:lnTo>
                  <a:pt x="3810000" y="2133600"/>
                </a:lnTo>
                <a:lnTo>
                  <a:pt x="3810000" y="0"/>
                </a:lnTo>
                <a:lnTo>
                  <a:pt x="1270253" y="0"/>
                </a:lnTo>
                <a:close/>
              </a:path>
            </a:pathLst>
          </a:custGeom>
          <a:ln w="9525">
            <a:solidFill>
              <a:srgbClr val="000000"/>
            </a:solidFill>
          </a:ln>
        </p:spPr>
        <p:txBody>
          <a:bodyPr wrap="square" lIns="0" tIns="0" rIns="0" bIns="0" rtlCol="0"/>
          <a:lstStyle/>
          <a:p>
            <a:endParaRPr/>
          </a:p>
        </p:txBody>
      </p:sp>
      <p:sp>
        <p:nvSpPr>
          <p:cNvPr id="73" name="object 73"/>
          <p:cNvSpPr txBox="1"/>
          <p:nvPr/>
        </p:nvSpPr>
        <p:spPr>
          <a:xfrm>
            <a:off x="6950335" y="3652519"/>
            <a:ext cx="70548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Arial"/>
                <a:cs typeface="Arial"/>
              </a:rPr>
              <a:t>Agility</a:t>
            </a:r>
            <a:endParaRPr sz="2000">
              <a:latin typeface="Arial"/>
              <a:cs typeface="Arial"/>
            </a:endParaRPr>
          </a:p>
        </p:txBody>
      </p:sp>
      <p:sp>
        <p:nvSpPr>
          <p:cNvPr id="74" name="object 74"/>
          <p:cNvSpPr txBox="1"/>
          <p:nvPr/>
        </p:nvSpPr>
        <p:spPr>
          <a:xfrm>
            <a:off x="6950335" y="3957319"/>
            <a:ext cx="134048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Arial"/>
                <a:cs typeface="Arial"/>
              </a:rPr>
              <a:t>Adaptability</a:t>
            </a:r>
            <a:endParaRPr sz="2000">
              <a:latin typeface="Arial"/>
              <a:cs typeface="Arial"/>
            </a:endParaRPr>
          </a:p>
        </p:txBody>
      </p:sp>
      <p:sp>
        <p:nvSpPr>
          <p:cNvPr id="75" name="object 75"/>
          <p:cNvSpPr txBox="1"/>
          <p:nvPr/>
        </p:nvSpPr>
        <p:spPr>
          <a:xfrm>
            <a:off x="6950335" y="4262119"/>
            <a:ext cx="152336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Arial"/>
                <a:cs typeface="Arial"/>
              </a:rPr>
              <a:t>Collaboration</a:t>
            </a:r>
            <a:endParaRPr sz="2000">
              <a:latin typeface="Arial"/>
              <a:cs typeface="Arial"/>
            </a:endParaRPr>
          </a:p>
        </p:txBody>
      </p:sp>
      <p:sp>
        <p:nvSpPr>
          <p:cNvPr id="76" name="object 76"/>
          <p:cNvSpPr txBox="1"/>
          <p:nvPr/>
        </p:nvSpPr>
        <p:spPr>
          <a:xfrm>
            <a:off x="6950335" y="4566918"/>
            <a:ext cx="17907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Arial"/>
                <a:cs typeface="Arial"/>
              </a:rPr>
              <a:t>Communication</a:t>
            </a:r>
            <a:endParaRPr sz="2000">
              <a:latin typeface="Arial"/>
              <a:cs typeface="Arial"/>
            </a:endParaRPr>
          </a:p>
        </p:txBody>
      </p:sp>
      <p:sp>
        <p:nvSpPr>
          <p:cNvPr id="77" name="object 77"/>
          <p:cNvSpPr txBox="1"/>
          <p:nvPr/>
        </p:nvSpPr>
        <p:spPr>
          <a:xfrm>
            <a:off x="6950335" y="4871718"/>
            <a:ext cx="476250"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Arial"/>
                <a:cs typeface="Arial"/>
              </a:rPr>
              <a:t>ROI</a:t>
            </a:r>
            <a:endParaRPr sz="20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3584575" cy="635635"/>
          </a:xfrm>
          <a:prstGeom prst="rect">
            <a:avLst/>
          </a:prstGeom>
        </p:spPr>
        <p:txBody>
          <a:bodyPr vert="horz" wrap="square" lIns="0" tIns="12700" rIns="0" bIns="0" rtlCol="0">
            <a:spAutoFit/>
          </a:bodyPr>
          <a:lstStyle/>
          <a:p>
            <a:pPr marL="12700">
              <a:lnSpc>
                <a:spcPct val="100000"/>
              </a:lnSpc>
              <a:spcBef>
                <a:spcPts val="100"/>
              </a:spcBef>
            </a:pPr>
            <a:r>
              <a:rPr spc="-5" dirty="0"/>
              <a:t>Process</a:t>
            </a:r>
            <a:r>
              <a:rPr spc="-70" dirty="0"/>
              <a:t> </a:t>
            </a:r>
            <a:r>
              <a:rPr spc="-5" dirty="0"/>
              <a:t>Trends</a:t>
            </a:r>
          </a:p>
        </p:txBody>
      </p:sp>
      <p:sp>
        <p:nvSpPr>
          <p:cNvPr id="67" name="object 67"/>
          <p:cNvSpPr txBox="1"/>
          <p:nvPr/>
        </p:nvSpPr>
        <p:spPr>
          <a:xfrm>
            <a:off x="2683135" y="2258059"/>
            <a:ext cx="6744334" cy="4044950"/>
          </a:xfrm>
          <a:prstGeom prst="rect">
            <a:avLst/>
          </a:prstGeom>
        </p:spPr>
        <p:txBody>
          <a:bodyPr vert="horz" wrap="square" lIns="0" tIns="43180" rIns="0" bIns="0" rtlCol="0">
            <a:spAutoFit/>
          </a:bodyPr>
          <a:lstStyle/>
          <a:p>
            <a:pPr marL="355600" marR="156845" indent="-342900">
              <a:lnSpc>
                <a:spcPts val="1950"/>
              </a:lnSpc>
              <a:spcBef>
                <a:spcPts val="340"/>
              </a:spcBef>
              <a:buSzPct val="77777"/>
              <a:buFont typeface="Wingdings"/>
              <a:buChar char=""/>
              <a:tabLst>
                <a:tab pos="354965" algn="l"/>
                <a:tab pos="355600" algn="l"/>
              </a:tabLst>
            </a:pPr>
            <a:r>
              <a:rPr sz="1800" spc="-5" dirty="0">
                <a:solidFill>
                  <a:srgbClr val="9A0000"/>
                </a:solidFill>
                <a:latin typeface="Arial"/>
                <a:cs typeface="Arial"/>
              </a:rPr>
              <a:t>SPI frameworks </a:t>
            </a:r>
            <a:r>
              <a:rPr sz="1800" spc="-5" dirty="0">
                <a:latin typeface="Arial"/>
                <a:cs typeface="Arial"/>
              </a:rPr>
              <a:t>will emphasize “strategies that focus on goal  orientation and product innovation.”</a:t>
            </a:r>
            <a:r>
              <a:rPr sz="1800" spc="-15" dirty="0">
                <a:latin typeface="Arial"/>
                <a:cs typeface="Arial"/>
              </a:rPr>
              <a:t> </a:t>
            </a:r>
            <a:r>
              <a:rPr sz="1800" spc="-5" dirty="0">
                <a:latin typeface="Arial"/>
                <a:cs typeface="Arial"/>
              </a:rPr>
              <a:t>[Con02]</a:t>
            </a:r>
            <a:endParaRPr sz="1800">
              <a:latin typeface="Arial"/>
              <a:cs typeface="Arial"/>
            </a:endParaRPr>
          </a:p>
          <a:p>
            <a:pPr marL="355600" marR="312420" indent="-342900">
              <a:lnSpc>
                <a:spcPts val="1950"/>
              </a:lnSpc>
              <a:spcBef>
                <a:spcPts val="434"/>
              </a:spcBef>
              <a:buSzPct val="77777"/>
              <a:buFont typeface="Wingdings"/>
              <a:buChar char=""/>
              <a:tabLst>
                <a:tab pos="354965" algn="l"/>
                <a:tab pos="355600" algn="l"/>
              </a:tabLst>
            </a:pPr>
            <a:r>
              <a:rPr sz="1800" spc="-5" dirty="0">
                <a:solidFill>
                  <a:srgbClr val="9A0000"/>
                </a:solidFill>
                <a:latin typeface="Arial"/>
                <a:cs typeface="Arial"/>
              </a:rPr>
              <a:t>Process changes </a:t>
            </a:r>
            <a:r>
              <a:rPr sz="1800" spc="-5" dirty="0">
                <a:latin typeface="Arial"/>
                <a:cs typeface="Arial"/>
              </a:rPr>
              <a:t>will be driven by the needs of practitioners  and should start from the bottom</a:t>
            </a:r>
            <a:r>
              <a:rPr sz="1800" spc="-15" dirty="0">
                <a:latin typeface="Arial"/>
                <a:cs typeface="Arial"/>
              </a:rPr>
              <a:t> </a:t>
            </a:r>
            <a:r>
              <a:rPr sz="1800" spc="-5" dirty="0">
                <a:latin typeface="Arial"/>
                <a:cs typeface="Arial"/>
              </a:rPr>
              <a:t>up.</a:t>
            </a:r>
            <a:endParaRPr sz="1800">
              <a:latin typeface="Arial"/>
              <a:cs typeface="Arial"/>
            </a:endParaRPr>
          </a:p>
          <a:p>
            <a:pPr marL="355600" marR="5080" indent="-342900">
              <a:lnSpc>
                <a:spcPts val="1950"/>
              </a:lnSpc>
              <a:spcBef>
                <a:spcPts val="440"/>
              </a:spcBef>
              <a:buClr>
                <a:srgbClr val="9A0000"/>
              </a:buClr>
              <a:buSzPct val="77777"/>
              <a:buFont typeface="Wingdings"/>
              <a:buChar char=""/>
              <a:tabLst>
                <a:tab pos="354965" algn="l"/>
                <a:tab pos="355600" algn="l"/>
              </a:tabLst>
            </a:pPr>
            <a:r>
              <a:rPr sz="1800" dirty="0">
                <a:latin typeface="Arial"/>
                <a:cs typeface="Arial"/>
              </a:rPr>
              <a:t>Greater emphasis will be placed on the </a:t>
            </a:r>
            <a:r>
              <a:rPr sz="1800" spc="-5" dirty="0">
                <a:solidFill>
                  <a:srgbClr val="9A0000"/>
                </a:solidFill>
                <a:latin typeface="Arial"/>
                <a:cs typeface="Arial"/>
              </a:rPr>
              <a:t>return-on-investment</a:t>
            </a:r>
            <a:r>
              <a:rPr sz="1800" spc="-120" dirty="0">
                <a:solidFill>
                  <a:srgbClr val="9A0000"/>
                </a:solidFill>
                <a:latin typeface="Arial"/>
                <a:cs typeface="Arial"/>
              </a:rPr>
              <a:t> </a:t>
            </a:r>
            <a:r>
              <a:rPr sz="1800" spc="-5" dirty="0">
                <a:solidFill>
                  <a:srgbClr val="9A0000"/>
                </a:solidFill>
                <a:latin typeface="Arial"/>
                <a:cs typeface="Arial"/>
              </a:rPr>
              <a:t>of  </a:t>
            </a:r>
            <a:r>
              <a:rPr sz="1800" dirty="0">
                <a:solidFill>
                  <a:srgbClr val="9A0000"/>
                </a:solidFill>
                <a:latin typeface="Arial"/>
                <a:cs typeface="Arial"/>
              </a:rPr>
              <a:t>SPI</a:t>
            </a:r>
            <a:r>
              <a:rPr sz="1800" spc="-10" dirty="0">
                <a:solidFill>
                  <a:srgbClr val="9A0000"/>
                </a:solidFill>
                <a:latin typeface="Arial"/>
                <a:cs typeface="Arial"/>
              </a:rPr>
              <a:t> </a:t>
            </a:r>
            <a:r>
              <a:rPr sz="1800" dirty="0">
                <a:solidFill>
                  <a:srgbClr val="9A0000"/>
                </a:solidFill>
                <a:latin typeface="Arial"/>
                <a:cs typeface="Arial"/>
              </a:rPr>
              <a:t>activities.</a:t>
            </a:r>
            <a:endParaRPr sz="1800">
              <a:latin typeface="Arial"/>
              <a:cs typeface="Arial"/>
            </a:endParaRPr>
          </a:p>
          <a:p>
            <a:pPr marL="355600" marR="93980" indent="-342900">
              <a:lnSpc>
                <a:spcPts val="1950"/>
              </a:lnSpc>
              <a:spcBef>
                <a:spcPts val="439"/>
              </a:spcBef>
              <a:buSzPct val="77777"/>
              <a:buFont typeface="Wingdings"/>
              <a:buChar char=""/>
              <a:tabLst>
                <a:tab pos="354965" algn="l"/>
                <a:tab pos="355600" algn="l"/>
              </a:tabLst>
            </a:pPr>
            <a:r>
              <a:rPr sz="1800" spc="-5" dirty="0">
                <a:solidFill>
                  <a:srgbClr val="9A0000"/>
                </a:solidFill>
                <a:latin typeface="Arial"/>
                <a:cs typeface="Arial"/>
              </a:rPr>
              <a:t>Expertise in sociology and anthropology </a:t>
            </a:r>
            <a:r>
              <a:rPr sz="1800" spc="-5" dirty="0">
                <a:latin typeface="Arial"/>
                <a:cs typeface="Arial"/>
              </a:rPr>
              <a:t>may have as much or  more to do with successful SPI as other, more technical  disciplines.</a:t>
            </a:r>
            <a:endParaRPr sz="1800">
              <a:latin typeface="Arial"/>
              <a:cs typeface="Arial"/>
            </a:endParaRPr>
          </a:p>
          <a:p>
            <a:pPr marL="355600" marR="248285" indent="-342900">
              <a:lnSpc>
                <a:spcPts val="1950"/>
              </a:lnSpc>
              <a:spcBef>
                <a:spcPts val="434"/>
              </a:spcBef>
              <a:buSzPct val="77777"/>
              <a:buFont typeface="Wingdings"/>
              <a:buChar char=""/>
              <a:tabLst>
                <a:tab pos="354965" algn="l"/>
                <a:tab pos="355600" algn="l"/>
              </a:tabLst>
            </a:pPr>
            <a:r>
              <a:rPr sz="1800" spc="-5" dirty="0">
                <a:solidFill>
                  <a:srgbClr val="9A0000"/>
                </a:solidFill>
                <a:latin typeface="Arial"/>
                <a:cs typeface="Arial"/>
              </a:rPr>
              <a:t>New modes of learning </a:t>
            </a:r>
            <a:r>
              <a:rPr sz="1800" spc="-5" dirty="0">
                <a:latin typeface="Arial"/>
                <a:cs typeface="Arial"/>
              </a:rPr>
              <a:t>may facilitate the transition to </a:t>
            </a:r>
            <a:r>
              <a:rPr sz="1800" dirty="0">
                <a:latin typeface="Arial"/>
                <a:cs typeface="Arial"/>
              </a:rPr>
              <a:t>a </a:t>
            </a:r>
            <a:r>
              <a:rPr sz="1800" spc="-5" dirty="0">
                <a:latin typeface="Arial"/>
                <a:cs typeface="Arial"/>
              </a:rPr>
              <a:t>more  effective software</a:t>
            </a:r>
            <a:r>
              <a:rPr sz="1800" spc="-10" dirty="0">
                <a:latin typeface="Arial"/>
                <a:cs typeface="Arial"/>
              </a:rPr>
              <a:t> </a:t>
            </a:r>
            <a:r>
              <a:rPr sz="1800" spc="-5" dirty="0">
                <a:latin typeface="Arial"/>
                <a:cs typeface="Arial"/>
              </a:rPr>
              <a:t>process.</a:t>
            </a:r>
            <a:endParaRPr sz="1800">
              <a:latin typeface="Arial"/>
              <a:cs typeface="Arial"/>
            </a:endParaRPr>
          </a:p>
          <a:p>
            <a:pPr marL="355600" marR="55244" indent="-342900">
              <a:lnSpc>
                <a:spcPts val="1950"/>
              </a:lnSpc>
              <a:spcBef>
                <a:spcPts val="440"/>
              </a:spcBef>
              <a:buSzPct val="77777"/>
              <a:buFont typeface="Wingdings"/>
              <a:buChar char=""/>
              <a:tabLst>
                <a:tab pos="354965" algn="l"/>
                <a:tab pos="355600" algn="l"/>
              </a:tabLst>
            </a:pPr>
            <a:r>
              <a:rPr sz="1800" spc="-5" dirty="0">
                <a:solidFill>
                  <a:srgbClr val="9A0000"/>
                </a:solidFill>
                <a:latin typeface="Arial"/>
                <a:cs typeface="Arial"/>
              </a:rPr>
              <a:t>Automated software process technology (SPT) </a:t>
            </a:r>
            <a:r>
              <a:rPr sz="1800" dirty="0">
                <a:latin typeface="Arial"/>
                <a:cs typeface="Arial"/>
              </a:rPr>
              <a:t>will move away  </a:t>
            </a:r>
            <a:r>
              <a:rPr sz="1800" spc="-5" dirty="0">
                <a:latin typeface="Arial"/>
                <a:cs typeface="Arial"/>
              </a:rPr>
              <a:t>from global process management (broad-based support of the  entire software process) to focus on those aspects of the  software process that can best benefit from</a:t>
            </a:r>
            <a:r>
              <a:rPr sz="1800" spc="-25" dirty="0">
                <a:latin typeface="Arial"/>
                <a:cs typeface="Arial"/>
              </a:rPr>
              <a:t> </a:t>
            </a:r>
            <a:r>
              <a:rPr sz="1800" spc="-5" dirty="0">
                <a:latin typeface="Arial"/>
                <a:cs typeface="Arial"/>
              </a:rPr>
              <a:t>automation.</a:t>
            </a:r>
            <a:endParaRPr sz="18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6126480" cy="635635"/>
          </a:xfrm>
          <a:prstGeom prst="rect">
            <a:avLst/>
          </a:prstGeom>
        </p:spPr>
        <p:txBody>
          <a:bodyPr vert="horz" wrap="square" lIns="0" tIns="12700" rIns="0" bIns="0" rtlCol="0">
            <a:spAutoFit/>
          </a:bodyPr>
          <a:lstStyle/>
          <a:p>
            <a:pPr marL="12700">
              <a:lnSpc>
                <a:spcPct val="100000"/>
              </a:lnSpc>
              <a:spcBef>
                <a:spcPts val="100"/>
              </a:spcBef>
            </a:pPr>
            <a:r>
              <a:rPr spc="-5" dirty="0"/>
              <a:t>Collaborative</a:t>
            </a:r>
            <a:r>
              <a:rPr spc="-60" dirty="0"/>
              <a:t> </a:t>
            </a:r>
            <a:r>
              <a:rPr spc="-5" dirty="0"/>
              <a:t>Development</a:t>
            </a:r>
          </a:p>
        </p:txBody>
      </p:sp>
      <p:sp>
        <p:nvSpPr>
          <p:cNvPr id="67" name="object 67"/>
          <p:cNvSpPr txBox="1"/>
          <p:nvPr/>
        </p:nvSpPr>
        <p:spPr>
          <a:xfrm>
            <a:off x="2683135" y="2248153"/>
            <a:ext cx="6522084" cy="3849370"/>
          </a:xfrm>
          <a:prstGeom prst="rect">
            <a:avLst/>
          </a:prstGeom>
        </p:spPr>
        <p:txBody>
          <a:bodyPr vert="horz" wrap="square" lIns="0" tIns="53975" rIns="0" bIns="0" rtlCol="0">
            <a:spAutoFit/>
          </a:bodyPr>
          <a:lstStyle/>
          <a:p>
            <a:pPr marL="355600" marR="5080" indent="-342900" algn="just">
              <a:lnSpc>
                <a:spcPts val="2590"/>
              </a:lnSpc>
              <a:spcBef>
                <a:spcPts val="425"/>
              </a:spcBef>
              <a:buClr>
                <a:srgbClr val="9A0000"/>
              </a:buClr>
              <a:buSzPct val="75000"/>
              <a:buFont typeface="Wingdings"/>
              <a:buChar char=""/>
              <a:tabLst>
                <a:tab pos="355600" algn="l"/>
              </a:tabLst>
            </a:pPr>
            <a:r>
              <a:rPr sz="2400" dirty="0">
                <a:latin typeface="Arial"/>
                <a:cs typeface="Arial"/>
              </a:rPr>
              <a:t>Today, software engineers collaborate</a:t>
            </a:r>
            <a:r>
              <a:rPr sz="2400" spc="-90" dirty="0">
                <a:latin typeface="Arial"/>
                <a:cs typeface="Arial"/>
              </a:rPr>
              <a:t> </a:t>
            </a:r>
            <a:r>
              <a:rPr sz="2400" dirty="0">
                <a:latin typeface="Arial"/>
                <a:cs typeface="Arial"/>
              </a:rPr>
              <a:t>across  time zones and international boundaries, and  </a:t>
            </a:r>
            <a:r>
              <a:rPr sz="2400" spc="-5" dirty="0">
                <a:latin typeface="Arial"/>
                <a:cs typeface="Arial"/>
              </a:rPr>
              <a:t>every one of them must share</a:t>
            </a:r>
            <a:r>
              <a:rPr sz="2400" spc="-10" dirty="0">
                <a:latin typeface="Arial"/>
                <a:cs typeface="Arial"/>
              </a:rPr>
              <a:t> </a:t>
            </a:r>
            <a:r>
              <a:rPr sz="2400" spc="-5" dirty="0">
                <a:latin typeface="Arial"/>
                <a:cs typeface="Arial"/>
              </a:rPr>
              <a:t>information.</a:t>
            </a:r>
            <a:endParaRPr sz="2400">
              <a:latin typeface="Arial"/>
              <a:cs typeface="Arial"/>
            </a:endParaRPr>
          </a:p>
          <a:p>
            <a:pPr marL="355600" marR="125095" indent="-342900">
              <a:lnSpc>
                <a:spcPct val="89900"/>
              </a:lnSpc>
              <a:spcBef>
                <a:spcPts val="530"/>
              </a:spcBef>
              <a:buClr>
                <a:srgbClr val="9A0000"/>
              </a:buClr>
              <a:buSzPct val="75000"/>
              <a:buFont typeface="Wingdings"/>
              <a:buChar char=""/>
              <a:tabLst>
                <a:tab pos="354965" algn="l"/>
                <a:tab pos="355600" algn="l"/>
              </a:tabLst>
            </a:pPr>
            <a:r>
              <a:rPr sz="2400" dirty="0">
                <a:latin typeface="Arial"/>
                <a:cs typeface="Arial"/>
              </a:rPr>
              <a:t>The challenge over the next decade is to  develop methods and tools that facilitate</a:t>
            </a:r>
            <a:r>
              <a:rPr sz="2400" spc="-120" dirty="0">
                <a:latin typeface="Arial"/>
                <a:cs typeface="Arial"/>
              </a:rPr>
              <a:t> </a:t>
            </a:r>
            <a:r>
              <a:rPr sz="2400" dirty="0">
                <a:latin typeface="Arial"/>
                <a:cs typeface="Arial"/>
              </a:rPr>
              <a:t>that  collaboration.</a:t>
            </a:r>
            <a:endParaRPr sz="2400">
              <a:latin typeface="Arial"/>
              <a:cs typeface="Arial"/>
            </a:endParaRPr>
          </a:p>
          <a:p>
            <a:pPr marL="355600" indent="-342900">
              <a:lnSpc>
                <a:spcPct val="100000"/>
              </a:lnSpc>
              <a:spcBef>
                <a:spcPts val="280"/>
              </a:spcBef>
              <a:buClr>
                <a:srgbClr val="9A0000"/>
              </a:buClr>
              <a:buSzPct val="75000"/>
              <a:buFont typeface="Wingdings"/>
              <a:buChar char=""/>
              <a:tabLst>
                <a:tab pos="354965" algn="l"/>
                <a:tab pos="355600" algn="l"/>
              </a:tabLst>
            </a:pPr>
            <a:r>
              <a:rPr sz="2400" dirty="0">
                <a:latin typeface="Arial"/>
                <a:cs typeface="Arial"/>
              </a:rPr>
              <a:t>Critical success</a:t>
            </a:r>
            <a:r>
              <a:rPr sz="2400" spc="-15" dirty="0">
                <a:latin typeface="Arial"/>
                <a:cs typeface="Arial"/>
              </a:rPr>
              <a:t> </a:t>
            </a:r>
            <a:r>
              <a:rPr sz="2400" dirty="0">
                <a:latin typeface="Arial"/>
                <a:cs typeface="Arial"/>
              </a:rPr>
              <a:t>factors:</a:t>
            </a:r>
            <a:endParaRPr sz="2400">
              <a:latin typeface="Arial"/>
              <a:cs typeface="Arial"/>
            </a:endParaRPr>
          </a:p>
          <a:p>
            <a:pPr marL="755650" lvl="1" indent="-285750">
              <a:lnSpc>
                <a:spcPct val="100000"/>
              </a:lnSpc>
              <a:spcBef>
                <a:spcPts val="240"/>
              </a:spcBef>
              <a:buSzPct val="70000"/>
              <a:buFont typeface="Wingdings"/>
              <a:buChar char=""/>
              <a:tabLst>
                <a:tab pos="755015" algn="l"/>
                <a:tab pos="755650" algn="l"/>
              </a:tabLst>
            </a:pPr>
            <a:r>
              <a:rPr sz="2000" spc="-5" dirty="0">
                <a:solidFill>
                  <a:srgbClr val="9A0000"/>
                </a:solidFill>
                <a:latin typeface="Arial"/>
                <a:cs typeface="Arial"/>
              </a:rPr>
              <a:t>Shared project</a:t>
            </a:r>
            <a:r>
              <a:rPr sz="2000" dirty="0">
                <a:solidFill>
                  <a:srgbClr val="9A0000"/>
                </a:solidFill>
                <a:latin typeface="Arial"/>
                <a:cs typeface="Arial"/>
              </a:rPr>
              <a:t> </a:t>
            </a:r>
            <a:r>
              <a:rPr sz="2000" spc="-5" dirty="0">
                <a:solidFill>
                  <a:srgbClr val="9A0000"/>
                </a:solidFill>
                <a:latin typeface="Arial"/>
                <a:cs typeface="Arial"/>
              </a:rPr>
              <a:t>goals</a:t>
            </a:r>
            <a:endParaRPr sz="2000">
              <a:latin typeface="Arial"/>
              <a:cs typeface="Arial"/>
            </a:endParaRPr>
          </a:p>
          <a:p>
            <a:pPr marL="755650" lvl="1" indent="-285750">
              <a:lnSpc>
                <a:spcPct val="100000"/>
              </a:lnSpc>
              <a:spcBef>
                <a:spcPts val="240"/>
              </a:spcBef>
              <a:buSzPct val="70000"/>
              <a:buFont typeface="Wingdings"/>
              <a:buChar char=""/>
              <a:tabLst>
                <a:tab pos="755015" algn="l"/>
                <a:tab pos="755650" algn="l"/>
              </a:tabLst>
            </a:pPr>
            <a:r>
              <a:rPr sz="2000" spc="-5" dirty="0">
                <a:solidFill>
                  <a:srgbClr val="9A0000"/>
                </a:solidFill>
                <a:latin typeface="Arial"/>
                <a:cs typeface="Arial"/>
              </a:rPr>
              <a:t>Shared project</a:t>
            </a:r>
            <a:r>
              <a:rPr sz="2000" dirty="0">
                <a:solidFill>
                  <a:srgbClr val="9A0000"/>
                </a:solidFill>
                <a:latin typeface="Arial"/>
                <a:cs typeface="Arial"/>
              </a:rPr>
              <a:t> </a:t>
            </a:r>
            <a:r>
              <a:rPr sz="2000" spc="-10" dirty="0">
                <a:solidFill>
                  <a:srgbClr val="9A0000"/>
                </a:solidFill>
                <a:latin typeface="Arial"/>
                <a:cs typeface="Arial"/>
              </a:rPr>
              <a:t>culture</a:t>
            </a:r>
            <a:endParaRPr sz="2000">
              <a:latin typeface="Arial"/>
              <a:cs typeface="Arial"/>
            </a:endParaRPr>
          </a:p>
          <a:p>
            <a:pPr marL="755650" lvl="1" indent="-285750">
              <a:lnSpc>
                <a:spcPct val="100000"/>
              </a:lnSpc>
              <a:spcBef>
                <a:spcPts val="240"/>
              </a:spcBef>
              <a:buSzPct val="70000"/>
              <a:buFont typeface="Wingdings"/>
              <a:buChar char=""/>
              <a:tabLst>
                <a:tab pos="755015" algn="l"/>
                <a:tab pos="755650" algn="l"/>
              </a:tabLst>
            </a:pPr>
            <a:r>
              <a:rPr sz="2000" spc="-5" dirty="0">
                <a:solidFill>
                  <a:srgbClr val="9A0000"/>
                </a:solidFill>
                <a:latin typeface="Arial"/>
                <a:cs typeface="Arial"/>
              </a:rPr>
              <a:t>Shared process</a:t>
            </a:r>
            <a:endParaRPr sz="2000">
              <a:latin typeface="Arial"/>
              <a:cs typeface="Arial"/>
            </a:endParaRPr>
          </a:p>
          <a:p>
            <a:pPr marL="755650" lvl="1" indent="-285750">
              <a:lnSpc>
                <a:spcPct val="100000"/>
              </a:lnSpc>
              <a:spcBef>
                <a:spcPts val="229"/>
              </a:spcBef>
              <a:buSzPct val="70000"/>
              <a:buFont typeface="Wingdings"/>
              <a:buChar char=""/>
              <a:tabLst>
                <a:tab pos="755015" algn="l"/>
                <a:tab pos="755650" algn="l"/>
              </a:tabLst>
            </a:pPr>
            <a:r>
              <a:rPr sz="2000" spc="-5" dirty="0">
                <a:solidFill>
                  <a:srgbClr val="9A0000"/>
                </a:solidFill>
                <a:latin typeface="Arial"/>
                <a:cs typeface="Arial"/>
              </a:rPr>
              <a:t>Shared responsibility</a:t>
            </a:r>
            <a:endParaRPr sz="2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4882515" cy="635635"/>
          </a:xfrm>
          <a:prstGeom prst="rect">
            <a:avLst/>
          </a:prstGeom>
        </p:spPr>
        <p:txBody>
          <a:bodyPr vert="horz" wrap="square" lIns="0" tIns="12700" rIns="0" bIns="0" rtlCol="0">
            <a:spAutoFit/>
          </a:bodyPr>
          <a:lstStyle/>
          <a:p>
            <a:pPr marL="12700">
              <a:lnSpc>
                <a:spcPct val="100000"/>
              </a:lnSpc>
              <a:spcBef>
                <a:spcPts val="100"/>
              </a:spcBef>
            </a:pPr>
            <a:r>
              <a:rPr spc="-5" dirty="0"/>
              <a:t>SE</a:t>
            </a:r>
            <a:r>
              <a:rPr spc="-65" dirty="0"/>
              <a:t> </a:t>
            </a:r>
            <a:r>
              <a:rPr spc="-5" dirty="0"/>
              <a:t>Trends—Methods</a:t>
            </a:r>
          </a:p>
        </p:txBody>
      </p:sp>
      <p:sp>
        <p:nvSpPr>
          <p:cNvPr id="67" name="object 67"/>
          <p:cNvSpPr/>
          <p:nvPr/>
        </p:nvSpPr>
        <p:spPr>
          <a:xfrm>
            <a:off x="1684477" y="2325433"/>
            <a:ext cx="4470273" cy="4200525"/>
          </a:xfrm>
          <a:prstGeom prst="rect">
            <a:avLst/>
          </a:prstGeom>
          <a:blipFill>
            <a:blip r:embed="rId4" cstate="print"/>
            <a:stretch>
              <a:fillRect/>
            </a:stretch>
          </a:blipFill>
        </p:spPr>
        <p:txBody>
          <a:bodyPr wrap="square" lIns="0" tIns="0" rIns="0" bIns="0" rtlCol="0"/>
          <a:lstStyle/>
          <a:p>
            <a:endParaRPr/>
          </a:p>
        </p:txBody>
      </p:sp>
      <p:sp>
        <p:nvSpPr>
          <p:cNvPr id="68" name="object 68"/>
          <p:cNvSpPr txBox="1"/>
          <p:nvPr/>
        </p:nvSpPr>
        <p:spPr>
          <a:xfrm>
            <a:off x="3508889" y="4182871"/>
            <a:ext cx="900430" cy="391160"/>
          </a:xfrm>
          <a:prstGeom prst="rect">
            <a:avLst/>
          </a:prstGeom>
        </p:spPr>
        <p:txBody>
          <a:bodyPr vert="horz" wrap="square" lIns="0" tIns="12700" rIns="0" bIns="0" rtlCol="0">
            <a:spAutoFit/>
          </a:bodyPr>
          <a:lstStyle/>
          <a:p>
            <a:pPr marL="38100">
              <a:lnSpc>
                <a:spcPct val="100000"/>
              </a:lnSpc>
              <a:spcBef>
                <a:spcPts val="100"/>
              </a:spcBef>
            </a:pPr>
            <a:r>
              <a:rPr sz="3600" spc="-794" baseline="-6944" dirty="0">
                <a:latin typeface="Arial"/>
                <a:cs typeface="Arial"/>
              </a:rPr>
              <a:t>T</a:t>
            </a:r>
            <a:r>
              <a:rPr sz="2400" spc="-530" dirty="0">
                <a:solidFill>
                  <a:srgbClr val="FFFFFF"/>
                </a:solidFill>
                <a:latin typeface="Arial"/>
                <a:cs typeface="Arial"/>
              </a:rPr>
              <a:t>T</a:t>
            </a:r>
            <a:r>
              <a:rPr sz="3600" spc="-794" baseline="-6944" dirty="0">
                <a:latin typeface="Arial"/>
                <a:cs typeface="Arial"/>
              </a:rPr>
              <a:t>o</a:t>
            </a:r>
            <a:r>
              <a:rPr sz="2400" spc="-530" dirty="0">
                <a:solidFill>
                  <a:srgbClr val="FFFFFF"/>
                </a:solidFill>
                <a:latin typeface="Arial"/>
                <a:cs typeface="Arial"/>
              </a:rPr>
              <a:t>o</a:t>
            </a:r>
            <a:r>
              <a:rPr sz="3600" spc="-794" baseline="-6944" dirty="0">
                <a:latin typeface="Arial"/>
                <a:cs typeface="Arial"/>
              </a:rPr>
              <a:t>o</a:t>
            </a:r>
            <a:r>
              <a:rPr sz="2400" spc="-530" dirty="0">
                <a:solidFill>
                  <a:srgbClr val="FFFFFF"/>
                </a:solidFill>
                <a:latin typeface="Arial"/>
                <a:cs typeface="Arial"/>
              </a:rPr>
              <a:t>o</a:t>
            </a:r>
            <a:r>
              <a:rPr sz="3600" spc="-794" baseline="-6944" dirty="0">
                <a:latin typeface="Arial"/>
                <a:cs typeface="Arial"/>
              </a:rPr>
              <a:t>ls</a:t>
            </a:r>
            <a:r>
              <a:rPr sz="2400" spc="-530" dirty="0">
                <a:solidFill>
                  <a:srgbClr val="FFFFFF"/>
                </a:solidFill>
                <a:latin typeface="Arial"/>
                <a:cs typeface="Arial"/>
              </a:rPr>
              <a:t>ls</a:t>
            </a:r>
            <a:endParaRPr sz="2400">
              <a:latin typeface="Arial"/>
              <a:cs typeface="Arial"/>
            </a:endParaRPr>
          </a:p>
        </p:txBody>
      </p:sp>
      <p:sp>
        <p:nvSpPr>
          <p:cNvPr id="69" name="object 69"/>
          <p:cNvSpPr txBox="1"/>
          <p:nvPr/>
        </p:nvSpPr>
        <p:spPr>
          <a:xfrm>
            <a:off x="3449699" y="5097271"/>
            <a:ext cx="1195070" cy="1153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E4EA0E"/>
                </a:solidFill>
                <a:latin typeface="Arial"/>
                <a:cs typeface="Arial"/>
              </a:rPr>
              <a:t>Methods</a:t>
            </a:r>
            <a:endParaRPr sz="2400">
              <a:latin typeface="Arial"/>
              <a:cs typeface="Arial"/>
            </a:endParaRPr>
          </a:p>
          <a:p>
            <a:pPr>
              <a:lnSpc>
                <a:spcPct val="100000"/>
              </a:lnSpc>
              <a:spcBef>
                <a:spcPts val="15"/>
              </a:spcBef>
            </a:pPr>
            <a:endParaRPr sz="2700">
              <a:latin typeface="Times New Roman"/>
              <a:cs typeface="Times New Roman"/>
            </a:endParaRPr>
          </a:p>
          <a:p>
            <a:pPr marL="13970">
              <a:lnSpc>
                <a:spcPct val="100000"/>
              </a:lnSpc>
            </a:pPr>
            <a:r>
              <a:rPr sz="2400" spc="-5" dirty="0">
                <a:solidFill>
                  <a:srgbClr val="EAEAEA"/>
                </a:solidFill>
                <a:latin typeface="Arial"/>
                <a:cs typeface="Arial"/>
              </a:rPr>
              <a:t>Process</a:t>
            </a:r>
            <a:endParaRPr sz="2400">
              <a:latin typeface="Arial"/>
              <a:cs typeface="Arial"/>
            </a:endParaRPr>
          </a:p>
        </p:txBody>
      </p:sp>
      <p:sp>
        <p:nvSpPr>
          <p:cNvPr id="70" name="object 70"/>
          <p:cNvSpPr/>
          <p:nvPr/>
        </p:nvSpPr>
        <p:spPr>
          <a:xfrm>
            <a:off x="4753241" y="3396996"/>
            <a:ext cx="3810000" cy="2133600"/>
          </a:xfrm>
          <a:custGeom>
            <a:avLst/>
            <a:gdLst/>
            <a:ahLst/>
            <a:cxnLst/>
            <a:rect l="l" t="t" r="r" b="b"/>
            <a:pathLst>
              <a:path w="3810000" h="2133600">
                <a:moveTo>
                  <a:pt x="634745" y="1600200"/>
                </a:moveTo>
                <a:lnTo>
                  <a:pt x="634745" y="533400"/>
                </a:lnTo>
                <a:lnTo>
                  <a:pt x="0" y="1066800"/>
                </a:lnTo>
                <a:lnTo>
                  <a:pt x="634745" y="1600200"/>
                </a:lnTo>
                <a:close/>
              </a:path>
              <a:path w="3810000" h="2133600">
                <a:moveTo>
                  <a:pt x="1269491" y="1333500"/>
                </a:moveTo>
                <a:lnTo>
                  <a:pt x="1269491" y="800100"/>
                </a:lnTo>
                <a:lnTo>
                  <a:pt x="634745" y="800100"/>
                </a:lnTo>
                <a:lnTo>
                  <a:pt x="634745" y="1333500"/>
                </a:lnTo>
                <a:lnTo>
                  <a:pt x="1269491" y="1333500"/>
                </a:lnTo>
                <a:close/>
              </a:path>
              <a:path w="3810000" h="2133600">
                <a:moveTo>
                  <a:pt x="3810000" y="2133600"/>
                </a:moveTo>
                <a:lnTo>
                  <a:pt x="3810000" y="0"/>
                </a:lnTo>
                <a:lnTo>
                  <a:pt x="1269491" y="0"/>
                </a:lnTo>
                <a:lnTo>
                  <a:pt x="1269492" y="2133600"/>
                </a:lnTo>
                <a:lnTo>
                  <a:pt x="3810000" y="2133600"/>
                </a:lnTo>
                <a:close/>
              </a:path>
            </a:pathLst>
          </a:custGeom>
          <a:solidFill>
            <a:srgbClr val="E4EA0E"/>
          </a:solidFill>
        </p:spPr>
        <p:txBody>
          <a:bodyPr wrap="square" lIns="0" tIns="0" rIns="0" bIns="0" rtlCol="0"/>
          <a:lstStyle/>
          <a:p>
            <a:endParaRPr/>
          </a:p>
        </p:txBody>
      </p:sp>
      <p:sp>
        <p:nvSpPr>
          <p:cNvPr id="71" name="object 71"/>
          <p:cNvSpPr/>
          <p:nvPr/>
        </p:nvSpPr>
        <p:spPr>
          <a:xfrm>
            <a:off x="4753241" y="3396996"/>
            <a:ext cx="3810000" cy="2133600"/>
          </a:xfrm>
          <a:custGeom>
            <a:avLst/>
            <a:gdLst/>
            <a:ahLst/>
            <a:cxnLst/>
            <a:rect l="l" t="t" r="r" b="b"/>
            <a:pathLst>
              <a:path w="3810000" h="2133600">
                <a:moveTo>
                  <a:pt x="1269491" y="0"/>
                </a:moveTo>
                <a:lnTo>
                  <a:pt x="1269491" y="800100"/>
                </a:lnTo>
                <a:lnTo>
                  <a:pt x="634745" y="800100"/>
                </a:lnTo>
                <a:lnTo>
                  <a:pt x="634745" y="533400"/>
                </a:lnTo>
                <a:lnTo>
                  <a:pt x="0" y="1066800"/>
                </a:lnTo>
                <a:lnTo>
                  <a:pt x="634745" y="1600200"/>
                </a:lnTo>
                <a:lnTo>
                  <a:pt x="634745" y="1333500"/>
                </a:lnTo>
                <a:lnTo>
                  <a:pt x="1269491" y="1333500"/>
                </a:lnTo>
                <a:lnTo>
                  <a:pt x="1269492" y="2133600"/>
                </a:lnTo>
                <a:lnTo>
                  <a:pt x="3810000" y="2133600"/>
                </a:lnTo>
                <a:lnTo>
                  <a:pt x="3810000" y="0"/>
                </a:lnTo>
                <a:lnTo>
                  <a:pt x="1269491" y="0"/>
                </a:lnTo>
                <a:close/>
              </a:path>
            </a:pathLst>
          </a:custGeom>
          <a:ln w="9525">
            <a:solidFill>
              <a:srgbClr val="000000"/>
            </a:solidFill>
          </a:ln>
        </p:spPr>
        <p:txBody>
          <a:bodyPr wrap="square" lIns="0" tIns="0" rIns="0" bIns="0" rtlCol="0"/>
          <a:lstStyle/>
          <a:p>
            <a:endParaRPr/>
          </a:p>
        </p:txBody>
      </p:sp>
      <p:sp>
        <p:nvSpPr>
          <p:cNvPr id="72" name="object 72"/>
          <p:cNvSpPr txBox="1"/>
          <p:nvPr/>
        </p:nvSpPr>
        <p:spPr>
          <a:xfrm>
            <a:off x="6356737" y="3652519"/>
            <a:ext cx="1056005" cy="635000"/>
          </a:xfrm>
          <a:prstGeom prst="rect">
            <a:avLst/>
          </a:prstGeom>
        </p:spPr>
        <p:txBody>
          <a:bodyPr vert="horz" wrap="square" lIns="0" tIns="12065" rIns="0" bIns="0" rtlCol="0">
            <a:spAutoFit/>
          </a:bodyPr>
          <a:lstStyle/>
          <a:p>
            <a:pPr marL="12700">
              <a:lnSpc>
                <a:spcPct val="100000"/>
              </a:lnSpc>
              <a:spcBef>
                <a:spcPts val="95"/>
              </a:spcBef>
            </a:pPr>
            <a:r>
              <a:rPr sz="2000" spc="-5" dirty="0">
                <a:latin typeface="Arial"/>
                <a:cs typeface="Arial"/>
              </a:rPr>
              <a:t>In</a:t>
            </a:r>
            <a:r>
              <a:rPr sz="2000" spc="-20" dirty="0">
                <a:latin typeface="Arial"/>
                <a:cs typeface="Arial"/>
              </a:rPr>
              <a:t> </a:t>
            </a:r>
            <a:r>
              <a:rPr sz="2000" spc="-5" dirty="0">
                <a:latin typeface="Arial"/>
                <a:cs typeface="Arial"/>
              </a:rPr>
              <a:t>RE</a:t>
            </a:r>
            <a:endParaRPr sz="2000">
              <a:latin typeface="Arial"/>
              <a:cs typeface="Arial"/>
            </a:endParaRPr>
          </a:p>
          <a:p>
            <a:pPr marL="12700">
              <a:lnSpc>
                <a:spcPct val="100000"/>
              </a:lnSpc>
            </a:pPr>
            <a:r>
              <a:rPr sz="2000" spc="-5" dirty="0">
                <a:latin typeface="Arial"/>
                <a:cs typeface="Arial"/>
              </a:rPr>
              <a:t>In</a:t>
            </a:r>
            <a:r>
              <a:rPr sz="2000" spc="-65" dirty="0">
                <a:latin typeface="Arial"/>
                <a:cs typeface="Arial"/>
              </a:rPr>
              <a:t> </a:t>
            </a:r>
            <a:r>
              <a:rPr sz="2000" spc="-5" dirty="0">
                <a:latin typeface="Arial"/>
                <a:cs typeface="Arial"/>
              </a:rPr>
              <a:t>design</a:t>
            </a:r>
            <a:endParaRPr sz="2000">
              <a:latin typeface="Arial"/>
              <a:cs typeface="Arial"/>
            </a:endParaRPr>
          </a:p>
        </p:txBody>
      </p:sp>
      <p:sp>
        <p:nvSpPr>
          <p:cNvPr id="73" name="object 73"/>
          <p:cNvSpPr txBox="1"/>
          <p:nvPr/>
        </p:nvSpPr>
        <p:spPr>
          <a:xfrm>
            <a:off x="6356737" y="4262119"/>
            <a:ext cx="147955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Arial"/>
                <a:cs typeface="Arial"/>
              </a:rPr>
              <a:t>In</a:t>
            </a:r>
            <a:r>
              <a:rPr sz="2000" spc="-50" dirty="0">
                <a:latin typeface="Arial"/>
                <a:cs typeface="Arial"/>
              </a:rPr>
              <a:t> </a:t>
            </a:r>
            <a:r>
              <a:rPr sz="2000" spc="-10" dirty="0">
                <a:latin typeface="Arial"/>
                <a:cs typeface="Arial"/>
              </a:rPr>
              <a:t>languages</a:t>
            </a:r>
            <a:endParaRPr sz="2000">
              <a:latin typeface="Arial"/>
              <a:cs typeface="Arial"/>
            </a:endParaRPr>
          </a:p>
        </p:txBody>
      </p:sp>
      <p:sp>
        <p:nvSpPr>
          <p:cNvPr id="74" name="object 74"/>
          <p:cNvSpPr txBox="1"/>
          <p:nvPr/>
        </p:nvSpPr>
        <p:spPr>
          <a:xfrm>
            <a:off x="6356737" y="4566918"/>
            <a:ext cx="1477645" cy="635000"/>
          </a:xfrm>
          <a:prstGeom prst="rect">
            <a:avLst/>
          </a:prstGeom>
        </p:spPr>
        <p:txBody>
          <a:bodyPr vert="horz" wrap="square" lIns="0" tIns="12065" rIns="0" bIns="0" rtlCol="0">
            <a:spAutoFit/>
          </a:bodyPr>
          <a:lstStyle/>
          <a:p>
            <a:pPr marL="12700">
              <a:lnSpc>
                <a:spcPct val="100000"/>
              </a:lnSpc>
              <a:spcBef>
                <a:spcPts val="95"/>
              </a:spcBef>
            </a:pPr>
            <a:r>
              <a:rPr sz="2000" spc="-5" dirty="0">
                <a:latin typeface="Arial"/>
                <a:cs typeface="Arial"/>
              </a:rPr>
              <a:t>In</a:t>
            </a:r>
            <a:r>
              <a:rPr sz="2000" spc="-25" dirty="0">
                <a:latin typeface="Arial"/>
                <a:cs typeface="Arial"/>
              </a:rPr>
              <a:t> </a:t>
            </a:r>
            <a:r>
              <a:rPr sz="2000" spc="-10" dirty="0">
                <a:latin typeface="Arial"/>
                <a:cs typeface="Arial"/>
              </a:rPr>
              <a:t>testing</a:t>
            </a:r>
            <a:endParaRPr sz="2000">
              <a:latin typeface="Arial"/>
              <a:cs typeface="Arial"/>
            </a:endParaRPr>
          </a:p>
          <a:p>
            <a:pPr marL="12700">
              <a:lnSpc>
                <a:spcPct val="100000"/>
              </a:lnSpc>
            </a:pPr>
            <a:r>
              <a:rPr sz="2000" spc="-5" dirty="0">
                <a:latin typeface="Arial"/>
                <a:cs typeface="Arial"/>
              </a:rPr>
              <a:t>In</a:t>
            </a:r>
            <a:r>
              <a:rPr sz="2000" spc="-55" dirty="0">
                <a:latin typeface="Arial"/>
                <a:cs typeface="Arial"/>
              </a:rPr>
              <a:t> </a:t>
            </a:r>
            <a:r>
              <a:rPr sz="2000" spc="-10" dirty="0">
                <a:latin typeface="Arial"/>
                <a:cs typeface="Arial"/>
              </a:rPr>
              <a:t>SCM/SQA</a:t>
            </a:r>
            <a:endParaRPr sz="2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7115809" cy="635635"/>
          </a:xfrm>
          <a:prstGeom prst="rect">
            <a:avLst/>
          </a:prstGeom>
        </p:spPr>
        <p:txBody>
          <a:bodyPr vert="horz" wrap="square" lIns="0" tIns="12700" rIns="0" bIns="0" rtlCol="0">
            <a:spAutoFit/>
          </a:bodyPr>
          <a:lstStyle/>
          <a:p>
            <a:pPr marL="12700">
              <a:lnSpc>
                <a:spcPct val="100000"/>
              </a:lnSpc>
              <a:spcBef>
                <a:spcPts val="100"/>
              </a:spcBef>
            </a:pPr>
            <a:r>
              <a:rPr spc="-5" dirty="0"/>
              <a:t>Methods: </a:t>
            </a:r>
            <a:r>
              <a:rPr i="1" spc="-5" dirty="0">
                <a:latin typeface="Arial"/>
                <a:cs typeface="Arial"/>
              </a:rPr>
              <a:t>The Grand</a:t>
            </a:r>
            <a:r>
              <a:rPr i="1" spc="-45" dirty="0">
                <a:latin typeface="Arial"/>
                <a:cs typeface="Arial"/>
              </a:rPr>
              <a:t> </a:t>
            </a:r>
            <a:r>
              <a:rPr i="1" spc="-5" dirty="0">
                <a:latin typeface="Arial"/>
                <a:cs typeface="Arial"/>
              </a:rPr>
              <a:t>Challenge</a:t>
            </a:r>
          </a:p>
        </p:txBody>
      </p:sp>
      <p:sp>
        <p:nvSpPr>
          <p:cNvPr id="67" name="object 67"/>
          <p:cNvSpPr txBox="1"/>
          <p:nvPr/>
        </p:nvSpPr>
        <p:spPr>
          <a:xfrm>
            <a:off x="2683135" y="2248153"/>
            <a:ext cx="6621145" cy="3668395"/>
          </a:xfrm>
          <a:prstGeom prst="rect">
            <a:avLst/>
          </a:prstGeom>
        </p:spPr>
        <p:txBody>
          <a:bodyPr vert="horz" wrap="square" lIns="0" tIns="53975" rIns="0" bIns="0" rtlCol="0">
            <a:spAutoFit/>
          </a:bodyPr>
          <a:lstStyle/>
          <a:p>
            <a:pPr marL="355600" marR="153035" indent="-342900">
              <a:lnSpc>
                <a:spcPts val="2590"/>
              </a:lnSpc>
              <a:spcBef>
                <a:spcPts val="425"/>
              </a:spcBef>
              <a:buClr>
                <a:srgbClr val="9A0000"/>
              </a:buClr>
              <a:buSzPct val="75000"/>
              <a:buFont typeface="Wingdings"/>
              <a:buChar char=""/>
              <a:tabLst>
                <a:tab pos="354965" algn="l"/>
                <a:tab pos="355600" algn="l"/>
              </a:tabLst>
            </a:pPr>
            <a:r>
              <a:rPr sz="2400" dirty="0">
                <a:latin typeface="Arial"/>
                <a:cs typeface="Arial"/>
              </a:rPr>
              <a:t>The engineering of large, complex systems,  regardless of delivery platform or application  </a:t>
            </a:r>
            <a:r>
              <a:rPr sz="2400" spc="-5" dirty="0">
                <a:latin typeface="Arial"/>
                <a:cs typeface="Arial"/>
              </a:rPr>
              <a:t>domain, the poses the </a:t>
            </a:r>
            <a:r>
              <a:rPr sz="2400" dirty="0">
                <a:solidFill>
                  <a:srgbClr val="9A0000"/>
                </a:solidFill>
                <a:latin typeface="Arial"/>
                <a:cs typeface="Arial"/>
              </a:rPr>
              <a:t>“grand challenge” </a:t>
            </a:r>
            <a:r>
              <a:rPr sz="2400" dirty="0">
                <a:latin typeface="Arial"/>
                <a:cs typeface="Arial"/>
              </a:rPr>
              <a:t>* </a:t>
            </a:r>
            <a:r>
              <a:rPr sz="2400" spc="-5" dirty="0">
                <a:latin typeface="Arial"/>
                <a:cs typeface="Arial"/>
              </a:rPr>
              <a:t>for  software</a:t>
            </a:r>
            <a:r>
              <a:rPr sz="2400" dirty="0">
                <a:latin typeface="Arial"/>
                <a:cs typeface="Arial"/>
              </a:rPr>
              <a:t> </a:t>
            </a:r>
            <a:r>
              <a:rPr sz="2400" spc="-5" dirty="0">
                <a:latin typeface="Arial"/>
                <a:cs typeface="Arial"/>
              </a:rPr>
              <a:t>engineers.</a:t>
            </a:r>
            <a:endParaRPr sz="2400">
              <a:latin typeface="Arial"/>
              <a:cs typeface="Arial"/>
            </a:endParaRPr>
          </a:p>
          <a:p>
            <a:pPr marL="355600" indent="-342900">
              <a:lnSpc>
                <a:spcPct val="100000"/>
              </a:lnSpc>
              <a:spcBef>
                <a:spcPts val="240"/>
              </a:spcBef>
              <a:buClr>
                <a:srgbClr val="9A0000"/>
              </a:buClr>
              <a:buSzPct val="75000"/>
              <a:buFont typeface="Wingdings"/>
              <a:buChar char=""/>
              <a:tabLst>
                <a:tab pos="354965" algn="l"/>
                <a:tab pos="355600" algn="l"/>
              </a:tabLst>
            </a:pPr>
            <a:r>
              <a:rPr sz="2400" dirty="0">
                <a:latin typeface="Arial"/>
                <a:cs typeface="Arial"/>
              </a:rPr>
              <a:t>Key</a:t>
            </a:r>
            <a:r>
              <a:rPr sz="2400" spc="-5" dirty="0">
                <a:latin typeface="Arial"/>
                <a:cs typeface="Arial"/>
              </a:rPr>
              <a:t> </a:t>
            </a:r>
            <a:r>
              <a:rPr sz="2400" dirty="0">
                <a:latin typeface="Arial"/>
                <a:cs typeface="Arial"/>
              </a:rPr>
              <a:t>approaches:</a:t>
            </a:r>
            <a:endParaRPr sz="2400">
              <a:latin typeface="Arial"/>
              <a:cs typeface="Arial"/>
            </a:endParaRPr>
          </a:p>
          <a:p>
            <a:pPr marL="755650" marR="5080" lvl="1" indent="-285750">
              <a:lnSpc>
                <a:spcPts val="2170"/>
              </a:lnSpc>
              <a:spcBef>
                <a:spcPts val="500"/>
              </a:spcBef>
              <a:buSzPct val="70000"/>
              <a:buFont typeface="Wingdings"/>
              <a:buChar char=""/>
              <a:tabLst>
                <a:tab pos="755015" algn="l"/>
                <a:tab pos="755650" algn="l"/>
              </a:tabLst>
            </a:pPr>
            <a:r>
              <a:rPr sz="2000" spc="-5" dirty="0">
                <a:solidFill>
                  <a:srgbClr val="9A0000"/>
                </a:solidFill>
                <a:latin typeface="Arial"/>
                <a:cs typeface="Arial"/>
              </a:rPr>
              <a:t>more effective </a:t>
            </a:r>
            <a:r>
              <a:rPr sz="2000" spc="-10" dirty="0">
                <a:solidFill>
                  <a:srgbClr val="9A0000"/>
                </a:solidFill>
                <a:latin typeface="Arial"/>
                <a:cs typeface="Arial"/>
              </a:rPr>
              <a:t>distributed </a:t>
            </a:r>
            <a:r>
              <a:rPr sz="2000" spc="-5" dirty="0">
                <a:solidFill>
                  <a:srgbClr val="9A0000"/>
                </a:solidFill>
                <a:latin typeface="Arial"/>
                <a:cs typeface="Arial"/>
              </a:rPr>
              <a:t>and </a:t>
            </a:r>
            <a:r>
              <a:rPr sz="2000" spc="-10" dirty="0">
                <a:solidFill>
                  <a:srgbClr val="9A0000"/>
                </a:solidFill>
                <a:latin typeface="Arial"/>
                <a:cs typeface="Arial"/>
              </a:rPr>
              <a:t>collaborative software  </a:t>
            </a:r>
            <a:r>
              <a:rPr sz="2000" spc="-5" dirty="0">
                <a:solidFill>
                  <a:srgbClr val="9A0000"/>
                </a:solidFill>
                <a:latin typeface="Arial"/>
                <a:cs typeface="Arial"/>
              </a:rPr>
              <a:t>engineering process</a:t>
            </a:r>
            <a:r>
              <a:rPr sz="2000" spc="5" dirty="0">
                <a:solidFill>
                  <a:srgbClr val="9A0000"/>
                </a:solidFill>
                <a:latin typeface="Arial"/>
                <a:cs typeface="Arial"/>
              </a:rPr>
              <a:t> </a:t>
            </a:r>
            <a:r>
              <a:rPr sz="2000" spc="-5" dirty="0">
                <a:solidFill>
                  <a:srgbClr val="9A0000"/>
                </a:solidFill>
                <a:latin typeface="Arial"/>
                <a:cs typeface="Arial"/>
              </a:rPr>
              <a:t>models</a:t>
            </a:r>
            <a:endParaRPr sz="2000">
              <a:latin typeface="Arial"/>
              <a:cs typeface="Arial"/>
            </a:endParaRPr>
          </a:p>
          <a:p>
            <a:pPr marL="755650" lvl="1" indent="-285750">
              <a:lnSpc>
                <a:spcPct val="100000"/>
              </a:lnSpc>
              <a:spcBef>
                <a:spcPts val="200"/>
              </a:spcBef>
              <a:buSzPct val="70000"/>
              <a:buFont typeface="Wingdings"/>
              <a:buChar char=""/>
              <a:tabLst>
                <a:tab pos="755015" algn="l"/>
                <a:tab pos="755650" algn="l"/>
              </a:tabLst>
            </a:pPr>
            <a:r>
              <a:rPr sz="2000" spc="-5" dirty="0">
                <a:solidFill>
                  <a:srgbClr val="9A0000"/>
                </a:solidFill>
                <a:latin typeface="Arial"/>
                <a:cs typeface="Arial"/>
              </a:rPr>
              <a:t>better </a:t>
            </a:r>
            <a:r>
              <a:rPr sz="2000" spc="-10" dirty="0">
                <a:solidFill>
                  <a:srgbClr val="9A0000"/>
                </a:solidFill>
                <a:latin typeface="Arial"/>
                <a:cs typeface="Arial"/>
              </a:rPr>
              <a:t>requirements </a:t>
            </a:r>
            <a:r>
              <a:rPr sz="2000" spc="-5" dirty="0">
                <a:solidFill>
                  <a:srgbClr val="9A0000"/>
                </a:solidFill>
                <a:latin typeface="Arial"/>
                <a:cs typeface="Arial"/>
              </a:rPr>
              <a:t>engineering</a:t>
            </a:r>
            <a:r>
              <a:rPr sz="2000" spc="25" dirty="0">
                <a:solidFill>
                  <a:srgbClr val="9A0000"/>
                </a:solidFill>
                <a:latin typeface="Arial"/>
                <a:cs typeface="Arial"/>
              </a:rPr>
              <a:t> </a:t>
            </a:r>
            <a:r>
              <a:rPr sz="2000" spc="-5" dirty="0">
                <a:solidFill>
                  <a:srgbClr val="9A0000"/>
                </a:solidFill>
                <a:latin typeface="Arial"/>
                <a:cs typeface="Arial"/>
              </a:rPr>
              <a:t>approaches</a:t>
            </a:r>
            <a:endParaRPr sz="2000">
              <a:latin typeface="Arial"/>
              <a:cs typeface="Arial"/>
            </a:endParaRPr>
          </a:p>
          <a:p>
            <a:pPr marL="755650" marR="1346200" lvl="1" indent="-285750">
              <a:lnSpc>
                <a:spcPts val="2160"/>
              </a:lnSpc>
              <a:spcBef>
                <a:spcPts val="509"/>
              </a:spcBef>
              <a:buSzPct val="70000"/>
              <a:buFont typeface="Wingdings"/>
              <a:buChar char=""/>
              <a:tabLst>
                <a:tab pos="755015" algn="l"/>
                <a:tab pos="755650" algn="l"/>
              </a:tabLst>
            </a:pPr>
            <a:r>
              <a:rPr sz="2000" spc="-5" dirty="0">
                <a:solidFill>
                  <a:srgbClr val="9A0000"/>
                </a:solidFill>
                <a:latin typeface="Arial"/>
                <a:cs typeface="Arial"/>
              </a:rPr>
              <a:t>a more robust </a:t>
            </a:r>
            <a:r>
              <a:rPr sz="2000" spc="-10" dirty="0">
                <a:solidFill>
                  <a:srgbClr val="9A0000"/>
                </a:solidFill>
                <a:latin typeface="Arial"/>
                <a:cs typeface="Arial"/>
              </a:rPr>
              <a:t>approach </a:t>
            </a:r>
            <a:r>
              <a:rPr sz="2000" spc="-5" dirty="0">
                <a:solidFill>
                  <a:srgbClr val="9A0000"/>
                </a:solidFill>
                <a:latin typeface="Arial"/>
                <a:cs typeface="Arial"/>
              </a:rPr>
              <a:t>to </a:t>
            </a:r>
            <a:r>
              <a:rPr sz="2000" spc="-10" dirty="0">
                <a:solidFill>
                  <a:srgbClr val="9A0000"/>
                </a:solidFill>
                <a:latin typeface="Arial"/>
                <a:cs typeface="Arial"/>
              </a:rPr>
              <a:t>model-driven  development,</a:t>
            </a:r>
            <a:r>
              <a:rPr sz="2000" spc="-5" dirty="0">
                <a:solidFill>
                  <a:srgbClr val="9A0000"/>
                </a:solidFill>
                <a:latin typeface="Arial"/>
                <a:cs typeface="Arial"/>
              </a:rPr>
              <a:t> </a:t>
            </a:r>
            <a:r>
              <a:rPr sz="2000" spc="-10" dirty="0">
                <a:solidFill>
                  <a:srgbClr val="9A0000"/>
                </a:solidFill>
                <a:latin typeface="Arial"/>
                <a:cs typeface="Arial"/>
              </a:rPr>
              <a:t>and</a:t>
            </a:r>
            <a:endParaRPr sz="2000">
              <a:latin typeface="Arial"/>
              <a:cs typeface="Arial"/>
            </a:endParaRPr>
          </a:p>
          <a:p>
            <a:pPr marL="755650" lvl="1" indent="-285750">
              <a:lnSpc>
                <a:spcPct val="100000"/>
              </a:lnSpc>
              <a:spcBef>
                <a:spcPts val="209"/>
              </a:spcBef>
              <a:buSzPct val="70000"/>
              <a:buFont typeface="Wingdings"/>
              <a:buChar char=""/>
              <a:tabLst>
                <a:tab pos="755015" algn="l"/>
                <a:tab pos="755650" algn="l"/>
              </a:tabLst>
            </a:pPr>
            <a:r>
              <a:rPr sz="2000" spc="-5" dirty="0">
                <a:solidFill>
                  <a:srgbClr val="9A0000"/>
                </a:solidFill>
                <a:latin typeface="Arial"/>
                <a:cs typeface="Arial"/>
              </a:rPr>
              <a:t>better software</a:t>
            </a:r>
            <a:r>
              <a:rPr sz="2000" spc="-10" dirty="0">
                <a:solidFill>
                  <a:srgbClr val="9A0000"/>
                </a:solidFill>
                <a:latin typeface="Arial"/>
                <a:cs typeface="Arial"/>
              </a:rPr>
              <a:t> tools</a:t>
            </a:r>
            <a:endParaRPr sz="2000">
              <a:latin typeface="Arial"/>
              <a:cs typeface="Arial"/>
            </a:endParaRPr>
          </a:p>
        </p:txBody>
      </p:sp>
      <p:sp>
        <p:nvSpPr>
          <p:cNvPr id="68" name="object 68"/>
          <p:cNvSpPr txBox="1"/>
          <p:nvPr/>
        </p:nvSpPr>
        <p:spPr>
          <a:xfrm>
            <a:off x="3826135" y="6244082"/>
            <a:ext cx="5061585"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 Broy. M., “The Grand </a:t>
            </a:r>
            <a:r>
              <a:rPr sz="1400" spc="-10" dirty="0">
                <a:latin typeface="Arial"/>
                <a:cs typeface="Arial"/>
              </a:rPr>
              <a:t>Challenge,” </a:t>
            </a:r>
            <a:r>
              <a:rPr sz="1400" i="1" spc="-5" dirty="0">
                <a:latin typeface="Arial"/>
                <a:cs typeface="Arial"/>
              </a:rPr>
              <a:t>IEEE </a:t>
            </a:r>
            <a:r>
              <a:rPr sz="1400" i="1" spc="-10" dirty="0">
                <a:latin typeface="Arial"/>
                <a:cs typeface="Arial"/>
              </a:rPr>
              <a:t>Computer, </a:t>
            </a:r>
            <a:r>
              <a:rPr sz="1400" spc="-5" dirty="0">
                <a:latin typeface="Arial"/>
                <a:cs typeface="Arial"/>
              </a:rPr>
              <a:t>Oct.,</a:t>
            </a:r>
            <a:r>
              <a:rPr sz="1400" spc="50" dirty="0">
                <a:latin typeface="Arial"/>
                <a:cs typeface="Arial"/>
              </a:rPr>
              <a:t> </a:t>
            </a:r>
            <a:r>
              <a:rPr sz="1400" spc="-10" dirty="0">
                <a:latin typeface="Arial"/>
                <a:cs typeface="Arial"/>
              </a:rPr>
              <a:t>2006.</a:t>
            </a:r>
            <a:endParaRPr sz="1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6043295" cy="635635"/>
          </a:xfrm>
          <a:prstGeom prst="rect">
            <a:avLst/>
          </a:prstGeom>
        </p:spPr>
        <p:txBody>
          <a:bodyPr vert="horz" wrap="square" lIns="0" tIns="12700" rIns="0" bIns="0" rtlCol="0">
            <a:spAutoFit/>
          </a:bodyPr>
          <a:lstStyle/>
          <a:p>
            <a:pPr marL="12700">
              <a:lnSpc>
                <a:spcPct val="100000"/>
              </a:lnSpc>
              <a:spcBef>
                <a:spcPts val="100"/>
              </a:spcBef>
            </a:pPr>
            <a:r>
              <a:rPr spc="-5" dirty="0"/>
              <a:t>Requirements</a:t>
            </a:r>
            <a:r>
              <a:rPr spc="-60" dirty="0"/>
              <a:t> </a:t>
            </a:r>
            <a:r>
              <a:rPr spc="-5" dirty="0"/>
              <a:t>Engineering</a:t>
            </a:r>
          </a:p>
        </p:txBody>
      </p:sp>
      <p:sp>
        <p:nvSpPr>
          <p:cNvPr id="67" name="object 67"/>
          <p:cNvSpPr txBox="1"/>
          <p:nvPr/>
        </p:nvSpPr>
        <p:spPr>
          <a:xfrm>
            <a:off x="2683135" y="2277871"/>
            <a:ext cx="6721475" cy="3743325"/>
          </a:xfrm>
          <a:prstGeom prst="rect">
            <a:avLst/>
          </a:prstGeom>
        </p:spPr>
        <p:txBody>
          <a:bodyPr vert="horz" wrap="square" lIns="0" tIns="12700" rIns="0" bIns="0" rtlCol="0">
            <a:spAutoFit/>
          </a:bodyPr>
          <a:lstStyle/>
          <a:p>
            <a:pPr marL="355600" marR="85725" indent="-342900" algn="just">
              <a:lnSpc>
                <a:spcPct val="100000"/>
              </a:lnSpc>
              <a:spcBef>
                <a:spcPts val="100"/>
              </a:spcBef>
              <a:buClr>
                <a:srgbClr val="9A0000"/>
              </a:buClr>
              <a:buSzPct val="75000"/>
              <a:buFont typeface="Wingdings"/>
              <a:buChar char=""/>
              <a:tabLst>
                <a:tab pos="355600" algn="l"/>
              </a:tabLst>
            </a:pPr>
            <a:r>
              <a:rPr sz="2400" dirty="0">
                <a:latin typeface="Arial"/>
                <a:cs typeface="Arial"/>
              </a:rPr>
              <a:t>The software engineering community will</a:t>
            </a:r>
            <a:r>
              <a:rPr sz="2400" spc="-95" dirty="0">
                <a:latin typeface="Arial"/>
                <a:cs typeface="Arial"/>
              </a:rPr>
              <a:t> </a:t>
            </a:r>
            <a:r>
              <a:rPr sz="2400" dirty="0">
                <a:latin typeface="Arial"/>
                <a:cs typeface="Arial"/>
              </a:rPr>
              <a:t>likely  implement three distinct sub-processes as RE  is</a:t>
            </a:r>
            <a:r>
              <a:rPr sz="2400" spc="-10" dirty="0">
                <a:latin typeface="Arial"/>
                <a:cs typeface="Arial"/>
              </a:rPr>
              <a:t> </a:t>
            </a:r>
            <a:r>
              <a:rPr sz="2400" dirty="0">
                <a:latin typeface="Arial"/>
                <a:cs typeface="Arial"/>
              </a:rPr>
              <a:t>conducted:*</a:t>
            </a:r>
            <a:endParaRPr sz="2400">
              <a:latin typeface="Arial"/>
              <a:cs typeface="Arial"/>
            </a:endParaRPr>
          </a:p>
          <a:p>
            <a:pPr marL="755015" marR="144780" lvl="1" indent="-285750">
              <a:lnSpc>
                <a:spcPct val="100000"/>
              </a:lnSpc>
              <a:spcBef>
                <a:spcPts val="484"/>
              </a:spcBef>
              <a:buSzPct val="70000"/>
              <a:buFont typeface="Wingdings"/>
              <a:buChar char=""/>
              <a:tabLst>
                <a:tab pos="755015" algn="l"/>
                <a:tab pos="755650" algn="l"/>
              </a:tabLst>
            </a:pPr>
            <a:r>
              <a:rPr sz="2000" spc="-5" dirty="0">
                <a:solidFill>
                  <a:srgbClr val="9A0000"/>
                </a:solidFill>
                <a:latin typeface="Arial"/>
                <a:cs typeface="Arial"/>
              </a:rPr>
              <a:t>improved knowledge acquisition and knowledge  sharing </a:t>
            </a:r>
            <a:r>
              <a:rPr sz="2000" spc="-5" dirty="0">
                <a:latin typeface="Arial"/>
                <a:cs typeface="Arial"/>
              </a:rPr>
              <a:t>that allows more </a:t>
            </a:r>
            <a:r>
              <a:rPr sz="2000" spc="-10" dirty="0">
                <a:latin typeface="Arial"/>
                <a:cs typeface="Arial"/>
              </a:rPr>
              <a:t>complete understanding of  </a:t>
            </a:r>
            <a:r>
              <a:rPr sz="2000" spc="-5" dirty="0">
                <a:latin typeface="Arial"/>
                <a:cs typeface="Arial"/>
              </a:rPr>
              <a:t>application </a:t>
            </a:r>
            <a:r>
              <a:rPr sz="2000" spc="-10" dirty="0">
                <a:latin typeface="Arial"/>
                <a:cs typeface="Arial"/>
              </a:rPr>
              <a:t>domain </a:t>
            </a:r>
            <a:r>
              <a:rPr sz="2000" spc="-5" dirty="0">
                <a:latin typeface="Arial"/>
                <a:cs typeface="Arial"/>
              </a:rPr>
              <a:t>constraints and </a:t>
            </a:r>
            <a:r>
              <a:rPr sz="2000" spc="-10" dirty="0">
                <a:latin typeface="Arial"/>
                <a:cs typeface="Arial"/>
              </a:rPr>
              <a:t>stakeholder  needs</a:t>
            </a:r>
            <a:endParaRPr sz="2000">
              <a:latin typeface="Arial"/>
              <a:cs typeface="Arial"/>
            </a:endParaRPr>
          </a:p>
          <a:p>
            <a:pPr marL="755650" marR="346710" lvl="1" indent="-285750">
              <a:lnSpc>
                <a:spcPct val="100000"/>
              </a:lnSpc>
              <a:spcBef>
                <a:spcPts val="470"/>
              </a:spcBef>
              <a:buSzPct val="70000"/>
              <a:buFont typeface="Wingdings"/>
              <a:buChar char=""/>
              <a:tabLst>
                <a:tab pos="755015" algn="l"/>
                <a:tab pos="755650" algn="l"/>
              </a:tabLst>
            </a:pPr>
            <a:r>
              <a:rPr sz="2000" spc="-5" dirty="0">
                <a:solidFill>
                  <a:srgbClr val="9A0000"/>
                </a:solidFill>
                <a:latin typeface="Arial"/>
                <a:cs typeface="Arial"/>
              </a:rPr>
              <a:t>greater emphasis on </a:t>
            </a:r>
            <a:r>
              <a:rPr sz="2000" spc="-10" dirty="0">
                <a:solidFill>
                  <a:srgbClr val="9A0000"/>
                </a:solidFill>
                <a:latin typeface="Arial"/>
                <a:cs typeface="Arial"/>
              </a:rPr>
              <a:t>iteration </a:t>
            </a:r>
            <a:r>
              <a:rPr sz="2000" spc="-5" dirty="0">
                <a:latin typeface="Arial"/>
                <a:cs typeface="Arial"/>
              </a:rPr>
              <a:t>as </a:t>
            </a:r>
            <a:r>
              <a:rPr sz="2000" spc="-10" dirty="0">
                <a:latin typeface="Arial"/>
                <a:cs typeface="Arial"/>
              </a:rPr>
              <a:t>requirements are  </a:t>
            </a:r>
            <a:r>
              <a:rPr sz="2000" spc="-5" dirty="0">
                <a:latin typeface="Arial"/>
                <a:cs typeface="Arial"/>
              </a:rPr>
              <a:t>defined</a:t>
            </a:r>
            <a:endParaRPr sz="2000">
              <a:latin typeface="Arial"/>
              <a:cs typeface="Arial"/>
            </a:endParaRPr>
          </a:p>
          <a:p>
            <a:pPr marL="755650" marR="5080" lvl="1" indent="-285750">
              <a:lnSpc>
                <a:spcPct val="100000"/>
              </a:lnSpc>
              <a:spcBef>
                <a:spcPts val="475"/>
              </a:spcBef>
              <a:buSzPct val="70000"/>
              <a:buFont typeface="Wingdings"/>
              <a:buChar char=""/>
              <a:tabLst>
                <a:tab pos="755015" algn="l"/>
                <a:tab pos="755650" algn="l"/>
              </a:tabLst>
            </a:pPr>
            <a:r>
              <a:rPr sz="2000" spc="-5" dirty="0">
                <a:solidFill>
                  <a:srgbClr val="9A0000"/>
                </a:solidFill>
                <a:latin typeface="Arial"/>
                <a:cs typeface="Arial"/>
              </a:rPr>
              <a:t>more effective </a:t>
            </a:r>
            <a:r>
              <a:rPr sz="2000" spc="-10" dirty="0">
                <a:solidFill>
                  <a:srgbClr val="9A0000"/>
                </a:solidFill>
                <a:latin typeface="Arial"/>
                <a:cs typeface="Arial"/>
              </a:rPr>
              <a:t>communication </a:t>
            </a:r>
            <a:r>
              <a:rPr sz="2000" spc="-5" dirty="0">
                <a:solidFill>
                  <a:srgbClr val="9A0000"/>
                </a:solidFill>
                <a:latin typeface="Arial"/>
                <a:cs typeface="Arial"/>
              </a:rPr>
              <a:t>and </a:t>
            </a:r>
            <a:r>
              <a:rPr sz="2000" spc="-10" dirty="0">
                <a:solidFill>
                  <a:srgbClr val="9A0000"/>
                </a:solidFill>
                <a:latin typeface="Arial"/>
                <a:cs typeface="Arial"/>
              </a:rPr>
              <a:t>coordination tools </a:t>
            </a:r>
            <a:r>
              <a:rPr sz="2000" spc="-10" dirty="0">
                <a:latin typeface="Arial"/>
                <a:cs typeface="Arial"/>
              </a:rPr>
              <a:t> </a:t>
            </a:r>
            <a:r>
              <a:rPr sz="2000" spc="-5" dirty="0">
                <a:latin typeface="Arial"/>
                <a:cs typeface="Arial"/>
              </a:rPr>
              <a:t>that </a:t>
            </a:r>
            <a:r>
              <a:rPr sz="2000" spc="-10" dirty="0">
                <a:latin typeface="Arial"/>
                <a:cs typeface="Arial"/>
              </a:rPr>
              <a:t>enable </a:t>
            </a:r>
            <a:r>
              <a:rPr sz="2000" spc="-5" dirty="0">
                <a:latin typeface="Arial"/>
                <a:cs typeface="Arial"/>
              </a:rPr>
              <a:t>all </a:t>
            </a:r>
            <a:r>
              <a:rPr sz="2000" spc="-10" dirty="0">
                <a:latin typeface="Arial"/>
                <a:cs typeface="Arial"/>
              </a:rPr>
              <a:t>stakeholders </a:t>
            </a:r>
            <a:r>
              <a:rPr sz="2000" spc="-5" dirty="0">
                <a:latin typeface="Arial"/>
                <a:cs typeface="Arial"/>
              </a:rPr>
              <a:t>to </a:t>
            </a:r>
            <a:r>
              <a:rPr sz="2000" spc="-10" dirty="0">
                <a:latin typeface="Arial"/>
                <a:cs typeface="Arial"/>
              </a:rPr>
              <a:t>collaborate</a:t>
            </a:r>
            <a:r>
              <a:rPr sz="2000" spc="120" dirty="0">
                <a:latin typeface="Arial"/>
                <a:cs typeface="Arial"/>
              </a:rPr>
              <a:t> </a:t>
            </a:r>
            <a:r>
              <a:rPr sz="2000" spc="-10" dirty="0">
                <a:latin typeface="Arial"/>
                <a:cs typeface="Arial"/>
              </a:rPr>
              <a:t>effectively.</a:t>
            </a:r>
            <a:endParaRPr sz="2000">
              <a:latin typeface="Arial"/>
              <a:cs typeface="Arial"/>
            </a:endParaRPr>
          </a:p>
        </p:txBody>
      </p:sp>
      <p:sp>
        <p:nvSpPr>
          <p:cNvPr id="68" name="object 68"/>
          <p:cNvSpPr txBox="1"/>
          <p:nvPr/>
        </p:nvSpPr>
        <p:spPr>
          <a:xfrm>
            <a:off x="2987920" y="6246367"/>
            <a:ext cx="6687184" cy="391160"/>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Arial"/>
                <a:cs typeface="Arial"/>
              </a:rPr>
              <a:t>* </a:t>
            </a:r>
            <a:r>
              <a:rPr sz="1200" spc="-5" dirty="0">
                <a:latin typeface="Arial"/>
                <a:cs typeface="Arial"/>
              </a:rPr>
              <a:t>Glinz, M., and R. Wieringa, </a:t>
            </a:r>
            <a:r>
              <a:rPr sz="1200" spc="-10" dirty="0">
                <a:latin typeface="Arial"/>
                <a:cs typeface="Arial"/>
              </a:rPr>
              <a:t>“Stakeholders </a:t>
            </a:r>
            <a:r>
              <a:rPr sz="1200" spc="-5" dirty="0">
                <a:latin typeface="Arial"/>
                <a:cs typeface="Arial"/>
              </a:rPr>
              <a:t>in Requirements </a:t>
            </a:r>
            <a:r>
              <a:rPr sz="1200" spc="-10" dirty="0">
                <a:latin typeface="Arial"/>
                <a:cs typeface="Arial"/>
              </a:rPr>
              <a:t>Engineering,” </a:t>
            </a:r>
            <a:r>
              <a:rPr sz="1200" i="1" dirty="0">
                <a:latin typeface="Arial"/>
                <a:cs typeface="Arial"/>
              </a:rPr>
              <a:t>IEEE Software, </a:t>
            </a:r>
            <a:r>
              <a:rPr sz="1200" spc="-10" dirty="0">
                <a:latin typeface="Arial"/>
                <a:cs typeface="Arial"/>
              </a:rPr>
              <a:t>March–  </a:t>
            </a:r>
            <a:r>
              <a:rPr sz="1200" spc="-5" dirty="0">
                <a:latin typeface="Arial"/>
                <a:cs typeface="Arial"/>
              </a:rPr>
              <a:t>April 2007.</a:t>
            </a:r>
            <a:endParaRPr sz="12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6182360" cy="635635"/>
          </a:xfrm>
          <a:prstGeom prst="rect">
            <a:avLst/>
          </a:prstGeom>
        </p:spPr>
        <p:txBody>
          <a:bodyPr vert="horz" wrap="square" lIns="0" tIns="12700" rIns="0" bIns="0" rtlCol="0">
            <a:spAutoFit/>
          </a:bodyPr>
          <a:lstStyle/>
          <a:p>
            <a:pPr marL="12700">
              <a:lnSpc>
                <a:spcPct val="100000"/>
              </a:lnSpc>
              <a:spcBef>
                <a:spcPts val="100"/>
              </a:spcBef>
            </a:pPr>
            <a:r>
              <a:rPr spc="-5" dirty="0"/>
              <a:t>Model-Driven</a:t>
            </a:r>
            <a:r>
              <a:rPr spc="-60" dirty="0"/>
              <a:t> </a:t>
            </a:r>
            <a:r>
              <a:rPr spc="-5" dirty="0"/>
              <a:t>Development</a:t>
            </a:r>
          </a:p>
        </p:txBody>
      </p:sp>
      <p:sp>
        <p:nvSpPr>
          <p:cNvPr id="70" name="object 70"/>
          <p:cNvSpPr txBox="1"/>
          <p:nvPr/>
        </p:nvSpPr>
        <p:spPr>
          <a:xfrm>
            <a:off x="9356223" y="6852020"/>
            <a:ext cx="191135"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28</a:t>
            </a:fld>
            <a:endParaRPr sz="1000">
              <a:latin typeface="Arial"/>
              <a:cs typeface="Arial"/>
            </a:endParaRPr>
          </a:p>
        </p:txBody>
      </p:sp>
      <p:sp>
        <p:nvSpPr>
          <p:cNvPr id="67" name="object 67"/>
          <p:cNvSpPr txBox="1"/>
          <p:nvPr/>
        </p:nvSpPr>
        <p:spPr>
          <a:xfrm>
            <a:off x="2683135" y="2248153"/>
            <a:ext cx="6689725" cy="3876675"/>
          </a:xfrm>
          <a:prstGeom prst="rect">
            <a:avLst/>
          </a:prstGeom>
        </p:spPr>
        <p:txBody>
          <a:bodyPr vert="horz" wrap="square" lIns="0" tIns="49530" rIns="0" bIns="0" rtlCol="0">
            <a:spAutoFit/>
          </a:bodyPr>
          <a:lstStyle/>
          <a:p>
            <a:pPr marL="355600" marR="5080" indent="-342900">
              <a:lnSpc>
                <a:spcPct val="89800"/>
              </a:lnSpc>
              <a:spcBef>
                <a:spcPts val="390"/>
              </a:spcBef>
              <a:buClr>
                <a:srgbClr val="9A0000"/>
              </a:buClr>
              <a:buSzPct val="75000"/>
              <a:buFont typeface="Wingdings"/>
              <a:buChar char=""/>
              <a:tabLst>
                <a:tab pos="354965" algn="l"/>
                <a:tab pos="355600" algn="l"/>
              </a:tabLst>
            </a:pPr>
            <a:r>
              <a:rPr sz="2400" dirty="0">
                <a:latin typeface="Arial"/>
                <a:cs typeface="Arial"/>
              </a:rPr>
              <a:t>MDD couples domain-specific modeling  languages with transformation engines and  </a:t>
            </a:r>
            <a:r>
              <a:rPr sz="2400" spc="-5" dirty="0">
                <a:latin typeface="Arial"/>
                <a:cs typeface="Arial"/>
              </a:rPr>
              <a:t>generators in </a:t>
            </a:r>
            <a:r>
              <a:rPr sz="2400" dirty="0">
                <a:latin typeface="Arial"/>
                <a:cs typeface="Arial"/>
              </a:rPr>
              <a:t>a </a:t>
            </a:r>
            <a:r>
              <a:rPr sz="2400" spc="-5" dirty="0">
                <a:latin typeface="Arial"/>
                <a:cs typeface="Arial"/>
              </a:rPr>
              <a:t>way that facilitates the  </a:t>
            </a:r>
            <a:r>
              <a:rPr sz="2400" dirty="0">
                <a:latin typeface="Arial"/>
                <a:cs typeface="Arial"/>
              </a:rPr>
              <a:t>representation of abstraction at high levels</a:t>
            </a:r>
            <a:r>
              <a:rPr sz="2400" spc="-120" dirty="0">
                <a:latin typeface="Arial"/>
                <a:cs typeface="Arial"/>
              </a:rPr>
              <a:t> </a:t>
            </a:r>
            <a:r>
              <a:rPr sz="2400" dirty="0">
                <a:latin typeface="Arial"/>
                <a:cs typeface="Arial"/>
              </a:rPr>
              <a:t>and  then transforms it into lower</a:t>
            </a:r>
            <a:r>
              <a:rPr sz="2400" spc="-45" dirty="0">
                <a:latin typeface="Arial"/>
                <a:cs typeface="Arial"/>
              </a:rPr>
              <a:t> </a:t>
            </a:r>
            <a:r>
              <a:rPr sz="2400" dirty="0">
                <a:latin typeface="Arial"/>
                <a:cs typeface="Arial"/>
              </a:rPr>
              <a:t>levels</a:t>
            </a:r>
            <a:endParaRPr sz="2400">
              <a:latin typeface="Arial"/>
              <a:cs typeface="Arial"/>
            </a:endParaRPr>
          </a:p>
          <a:p>
            <a:pPr marL="355600" indent="-342900">
              <a:lnSpc>
                <a:spcPct val="100000"/>
              </a:lnSpc>
              <a:spcBef>
                <a:spcPts val="285"/>
              </a:spcBef>
              <a:buClr>
                <a:srgbClr val="9A0000"/>
              </a:buClr>
              <a:buSzPct val="75000"/>
              <a:buFont typeface="Wingdings"/>
              <a:buChar char=""/>
              <a:tabLst>
                <a:tab pos="354965" algn="l"/>
                <a:tab pos="355600" algn="l"/>
              </a:tabLst>
            </a:pPr>
            <a:r>
              <a:rPr sz="2400" i="1" dirty="0">
                <a:latin typeface="Arial"/>
                <a:cs typeface="Arial"/>
              </a:rPr>
              <a:t>Domain-specific modeling languages</a:t>
            </a:r>
            <a:r>
              <a:rPr sz="2400" i="1" spc="-60" dirty="0">
                <a:latin typeface="Arial"/>
                <a:cs typeface="Arial"/>
              </a:rPr>
              <a:t> </a:t>
            </a:r>
            <a:r>
              <a:rPr sz="2400" dirty="0">
                <a:latin typeface="Arial"/>
                <a:cs typeface="Arial"/>
              </a:rPr>
              <a:t>(DSMLs)</a:t>
            </a:r>
            <a:endParaRPr sz="2400">
              <a:latin typeface="Arial"/>
              <a:cs typeface="Arial"/>
            </a:endParaRPr>
          </a:p>
          <a:p>
            <a:pPr marL="755650" marR="210185" lvl="1" indent="-285750">
              <a:lnSpc>
                <a:spcPts val="2170"/>
              </a:lnSpc>
              <a:spcBef>
                <a:spcPts val="500"/>
              </a:spcBef>
              <a:buClr>
                <a:srgbClr val="9A0000"/>
              </a:buClr>
              <a:buSzPct val="70000"/>
              <a:buFont typeface="Wingdings"/>
              <a:buChar char=""/>
              <a:tabLst>
                <a:tab pos="755015" algn="l"/>
                <a:tab pos="755650" algn="l"/>
              </a:tabLst>
            </a:pPr>
            <a:r>
              <a:rPr sz="2000" spc="-10" dirty="0">
                <a:latin typeface="Arial"/>
                <a:cs typeface="Arial"/>
              </a:rPr>
              <a:t>represent “application </a:t>
            </a:r>
            <a:r>
              <a:rPr sz="2000" spc="-5" dirty="0">
                <a:latin typeface="Arial"/>
                <a:cs typeface="Arial"/>
              </a:rPr>
              <a:t>structure, </a:t>
            </a:r>
            <a:r>
              <a:rPr sz="2000" spc="-10" dirty="0">
                <a:latin typeface="Arial"/>
                <a:cs typeface="Arial"/>
              </a:rPr>
              <a:t>behavior and  </a:t>
            </a:r>
            <a:r>
              <a:rPr sz="2000" spc="-5" dirty="0">
                <a:latin typeface="Arial"/>
                <a:cs typeface="Arial"/>
              </a:rPr>
              <a:t>requirements within particular application</a:t>
            </a:r>
            <a:r>
              <a:rPr sz="2000" spc="110" dirty="0">
                <a:latin typeface="Arial"/>
                <a:cs typeface="Arial"/>
              </a:rPr>
              <a:t> </a:t>
            </a:r>
            <a:r>
              <a:rPr sz="2000" spc="-5" dirty="0">
                <a:latin typeface="Arial"/>
                <a:cs typeface="Arial"/>
              </a:rPr>
              <a:t>domains”</a:t>
            </a:r>
            <a:endParaRPr sz="2000">
              <a:latin typeface="Arial"/>
              <a:cs typeface="Arial"/>
            </a:endParaRPr>
          </a:p>
          <a:p>
            <a:pPr marL="755650" marR="172720" lvl="1" indent="-285750">
              <a:lnSpc>
                <a:spcPct val="90200"/>
              </a:lnSpc>
              <a:spcBef>
                <a:spcPts val="430"/>
              </a:spcBef>
              <a:buClr>
                <a:srgbClr val="9A0000"/>
              </a:buClr>
              <a:buSzPct val="70000"/>
              <a:buFont typeface="Wingdings"/>
              <a:buChar char=""/>
              <a:tabLst>
                <a:tab pos="755015" algn="l"/>
                <a:tab pos="755650" algn="l"/>
              </a:tabLst>
            </a:pPr>
            <a:r>
              <a:rPr sz="2000" spc="-10" dirty="0">
                <a:latin typeface="Arial"/>
                <a:cs typeface="Arial"/>
              </a:rPr>
              <a:t>described </a:t>
            </a:r>
            <a:r>
              <a:rPr sz="2000" spc="-5" dirty="0">
                <a:latin typeface="Arial"/>
                <a:cs typeface="Arial"/>
              </a:rPr>
              <a:t>with </a:t>
            </a:r>
            <a:r>
              <a:rPr sz="2000" spc="-10" dirty="0">
                <a:latin typeface="Arial"/>
                <a:cs typeface="Arial"/>
              </a:rPr>
              <a:t>metamodels </a:t>
            </a:r>
            <a:r>
              <a:rPr sz="2000" spc="-5" dirty="0">
                <a:latin typeface="Arial"/>
                <a:cs typeface="Arial"/>
              </a:rPr>
              <a:t>that “define </a:t>
            </a:r>
            <a:r>
              <a:rPr sz="2000" spc="-10" dirty="0">
                <a:latin typeface="Arial"/>
                <a:cs typeface="Arial"/>
              </a:rPr>
              <a:t>the  relationships </a:t>
            </a:r>
            <a:r>
              <a:rPr sz="2000" spc="-5" dirty="0">
                <a:latin typeface="Arial"/>
                <a:cs typeface="Arial"/>
              </a:rPr>
              <a:t>among </a:t>
            </a:r>
            <a:r>
              <a:rPr sz="2000" spc="-10" dirty="0">
                <a:latin typeface="Arial"/>
                <a:cs typeface="Arial"/>
              </a:rPr>
              <a:t>concepts </a:t>
            </a:r>
            <a:r>
              <a:rPr sz="2000" spc="-5" dirty="0">
                <a:latin typeface="Arial"/>
                <a:cs typeface="Arial"/>
              </a:rPr>
              <a:t>in the </a:t>
            </a:r>
            <a:r>
              <a:rPr sz="2000" spc="-10" dirty="0">
                <a:latin typeface="Arial"/>
                <a:cs typeface="Arial"/>
              </a:rPr>
              <a:t>domain and  </a:t>
            </a:r>
            <a:r>
              <a:rPr sz="2000" spc="-5" dirty="0">
                <a:latin typeface="Arial"/>
                <a:cs typeface="Arial"/>
              </a:rPr>
              <a:t>precisely specify the key </a:t>
            </a:r>
            <a:r>
              <a:rPr sz="2000" spc="-10" dirty="0">
                <a:latin typeface="Arial"/>
                <a:cs typeface="Arial"/>
              </a:rPr>
              <a:t>semantics </a:t>
            </a:r>
            <a:r>
              <a:rPr sz="2000" spc="-5" dirty="0">
                <a:latin typeface="Arial"/>
                <a:cs typeface="Arial"/>
              </a:rPr>
              <a:t>and </a:t>
            </a:r>
            <a:r>
              <a:rPr sz="2000" spc="-10" dirty="0">
                <a:latin typeface="Arial"/>
                <a:cs typeface="Arial"/>
              </a:rPr>
              <a:t>constraints  associated </a:t>
            </a:r>
            <a:r>
              <a:rPr sz="2000" spc="-5" dirty="0">
                <a:latin typeface="Arial"/>
                <a:cs typeface="Arial"/>
              </a:rPr>
              <a:t>with these </a:t>
            </a:r>
            <a:r>
              <a:rPr sz="2000" spc="-10" dirty="0">
                <a:latin typeface="Arial"/>
                <a:cs typeface="Arial"/>
              </a:rPr>
              <a:t>domain concepts.”</a:t>
            </a:r>
            <a:r>
              <a:rPr sz="2000" spc="25" dirty="0">
                <a:latin typeface="Arial"/>
                <a:cs typeface="Arial"/>
              </a:rPr>
              <a:t> </a:t>
            </a:r>
            <a:r>
              <a:rPr sz="2000" spc="-5" dirty="0">
                <a:latin typeface="Arial"/>
                <a:cs typeface="Arial"/>
              </a:rPr>
              <a:t>*</a:t>
            </a:r>
            <a:endParaRPr sz="2000">
              <a:latin typeface="Arial"/>
              <a:cs typeface="Arial"/>
            </a:endParaRPr>
          </a:p>
        </p:txBody>
      </p:sp>
      <p:sp>
        <p:nvSpPr>
          <p:cNvPr id="68" name="object 68"/>
          <p:cNvSpPr txBox="1"/>
          <p:nvPr/>
        </p:nvSpPr>
        <p:spPr>
          <a:xfrm>
            <a:off x="2987935" y="6244082"/>
            <a:ext cx="595884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 </a:t>
            </a:r>
            <a:r>
              <a:rPr sz="1400" spc="-10" dirty="0">
                <a:latin typeface="Arial"/>
                <a:cs typeface="Arial"/>
              </a:rPr>
              <a:t>Schmidt, D.,”Model-Driven Engineering,” </a:t>
            </a:r>
            <a:r>
              <a:rPr sz="1400" i="1" spc="-5" dirty="0">
                <a:latin typeface="Arial"/>
                <a:cs typeface="Arial"/>
              </a:rPr>
              <a:t>IEEE Computer, </a:t>
            </a:r>
            <a:r>
              <a:rPr sz="1400" spc="-10" dirty="0">
                <a:latin typeface="Arial"/>
                <a:cs typeface="Arial"/>
              </a:rPr>
              <a:t>February</a:t>
            </a:r>
            <a:r>
              <a:rPr sz="1400" spc="185" dirty="0">
                <a:latin typeface="Arial"/>
                <a:cs typeface="Arial"/>
              </a:rPr>
              <a:t> </a:t>
            </a:r>
            <a:r>
              <a:rPr sz="1400" spc="-10" dirty="0">
                <a:latin typeface="Arial"/>
                <a:cs typeface="Arial"/>
              </a:rPr>
              <a:t>2006.</a:t>
            </a:r>
            <a:endParaRPr sz="14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5786120" cy="635635"/>
          </a:xfrm>
          <a:prstGeom prst="rect">
            <a:avLst/>
          </a:prstGeom>
        </p:spPr>
        <p:txBody>
          <a:bodyPr vert="horz" wrap="square" lIns="0" tIns="12700" rIns="0" bIns="0" rtlCol="0">
            <a:spAutoFit/>
          </a:bodyPr>
          <a:lstStyle/>
          <a:p>
            <a:pPr marL="12700">
              <a:lnSpc>
                <a:spcPct val="100000"/>
              </a:lnSpc>
              <a:spcBef>
                <a:spcPts val="100"/>
              </a:spcBef>
            </a:pPr>
            <a:r>
              <a:rPr spc="-5" dirty="0"/>
              <a:t>Test-Driven</a:t>
            </a:r>
            <a:r>
              <a:rPr spc="-60" dirty="0"/>
              <a:t> </a:t>
            </a:r>
            <a:r>
              <a:rPr spc="-5" dirty="0"/>
              <a:t>Development</a:t>
            </a:r>
          </a:p>
        </p:txBody>
      </p:sp>
      <p:sp>
        <p:nvSpPr>
          <p:cNvPr id="67" name="object 67"/>
          <p:cNvSpPr txBox="1"/>
          <p:nvPr/>
        </p:nvSpPr>
        <p:spPr>
          <a:xfrm>
            <a:off x="2683135" y="2263393"/>
            <a:ext cx="6678930" cy="1642745"/>
          </a:xfrm>
          <a:prstGeom prst="rect">
            <a:avLst/>
          </a:prstGeom>
        </p:spPr>
        <p:txBody>
          <a:bodyPr vert="horz" wrap="square" lIns="0" tIns="36194" rIns="0" bIns="0" rtlCol="0">
            <a:spAutoFit/>
          </a:bodyPr>
          <a:lstStyle/>
          <a:p>
            <a:pPr marL="354965" marR="5080" indent="-342900">
              <a:lnSpc>
                <a:spcPct val="90500"/>
              </a:lnSpc>
              <a:spcBef>
                <a:spcPts val="284"/>
              </a:spcBef>
              <a:buClr>
                <a:srgbClr val="9A0000"/>
              </a:buClr>
              <a:buSzPct val="75000"/>
              <a:buFont typeface="Wingdings"/>
              <a:buChar char=""/>
              <a:tabLst>
                <a:tab pos="354965" algn="l"/>
                <a:tab pos="355600" algn="l"/>
              </a:tabLst>
            </a:pPr>
            <a:r>
              <a:rPr sz="1600" dirty="0">
                <a:latin typeface="Arial"/>
                <a:cs typeface="Arial"/>
              </a:rPr>
              <a:t>In </a:t>
            </a:r>
            <a:r>
              <a:rPr sz="1600" i="1" spc="-5" dirty="0">
                <a:latin typeface="Arial"/>
                <a:cs typeface="Arial"/>
              </a:rPr>
              <a:t>test-driven development </a:t>
            </a:r>
            <a:r>
              <a:rPr sz="1600" spc="-5" dirty="0">
                <a:latin typeface="Arial"/>
                <a:cs typeface="Arial"/>
              </a:rPr>
              <a:t>(TDD)</a:t>
            </a:r>
            <a:r>
              <a:rPr sz="1600" i="1" spc="-5" dirty="0">
                <a:latin typeface="Arial"/>
                <a:cs typeface="Arial"/>
              </a:rPr>
              <a:t>, </a:t>
            </a:r>
            <a:r>
              <a:rPr sz="1600" spc="-5" dirty="0">
                <a:solidFill>
                  <a:srgbClr val="9A0000"/>
                </a:solidFill>
                <a:latin typeface="Arial"/>
                <a:cs typeface="Arial"/>
              </a:rPr>
              <a:t>requirements for </a:t>
            </a:r>
            <a:r>
              <a:rPr sz="1600" dirty="0">
                <a:solidFill>
                  <a:srgbClr val="9A0000"/>
                </a:solidFill>
                <a:latin typeface="Arial"/>
                <a:cs typeface="Arial"/>
              </a:rPr>
              <a:t>a </a:t>
            </a:r>
            <a:r>
              <a:rPr sz="1600" spc="-5" dirty="0">
                <a:solidFill>
                  <a:srgbClr val="9A0000"/>
                </a:solidFill>
                <a:latin typeface="Arial"/>
                <a:cs typeface="Arial"/>
              </a:rPr>
              <a:t>software  component serve as the basis for the creation of </a:t>
            </a:r>
            <a:r>
              <a:rPr sz="1600" dirty="0">
                <a:solidFill>
                  <a:srgbClr val="9A0000"/>
                </a:solidFill>
                <a:latin typeface="Arial"/>
                <a:cs typeface="Arial"/>
              </a:rPr>
              <a:t>a </a:t>
            </a:r>
            <a:r>
              <a:rPr sz="1600" spc="-5" dirty="0">
                <a:solidFill>
                  <a:srgbClr val="9A0000"/>
                </a:solidFill>
                <a:latin typeface="Arial"/>
                <a:cs typeface="Arial"/>
              </a:rPr>
              <a:t>series of test cases </a:t>
            </a:r>
            <a:r>
              <a:rPr sz="1600" spc="-5" dirty="0">
                <a:latin typeface="Arial"/>
                <a:cs typeface="Arial"/>
              </a:rPr>
              <a:t> that exercise the interface and </a:t>
            </a:r>
            <a:r>
              <a:rPr sz="1600" dirty="0">
                <a:latin typeface="Arial"/>
                <a:cs typeface="Arial"/>
              </a:rPr>
              <a:t>attempt to find errors in the data  </a:t>
            </a:r>
            <a:r>
              <a:rPr sz="1600" spc="-5" dirty="0">
                <a:latin typeface="Arial"/>
                <a:cs typeface="Arial"/>
              </a:rPr>
              <a:t>structures and functionality delivered by the</a:t>
            </a:r>
            <a:r>
              <a:rPr sz="1600" spc="10" dirty="0">
                <a:latin typeface="Arial"/>
                <a:cs typeface="Arial"/>
              </a:rPr>
              <a:t> </a:t>
            </a:r>
            <a:r>
              <a:rPr sz="1600" spc="-5" dirty="0">
                <a:latin typeface="Arial"/>
                <a:cs typeface="Arial"/>
              </a:rPr>
              <a:t>component.</a:t>
            </a:r>
            <a:endParaRPr sz="1600">
              <a:latin typeface="Arial"/>
              <a:cs typeface="Arial"/>
            </a:endParaRPr>
          </a:p>
          <a:p>
            <a:pPr marL="355600" marR="7620" indent="-342900" algn="just">
              <a:lnSpc>
                <a:spcPct val="90500"/>
              </a:lnSpc>
              <a:spcBef>
                <a:spcPts val="385"/>
              </a:spcBef>
              <a:buClr>
                <a:srgbClr val="9A0000"/>
              </a:buClr>
              <a:buSzPct val="75000"/>
              <a:buFont typeface="Wingdings"/>
              <a:buChar char=""/>
              <a:tabLst>
                <a:tab pos="355600" algn="l"/>
              </a:tabLst>
            </a:pPr>
            <a:r>
              <a:rPr sz="1600" spc="-5" dirty="0">
                <a:latin typeface="Arial"/>
                <a:cs typeface="Arial"/>
              </a:rPr>
              <a:t>TDD is not really </a:t>
            </a:r>
            <a:r>
              <a:rPr sz="1600" dirty="0">
                <a:latin typeface="Arial"/>
                <a:cs typeface="Arial"/>
              </a:rPr>
              <a:t>a </a:t>
            </a:r>
            <a:r>
              <a:rPr sz="1600" spc="-5" dirty="0">
                <a:latin typeface="Arial"/>
                <a:cs typeface="Arial"/>
              </a:rPr>
              <a:t>new technology but rather </a:t>
            </a:r>
            <a:r>
              <a:rPr sz="1600" dirty="0">
                <a:solidFill>
                  <a:srgbClr val="9A0000"/>
                </a:solidFill>
                <a:latin typeface="Arial"/>
                <a:cs typeface="Arial"/>
              </a:rPr>
              <a:t>a </a:t>
            </a:r>
            <a:r>
              <a:rPr sz="1600" spc="-5" dirty="0">
                <a:solidFill>
                  <a:srgbClr val="9A0000"/>
                </a:solidFill>
                <a:latin typeface="Arial"/>
                <a:cs typeface="Arial"/>
              </a:rPr>
              <a:t>trend that emphasizes  the design of test cases </a:t>
            </a:r>
            <a:r>
              <a:rPr sz="1600" i="1" spc="-5" dirty="0">
                <a:solidFill>
                  <a:srgbClr val="9A0000"/>
                </a:solidFill>
                <a:latin typeface="Arial"/>
                <a:cs typeface="Arial"/>
              </a:rPr>
              <a:t>before </a:t>
            </a:r>
            <a:r>
              <a:rPr sz="1600" spc="-5" dirty="0">
                <a:solidFill>
                  <a:srgbClr val="9A0000"/>
                </a:solidFill>
                <a:latin typeface="Arial"/>
                <a:cs typeface="Arial"/>
              </a:rPr>
              <a:t>the creation of source code. </a:t>
            </a:r>
            <a:r>
              <a:rPr sz="1600" spc="-5" dirty="0">
                <a:latin typeface="Arial"/>
                <a:cs typeface="Arial"/>
              </a:rPr>
              <a:t>Continues  to emphasize the importance of software</a:t>
            </a:r>
            <a:r>
              <a:rPr sz="1600" spc="15" dirty="0">
                <a:latin typeface="Arial"/>
                <a:cs typeface="Arial"/>
              </a:rPr>
              <a:t> </a:t>
            </a:r>
            <a:r>
              <a:rPr sz="1600" spc="-5" dirty="0">
                <a:latin typeface="Arial"/>
                <a:cs typeface="Arial"/>
              </a:rPr>
              <a:t>architecture.</a:t>
            </a:r>
            <a:endParaRPr sz="1600">
              <a:latin typeface="Arial"/>
              <a:cs typeface="Arial"/>
            </a:endParaRPr>
          </a:p>
        </p:txBody>
      </p:sp>
      <p:sp>
        <p:nvSpPr>
          <p:cNvPr id="68" name="object 68"/>
          <p:cNvSpPr/>
          <p:nvPr/>
        </p:nvSpPr>
        <p:spPr>
          <a:xfrm>
            <a:off x="4356239" y="3930396"/>
            <a:ext cx="3352800" cy="2681477"/>
          </a:xfrm>
          <a:prstGeom prst="rect">
            <a:avLst/>
          </a:prstGeom>
          <a:blipFill>
            <a:blip r:embed="rId4" cstate="print"/>
            <a:stretch>
              <a:fillRect/>
            </a:stretch>
          </a:blipFill>
        </p:spPr>
        <p:txBody>
          <a:bodyPr wrap="square" lIns="0" tIns="0" rIns="0" bIns="0" rtlCol="0"/>
          <a:lstStyle/>
          <a:p>
            <a:endParaRPr/>
          </a:p>
        </p:txBody>
      </p:sp>
      <p:sp>
        <p:nvSpPr>
          <p:cNvPr id="70" name="object 70"/>
          <p:cNvSpPr txBox="1"/>
          <p:nvPr/>
        </p:nvSpPr>
        <p:spPr>
          <a:xfrm>
            <a:off x="9356223" y="6852020"/>
            <a:ext cx="191135"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29</a:t>
            </a:fld>
            <a:endParaRPr sz="1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3497579" cy="635635"/>
          </a:xfrm>
          <a:prstGeom prst="rect">
            <a:avLst/>
          </a:prstGeom>
        </p:spPr>
        <p:txBody>
          <a:bodyPr vert="horz" wrap="square" lIns="0" tIns="12700" rIns="0" bIns="0" rtlCol="0">
            <a:spAutoFit/>
          </a:bodyPr>
          <a:lstStyle/>
          <a:p>
            <a:pPr marL="12700">
              <a:lnSpc>
                <a:spcPct val="100000"/>
              </a:lnSpc>
              <a:spcBef>
                <a:spcPts val="100"/>
              </a:spcBef>
            </a:pPr>
            <a:r>
              <a:rPr spc="-5" dirty="0"/>
              <a:t>The Big</a:t>
            </a:r>
            <a:r>
              <a:rPr spc="-75" dirty="0"/>
              <a:t> </a:t>
            </a:r>
            <a:r>
              <a:rPr spc="-5" dirty="0"/>
              <a:t>Picture</a:t>
            </a:r>
          </a:p>
        </p:txBody>
      </p:sp>
      <p:sp>
        <p:nvSpPr>
          <p:cNvPr id="69" name="object 69"/>
          <p:cNvSpPr txBox="1"/>
          <p:nvPr/>
        </p:nvSpPr>
        <p:spPr>
          <a:xfrm>
            <a:off x="9426327" y="6852020"/>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3</a:t>
            </a:fld>
            <a:endParaRPr sz="1000">
              <a:latin typeface="Arial"/>
              <a:cs typeface="Arial"/>
            </a:endParaRPr>
          </a:p>
        </p:txBody>
      </p:sp>
      <p:sp>
        <p:nvSpPr>
          <p:cNvPr id="67" name="object 67"/>
          <p:cNvSpPr txBox="1"/>
          <p:nvPr/>
        </p:nvSpPr>
        <p:spPr>
          <a:xfrm>
            <a:off x="2683135" y="2357119"/>
            <a:ext cx="6476365" cy="2900045"/>
          </a:xfrm>
          <a:prstGeom prst="rect">
            <a:avLst/>
          </a:prstGeom>
        </p:spPr>
        <p:txBody>
          <a:bodyPr vert="horz" wrap="square" lIns="0" tIns="12065" rIns="0" bIns="0" rtlCol="0">
            <a:spAutoFit/>
          </a:bodyPr>
          <a:lstStyle/>
          <a:p>
            <a:pPr marL="12700" marR="716915">
              <a:lnSpc>
                <a:spcPct val="100000"/>
              </a:lnSpc>
              <a:spcBef>
                <a:spcPts val="95"/>
              </a:spcBef>
            </a:pPr>
            <a:r>
              <a:rPr sz="2000" spc="-5" dirty="0">
                <a:solidFill>
                  <a:srgbClr val="9A0000"/>
                </a:solidFill>
                <a:latin typeface="Arial"/>
                <a:cs typeface="Arial"/>
              </a:rPr>
              <a:t>Software intensive systems </a:t>
            </a:r>
            <a:r>
              <a:rPr sz="2000" spc="-5" dirty="0">
                <a:latin typeface="Arial"/>
                <a:cs typeface="Arial"/>
              </a:rPr>
              <a:t>(SIS) have </a:t>
            </a:r>
            <a:r>
              <a:rPr sz="2000" spc="-10" dirty="0">
                <a:latin typeface="Arial"/>
                <a:cs typeface="Arial"/>
              </a:rPr>
              <a:t>become the  foundation </a:t>
            </a:r>
            <a:r>
              <a:rPr sz="2000" spc="-5" dirty="0">
                <a:latin typeface="Arial"/>
                <a:cs typeface="Arial"/>
              </a:rPr>
              <a:t>of </a:t>
            </a:r>
            <a:r>
              <a:rPr sz="2000" spc="-10" dirty="0">
                <a:latin typeface="Arial"/>
                <a:cs typeface="Arial"/>
              </a:rPr>
              <a:t>virtually </a:t>
            </a:r>
            <a:r>
              <a:rPr sz="2000" spc="-5" dirty="0">
                <a:latin typeface="Arial"/>
                <a:cs typeface="Arial"/>
              </a:rPr>
              <a:t>every </a:t>
            </a:r>
            <a:r>
              <a:rPr sz="2000" spc="-10" dirty="0">
                <a:latin typeface="Arial"/>
                <a:cs typeface="Arial"/>
              </a:rPr>
              <a:t>modern</a:t>
            </a:r>
            <a:r>
              <a:rPr sz="2000" spc="40" dirty="0">
                <a:latin typeface="Arial"/>
                <a:cs typeface="Arial"/>
              </a:rPr>
              <a:t> </a:t>
            </a:r>
            <a:r>
              <a:rPr sz="2000" spc="-10" dirty="0">
                <a:latin typeface="Arial"/>
                <a:cs typeface="Arial"/>
              </a:rPr>
              <a:t>technology.</a:t>
            </a:r>
            <a:endParaRPr sz="2000">
              <a:latin typeface="Arial"/>
              <a:cs typeface="Arial"/>
            </a:endParaRPr>
          </a:p>
          <a:p>
            <a:pPr>
              <a:lnSpc>
                <a:spcPct val="100000"/>
              </a:lnSpc>
              <a:spcBef>
                <a:spcPts val="50"/>
              </a:spcBef>
            </a:pPr>
            <a:endParaRPr sz="2100">
              <a:latin typeface="Times New Roman"/>
              <a:cs typeface="Times New Roman"/>
            </a:endParaRPr>
          </a:p>
          <a:p>
            <a:pPr marL="355600" marR="258445" indent="-342900">
              <a:lnSpc>
                <a:spcPts val="1950"/>
              </a:lnSpc>
              <a:buSzPct val="77777"/>
              <a:buFont typeface="Wingdings"/>
              <a:buChar char=""/>
              <a:tabLst>
                <a:tab pos="354965" algn="l"/>
                <a:tab pos="355600" algn="l"/>
              </a:tabLst>
            </a:pPr>
            <a:r>
              <a:rPr sz="1800" spc="-5" dirty="0">
                <a:solidFill>
                  <a:srgbClr val="9A0000"/>
                </a:solidFill>
                <a:latin typeface="Arial"/>
                <a:cs typeface="Arial"/>
              </a:rPr>
              <a:t>Software content in virtually every product and service will  continue to grow</a:t>
            </a:r>
            <a:r>
              <a:rPr sz="1800" spc="-5" dirty="0">
                <a:latin typeface="Arial"/>
                <a:cs typeface="Arial"/>
              </a:rPr>
              <a:t>—in some cases</a:t>
            </a:r>
            <a:r>
              <a:rPr sz="1800" spc="-20" dirty="0">
                <a:latin typeface="Arial"/>
                <a:cs typeface="Arial"/>
              </a:rPr>
              <a:t> </a:t>
            </a:r>
            <a:r>
              <a:rPr sz="1800" spc="-5" dirty="0">
                <a:latin typeface="Arial"/>
                <a:cs typeface="Arial"/>
              </a:rPr>
              <a:t>dramatically</a:t>
            </a:r>
            <a:endParaRPr sz="1800">
              <a:latin typeface="Arial"/>
              <a:cs typeface="Arial"/>
            </a:endParaRPr>
          </a:p>
          <a:p>
            <a:pPr marL="355600" indent="-342900">
              <a:lnSpc>
                <a:spcPct val="100000"/>
              </a:lnSpc>
              <a:spcBef>
                <a:spcPts val="195"/>
              </a:spcBef>
              <a:buClr>
                <a:srgbClr val="9A0000"/>
              </a:buClr>
              <a:buSzPct val="77777"/>
              <a:buFont typeface="Wingdings"/>
              <a:buChar char=""/>
              <a:tabLst>
                <a:tab pos="354965" algn="l"/>
                <a:tab pos="355600" algn="l"/>
              </a:tabLst>
            </a:pPr>
            <a:r>
              <a:rPr sz="1800" spc="-5" dirty="0">
                <a:latin typeface="Arial"/>
                <a:cs typeface="Arial"/>
              </a:rPr>
              <a:t>Software must be demonstrably </a:t>
            </a:r>
            <a:r>
              <a:rPr sz="1800" spc="-5" dirty="0">
                <a:solidFill>
                  <a:srgbClr val="9A0000"/>
                </a:solidFill>
                <a:latin typeface="Arial"/>
                <a:cs typeface="Arial"/>
              </a:rPr>
              <a:t>safe, secure, and</a:t>
            </a:r>
            <a:r>
              <a:rPr sz="1800" spc="-40" dirty="0">
                <a:solidFill>
                  <a:srgbClr val="9A0000"/>
                </a:solidFill>
                <a:latin typeface="Arial"/>
                <a:cs typeface="Arial"/>
              </a:rPr>
              <a:t> </a:t>
            </a:r>
            <a:r>
              <a:rPr sz="1800" spc="-5" dirty="0">
                <a:solidFill>
                  <a:srgbClr val="9A0000"/>
                </a:solidFill>
                <a:latin typeface="Arial"/>
                <a:cs typeface="Arial"/>
              </a:rPr>
              <a:t>reliable</a:t>
            </a:r>
            <a:endParaRPr sz="1800">
              <a:latin typeface="Arial"/>
              <a:cs typeface="Arial"/>
            </a:endParaRPr>
          </a:p>
          <a:p>
            <a:pPr marL="355600" indent="-342900">
              <a:lnSpc>
                <a:spcPct val="100000"/>
              </a:lnSpc>
              <a:spcBef>
                <a:spcPts val="229"/>
              </a:spcBef>
              <a:buSzPct val="77777"/>
              <a:buFont typeface="Wingdings"/>
              <a:buChar char=""/>
              <a:tabLst>
                <a:tab pos="354965" algn="l"/>
                <a:tab pos="355600" algn="l"/>
              </a:tabLst>
            </a:pPr>
            <a:r>
              <a:rPr sz="1800" spc="-5" dirty="0">
                <a:solidFill>
                  <a:srgbClr val="9A0000"/>
                </a:solidFill>
                <a:latin typeface="Arial"/>
                <a:cs typeface="Arial"/>
              </a:rPr>
              <a:t>Requirements will emerge </a:t>
            </a:r>
            <a:r>
              <a:rPr sz="1800" spc="-5" dirty="0">
                <a:latin typeface="Arial"/>
                <a:cs typeface="Arial"/>
              </a:rPr>
              <a:t>as systems</a:t>
            </a:r>
            <a:r>
              <a:rPr sz="1800" spc="-15" dirty="0">
                <a:latin typeface="Arial"/>
                <a:cs typeface="Arial"/>
              </a:rPr>
              <a:t> </a:t>
            </a:r>
            <a:r>
              <a:rPr sz="1800" spc="-5" dirty="0">
                <a:latin typeface="Arial"/>
                <a:cs typeface="Arial"/>
              </a:rPr>
              <a:t>evolve</a:t>
            </a:r>
            <a:endParaRPr sz="1800">
              <a:latin typeface="Arial"/>
              <a:cs typeface="Arial"/>
            </a:endParaRPr>
          </a:p>
          <a:p>
            <a:pPr marL="355600" marR="5080" indent="-342900">
              <a:lnSpc>
                <a:spcPts val="1950"/>
              </a:lnSpc>
              <a:spcBef>
                <a:spcPts val="470"/>
              </a:spcBef>
              <a:buSzPct val="77777"/>
              <a:buFont typeface="Wingdings"/>
              <a:buChar char=""/>
              <a:tabLst>
                <a:tab pos="354965" algn="l"/>
                <a:tab pos="355600" algn="l"/>
              </a:tabLst>
            </a:pPr>
            <a:r>
              <a:rPr sz="1800" spc="-5" dirty="0">
                <a:solidFill>
                  <a:srgbClr val="9A0000"/>
                </a:solidFill>
                <a:latin typeface="Arial"/>
                <a:cs typeface="Arial"/>
              </a:rPr>
              <a:t>Interoperability and “networkability” </a:t>
            </a:r>
            <a:r>
              <a:rPr sz="1800" spc="-5" dirty="0">
                <a:latin typeface="Arial"/>
                <a:cs typeface="Arial"/>
              </a:rPr>
              <a:t>will become dominant as  “mash-ups” become the</a:t>
            </a:r>
            <a:r>
              <a:rPr sz="1800" spc="-10" dirty="0">
                <a:latin typeface="Arial"/>
                <a:cs typeface="Arial"/>
              </a:rPr>
              <a:t> </a:t>
            </a:r>
            <a:r>
              <a:rPr sz="1800" spc="-5" dirty="0">
                <a:latin typeface="Arial"/>
                <a:cs typeface="Arial"/>
              </a:rPr>
              <a:t>norm</a:t>
            </a:r>
            <a:endParaRPr sz="1800">
              <a:latin typeface="Arial"/>
              <a:cs typeface="Arial"/>
            </a:endParaRPr>
          </a:p>
          <a:p>
            <a:pPr marL="355600" indent="-342900">
              <a:lnSpc>
                <a:spcPct val="100000"/>
              </a:lnSpc>
              <a:spcBef>
                <a:spcPts val="195"/>
              </a:spcBef>
              <a:buClr>
                <a:srgbClr val="9A0000"/>
              </a:buClr>
              <a:buSzPct val="77777"/>
              <a:buFont typeface="Wingdings"/>
              <a:buChar char=""/>
              <a:tabLst>
                <a:tab pos="354965" algn="l"/>
                <a:tab pos="355600" algn="l"/>
              </a:tabLst>
            </a:pPr>
            <a:r>
              <a:rPr sz="1800" i="1" dirty="0">
                <a:latin typeface="Arial"/>
                <a:cs typeface="Arial"/>
              </a:rPr>
              <a:t>A </a:t>
            </a:r>
            <a:r>
              <a:rPr sz="1800" i="1" spc="-5" dirty="0">
                <a:latin typeface="Arial"/>
                <a:cs typeface="Arial"/>
              </a:rPr>
              <a:t>“smart world” demands better, more reliable</a:t>
            </a:r>
            <a:r>
              <a:rPr sz="1800" i="1" spc="-40" dirty="0">
                <a:latin typeface="Arial"/>
                <a:cs typeface="Arial"/>
              </a:rPr>
              <a:t> </a:t>
            </a:r>
            <a:r>
              <a:rPr sz="1800" i="1" spc="-5" dirty="0">
                <a:latin typeface="Arial"/>
                <a:cs typeface="Arial"/>
              </a:rPr>
              <a:t>software</a:t>
            </a:r>
            <a:endParaRPr sz="18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4114800"/>
          </a:xfrm>
          <a:custGeom>
            <a:avLst/>
            <a:gdLst/>
            <a:ahLst/>
            <a:cxnLst/>
            <a:rect l="l" t="t" r="r" b="b"/>
            <a:pathLst>
              <a:path w="64770" h="4114800">
                <a:moveTo>
                  <a:pt x="0" y="4114800"/>
                </a:moveTo>
                <a:lnTo>
                  <a:pt x="64770" y="4114800"/>
                </a:lnTo>
                <a:lnTo>
                  <a:pt x="64770" y="0"/>
                </a:lnTo>
                <a:lnTo>
                  <a:pt x="0" y="0"/>
                </a:lnTo>
                <a:lnTo>
                  <a:pt x="0" y="4114800"/>
                </a:lnTo>
                <a:close/>
              </a:path>
            </a:pathLst>
          </a:custGeom>
          <a:solidFill>
            <a:srgbClr val="EAEAEA"/>
          </a:solidFill>
        </p:spPr>
        <p:txBody>
          <a:bodyPr wrap="square" lIns="0" tIns="0" rIns="0" bIns="0" rtlCol="0"/>
          <a:lstStyle/>
          <a:p>
            <a:endParaRPr/>
          </a:p>
        </p:txBody>
      </p:sp>
      <p:sp>
        <p:nvSpPr>
          <p:cNvPr id="6" name="object 6"/>
          <p:cNvSpPr/>
          <p:nvPr/>
        </p:nvSpPr>
        <p:spPr>
          <a:xfrm>
            <a:off x="9058529" y="6825995"/>
            <a:ext cx="64769" cy="381000"/>
          </a:xfrm>
          <a:custGeom>
            <a:avLst/>
            <a:gdLst/>
            <a:ahLst/>
            <a:cxnLst/>
            <a:rect l="l" t="t" r="r" b="b"/>
            <a:pathLst>
              <a:path w="64770" h="381000">
                <a:moveTo>
                  <a:pt x="0" y="381000"/>
                </a:moveTo>
                <a:lnTo>
                  <a:pt x="64770" y="381000"/>
                </a:lnTo>
                <a:lnTo>
                  <a:pt x="64770" y="0"/>
                </a:lnTo>
                <a:lnTo>
                  <a:pt x="0" y="0"/>
                </a:lnTo>
                <a:lnTo>
                  <a:pt x="0" y="381000"/>
                </a:lnTo>
                <a:close/>
              </a:path>
            </a:pathLst>
          </a:custGeom>
          <a:solidFill>
            <a:srgbClr val="EAEAEA"/>
          </a:solidFill>
        </p:spPr>
        <p:txBody>
          <a:bodyPr wrap="square" lIns="0" tIns="0" rIns="0" bIns="0" rtlCol="0"/>
          <a:lstStyle/>
          <a:p>
            <a:endParaRPr/>
          </a:p>
        </p:txBody>
      </p:sp>
      <p:sp>
        <p:nvSpPr>
          <p:cNvPr id="7" name="object 7"/>
          <p:cNvSpPr/>
          <p:nvPr/>
        </p:nvSpPr>
        <p:spPr>
          <a:xfrm>
            <a:off x="8925179" y="348995"/>
            <a:ext cx="66675" cy="4114800"/>
          </a:xfrm>
          <a:custGeom>
            <a:avLst/>
            <a:gdLst/>
            <a:ahLst/>
            <a:cxnLst/>
            <a:rect l="l" t="t" r="r" b="b"/>
            <a:pathLst>
              <a:path w="66675" h="4114800">
                <a:moveTo>
                  <a:pt x="0" y="4114800"/>
                </a:moveTo>
                <a:lnTo>
                  <a:pt x="66294" y="4114800"/>
                </a:lnTo>
                <a:lnTo>
                  <a:pt x="66294" y="0"/>
                </a:lnTo>
                <a:lnTo>
                  <a:pt x="0" y="0"/>
                </a:lnTo>
                <a:lnTo>
                  <a:pt x="0" y="4114800"/>
                </a:lnTo>
                <a:close/>
              </a:path>
            </a:pathLst>
          </a:custGeom>
          <a:solidFill>
            <a:srgbClr val="EAEAEA"/>
          </a:solidFill>
        </p:spPr>
        <p:txBody>
          <a:bodyPr wrap="square" lIns="0" tIns="0" rIns="0" bIns="0" rtlCol="0"/>
          <a:lstStyle/>
          <a:p>
            <a:endParaRPr/>
          </a:p>
        </p:txBody>
      </p:sp>
      <p:sp>
        <p:nvSpPr>
          <p:cNvPr id="8" name="object 8"/>
          <p:cNvSpPr/>
          <p:nvPr/>
        </p:nvSpPr>
        <p:spPr>
          <a:xfrm>
            <a:off x="8925179" y="6825995"/>
            <a:ext cx="66675" cy="381000"/>
          </a:xfrm>
          <a:custGeom>
            <a:avLst/>
            <a:gdLst/>
            <a:ahLst/>
            <a:cxnLst/>
            <a:rect l="l" t="t" r="r" b="b"/>
            <a:pathLst>
              <a:path w="66675" h="381000">
                <a:moveTo>
                  <a:pt x="0" y="381000"/>
                </a:moveTo>
                <a:lnTo>
                  <a:pt x="66294" y="381000"/>
                </a:lnTo>
                <a:lnTo>
                  <a:pt x="66294" y="0"/>
                </a:lnTo>
                <a:lnTo>
                  <a:pt x="0" y="0"/>
                </a:lnTo>
                <a:lnTo>
                  <a:pt x="0" y="381000"/>
                </a:lnTo>
                <a:close/>
              </a:path>
            </a:pathLst>
          </a:custGeom>
          <a:solidFill>
            <a:srgbClr val="EAEAEA"/>
          </a:solidFill>
        </p:spPr>
        <p:txBody>
          <a:bodyPr wrap="square" lIns="0" tIns="0" rIns="0" bIns="0" rtlCol="0"/>
          <a:lstStyle/>
          <a:p>
            <a:endParaRPr/>
          </a:p>
        </p:txBody>
      </p:sp>
      <p:sp>
        <p:nvSpPr>
          <p:cNvPr id="9" name="object 9"/>
          <p:cNvSpPr/>
          <p:nvPr/>
        </p:nvSpPr>
        <p:spPr>
          <a:xfrm>
            <a:off x="8793365" y="348995"/>
            <a:ext cx="66675" cy="4114800"/>
          </a:xfrm>
          <a:custGeom>
            <a:avLst/>
            <a:gdLst/>
            <a:ahLst/>
            <a:cxnLst/>
            <a:rect l="l" t="t" r="r" b="b"/>
            <a:pathLst>
              <a:path w="66675" h="4114800">
                <a:moveTo>
                  <a:pt x="0" y="4114800"/>
                </a:moveTo>
                <a:lnTo>
                  <a:pt x="66281" y="4114800"/>
                </a:lnTo>
                <a:lnTo>
                  <a:pt x="66281" y="0"/>
                </a:lnTo>
                <a:lnTo>
                  <a:pt x="0" y="0"/>
                </a:lnTo>
                <a:lnTo>
                  <a:pt x="0" y="4114800"/>
                </a:lnTo>
                <a:close/>
              </a:path>
            </a:pathLst>
          </a:custGeom>
          <a:solidFill>
            <a:srgbClr val="EAEAEA"/>
          </a:solidFill>
        </p:spPr>
        <p:txBody>
          <a:bodyPr wrap="square" lIns="0" tIns="0" rIns="0" bIns="0" rtlCol="0"/>
          <a:lstStyle/>
          <a:p>
            <a:endParaRPr/>
          </a:p>
        </p:txBody>
      </p:sp>
      <p:sp>
        <p:nvSpPr>
          <p:cNvPr id="10" name="object 10"/>
          <p:cNvSpPr/>
          <p:nvPr/>
        </p:nvSpPr>
        <p:spPr>
          <a:xfrm>
            <a:off x="8793365" y="6825995"/>
            <a:ext cx="66675" cy="381000"/>
          </a:xfrm>
          <a:custGeom>
            <a:avLst/>
            <a:gdLst/>
            <a:ahLst/>
            <a:cxnLst/>
            <a:rect l="l" t="t" r="r" b="b"/>
            <a:pathLst>
              <a:path w="66675" h="381000">
                <a:moveTo>
                  <a:pt x="0" y="381000"/>
                </a:moveTo>
                <a:lnTo>
                  <a:pt x="66281" y="381000"/>
                </a:lnTo>
                <a:lnTo>
                  <a:pt x="66281" y="0"/>
                </a:lnTo>
                <a:lnTo>
                  <a:pt x="0" y="0"/>
                </a:lnTo>
                <a:lnTo>
                  <a:pt x="0" y="381000"/>
                </a:lnTo>
                <a:close/>
              </a:path>
            </a:pathLst>
          </a:custGeom>
          <a:solidFill>
            <a:srgbClr val="EAEAEA"/>
          </a:solidFill>
        </p:spPr>
        <p:txBody>
          <a:bodyPr wrap="square" lIns="0" tIns="0" rIns="0" bIns="0" rtlCol="0"/>
          <a:lstStyle/>
          <a:p>
            <a:endParaRPr/>
          </a:p>
        </p:txBody>
      </p:sp>
      <p:sp>
        <p:nvSpPr>
          <p:cNvPr id="11" name="object 11"/>
          <p:cNvSpPr/>
          <p:nvPr/>
        </p:nvSpPr>
        <p:spPr>
          <a:xfrm>
            <a:off x="8661539" y="348995"/>
            <a:ext cx="67310" cy="4114800"/>
          </a:xfrm>
          <a:custGeom>
            <a:avLst/>
            <a:gdLst/>
            <a:ahLst/>
            <a:cxnLst/>
            <a:rect l="l" t="t" r="r" b="b"/>
            <a:pathLst>
              <a:path w="67309" h="4114800">
                <a:moveTo>
                  <a:pt x="0" y="4114800"/>
                </a:moveTo>
                <a:lnTo>
                  <a:pt x="67056" y="4114800"/>
                </a:lnTo>
                <a:lnTo>
                  <a:pt x="67056" y="0"/>
                </a:lnTo>
                <a:lnTo>
                  <a:pt x="0" y="0"/>
                </a:lnTo>
                <a:lnTo>
                  <a:pt x="0" y="4114800"/>
                </a:lnTo>
                <a:close/>
              </a:path>
            </a:pathLst>
          </a:custGeom>
          <a:solidFill>
            <a:srgbClr val="EAEAEA"/>
          </a:solidFill>
        </p:spPr>
        <p:txBody>
          <a:bodyPr wrap="square" lIns="0" tIns="0" rIns="0" bIns="0" rtlCol="0"/>
          <a:lstStyle/>
          <a:p>
            <a:endParaRPr/>
          </a:p>
        </p:txBody>
      </p:sp>
      <p:sp>
        <p:nvSpPr>
          <p:cNvPr id="12" name="object 12"/>
          <p:cNvSpPr/>
          <p:nvPr/>
        </p:nvSpPr>
        <p:spPr>
          <a:xfrm>
            <a:off x="8661539" y="6825995"/>
            <a:ext cx="67310" cy="381000"/>
          </a:xfrm>
          <a:custGeom>
            <a:avLst/>
            <a:gdLst/>
            <a:ahLst/>
            <a:cxnLst/>
            <a:rect l="l" t="t" r="r" b="b"/>
            <a:pathLst>
              <a:path w="67309" h="381000">
                <a:moveTo>
                  <a:pt x="0" y="381000"/>
                </a:moveTo>
                <a:lnTo>
                  <a:pt x="67056" y="381000"/>
                </a:lnTo>
                <a:lnTo>
                  <a:pt x="67056" y="0"/>
                </a:lnTo>
                <a:lnTo>
                  <a:pt x="0" y="0"/>
                </a:lnTo>
                <a:lnTo>
                  <a:pt x="0" y="381000"/>
                </a:lnTo>
                <a:close/>
              </a:path>
            </a:pathLst>
          </a:custGeom>
          <a:solidFill>
            <a:srgbClr val="EAEAEA"/>
          </a:solidFill>
        </p:spPr>
        <p:txBody>
          <a:bodyPr wrap="square" lIns="0" tIns="0" rIns="0" bIns="0" rtlCol="0"/>
          <a:lstStyle/>
          <a:p>
            <a:endParaRPr/>
          </a:p>
        </p:txBody>
      </p:sp>
      <p:sp>
        <p:nvSpPr>
          <p:cNvPr id="13" name="object 13"/>
          <p:cNvSpPr/>
          <p:nvPr/>
        </p:nvSpPr>
        <p:spPr>
          <a:xfrm>
            <a:off x="8529713" y="348995"/>
            <a:ext cx="67310" cy="4114800"/>
          </a:xfrm>
          <a:custGeom>
            <a:avLst/>
            <a:gdLst/>
            <a:ahLst/>
            <a:cxnLst/>
            <a:rect l="l" t="t" r="r" b="b"/>
            <a:pathLst>
              <a:path w="67309" h="4114800">
                <a:moveTo>
                  <a:pt x="0" y="4114800"/>
                </a:moveTo>
                <a:lnTo>
                  <a:pt x="67056" y="4114800"/>
                </a:lnTo>
                <a:lnTo>
                  <a:pt x="67056" y="0"/>
                </a:lnTo>
                <a:lnTo>
                  <a:pt x="0" y="0"/>
                </a:lnTo>
                <a:lnTo>
                  <a:pt x="0" y="4114800"/>
                </a:lnTo>
                <a:close/>
              </a:path>
            </a:pathLst>
          </a:custGeom>
          <a:solidFill>
            <a:srgbClr val="EAEAEA"/>
          </a:solidFill>
        </p:spPr>
        <p:txBody>
          <a:bodyPr wrap="square" lIns="0" tIns="0" rIns="0" bIns="0" rtlCol="0"/>
          <a:lstStyle/>
          <a:p>
            <a:endParaRPr/>
          </a:p>
        </p:txBody>
      </p:sp>
      <p:sp>
        <p:nvSpPr>
          <p:cNvPr id="14" name="object 14"/>
          <p:cNvSpPr/>
          <p:nvPr/>
        </p:nvSpPr>
        <p:spPr>
          <a:xfrm>
            <a:off x="8529713" y="6825995"/>
            <a:ext cx="67310" cy="381000"/>
          </a:xfrm>
          <a:custGeom>
            <a:avLst/>
            <a:gdLst/>
            <a:ahLst/>
            <a:cxnLst/>
            <a:rect l="l" t="t" r="r" b="b"/>
            <a:pathLst>
              <a:path w="67309" h="381000">
                <a:moveTo>
                  <a:pt x="0" y="381000"/>
                </a:moveTo>
                <a:lnTo>
                  <a:pt x="67056" y="381000"/>
                </a:lnTo>
                <a:lnTo>
                  <a:pt x="67056" y="0"/>
                </a:lnTo>
                <a:lnTo>
                  <a:pt x="0" y="0"/>
                </a:lnTo>
                <a:lnTo>
                  <a:pt x="0" y="381000"/>
                </a:lnTo>
                <a:close/>
              </a:path>
            </a:pathLst>
          </a:custGeom>
          <a:solidFill>
            <a:srgbClr val="EAEAEA"/>
          </a:solidFill>
        </p:spPr>
        <p:txBody>
          <a:bodyPr wrap="square" lIns="0" tIns="0" rIns="0" bIns="0" rtlCol="0"/>
          <a:lstStyle/>
          <a:p>
            <a:endParaRPr/>
          </a:p>
        </p:txBody>
      </p:sp>
      <p:sp>
        <p:nvSpPr>
          <p:cNvPr id="15" name="object 15"/>
          <p:cNvSpPr/>
          <p:nvPr/>
        </p:nvSpPr>
        <p:spPr>
          <a:xfrm>
            <a:off x="8397887" y="348995"/>
            <a:ext cx="66040" cy="4114800"/>
          </a:xfrm>
          <a:custGeom>
            <a:avLst/>
            <a:gdLst/>
            <a:ahLst/>
            <a:cxnLst/>
            <a:rect l="l" t="t" r="r" b="b"/>
            <a:pathLst>
              <a:path w="66040" h="4114800">
                <a:moveTo>
                  <a:pt x="0" y="4114800"/>
                </a:moveTo>
                <a:lnTo>
                  <a:pt x="65531" y="4114800"/>
                </a:lnTo>
                <a:lnTo>
                  <a:pt x="65531" y="0"/>
                </a:lnTo>
                <a:lnTo>
                  <a:pt x="0" y="0"/>
                </a:lnTo>
                <a:lnTo>
                  <a:pt x="0" y="4114800"/>
                </a:lnTo>
                <a:close/>
              </a:path>
            </a:pathLst>
          </a:custGeom>
          <a:solidFill>
            <a:srgbClr val="EAEAEA"/>
          </a:solidFill>
        </p:spPr>
        <p:txBody>
          <a:bodyPr wrap="square" lIns="0" tIns="0" rIns="0" bIns="0" rtlCol="0"/>
          <a:lstStyle/>
          <a:p>
            <a:endParaRPr/>
          </a:p>
        </p:txBody>
      </p:sp>
      <p:sp>
        <p:nvSpPr>
          <p:cNvPr id="16" name="object 16"/>
          <p:cNvSpPr/>
          <p:nvPr/>
        </p:nvSpPr>
        <p:spPr>
          <a:xfrm>
            <a:off x="8397887" y="6825995"/>
            <a:ext cx="66040" cy="381000"/>
          </a:xfrm>
          <a:custGeom>
            <a:avLst/>
            <a:gdLst/>
            <a:ahLst/>
            <a:cxnLst/>
            <a:rect l="l" t="t" r="r" b="b"/>
            <a:pathLst>
              <a:path w="66040" h="381000">
                <a:moveTo>
                  <a:pt x="0" y="381000"/>
                </a:moveTo>
                <a:lnTo>
                  <a:pt x="65531" y="381000"/>
                </a:lnTo>
                <a:lnTo>
                  <a:pt x="65531" y="0"/>
                </a:lnTo>
                <a:lnTo>
                  <a:pt x="0" y="0"/>
                </a:lnTo>
                <a:lnTo>
                  <a:pt x="0" y="381000"/>
                </a:lnTo>
                <a:close/>
              </a:path>
            </a:pathLst>
          </a:custGeom>
          <a:solidFill>
            <a:srgbClr val="EAEAEA"/>
          </a:solidFill>
        </p:spPr>
        <p:txBody>
          <a:bodyPr wrap="square" lIns="0" tIns="0" rIns="0" bIns="0" rtlCol="0"/>
          <a:lstStyle/>
          <a:p>
            <a:endParaRPr/>
          </a:p>
        </p:txBody>
      </p:sp>
      <p:sp>
        <p:nvSpPr>
          <p:cNvPr id="17" name="object 17"/>
          <p:cNvSpPr/>
          <p:nvPr/>
        </p:nvSpPr>
        <p:spPr>
          <a:xfrm>
            <a:off x="8266061" y="348995"/>
            <a:ext cx="66040" cy="4114800"/>
          </a:xfrm>
          <a:custGeom>
            <a:avLst/>
            <a:gdLst/>
            <a:ahLst/>
            <a:cxnLst/>
            <a:rect l="l" t="t" r="r" b="b"/>
            <a:pathLst>
              <a:path w="66040" h="4114800">
                <a:moveTo>
                  <a:pt x="0" y="4114800"/>
                </a:moveTo>
                <a:lnTo>
                  <a:pt x="65531" y="4114800"/>
                </a:lnTo>
                <a:lnTo>
                  <a:pt x="65531" y="0"/>
                </a:lnTo>
                <a:lnTo>
                  <a:pt x="0" y="0"/>
                </a:lnTo>
                <a:lnTo>
                  <a:pt x="0" y="4114800"/>
                </a:lnTo>
                <a:close/>
              </a:path>
            </a:pathLst>
          </a:custGeom>
          <a:solidFill>
            <a:srgbClr val="EAEAEA"/>
          </a:solidFill>
        </p:spPr>
        <p:txBody>
          <a:bodyPr wrap="square" lIns="0" tIns="0" rIns="0" bIns="0" rtlCol="0"/>
          <a:lstStyle/>
          <a:p>
            <a:endParaRPr/>
          </a:p>
        </p:txBody>
      </p:sp>
      <p:sp>
        <p:nvSpPr>
          <p:cNvPr id="18" name="object 18"/>
          <p:cNvSpPr/>
          <p:nvPr/>
        </p:nvSpPr>
        <p:spPr>
          <a:xfrm>
            <a:off x="8266061" y="6825995"/>
            <a:ext cx="66040" cy="381000"/>
          </a:xfrm>
          <a:custGeom>
            <a:avLst/>
            <a:gdLst/>
            <a:ahLst/>
            <a:cxnLst/>
            <a:rect l="l" t="t" r="r" b="b"/>
            <a:pathLst>
              <a:path w="66040" h="381000">
                <a:moveTo>
                  <a:pt x="0" y="381000"/>
                </a:moveTo>
                <a:lnTo>
                  <a:pt x="65531" y="381000"/>
                </a:lnTo>
                <a:lnTo>
                  <a:pt x="65531" y="0"/>
                </a:lnTo>
                <a:lnTo>
                  <a:pt x="0" y="0"/>
                </a:lnTo>
                <a:lnTo>
                  <a:pt x="0" y="381000"/>
                </a:lnTo>
                <a:close/>
              </a:path>
            </a:pathLst>
          </a:custGeom>
          <a:solidFill>
            <a:srgbClr val="EAEAEA"/>
          </a:solidFill>
        </p:spPr>
        <p:txBody>
          <a:bodyPr wrap="square" lIns="0" tIns="0" rIns="0" bIns="0" rtlCol="0"/>
          <a:lstStyle/>
          <a:p>
            <a:endParaRPr/>
          </a:p>
        </p:txBody>
      </p:sp>
      <p:sp>
        <p:nvSpPr>
          <p:cNvPr id="19" name="object 19"/>
          <p:cNvSpPr/>
          <p:nvPr/>
        </p:nvSpPr>
        <p:spPr>
          <a:xfrm>
            <a:off x="8132711" y="348995"/>
            <a:ext cx="67310" cy="4114800"/>
          </a:xfrm>
          <a:custGeom>
            <a:avLst/>
            <a:gdLst/>
            <a:ahLst/>
            <a:cxnLst/>
            <a:rect l="l" t="t" r="r" b="b"/>
            <a:pathLst>
              <a:path w="67309" h="4114800">
                <a:moveTo>
                  <a:pt x="0" y="4114800"/>
                </a:moveTo>
                <a:lnTo>
                  <a:pt x="67056" y="4114800"/>
                </a:lnTo>
                <a:lnTo>
                  <a:pt x="67056" y="0"/>
                </a:lnTo>
                <a:lnTo>
                  <a:pt x="0" y="0"/>
                </a:lnTo>
                <a:lnTo>
                  <a:pt x="0" y="4114800"/>
                </a:lnTo>
                <a:close/>
              </a:path>
            </a:pathLst>
          </a:custGeom>
          <a:solidFill>
            <a:srgbClr val="EAEAEA"/>
          </a:solidFill>
        </p:spPr>
        <p:txBody>
          <a:bodyPr wrap="square" lIns="0" tIns="0" rIns="0" bIns="0" rtlCol="0"/>
          <a:lstStyle/>
          <a:p>
            <a:endParaRPr/>
          </a:p>
        </p:txBody>
      </p:sp>
      <p:sp>
        <p:nvSpPr>
          <p:cNvPr id="20" name="object 20"/>
          <p:cNvSpPr/>
          <p:nvPr/>
        </p:nvSpPr>
        <p:spPr>
          <a:xfrm>
            <a:off x="8132711" y="6825995"/>
            <a:ext cx="67310" cy="381000"/>
          </a:xfrm>
          <a:custGeom>
            <a:avLst/>
            <a:gdLst/>
            <a:ahLst/>
            <a:cxnLst/>
            <a:rect l="l" t="t" r="r" b="b"/>
            <a:pathLst>
              <a:path w="67309" h="381000">
                <a:moveTo>
                  <a:pt x="0" y="381000"/>
                </a:moveTo>
                <a:lnTo>
                  <a:pt x="67056" y="381000"/>
                </a:lnTo>
                <a:lnTo>
                  <a:pt x="67056" y="0"/>
                </a:lnTo>
                <a:lnTo>
                  <a:pt x="0" y="0"/>
                </a:lnTo>
                <a:lnTo>
                  <a:pt x="0" y="381000"/>
                </a:lnTo>
                <a:close/>
              </a:path>
            </a:pathLst>
          </a:custGeom>
          <a:solidFill>
            <a:srgbClr val="EAEAEA"/>
          </a:solidFill>
        </p:spPr>
        <p:txBody>
          <a:bodyPr wrap="square" lIns="0" tIns="0" rIns="0" bIns="0" rtlCol="0"/>
          <a:lstStyle/>
          <a:p>
            <a:endParaRPr/>
          </a:p>
        </p:txBody>
      </p:sp>
      <p:sp>
        <p:nvSpPr>
          <p:cNvPr id="21" name="object 21"/>
          <p:cNvSpPr/>
          <p:nvPr/>
        </p:nvSpPr>
        <p:spPr>
          <a:xfrm>
            <a:off x="8000886" y="348995"/>
            <a:ext cx="67310" cy="4114800"/>
          </a:xfrm>
          <a:custGeom>
            <a:avLst/>
            <a:gdLst/>
            <a:ahLst/>
            <a:cxnLst/>
            <a:rect l="l" t="t" r="r" b="b"/>
            <a:pathLst>
              <a:path w="67309" h="4114800">
                <a:moveTo>
                  <a:pt x="0" y="4114800"/>
                </a:moveTo>
                <a:lnTo>
                  <a:pt x="67055" y="4114800"/>
                </a:lnTo>
                <a:lnTo>
                  <a:pt x="67055" y="0"/>
                </a:lnTo>
                <a:lnTo>
                  <a:pt x="0" y="0"/>
                </a:lnTo>
                <a:lnTo>
                  <a:pt x="0" y="4114800"/>
                </a:lnTo>
                <a:close/>
              </a:path>
            </a:pathLst>
          </a:custGeom>
          <a:solidFill>
            <a:srgbClr val="EAEAEA"/>
          </a:solidFill>
        </p:spPr>
        <p:txBody>
          <a:bodyPr wrap="square" lIns="0" tIns="0" rIns="0" bIns="0" rtlCol="0"/>
          <a:lstStyle/>
          <a:p>
            <a:endParaRPr/>
          </a:p>
        </p:txBody>
      </p:sp>
      <p:sp>
        <p:nvSpPr>
          <p:cNvPr id="22" name="object 22"/>
          <p:cNvSpPr/>
          <p:nvPr/>
        </p:nvSpPr>
        <p:spPr>
          <a:xfrm>
            <a:off x="8000886" y="6825995"/>
            <a:ext cx="67310" cy="381000"/>
          </a:xfrm>
          <a:custGeom>
            <a:avLst/>
            <a:gdLst/>
            <a:ahLst/>
            <a:cxnLst/>
            <a:rect l="l" t="t" r="r" b="b"/>
            <a:pathLst>
              <a:path w="67309" h="381000">
                <a:moveTo>
                  <a:pt x="0" y="381000"/>
                </a:moveTo>
                <a:lnTo>
                  <a:pt x="67055" y="381000"/>
                </a:lnTo>
                <a:lnTo>
                  <a:pt x="67055" y="0"/>
                </a:lnTo>
                <a:lnTo>
                  <a:pt x="0" y="0"/>
                </a:lnTo>
                <a:lnTo>
                  <a:pt x="0" y="381000"/>
                </a:lnTo>
                <a:close/>
              </a:path>
            </a:pathLst>
          </a:custGeom>
          <a:solidFill>
            <a:srgbClr val="EAEAEA"/>
          </a:solidFill>
        </p:spPr>
        <p:txBody>
          <a:bodyPr wrap="square" lIns="0" tIns="0" rIns="0" bIns="0" rtlCol="0"/>
          <a:lstStyle/>
          <a:p>
            <a:endParaRPr/>
          </a:p>
        </p:txBody>
      </p:sp>
      <p:sp>
        <p:nvSpPr>
          <p:cNvPr id="23" name="object 23"/>
          <p:cNvSpPr/>
          <p:nvPr/>
        </p:nvSpPr>
        <p:spPr>
          <a:xfrm>
            <a:off x="7869046" y="348995"/>
            <a:ext cx="67310" cy="4114800"/>
          </a:xfrm>
          <a:custGeom>
            <a:avLst/>
            <a:gdLst/>
            <a:ahLst/>
            <a:cxnLst/>
            <a:rect l="l" t="t" r="r" b="b"/>
            <a:pathLst>
              <a:path w="67309" h="4114800">
                <a:moveTo>
                  <a:pt x="0" y="4114800"/>
                </a:moveTo>
                <a:lnTo>
                  <a:pt x="67068" y="4114800"/>
                </a:lnTo>
                <a:lnTo>
                  <a:pt x="67068" y="0"/>
                </a:lnTo>
                <a:lnTo>
                  <a:pt x="0" y="0"/>
                </a:lnTo>
                <a:lnTo>
                  <a:pt x="0" y="4114800"/>
                </a:lnTo>
                <a:close/>
              </a:path>
            </a:pathLst>
          </a:custGeom>
          <a:solidFill>
            <a:srgbClr val="EAEAEA"/>
          </a:solidFill>
        </p:spPr>
        <p:txBody>
          <a:bodyPr wrap="square" lIns="0" tIns="0" rIns="0" bIns="0" rtlCol="0"/>
          <a:lstStyle/>
          <a:p>
            <a:endParaRPr/>
          </a:p>
        </p:txBody>
      </p:sp>
      <p:sp>
        <p:nvSpPr>
          <p:cNvPr id="24" name="object 24"/>
          <p:cNvSpPr/>
          <p:nvPr/>
        </p:nvSpPr>
        <p:spPr>
          <a:xfrm>
            <a:off x="7869046" y="6825995"/>
            <a:ext cx="67310" cy="381000"/>
          </a:xfrm>
          <a:custGeom>
            <a:avLst/>
            <a:gdLst/>
            <a:ahLst/>
            <a:cxnLst/>
            <a:rect l="l" t="t" r="r" b="b"/>
            <a:pathLst>
              <a:path w="67309" h="381000">
                <a:moveTo>
                  <a:pt x="0" y="381000"/>
                </a:moveTo>
                <a:lnTo>
                  <a:pt x="67068" y="381000"/>
                </a:lnTo>
                <a:lnTo>
                  <a:pt x="67068" y="0"/>
                </a:lnTo>
                <a:lnTo>
                  <a:pt x="0" y="0"/>
                </a:lnTo>
                <a:lnTo>
                  <a:pt x="0" y="381000"/>
                </a:lnTo>
                <a:close/>
              </a:path>
            </a:pathLst>
          </a:custGeom>
          <a:solidFill>
            <a:srgbClr val="EAEAEA"/>
          </a:solidFill>
        </p:spPr>
        <p:txBody>
          <a:bodyPr wrap="square" lIns="0" tIns="0" rIns="0" bIns="0" rtlCol="0"/>
          <a:lstStyle/>
          <a:p>
            <a:endParaRPr/>
          </a:p>
        </p:txBody>
      </p:sp>
      <p:sp>
        <p:nvSpPr>
          <p:cNvPr id="25" name="object 25"/>
          <p:cNvSpPr/>
          <p:nvPr/>
        </p:nvSpPr>
        <p:spPr>
          <a:xfrm>
            <a:off x="7737982" y="348995"/>
            <a:ext cx="66675" cy="4114800"/>
          </a:xfrm>
          <a:custGeom>
            <a:avLst/>
            <a:gdLst/>
            <a:ahLst/>
            <a:cxnLst/>
            <a:rect l="l" t="t" r="r" b="b"/>
            <a:pathLst>
              <a:path w="66675" h="4114800">
                <a:moveTo>
                  <a:pt x="0" y="4114800"/>
                </a:moveTo>
                <a:lnTo>
                  <a:pt x="66294" y="4114800"/>
                </a:lnTo>
                <a:lnTo>
                  <a:pt x="66294" y="0"/>
                </a:lnTo>
                <a:lnTo>
                  <a:pt x="0" y="0"/>
                </a:lnTo>
                <a:lnTo>
                  <a:pt x="0" y="4114800"/>
                </a:lnTo>
                <a:close/>
              </a:path>
            </a:pathLst>
          </a:custGeom>
          <a:solidFill>
            <a:srgbClr val="EAEAEA"/>
          </a:solidFill>
        </p:spPr>
        <p:txBody>
          <a:bodyPr wrap="square" lIns="0" tIns="0" rIns="0" bIns="0" rtlCol="0"/>
          <a:lstStyle/>
          <a:p>
            <a:endParaRPr/>
          </a:p>
        </p:txBody>
      </p:sp>
      <p:sp>
        <p:nvSpPr>
          <p:cNvPr id="26" name="object 26"/>
          <p:cNvSpPr/>
          <p:nvPr/>
        </p:nvSpPr>
        <p:spPr>
          <a:xfrm>
            <a:off x="7737982" y="6825995"/>
            <a:ext cx="66675" cy="381000"/>
          </a:xfrm>
          <a:custGeom>
            <a:avLst/>
            <a:gdLst/>
            <a:ahLst/>
            <a:cxnLst/>
            <a:rect l="l" t="t" r="r" b="b"/>
            <a:pathLst>
              <a:path w="66675" h="381000">
                <a:moveTo>
                  <a:pt x="0" y="381000"/>
                </a:moveTo>
                <a:lnTo>
                  <a:pt x="66294" y="381000"/>
                </a:lnTo>
                <a:lnTo>
                  <a:pt x="66294" y="0"/>
                </a:lnTo>
                <a:lnTo>
                  <a:pt x="0" y="0"/>
                </a:lnTo>
                <a:lnTo>
                  <a:pt x="0" y="381000"/>
                </a:lnTo>
                <a:close/>
              </a:path>
            </a:pathLst>
          </a:custGeom>
          <a:solidFill>
            <a:srgbClr val="EAEAEA"/>
          </a:solidFill>
        </p:spPr>
        <p:txBody>
          <a:bodyPr wrap="square" lIns="0" tIns="0" rIns="0" bIns="0" rtlCol="0"/>
          <a:lstStyle/>
          <a:p>
            <a:endParaRPr/>
          </a:p>
        </p:txBody>
      </p:sp>
      <p:sp>
        <p:nvSpPr>
          <p:cNvPr id="27" name="object 27"/>
          <p:cNvSpPr/>
          <p:nvPr/>
        </p:nvSpPr>
        <p:spPr>
          <a:xfrm>
            <a:off x="7606156" y="348995"/>
            <a:ext cx="64769" cy="4114800"/>
          </a:xfrm>
          <a:custGeom>
            <a:avLst/>
            <a:gdLst/>
            <a:ahLst/>
            <a:cxnLst/>
            <a:rect l="l" t="t" r="r" b="b"/>
            <a:pathLst>
              <a:path w="64770" h="4114800">
                <a:moveTo>
                  <a:pt x="0" y="4114800"/>
                </a:moveTo>
                <a:lnTo>
                  <a:pt x="64770" y="4114800"/>
                </a:lnTo>
                <a:lnTo>
                  <a:pt x="64770" y="0"/>
                </a:lnTo>
                <a:lnTo>
                  <a:pt x="0" y="0"/>
                </a:lnTo>
                <a:lnTo>
                  <a:pt x="0" y="4114800"/>
                </a:lnTo>
                <a:close/>
              </a:path>
            </a:pathLst>
          </a:custGeom>
          <a:solidFill>
            <a:srgbClr val="EAEAEA"/>
          </a:solidFill>
        </p:spPr>
        <p:txBody>
          <a:bodyPr wrap="square" lIns="0" tIns="0" rIns="0" bIns="0" rtlCol="0"/>
          <a:lstStyle/>
          <a:p>
            <a:endParaRPr/>
          </a:p>
        </p:txBody>
      </p:sp>
      <p:sp>
        <p:nvSpPr>
          <p:cNvPr id="28" name="object 28"/>
          <p:cNvSpPr/>
          <p:nvPr/>
        </p:nvSpPr>
        <p:spPr>
          <a:xfrm>
            <a:off x="7606156" y="6825995"/>
            <a:ext cx="64769" cy="381000"/>
          </a:xfrm>
          <a:custGeom>
            <a:avLst/>
            <a:gdLst/>
            <a:ahLst/>
            <a:cxnLst/>
            <a:rect l="l" t="t" r="r" b="b"/>
            <a:pathLst>
              <a:path w="64770" h="381000">
                <a:moveTo>
                  <a:pt x="0" y="381000"/>
                </a:moveTo>
                <a:lnTo>
                  <a:pt x="64770" y="381000"/>
                </a:lnTo>
                <a:lnTo>
                  <a:pt x="64770" y="0"/>
                </a:lnTo>
                <a:lnTo>
                  <a:pt x="0" y="0"/>
                </a:lnTo>
                <a:lnTo>
                  <a:pt x="0" y="381000"/>
                </a:lnTo>
                <a:close/>
              </a:path>
            </a:pathLst>
          </a:custGeom>
          <a:solidFill>
            <a:srgbClr val="EAEAEA"/>
          </a:solidFill>
        </p:spPr>
        <p:txBody>
          <a:bodyPr wrap="square" lIns="0" tIns="0" rIns="0" bIns="0" rtlCol="0"/>
          <a:lstStyle/>
          <a:p>
            <a:endParaRPr/>
          </a:p>
        </p:txBody>
      </p:sp>
      <p:sp>
        <p:nvSpPr>
          <p:cNvPr id="29" name="object 29"/>
          <p:cNvSpPr/>
          <p:nvPr/>
        </p:nvSpPr>
        <p:spPr>
          <a:xfrm>
            <a:off x="7474331" y="348995"/>
            <a:ext cx="64769" cy="4114800"/>
          </a:xfrm>
          <a:custGeom>
            <a:avLst/>
            <a:gdLst/>
            <a:ahLst/>
            <a:cxnLst/>
            <a:rect l="l" t="t" r="r" b="b"/>
            <a:pathLst>
              <a:path w="64770" h="4114800">
                <a:moveTo>
                  <a:pt x="0" y="4114800"/>
                </a:moveTo>
                <a:lnTo>
                  <a:pt x="64770" y="4114800"/>
                </a:lnTo>
                <a:lnTo>
                  <a:pt x="64770" y="0"/>
                </a:lnTo>
                <a:lnTo>
                  <a:pt x="0" y="0"/>
                </a:lnTo>
                <a:lnTo>
                  <a:pt x="0" y="4114800"/>
                </a:lnTo>
                <a:close/>
              </a:path>
            </a:pathLst>
          </a:custGeom>
          <a:solidFill>
            <a:srgbClr val="EAEAEA"/>
          </a:solidFill>
        </p:spPr>
        <p:txBody>
          <a:bodyPr wrap="square" lIns="0" tIns="0" rIns="0" bIns="0" rtlCol="0"/>
          <a:lstStyle/>
          <a:p>
            <a:endParaRPr/>
          </a:p>
        </p:txBody>
      </p:sp>
      <p:sp>
        <p:nvSpPr>
          <p:cNvPr id="30" name="object 30"/>
          <p:cNvSpPr/>
          <p:nvPr/>
        </p:nvSpPr>
        <p:spPr>
          <a:xfrm>
            <a:off x="7474331" y="6825995"/>
            <a:ext cx="64769" cy="381000"/>
          </a:xfrm>
          <a:custGeom>
            <a:avLst/>
            <a:gdLst/>
            <a:ahLst/>
            <a:cxnLst/>
            <a:rect l="l" t="t" r="r" b="b"/>
            <a:pathLst>
              <a:path w="64770" h="381000">
                <a:moveTo>
                  <a:pt x="0" y="381000"/>
                </a:moveTo>
                <a:lnTo>
                  <a:pt x="64770" y="381000"/>
                </a:lnTo>
                <a:lnTo>
                  <a:pt x="64770" y="0"/>
                </a:lnTo>
                <a:lnTo>
                  <a:pt x="0" y="0"/>
                </a:lnTo>
                <a:lnTo>
                  <a:pt x="0" y="381000"/>
                </a:lnTo>
                <a:close/>
              </a:path>
            </a:pathLst>
          </a:custGeom>
          <a:solidFill>
            <a:srgbClr val="EAEAEA"/>
          </a:solidFill>
        </p:spPr>
        <p:txBody>
          <a:bodyPr wrap="square" lIns="0" tIns="0" rIns="0" bIns="0" rtlCol="0"/>
          <a:lstStyle/>
          <a:p>
            <a:endParaRPr/>
          </a:p>
        </p:txBody>
      </p:sp>
      <p:sp>
        <p:nvSpPr>
          <p:cNvPr id="31" name="object 31"/>
          <p:cNvSpPr/>
          <p:nvPr/>
        </p:nvSpPr>
        <p:spPr>
          <a:xfrm>
            <a:off x="7340981" y="348995"/>
            <a:ext cx="66675" cy="4114800"/>
          </a:xfrm>
          <a:custGeom>
            <a:avLst/>
            <a:gdLst/>
            <a:ahLst/>
            <a:cxnLst/>
            <a:rect l="l" t="t" r="r" b="b"/>
            <a:pathLst>
              <a:path w="66675" h="4114800">
                <a:moveTo>
                  <a:pt x="0" y="4114800"/>
                </a:moveTo>
                <a:lnTo>
                  <a:pt x="66294" y="4114800"/>
                </a:lnTo>
                <a:lnTo>
                  <a:pt x="66294" y="0"/>
                </a:lnTo>
                <a:lnTo>
                  <a:pt x="0" y="0"/>
                </a:lnTo>
                <a:lnTo>
                  <a:pt x="0" y="4114800"/>
                </a:lnTo>
                <a:close/>
              </a:path>
            </a:pathLst>
          </a:custGeom>
          <a:solidFill>
            <a:srgbClr val="EAEAEA"/>
          </a:solidFill>
        </p:spPr>
        <p:txBody>
          <a:bodyPr wrap="square" lIns="0" tIns="0" rIns="0" bIns="0" rtlCol="0"/>
          <a:lstStyle/>
          <a:p>
            <a:endParaRPr/>
          </a:p>
        </p:txBody>
      </p:sp>
      <p:sp>
        <p:nvSpPr>
          <p:cNvPr id="32" name="object 32"/>
          <p:cNvSpPr/>
          <p:nvPr/>
        </p:nvSpPr>
        <p:spPr>
          <a:xfrm>
            <a:off x="7340981" y="6825995"/>
            <a:ext cx="66675" cy="381000"/>
          </a:xfrm>
          <a:custGeom>
            <a:avLst/>
            <a:gdLst/>
            <a:ahLst/>
            <a:cxnLst/>
            <a:rect l="l" t="t" r="r" b="b"/>
            <a:pathLst>
              <a:path w="66675" h="381000">
                <a:moveTo>
                  <a:pt x="0" y="381000"/>
                </a:moveTo>
                <a:lnTo>
                  <a:pt x="66294" y="381000"/>
                </a:lnTo>
                <a:lnTo>
                  <a:pt x="66294" y="0"/>
                </a:lnTo>
                <a:lnTo>
                  <a:pt x="0" y="0"/>
                </a:lnTo>
                <a:lnTo>
                  <a:pt x="0" y="381000"/>
                </a:lnTo>
                <a:close/>
              </a:path>
            </a:pathLst>
          </a:custGeom>
          <a:solidFill>
            <a:srgbClr val="EAEAEA"/>
          </a:solidFill>
        </p:spPr>
        <p:txBody>
          <a:bodyPr wrap="square" lIns="0" tIns="0" rIns="0" bIns="0" rtlCol="0"/>
          <a:lstStyle/>
          <a:p>
            <a:endParaRPr/>
          </a:p>
        </p:txBody>
      </p:sp>
      <p:sp>
        <p:nvSpPr>
          <p:cNvPr id="33" name="object 33"/>
          <p:cNvSpPr/>
          <p:nvPr/>
        </p:nvSpPr>
        <p:spPr>
          <a:xfrm>
            <a:off x="7209155" y="348995"/>
            <a:ext cx="66675" cy="4114800"/>
          </a:xfrm>
          <a:custGeom>
            <a:avLst/>
            <a:gdLst/>
            <a:ahLst/>
            <a:cxnLst/>
            <a:rect l="l" t="t" r="r" b="b"/>
            <a:pathLst>
              <a:path w="66675" h="4114800">
                <a:moveTo>
                  <a:pt x="0" y="4114800"/>
                </a:moveTo>
                <a:lnTo>
                  <a:pt x="66294" y="4114800"/>
                </a:lnTo>
                <a:lnTo>
                  <a:pt x="66294" y="0"/>
                </a:lnTo>
                <a:lnTo>
                  <a:pt x="0" y="0"/>
                </a:lnTo>
                <a:lnTo>
                  <a:pt x="0" y="4114800"/>
                </a:lnTo>
                <a:close/>
              </a:path>
            </a:pathLst>
          </a:custGeom>
          <a:solidFill>
            <a:srgbClr val="EAEAEA"/>
          </a:solidFill>
        </p:spPr>
        <p:txBody>
          <a:bodyPr wrap="square" lIns="0" tIns="0" rIns="0" bIns="0" rtlCol="0"/>
          <a:lstStyle/>
          <a:p>
            <a:endParaRPr/>
          </a:p>
        </p:txBody>
      </p:sp>
      <p:sp>
        <p:nvSpPr>
          <p:cNvPr id="34" name="object 34"/>
          <p:cNvSpPr/>
          <p:nvPr/>
        </p:nvSpPr>
        <p:spPr>
          <a:xfrm>
            <a:off x="7209155" y="6825995"/>
            <a:ext cx="66675" cy="381000"/>
          </a:xfrm>
          <a:custGeom>
            <a:avLst/>
            <a:gdLst/>
            <a:ahLst/>
            <a:cxnLst/>
            <a:rect l="l" t="t" r="r" b="b"/>
            <a:pathLst>
              <a:path w="66675" h="381000">
                <a:moveTo>
                  <a:pt x="0" y="381000"/>
                </a:moveTo>
                <a:lnTo>
                  <a:pt x="66294" y="381000"/>
                </a:lnTo>
                <a:lnTo>
                  <a:pt x="66294" y="0"/>
                </a:lnTo>
                <a:lnTo>
                  <a:pt x="0" y="0"/>
                </a:lnTo>
                <a:lnTo>
                  <a:pt x="0" y="381000"/>
                </a:lnTo>
                <a:close/>
              </a:path>
            </a:pathLst>
          </a:custGeom>
          <a:solidFill>
            <a:srgbClr val="EAEAEA"/>
          </a:solidFill>
        </p:spPr>
        <p:txBody>
          <a:bodyPr wrap="square" lIns="0" tIns="0" rIns="0" bIns="0" rtlCol="0"/>
          <a:lstStyle/>
          <a:p>
            <a:endParaRPr/>
          </a:p>
        </p:txBody>
      </p:sp>
      <p:sp>
        <p:nvSpPr>
          <p:cNvPr id="35" name="object 35"/>
          <p:cNvSpPr/>
          <p:nvPr/>
        </p:nvSpPr>
        <p:spPr>
          <a:xfrm>
            <a:off x="7077329" y="348995"/>
            <a:ext cx="66675" cy="4114800"/>
          </a:xfrm>
          <a:custGeom>
            <a:avLst/>
            <a:gdLst/>
            <a:ahLst/>
            <a:cxnLst/>
            <a:rect l="l" t="t" r="r" b="b"/>
            <a:pathLst>
              <a:path w="66675" h="4114800">
                <a:moveTo>
                  <a:pt x="0" y="4114800"/>
                </a:moveTo>
                <a:lnTo>
                  <a:pt x="66294" y="4114800"/>
                </a:lnTo>
                <a:lnTo>
                  <a:pt x="66294" y="0"/>
                </a:lnTo>
                <a:lnTo>
                  <a:pt x="0" y="0"/>
                </a:lnTo>
                <a:lnTo>
                  <a:pt x="0" y="4114800"/>
                </a:lnTo>
                <a:close/>
              </a:path>
            </a:pathLst>
          </a:custGeom>
          <a:solidFill>
            <a:srgbClr val="EAEAEA"/>
          </a:solidFill>
        </p:spPr>
        <p:txBody>
          <a:bodyPr wrap="square" lIns="0" tIns="0" rIns="0" bIns="0" rtlCol="0"/>
          <a:lstStyle/>
          <a:p>
            <a:endParaRPr/>
          </a:p>
        </p:txBody>
      </p:sp>
      <p:sp>
        <p:nvSpPr>
          <p:cNvPr id="36" name="object 36"/>
          <p:cNvSpPr/>
          <p:nvPr/>
        </p:nvSpPr>
        <p:spPr>
          <a:xfrm>
            <a:off x="7077329" y="6825995"/>
            <a:ext cx="66675" cy="381000"/>
          </a:xfrm>
          <a:custGeom>
            <a:avLst/>
            <a:gdLst/>
            <a:ahLst/>
            <a:cxnLst/>
            <a:rect l="l" t="t" r="r" b="b"/>
            <a:pathLst>
              <a:path w="66675" h="381000">
                <a:moveTo>
                  <a:pt x="0" y="381000"/>
                </a:moveTo>
                <a:lnTo>
                  <a:pt x="66294" y="381000"/>
                </a:lnTo>
                <a:lnTo>
                  <a:pt x="66294" y="0"/>
                </a:lnTo>
                <a:lnTo>
                  <a:pt x="0" y="0"/>
                </a:lnTo>
                <a:lnTo>
                  <a:pt x="0" y="381000"/>
                </a:lnTo>
                <a:close/>
              </a:path>
            </a:pathLst>
          </a:custGeom>
          <a:solidFill>
            <a:srgbClr val="EAEAEA"/>
          </a:solidFill>
        </p:spPr>
        <p:txBody>
          <a:bodyPr wrap="square" lIns="0" tIns="0" rIns="0" bIns="0" rtlCol="0"/>
          <a:lstStyle/>
          <a:p>
            <a:endParaRPr/>
          </a:p>
        </p:txBody>
      </p:sp>
      <p:sp>
        <p:nvSpPr>
          <p:cNvPr id="37" name="object 37"/>
          <p:cNvSpPr/>
          <p:nvPr/>
        </p:nvSpPr>
        <p:spPr>
          <a:xfrm>
            <a:off x="6945503" y="348995"/>
            <a:ext cx="66675" cy="4114800"/>
          </a:xfrm>
          <a:custGeom>
            <a:avLst/>
            <a:gdLst/>
            <a:ahLst/>
            <a:cxnLst/>
            <a:rect l="l" t="t" r="r" b="b"/>
            <a:pathLst>
              <a:path w="66675" h="4114800">
                <a:moveTo>
                  <a:pt x="0" y="4114800"/>
                </a:moveTo>
                <a:lnTo>
                  <a:pt x="66294" y="4114800"/>
                </a:lnTo>
                <a:lnTo>
                  <a:pt x="66294" y="0"/>
                </a:lnTo>
                <a:lnTo>
                  <a:pt x="0" y="0"/>
                </a:lnTo>
                <a:lnTo>
                  <a:pt x="0" y="4114800"/>
                </a:lnTo>
                <a:close/>
              </a:path>
            </a:pathLst>
          </a:custGeom>
          <a:solidFill>
            <a:srgbClr val="EAEAEA"/>
          </a:solidFill>
        </p:spPr>
        <p:txBody>
          <a:bodyPr wrap="square" lIns="0" tIns="0" rIns="0" bIns="0" rtlCol="0"/>
          <a:lstStyle/>
          <a:p>
            <a:endParaRPr/>
          </a:p>
        </p:txBody>
      </p:sp>
      <p:sp>
        <p:nvSpPr>
          <p:cNvPr id="38" name="object 38"/>
          <p:cNvSpPr/>
          <p:nvPr/>
        </p:nvSpPr>
        <p:spPr>
          <a:xfrm>
            <a:off x="6945503" y="6825995"/>
            <a:ext cx="66675" cy="381000"/>
          </a:xfrm>
          <a:custGeom>
            <a:avLst/>
            <a:gdLst/>
            <a:ahLst/>
            <a:cxnLst/>
            <a:rect l="l" t="t" r="r" b="b"/>
            <a:pathLst>
              <a:path w="66675" h="381000">
                <a:moveTo>
                  <a:pt x="0" y="381000"/>
                </a:moveTo>
                <a:lnTo>
                  <a:pt x="66294" y="381000"/>
                </a:lnTo>
                <a:lnTo>
                  <a:pt x="66294" y="0"/>
                </a:lnTo>
                <a:lnTo>
                  <a:pt x="0" y="0"/>
                </a:lnTo>
                <a:lnTo>
                  <a:pt x="0" y="381000"/>
                </a:lnTo>
                <a:close/>
              </a:path>
            </a:pathLst>
          </a:custGeom>
          <a:solidFill>
            <a:srgbClr val="EAEAEA"/>
          </a:solidFill>
        </p:spPr>
        <p:txBody>
          <a:bodyPr wrap="square" lIns="0" tIns="0" rIns="0" bIns="0" rtlCol="0"/>
          <a:lstStyle/>
          <a:p>
            <a:endParaRPr/>
          </a:p>
        </p:txBody>
      </p:sp>
      <p:sp>
        <p:nvSpPr>
          <p:cNvPr id="39" name="object 39"/>
          <p:cNvSpPr/>
          <p:nvPr/>
        </p:nvSpPr>
        <p:spPr>
          <a:xfrm>
            <a:off x="6813689" y="348995"/>
            <a:ext cx="64769" cy="4114800"/>
          </a:xfrm>
          <a:custGeom>
            <a:avLst/>
            <a:gdLst/>
            <a:ahLst/>
            <a:cxnLst/>
            <a:rect l="l" t="t" r="r" b="b"/>
            <a:pathLst>
              <a:path w="64770" h="4114800">
                <a:moveTo>
                  <a:pt x="0" y="4114800"/>
                </a:moveTo>
                <a:lnTo>
                  <a:pt x="64757" y="4114800"/>
                </a:lnTo>
                <a:lnTo>
                  <a:pt x="64757" y="0"/>
                </a:lnTo>
                <a:lnTo>
                  <a:pt x="0" y="0"/>
                </a:lnTo>
                <a:lnTo>
                  <a:pt x="0" y="4114800"/>
                </a:lnTo>
                <a:close/>
              </a:path>
            </a:pathLst>
          </a:custGeom>
          <a:solidFill>
            <a:srgbClr val="EAEAEA"/>
          </a:solidFill>
        </p:spPr>
        <p:txBody>
          <a:bodyPr wrap="square" lIns="0" tIns="0" rIns="0" bIns="0" rtlCol="0"/>
          <a:lstStyle/>
          <a:p>
            <a:endParaRPr/>
          </a:p>
        </p:txBody>
      </p:sp>
      <p:sp>
        <p:nvSpPr>
          <p:cNvPr id="40" name="object 40"/>
          <p:cNvSpPr/>
          <p:nvPr/>
        </p:nvSpPr>
        <p:spPr>
          <a:xfrm>
            <a:off x="6813689" y="6825995"/>
            <a:ext cx="64769" cy="381000"/>
          </a:xfrm>
          <a:custGeom>
            <a:avLst/>
            <a:gdLst/>
            <a:ahLst/>
            <a:cxnLst/>
            <a:rect l="l" t="t" r="r" b="b"/>
            <a:pathLst>
              <a:path w="64770" h="381000">
                <a:moveTo>
                  <a:pt x="0" y="381000"/>
                </a:moveTo>
                <a:lnTo>
                  <a:pt x="64757" y="381000"/>
                </a:lnTo>
                <a:lnTo>
                  <a:pt x="64757" y="0"/>
                </a:lnTo>
                <a:lnTo>
                  <a:pt x="0" y="0"/>
                </a:lnTo>
                <a:lnTo>
                  <a:pt x="0" y="381000"/>
                </a:lnTo>
                <a:close/>
              </a:path>
            </a:pathLst>
          </a:custGeom>
          <a:solidFill>
            <a:srgbClr val="EAEAEA"/>
          </a:solidFill>
        </p:spPr>
        <p:txBody>
          <a:bodyPr wrap="square" lIns="0" tIns="0" rIns="0" bIns="0" rtlCol="0"/>
          <a:lstStyle/>
          <a:p>
            <a:endParaRPr/>
          </a:p>
        </p:txBody>
      </p:sp>
      <p:sp>
        <p:nvSpPr>
          <p:cNvPr id="41" name="object 41"/>
          <p:cNvSpPr/>
          <p:nvPr/>
        </p:nvSpPr>
        <p:spPr>
          <a:xfrm>
            <a:off x="6681863" y="348995"/>
            <a:ext cx="66040" cy="4114800"/>
          </a:xfrm>
          <a:custGeom>
            <a:avLst/>
            <a:gdLst/>
            <a:ahLst/>
            <a:cxnLst/>
            <a:rect l="l" t="t" r="r" b="b"/>
            <a:pathLst>
              <a:path w="66040" h="4114800">
                <a:moveTo>
                  <a:pt x="0" y="4114800"/>
                </a:moveTo>
                <a:lnTo>
                  <a:pt x="65532" y="4114800"/>
                </a:lnTo>
                <a:lnTo>
                  <a:pt x="65532" y="0"/>
                </a:lnTo>
                <a:lnTo>
                  <a:pt x="0" y="0"/>
                </a:lnTo>
                <a:lnTo>
                  <a:pt x="0" y="4114800"/>
                </a:lnTo>
                <a:close/>
              </a:path>
            </a:pathLst>
          </a:custGeom>
          <a:solidFill>
            <a:srgbClr val="EAEAEA"/>
          </a:solidFill>
        </p:spPr>
        <p:txBody>
          <a:bodyPr wrap="square" lIns="0" tIns="0" rIns="0" bIns="0" rtlCol="0"/>
          <a:lstStyle/>
          <a:p>
            <a:endParaRPr/>
          </a:p>
        </p:txBody>
      </p:sp>
      <p:sp>
        <p:nvSpPr>
          <p:cNvPr id="42" name="object 42"/>
          <p:cNvSpPr/>
          <p:nvPr/>
        </p:nvSpPr>
        <p:spPr>
          <a:xfrm>
            <a:off x="6681863" y="6825995"/>
            <a:ext cx="66040" cy="381000"/>
          </a:xfrm>
          <a:custGeom>
            <a:avLst/>
            <a:gdLst/>
            <a:ahLst/>
            <a:cxnLst/>
            <a:rect l="l" t="t" r="r" b="b"/>
            <a:pathLst>
              <a:path w="66040" h="381000">
                <a:moveTo>
                  <a:pt x="0" y="381000"/>
                </a:moveTo>
                <a:lnTo>
                  <a:pt x="65532" y="381000"/>
                </a:lnTo>
                <a:lnTo>
                  <a:pt x="65532" y="0"/>
                </a:lnTo>
                <a:lnTo>
                  <a:pt x="0" y="0"/>
                </a:lnTo>
                <a:lnTo>
                  <a:pt x="0" y="381000"/>
                </a:lnTo>
                <a:close/>
              </a:path>
            </a:pathLst>
          </a:custGeom>
          <a:solidFill>
            <a:srgbClr val="EAEAEA"/>
          </a:solidFill>
        </p:spPr>
        <p:txBody>
          <a:bodyPr wrap="square" lIns="0" tIns="0" rIns="0" bIns="0" rtlCol="0"/>
          <a:lstStyle/>
          <a:p>
            <a:endParaRPr/>
          </a:p>
        </p:txBody>
      </p:sp>
      <p:sp>
        <p:nvSpPr>
          <p:cNvPr id="43" name="object 43"/>
          <p:cNvSpPr/>
          <p:nvPr/>
        </p:nvSpPr>
        <p:spPr>
          <a:xfrm>
            <a:off x="6548513" y="348995"/>
            <a:ext cx="67310" cy="4114800"/>
          </a:xfrm>
          <a:custGeom>
            <a:avLst/>
            <a:gdLst/>
            <a:ahLst/>
            <a:cxnLst/>
            <a:rect l="l" t="t" r="r" b="b"/>
            <a:pathLst>
              <a:path w="67309" h="4114800">
                <a:moveTo>
                  <a:pt x="0" y="4114800"/>
                </a:moveTo>
                <a:lnTo>
                  <a:pt x="67055" y="4114800"/>
                </a:lnTo>
                <a:lnTo>
                  <a:pt x="67055" y="0"/>
                </a:lnTo>
                <a:lnTo>
                  <a:pt x="0" y="0"/>
                </a:lnTo>
                <a:lnTo>
                  <a:pt x="0" y="4114800"/>
                </a:lnTo>
                <a:close/>
              </a:path>
            </a:pathLst>
          </a:custGeom>
          <a:solidFill>
            <a:srgbClr val="EAEAEA"/>
          </a:solidFill>
        </p:spPr>
        <p:txBody>
          <a:bodyPr wrap="square" lIns="0" tIns="0" rIns="0" bIns="0" rtlCol="0"/>
          <a:lstStyle/>
          <a:p>
            <a:endParaRPr/>
          </a:p>
        </p:txBody>
      </p:sp>
      <p:sp>
        <p:nvSpPr>
          <p:cNvPr id="44" name="object 44"/>
          <p:cNvSpPr/>
          <p:nvPr/>
        </p:nvSpPr>
        <p:spPr>
          <a:xfrm>
            <a:off x="6548513" y="6825995"/>
            <a:ext cx="67310" cy="381000"/>
          </a:xfrm>
          <a:custGeom>
            <a:avLst/>
            <a:gdLst/>
            <a:ahLst/>
            <a:cxnLst/>
            <a:rect l="l" t="t" r="r" b="b"/>
            <a:pathLst>
              <a:path w="67309" h="381000">
                <a:moveTo>
                  <a:pt x="0" y="381000"/>
                </a:moveTo>
                <a:lnTo>
                  <a:pt x="67055" y="381000"/>
                </a:lnTo>
                <a:lnTo>
                  <a:pt x="67055" y="0"/>
                </a:lnTo>
                <a:lnTo>
                  <a:pt x="0" y="0"/>
                </a:lnTo>
                <a:lnTo>
                  <a:pt x="0" y="381000"/>
                </a:lnTo>
                <a:close/>
              </a:path>
            </a:pathLst>
          </a:custGeom>
          <a:solidFill>
            <a:srgbClr val="EAEAEA"/>
          </a:solidFill>
        </p:spPr>
        <p:txBody>
          <a:bodyPr wrap="square" lIns="0" tIns="0" rIns="0" bIns="0" rtlCol="0"/>
          <a:lstStyle/>
          <a:p>
            <a:endParaRPr/>
          </a:p>
        </p:txBody>
      </p:sp>
      <p:sp>
        <p:nvSpPr>
          <p:cNvPr id="45" name="object 4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5756795" y="348995"/>
            <a:ext cx="66675" cy="4572000"/>
          </a:xfrm>
          <a:custGeom>
            <a:avLst/>
            <a:gdLst/>
            <a:ahLst/>
            <a:cxnLst/>
            <a:rect l="l" t="t" r="r" b="b"/>
            <a:pathLst>
              <a:path w="66675" h="4572000">
                <a:moveTo>
                  <a:pt x="0" y="4572000"/>
                </a:moveTo>
                <a:lnTo>
                  <a:pt x="66294" y="4572000"/>
                </a:lnTo>
                <a:lnTo>
                  <a:pt x="66294" y="0"/>
                </a:lnTo>
                <a:lnTo>
                  <a:pt x="0" y="0"/>
                </a:lnTo>
                <a:lnTo>
                  <a:pt x="0" y="4572000"/>
                </a:lnTo>
                <a:close/>
              </a:path>
            </a:pathLst>
          </a:custGeom>
          <a:solidFill>
            <a:srgbClr val="EAEAEA"/>
          </a:solidFill>
        </p:spPr>
        <p:txBody>
          <a:bodyPr wrap="square" lIns="0" tIns="0" rIns="0" bIns="0" rtlCol="0"/>
          <a:lstStyle/>
          <a:p>
            <a:endParaRPr/>
          </a:p>
        </p:txBody>
      </p:sp>
      <p:sp>
        <p:nvSpPr>
          <p:cNvPr id="51" name="object 51"/>
          <p:cNvSpPr/>
          <p:nvPr/>
        </p:nvSpPr>
        <p:spPr>
          <a:xfrm>
            <a:off x="5756795" y="5987796"/>
            <a:ext cx="66675" cy="1219200"/>
          </a:xfrm>
          <a:custGeom>
            <a:avLst/>
            <a:gdLst/>
            <a:ahLst/>
            <a:cxnLst/>
            <a:rect l="l" t="t" r="r" b="b"/>
            <a:pathLst>
              <a:path w="66675" h="1219200">
                <a:moveTo>
                  <a:pt x="0" y="1219200"/>
                </a:moveTo>
                <a:lnTo>
                  <a:pt x="66294" y="1219200"/>
                </a:lnTo>
                <a:lnTo>
                  <a:pt x="66294" y="0"/>
                </a:lnTo>
                <a:lnTo>
                  <a:pt x="0" y="0"/>
                </a:lnTo>
                <a:lnTo>
                  <a:pt x="0" y="1219200"/>
                </a:lnTo>
                <a:close/>
              </a:path>
            </a:pathLst>
          </a:custGeom>
          <a:solidFill>
            <a:srgbClr val="EAEAEA"/>
          </a:solidFill>
        </p:spPr>
        <p:txBody>
          <a:bodyPr wrap="square" lIns="0" tIns="0" rIns="0" bIns="0" rtlCol="0"/>
          <a:lstStyle/>
          <a:p>
            <a:endParaRPr/>
          </a:p>
        </p:txBody>
      </p:sp>
      <p:sp>
        <p:nvSpPr>
          <p:cNvPr id="52" name="object 52"/>
          <p:cNvSpPr/>
          <p:nvPr/>
        </p:nvSpPr>
        <p:spPr>
          <a:xfrm>
            <a:off x="5624969" y="348995"/>
            <a:ext cx="66675" cy="4572000"/>
          </a:xfrm>
          <a:custGeom>
            <a:avLst/>
            <a:gdLst/>
            <a:ahLst/>
            <a:cxnLst/>
            <a:rect l="l" t="t" r="r" b="b"/>
            <a:pathLst>
              <a:path w="66675" h="4572000">
                <a:moveTo>
                  <a:pt x="0" y="4572000"/>
                </a:moveTo>
                <a:lnTo>
                  <a:pt x="66293" y="4572000"/>
                </a:lnTo>
                <a:lnTo>
                  <a:pt x="66293" y="0"/>
                </a:lnTo>
                <a:lnTo>
                  <a:pt x="0" y="0"/>
                </a:lnTo>
                <a:lnTo>
                  <a:pt x="0" y="4572000"/>
                </a:lnTo>
                <a:close/>
              </a:path>
            </a:pathLst>
          </a:custGeom>
          <a:solidFill>
            <a:srgbClr val="EAEAEA"/>
          </a:solidFill>
        </p:spPr>
        <p:txBody>
          <a:bodyPr wrap="square" lIns="0" tIns="0" rIns="0" bIns="0" rtlCol="0"/>
          <a:lstStyle/>
          <a:p>
            <a:endParaRPr/>
          </a:p>
        </p:txBody>
      </p:sp>
      <p:sp>
        <p:nvSpPr>
          <p:cNvPr id="53" name="object 53"/>
          <p:cNvSpPr/>
          <p:nvPr/>
        </p:nvSpPr>
        <p:spPr>
          <a:xfrm>
            <a:off x="5624969" y="5987796"/>
            <a:ext cx="66675" cy="1219200"/>
          </a:xfrm>
          <a:custGeom>
            <a:avLst/>
            <a:gdLst/>
            <a:ahLst/>
            <a:cxnLst/>
            <a:rect l="l" t="t" r="r" b="b"/>
            <a:pathLst>
              <a:path w="66675" h="1219200">
                <a:moveTo>
                  <a:pt x="0" y="1219200"/>
                </a:moveTo>
                <a:lnTo>
                  <a:pt x="66293" y="1219200"/>
                </a:lnTo>
                <a:lnTo>
                  <a:pt x="66293" y="0"/>
                </a:lnTo>
                <a:lnTo>
                  <a:pt x="0" y="0"/>
                </a:lnTo>
                <a:lnTo>
                  <a:pt x="0" y="1219200"/>
                </a:lnTo>
                <a:close/>
              </a:path>
            </a:pathLst>
          </a:custGeom>
          <a:solidFill>
            <a:srgbClr val="EAEAEA"/>
          </a:solidFill>
        </p:spPr>
        <p:txBody>
          <a:bodyPr wrap="square" lIns="0" tIns="0" rIns="0" bIns="0" rtlCol="0"/>
          <a:lstStyle/>
          <a:p>
            <a:endParaRPr/>
          </a:p>
        </p:txBody>
      </p:sp>
      <p:sp>
        <p:nvSpPr>
          <p:cNvPr id="54" name="object 54"/>
          <p:cNvSpPr/>
          <p:nvPr/>
        </p:nvSpPr>
        <p:spPr>
          <a:xfrm>
            <a:off x="5493143" y="348995"/>
            <a:ext cx="66675" cy="4572000"/>
          </a:xfrm>
          <a:custGeom>
            <a:avLst/>
            <a:gdLst/>
            <a:ahLst/>
            <a:cxnLst/>
            <a:rect l="l" t="t" r="r" b="b"/>
            <a:pathLst>
              <a:path w="66675" h="4572000">
                <a:moveTo>
                  <a:pt x="0" y="4572000"/>
                </a:moveTo>
                <a:lnTo>
                  <a:pt x="66294" y="4572000"/>
                </a:lnTo>
                <a:lnTo>
                  <a:pt x="66294" y="0"/>
                </a:lnTo>
                <a:lnTo>
                  <a:pt x="0" y="0"/>
                </a:lnTo>
                <a:lnTo>
                  <a:pt x="0" y="4572000"/>
                </a:lnTo>
                <a:close/>
              </a:path>
            </a:pathLst>
          </a:custGeom>
          <a:solidFill>
            <a:srgbClr val="EAEAEA"/>
          </a:solidFill>
        </p:spPr>
        <p:txBody>
          <a:bodyPr wrap="square" lIns="0" tIns="0" rIns="0" bIns="0" rtlCol="0"/>
          <a:lstStyle/>
          <a:p>
            <a:endParaRPr/>
          </a:p>
        </p:txBody>
      </p:sp>
      <p:sp>
        <p:nvSpPr>
          <p:cNvPr id="55" name="object 55"/>
          <p:cNvSpPr/>
          <p:nvPr/>
        </p:nvSpPr>
        <p:spPr>
          <a:xfrm>
            <a:off x="5493143" y="5987796"/>
            <a:ext cx="66675" cy="1219200"/>
          </a:xfrm>
          <a:custGeom>
            <a:avLst/>
            <a:gdLst/>
            <a:ahLst/>
            <a:cxnLst/>
            <a:rect l="l" t="t" r="r" b="b"/>
            <a:pathLst>
              <a:path w="66675" h="1219200">
                <a:moveTo>
                  <a:pt x="0" y="1219200"/>
                </a:moveTo>
                <a:lnTo>
                  <a:pt x="66294" y="1219200"/>
                </a:lnTo>
                <a:lnTo>
                  <a:pt x="66294" y="0"/>
                </a:lnTo>
                <a:lnTo>
                  <a:pt x="0" y="0"/>
                </a:lnTo>
                <a:lnTo>
                  <a:pt x="0" y="1219200"/>
                </a:lnTo>
                <a:close/>
              </a:path>
            </a:pathLst>
          </a:custGeom>
          <a:solidFill>
            <a:srgbClr val="EAEAEA"/>
          </a:solidFill>
        </p:spPr>
        <p:txBody>
          <a:bodyPr wrap="square" lIns="0" tIns="0" rIns="0" bIns="0" rtlCol="0"/>
          <a:lstStyle/>
          <a:p>
            <a:endParaRPr/>
          </a:p>
        </p:txBody>
      </p:sp>
      <p:sp>
        <p:nvSpPr>
          <p:cNvPr id="56" name="object 56"/>
          <p:cNvSpPr/>
          <p:nvPr/>
        </p:nvSpPr>
        <p:spPr>
          <a:xfrm>
            <a:off x="5361317" y="348995"/>
            <a:ext cx="64769" cy="4572000"/>
          </a:xfrm>
          <a:custGeom>
            <a:avLst/>
            <a:gdLst/>
            <a:ahLst/>
            <a:cxnLst/>
            <a:rect l="l" t="t" r="r" b="b"/>
            <a:pathLst>
              <a:path w="64770" h="4572000">
                <a:moveTo>
                  <a:pt x="0" y="4572000"/>
                </a:moveTo>
                <a:lnTo>
                  <a:pt x="64770" y="4572000"/>
                </a:lnTo>
                <a:lnTo>
                  <a:pt x="64770" y="0"/>
                </a:lnTo>
                <a:lnTo>
                  <a:pt x="0" y="0"/>
                </a:lnTo>
                <a:lnTo>
                  <a:pt x="0" y="4572000"/>
                </a:lnTo>
                <a:close/>
              </a:path>
            </a:pathLst>
          </a:custGeom>
          <a:solidFill>
            <a:srgbClr val="EAEAEA"/>
          </a:solidFill>
        </p:spPr>
        <p:txBody>
          <a:bodyPr wrap="square" lIns="0" tIns="0" rIns="0" bIns="0" rtlCol="0"/>
          <a:lstStyle/>
          <a:p>
            <a:endParaRPr/>
          </a:p>
        </p:txBody>
      </p:sp>
      <p:sp>
        <p:nvSpPr>
          <p:cNvPr id="57" name="object 57"/>
          <p:cNvSpPr/>
          <p:nvPr/>
        </p:nvSpPr>
        <p:spPr>
          <a:xfrm>
            <a:off x="5361317" y="5987796"/>
            <a:ext cx="64769" cy="1219200"/>
          </a:xfrm>
          <a:custGeom>
            <a:avLst/>
            <a:gdLst/>
            <a:ahLst/>
            <a:cxnLst/>
            <a:rect l="l" t="t" r="r" b="b"/>
            <a:pathLst>
              <a:path w="64770" h="1219200">
                <a:moveTo>
                  <a:pt x="0" y="1219200"/>
                </a:moveTo>
                <a:lnTo>
                  <a:pt x="64770" y="1219200"/>
                </a:lnTo>
                <a:lnTo>
                  <a:pt x="64770" y="0"/>
                </a:lnTo>
                <a:lnTo>
                  <a:pt x="0" y="0"/>
                </a:lnTo>
                <a:lnTo>
                  <a:pt x="0" y="1219200"/>
                </a:lnTo>
                <a:close/>
              </a:path>
            </a:pathLst>
          </a:custGeom>
          <a:solidFill>
            <a:srgbClr val="EAEAEA"/>
          </a:solidFill>
        </p:spPr>
        <p:txBody>
          <a:bodyPr wrap="square" lIns="0" tIns="0" rIns="0" bIns="0" rtlCol="0"/>
          <a:lstStyle/>
          <a:p>
            <a:endParaRPr/>
          </a:p>
        </p:txBody>
      </p:sp>
      <p:sp>
        <p:nvSpPr>
          <p:cNvPr id="58" name="object 58"/>
          <p:cNvSpPr/>
          <p:nvPr/>
        </p:nvSpPr>
        <p:spPr>
          <a:xfrm>
            <a:off x="5229491" y="348995"/>
            <a:ext cx="64769" cy="4572000"/>
          </a:xfrm>
          <a:custGeom>
            <a:avLst/>
            <a:gdLst/>
            <a:ahLst/>
            <a:cxnLst/>
            <a:rect l="l" t="t" r="r" b="b"/>
            <a:pathLst>
              <a:path w="64770" h="4572000">
                <a:moveTo>
                  <a:pt x="0" y="4572000"/>
                </a:moveTo>
                <a:lnTo>
                  <a:pt x="64770" y="4572000"/>
                </a:lnTo>
                <a:lnTo>
                  <a:pt x="64770" y="0"/>
                </a:lnTo>
                <a:lnTo>
                  <a:pt x="0" y="0"/>
                </a:lnTo>
                <a:lnTo>
                  <a:pt x="0" y="4572000"/>
                </a:lnTo>
                <a:close/>
              </a:path>
            </a:pathLst>
          </a:custGeom>
          <a:solidFill>
            <a:srgbClr val="EAEAEA"/>
          </a:solidFill>
        </p:spPr>
        <p:txBody>
          <a:bodyPr wrap="square" lIns="0" tIns="0" rIns="0" bIns="0" rtlCol="0"/>
          <a:lstStyle/>
          <a:p>
            <a:endParaRPr/>
          </a:p>
        </p:txBody>
      </p:sp>
      <p:sp>
        <p:nvSpPr>
          <p:cNvPr id="59" name="object 59"/>
          <p:cNvSpPr/>
          <p:nvPr/>
        </p:nvSpPr>
        <p:spPr>
          <a:xfrm>
            <a:off x="5229491" y="5987796"/>
            <a:ext cx="64769" cy="1219200"/>
          </a:xfrm>
          <a:custGeom>
            <a:avLst/>
            <a:gdLst/>
            <a:ahLst/>
            <a:cxnLst/>
            <a:rect l="l" t="t" r="r" b="b"/>
            <a:pathLst>
              <a:path w="64770" h="1219200">
                <a:moveTo>
                  <a:pt x="0" y="1219200"/>
                </a:moveTo>
                <a:lnTo>
                  <a:pt x="64770" y="1219200"/>
                </a:lnTo>
                <a:lnTo>
                  <a:pt x="64770" y="0"/>
                </a:lnTo>
                <a:lnTo>
                  <a:pt x="0" y="0"/>
                </a:lnTo>
                <a:lnTo>
                  <a:pt x="0" y="1219200"/>
                </a:lnTo>
                <a:close/>
              </a:path>
            </a:pathLst>
          </a:custGeom>
          <a:solidFill>
            <a:srgbClr val="EAEAEA"/>
          </a:solidFill>
        </p:spPr>
        <p:txBody>
          <a:bodyPr wrap="square" lIns="0" tIns="0" rIns="0" bIns="0" rtlCol="0"/>
          <a:lstStyle/>
          <a:p>
            <a:endParaRPr/>
          </a:p>
        </p:txBody>
      </p:sp>
      <p:sp>
        <p:nvSpPr>
          <p:cNvPr id="60" name="object 60"/>
          <p:cNvSpPr/>
          <p:nvPr/>
        </p:nvSpPr>
        <p:spPr>
          <a:xfrm>
            <a:off x="5097665" y="348995"/>
            <a:ext cx="64769" cy="4572000"/>
          </a:xfrm>
          <a:custGeom>
            <a:avLst/>
            <a:gdLst/>
            <a:ahLst/>
            <a:cxnLst/>
            <a:rect l="l" t="t" r="r" b="b"/>
            <a:pathLst>
              <a:path w="64770" h="4572000">
                <a:moveTo>
                  <a:pt x="0" y="4572000"/>
                </a:moveTo>
                <a:lnTo>
                  <a:pt x="64770" y="4572000"/>
                </a:lnTo>
                <a:lnTo>
                  <a:pt x="64770" y="0"/>
                </a:lnTo>
                <a:lnTo>
                  <a:pt x="0" y="0"/>
                </a:lnTo>
                <a:lnTo>
                  <a:pt x="0" y="4572000"/>
                </a:lnTo>
                <a:close/>
              </a:path>
            </a:pathLst>
          </a:custGeom>
          <a:solidFill>
            <a:srgbClr val="EAEAEA"/>
          </a:solidFill>
        </p:spPr>
        <p:txBody>
          <a:bodyPr wrap="square" lIns="0" tIns="0" rIns="0" bIns="0" rtlCol="0"/>
          <a:lstStyle/>
          <a:p>
            <a:endParaRPr/>
          </a:p>
        </p:txBody>
      </p:sp>
      <p:sp>
        <p:nvSpPr>
          <p:cNvPr id="61" name="object 61"/>
          <p:cNvSpPr/>
          <p:nvPr/>
        </p:nvSpPr>
        <p:spPr>
          <a:xfrm>
            <a:off x="5097665" y="5987796"/>
            <a:ext cx="64769" cy="1219200"/>
          </a:xfrm>
          <a:custGeom>
            <a:avLst/>
            <a:gdLst/>
            <a:ahLst/>
            <a:cxnLst/>
            <a:rect l="l" t="t" r="r" b="b"/>
            <a:pathLst>
              <a:path w="64770" h="1219200">
                <a:moveTo>
                  <a:pt x="0" y="1219200"/>
                </a:moveTo>
                <a:lnTo>
                  <a:pt x="64770" y="1219200"/>
                </a:lnTo>
                <a:lnTo>
                  <a:pt x="64770" y="0"/>
                </a:lnTo>
                <a:lnTo>
                  <a:pt x="0" y="0"/>
                </a:lnTo>
                <a:lnTo>
                  <a:pt x="0" y="1219200"/>
                </a:lnTo>
                <a:close/>
              </a:path>
            </a:pathLst>
          </a:custGeom>
          <a:solidFill>
            <a:srgbClr val="EAEAEA"/>
          </a:solidFill>
        </p:spPr>
        <p:txBody>
          <a:bodyPr wrap="square" lIns="0" tIns="0" rIns="0" bIns="0" rtlCol="0"/>
          <a:lstStyle/>
          <a:p>
            <a:endParaRPr/>
          </a:p>
        </p:txBody>
      </p:sp>
      <p:sp>
        <p:nvSpPr>
          <p:cNvPr id="62" name="object 62"/>
          <p:cNvSpPr/>
          <p:nvPr/>
        </p:nvSpPr>
        <p:spPr>
          <a:xfrm>
            <a:off x="4964315" y="348995"/>
            <a:ext cx="66675" cy="4572000"/>
          </a:xfrm>
          <a:custGeom>
            <a:avLst/>
            <a:gdLst/>
            <a:ahLst/>
            <a:cxnLst/>
            <a:rect l="l" t="t" r="r" b="b"/>
            <a:pathLst>
              <a:path w="66675" h="4572000">
                <a:moveTo>
                  <a:pt x="0" y="4572000"/>
                </a:moveTo>
                <a:lnTo>
                  <a:pt x="66293" y="4572000"/>
                </a:lnTo>
                <a:lnTo>
                  <a:pt x="66293" y="0"/>
                </a:lnTo>
                <a:lnTo>
                  <a:pt x="0" y="0"/>
                </a:lnTo>
                <a:lnTo>
                  <a:pt x="0" y="4572000"/>
                </a:lnTo>
                <a:close/>
              </a:path>
            </a:pathLst>
          </a:custGeom>
          <a:solidFill>
            <a:srgbClr val="EAEAEA"/>
          </a:solidFill>
        </p:spPr>
        <p:txBody>
          <a:bodyPr wrap="square" lIns="0" tIns="0" rIns="0" bIns="0" rtlCol="0"/>
          <a:lstStyle/>
          <a:p>
            <a:endParaRPr/>
          </a:p>
        </p:txBody>
      </p:sp>
      <p:sp>
        <p:nvSpPr>
          <p:cNvPr id="63" name="object 63"/>
          <p:cNvSpPr/>
          <p:nvPr/>
        </p:nvSpPr>
        <p:spPr>
          <a:xfrm>
            <a:off x="4964315" y="5987796"/>
            <a:ext cx="66675" cy="1219200"/>
          </a:xfrm>
          <a:custGeom>
            <a:avLst/>
            <a:gdLst/>
            <a:ahLst/>
            <a:cxnLst/>
            <a:rect l="l" t="t" r="r" b="b"/>
            <a:pathLst>
              <a:path w="66675" h="1219200">
                <a:moveTo>
                  <a:pt x="0" y="1219200"/>
                </a:moveTo>
                <a:lnTo>
                  <a:pt x="66293" y="1219200"/>
                </a:lnTo>
                <a:lnTo>
                  <a:pt x="66293" y="0"/>
                </a:lnTo>
                <a:lnTo>
                  <a:pt x="0" y="0"/>
                </a:lnTo>
                <a:lnTo>
                  <a:pt x="0" y="1219200"/>
                </a:lnTo>
                <a:close/>
              </a:path>
            </a:pathLst>
          </a:custGeom>
          <a:solidFill>
            <a:srgbClr val="EAEAEA"/>
          </a:solidFill>
        </p:spPr>
        <p:txBody>
          <a:bodyPr wrap="square" lIns="0" tIns="0" rIns="0" bIns="0" rtlCol="0"/>
          <a:lstStyle/>
          <a:p>
            <a:endParaRPr/>
          </a:p>
        </p:txBody>
      </p:sp>
      <p:sp>
        <p:nvSpPr>
          <p:cNvPr id="64" name="object 64"/>
          <p:cNvSpPr/>
          <p:nvPr/>
        </p:nvSpPr>
        <p:spPr>
          <a:xfrm>
            <a:off x="4832489" y="348995"/>
            <a:ext cx="67310" cy="4572000"/>
          </a:xfrm>
          <a:custGeom>
            <a:avLst/>
            <a:gdLst/>
            <a:ahLst/>
            <a:cxnLst/>
            <a:rect l="l" t="t" r="r" b="b"/>
            <a:pathLst>
              <a:path w="67310" h="4572000">
                <a:moveTo>
                  <a:pt x="0" y="4572000"/>
                </a:moveTo>
                <a:lnTo>
                  <a:pt x="67055" y="4572000"/>
                </a:lnTo>
                <a:lnTo>
                  <a:pt x="67055" y="0"/>
                </a:lnTo>
                <a:lnTo>
                  <a:pt x="0" y="0"/>
                </a:lnTo>
                <a:lnTo>
                  <a:pt x="0" y="4572000"/>
                </a:lnTo>
                <a:close/>
              </a:path>
            </a:pathLst>
          </a:custGeom>
          <a:solidFill>
            <a:srgbClr val="EAEAEA"/>
          </a:solidFill>
        </p:spPr>
        <p:txBody>
          <a:bodyPr wrap="square" lIns="0" tIns="0" rIns="0" bIns="0" rtlCol="0"/>
          <a:lstStyle/>
          <a:p>
            <a:endParaRPr/>
          </a:p>
        </p:txBody>
      </p:sp>
      <p:sp>
        <p:nvSpPr>
          <p:cNvPr id="65" name="object 65"/>
          <p:cNvSpPr/>
          <p:nvPr/>
        </p:nvSpPr>
        <p:spPr>
          <a:xfrm>
            <a:off x="4832489" y="5987796"/>
            <a:ext cx="67310" cy="1219200"/>
          </a:xfrm>
          <a:custGeom>
            <a:avLst/>
            <a:gdLst/>
            <a:ahLst/>
            <a:cxnLst/>
            <a:rect l="l" t="t" r="r" b="b"/>
            <a:pathLst>
              <a:path w="67310" h="1219200">
                <a:moveTo>
                  <a:pt x="0" y="1219200"/>
                </a:moveTo>
                <a:lnTo>
                  <a:pt x="67055" y="1219200"/>
                </a:lnTo>
                <a:lnTo>
                  <a:pt x="67055" y="0"/>
                </a:lnTo>
                <a:lnTo>
                  <a:pt x="0" y="0"/>
                </a:lnTo>
                <a:lnTo>
                  <a:pt x="0" y="1219200"/>
                </a:lnTo>
                <a:close/>
              </a:path>
            </a:pathLst>
          </a:custGeom>
          <a:solidFill>
            <a:srgbClr val="EAEAEA"/>
          </a:solidFill>
        </p:spPr>
        <p:txBody>
          <a:bodyPr wrap="square" lIns="0" tIns="0" rIns="0" bIns="0" rtlCol="0"/>
          <a:lstStyle/>
          <a:p>
            <a:endParaRPr/>
          </a:p>
        </p:txBody>
      </p:sp>
      <p:sp>
        <p:nvSpPr>
          <p:cNvPr id="66" name="object 66"/>
          <p:cNvSpPr/>
          <p:nvPr/>
        </p:nvSpPr>
        <p:spPr>
          <a:xfrm>
            <a:off x="4700663" y="348995"/>
            <a:ext cx="67310" cy="4572000"/>
          </a:xfrm>
          <a:custGeom>
            <a:avLst/>
            <a:gdLst/>
            <a:ahLst/>
            <a:cxnLst/>
            <a:rect l="l" t="t" r="r" b="b"/>
            <a:pathLst>
              <a:path w="67310" h="4572000">
                <a:moveTo>
                  <a:pt x="0" y="4572000"/>
                </a:moveTo>
                <a:lnTo>
                  <a:pt x="67055" y="4572000"/>
                </a:lnTo>
                <a:lnTo>
                  <a:pt x="67055" y="0"/>
                </a:lnTo>
                <a:lnTo>
                  <a:pt x="0" y="0"/>
                </a:lnTo>
                <a:lnTo>
                  <a:pt x="0" y="4572000"/>
                </a:lnTo>
                <a:close/>
              </a:path>
            </a:pathLst>
          </a:custGeom>
          <a:solidFill>
            <a:srgbClr val="EAEAEA"/>
          </a:solidFill>
        </p:spPr>
        <p:txBody>
          <a:bodyPr wrap="square" lIns="0" tIns="0" rIns="0" bIns="0" rtlCol="0"/>
          <a:lstStyle/>
          <a:p>
            <a:endParaRPr/>
          </a:p>
        </p:txBody>
      </p:sp>
      <p:sp>
        <p:nvSpPr>
          <p:cNvPr id="67" name="object 67"/>
          <p:cNvSpPr/>
          <p:nvPr/>
        </p:nvSpPr>
        <p:spPr>
          <a:xfrm>
            <a:off x="4700663" y="5987796"/>
            <a:ext cx="67310" cy="1219200"/>
          </a:xfrm>
          <a:custGeom>
            <a:avLst/>
            <a:gdLst/>
            <a:ahLst/>
            <a:cxnLst/>
            <a:rect l="l" t="t" r="r" b="b"/>
            <a:pathLst>
              <a:path w="67310" h="1219200">
                <a:moveTo>
                  <a:pt x="0" y="1219200"/>
                </a:moveTo>
                <a:lnTo>
                  <a:pt x="67055" y="1219200"/>
                </a:lnTo>
                <a:lnTo>
                  <a:pt x="67055" y="0"/>
                </a:lnTo>
                <a:lnTo>
                  <a:pt x="0" y="0"/>
                </a:lnTo>
                <a:lnTo>
                  <a:pt x="0" y="1219200"/>
                </a:lnTo>
                <a:close/>
              </a:path>
            </a:pathLst>
          </a:custGeom>
          <a:solidFill>
            <a:srgbClr val="EAEAEA"/>
          </a:solidFill>
        </p:spPr>
        <p:txBody>
          <a:bodyPr wrap="square" lIns="0" tIns="0" rIns="0" bIns="0" rtlCol="0"/>
          <a:lstStyle/>
          <a:p>
            <a:endParaRPr/>
          </a:p>
        </p:txBody>
      </p:sp>
      <p:sp>
        <p:nvSpPr>
          <p:cNvPr id="68" name="object 68"/>
          <p:cNvSpPr/>
          <p:nvPr/>
        </p:nvSpPr>
        <p:spPr>
          <a:xfrm>
            <a:off x="4568837" y="348995"/>
            <a:ext cx="66040" cy="4572000"/>
          </a:xfrm>
          <a:custGeom>
            <a:avLst/>
            <a:gdLst/>
            <a:ahLst/>
            <a:cxnLst/>
            <a:rect l="l" t="t" r="r" b="b"/>
            <a:pathLst>
              <a:path w="66039" h="4572000">
                <a:moveTo>
                  <a:pt x="0" y="4572000"/>
                </a:moveTo>
                <a:lnTo>
                  <a:pt x="65531" y="4572000"/>
                </a:lnTo>
                <a:lnTo>
                  <a:pt x="65531" y="0"/>
                </a:lnTo>
                <a:lnTo>
                  <a:pt x="0" y="0"/>
                </a:lnTo>
                <a:lnTo>
                  <a:pt x="0" y="4572000"/>
                </a:lnTo>
                <a:close/>
              </a:path>
            </a:pathLst>
          </a:custGeom>
          <a:solidFill>
            <a:srgbClr val="EAEAEA"/>
          </a:solidFill>
        </p:spPr>
        <p:txBody>
          <a:bodyPr wrap="square" lIns="0" tIns="0" rIns="0" bIns="0" rtlCol="0"/>
          <a:lstStyle/>
          <a:p>
            <a:endParaRPr/>
          </a:p>
        </p:txBody>
      </p:sp>
      <p:sp>
        <p:nvSpPr>
          <p:cNvPr id="69" name="object 69"/>
          <p:cNvSpPr/>
          <p:nvPr/>
        </p:nvSpPr>
        <p:spPr>
          <a:xfrm>
            <a:off x="4568837" y="5987796"/>
            <a:ext cx="66040" cy="1219200"/>
          </a:xfrm>
          <a:custGeom>
            <a:avLst/>
            <a:gdLst/>
            <a:ahLst/>
            <a:cxnLst/>
            <a:rect l="l" t="t" r="r" b="b"/>
            <a:pathLst>
              <a:path w="66039" h="1219200">
                <a:moveTo>
                  <a:pt x="0" y="1219200"/>
                </a:moveTo>
                <a:lnTo>
                  <a:pt x="65531" y="1219200"/>
                </a:lnTo>
                <a:lnTo>
                  <a:pt x="65531" y="0"/>
                </a:lnTo>
                <a:lnTo>
                  <a:pt x="0" y="0"/>
                </a:lnTo>
                <a:lnTo>
                  <a:pt x="0" y="1219200"/>
                </a:lnTo>
                <a:close/>
              </a:path>
            </a:pathLst>
          </a:custGeom>
          <a:solidFill>
            <a:srgbClr val="EAEAEA"/>
          </a:solidFill>
        </p:spPr>
        <p:txBody>
          <a:bodyPr wrap="square" lIns="0" tIns="0" rIns="0" bIns="0" rtlCol="0"/>
          <a:lstStyle/>
          <a:p>
            <a:endParaRPr/>
          </a:p>
        </p:txBody>
      </p:sp>
      <p:sp>
        <p:nvSpPr>
          <p:cNvPr id="70" name="object 70"/>
          <p:cNvSpPr/>
          <p:nvPr/>
        </p:nvSpPr>
        <p:spPr>
          <a:xfrm>
            <a:off x="4437011" y="348995"/>
            <a:ext cx="66040" cy="4572000"/>
          </a:xfrm>
          <a:custGeom>
            <a:avLst/>
            <a:gdLst/>
            <a:ahLst/>
            <a:cxnLst/>
            <a:rect l="l" t="t" r="r" b="b"/>
            <a:pathLst>
              <a:path w="66039" h="4572000">
                <a:moveTo>
                  <a:pt x="0" y="4572000"/>
                </a:moveTo>
                <a:lnTo>
                  <a:pt x="65531" y="4572000"/>
                </a:lnTo>
                <a:lnTo>
                  <a:pt x="65531" y="0"/>
                </a:lnTo>
                <a:lnTo>
                  <a:pt x="0" y="0"/>
                </a:lnTo>
                <a:lnTo>
                  <a:pt x="0" y="4572000"/>
                </a:lnTo>
                <a:close/>
              </a:path>
            </a:pathLst>
          </a:custGeom>
          <a:solidFill>
            <a:srgbClr val="EAEAEA"/>
          </a:solidFill>
        </p:spPr>
        <p:txBody>
          <a:bodyPr wrap="square" lIns="0" tIns="0" rIns="0" bIns="0" rtlCol="0"/>
          <a:lstStyle/>
          <a:p>
            <a:endParaRPr/>
          </a:p>
        </p:txBody>
      </p:sp>
      <p:sp>
        <p:nvSpPr>
          <p:cNvPr id="71" name="object 71"/>
          <p:cNvSpPr/>
          <p:nvPr/>
        </p:nvSpPr>
        <p:spPr>
          <a:xfrm>
            <a:off x="4437011" y="5987796"/>
            <a:ext cx="66040" cy="1219200"/>
          </a:xfrm>
          <a:custGeom>
            <a:avLst/>
            <a:gdLst/>
            <a:ahLst/>
            <a:cxnLst/>
            <a:rect l="l" t="t" r="r" b="b"/>
            <a:pathLst>
              <a:path w="66039" h="1219200">
                <a:moveTo>
                  <a:pt x="0" y="1219200"/>
                </a:moveTo>
                <a:lnTo>
                  <a:pt x="65531" y="1219200"/>
                </a:lnTo>
                <a:lnTo>
                  <a:pt x="65531" y="0"/>
                </a:lnTo>
                <a:lnTo>
                  <a:pt x="0" y="0"/>
                </a:lnTo>
                <a:lnTo>
                  <a:pt x="0" y="1219200"/>
                </a:lnTo>
                <a:close/>
              </a:path>
            </a:pathLst>
          </a:custGeom>
          <a:solidFill>
            <a:srgbClr val="EAEAEA"/>
          </a:solidFill>
        </p:spPr>
        <p:txBody>
          <a:bodyPr wrap="square" lIns="0" tIns="0" rIns="0" bIns="0" rtlCol="0"/>
          <a:lstStyle/>
          <a:p>
            <a:endParaRPr/>
          </a:p>
        </p:txBody>
      </p:sp>
      <p:sp>
        <p:nvSpPr>
          <p:cNvPr id="72" name="object 72"/>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3" name="object 73"/>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4" name="object 74"/>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5" name="object 75"/>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76" name="object 76"/>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77" name="object 77"/>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78" name="object 78"/>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79" name="object 79"/>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80" name="object 80"/>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81" name="object 81"/>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82" name="object 82"/>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83" name="object 83"/>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84" name="object 84"/>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85" name="object 85"/>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86" name="object 86"/>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87" name="object 87"/>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88" name="object 88"/>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89" name="object 89"/>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90" name="object 90"/>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91" name="object 91"/>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92" name="object 92"/>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93" name="object 93"/>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94" name="object 94"/>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95" name="object 95"/>
          <p:cNvSpPr/>
          <p:nvPr/>
        </p:nvSpPr>
        <p:spPr>
          <a:xfrm>
            <a:off x="2555252"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96" name="object 96"/>
          <p:cNvSpPr/>
          <p:nvPr/>
        </p:nvSpPr>
        <p:spPr>
          <a:xfrm>
            <a:off x="2687078"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97" name="object 97"/>
          <p:cNvSpPr/>
          <p:nvPr/>
        </p:nvSpPr>
        <p:spPr>
          <a:xfrm>
            <a:off x="2819666"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98" name="object 98"/>
          <p:cNvSpPr/>
          <p:nvPr/>
        </p:nvSpPr>
        <p:spPr>
          <a:xfrm>
            <a:off x="295149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99" name="object 99"/>
          <p:cNvSpPr/>
          <p:nvPr/>
        </p:nvSpPr>
        <p:spPr>
          <a:xfrm>
            <a:off x="3082937"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0" name="object 100"/>
          <p:cNvSpPr/>
          <p:nvPr/>
        </p:nvSpPr>
        <p:spPr>
          <a:xfrm>
            <a:off x="3215525"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101" name="object 101"/>
          <p:cNvSpPr/>
          <p:nvPr/>
        </p:nvSpPr>
        <p:spPr>
          <a:xfrm>
            <a:off x="3347351"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102" name="object 102"/>
          <p:cNvSpPr/>
          <p:nvPr/>
        </p:nvSpPr>
        <p:spPr>
          <a:xfrm>
            <a:off x="3479177"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103" name="object 103"/>
          <p:cNvSpPr/>
          <p:nvPr/>
        </p:nvSpPr>
        <p:spPr>
          <a:xfrm>
            <a:off x="3611765"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4" name="object 104"/>
          <p:cNvSpPr/>
          <p:nvPr/>
        </p:nvSpPr>
        <p:spPr>
          <a:xfrm>
            <a:off x="3743591"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5" name="object 105"/>
          <p:cNvSpPr/>
          <p:nvPr/>
        </p:nvSpPr>
        <p:spPr>
          <a:xfrm>
            <a:off x="3875417"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6" name="object 106"/>
          <p:cNvSpPr/>
          <p:nvPr/>
        </p:nvSpPr>
        <p:spPr>
          <a:xfrm>
            <a:off x="4007624"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107" name="object 107"/>
          <p:cNvSpPr/>
          <p:nvPr/>
        </p:nvSpPr>
        <p:spPr>
          <a:xfrm>
            <a:off x="4139450"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108" name="object 108"/>
          <p:cNvSpPr/>
          <p:nvPr/>
        </p:nvSpPr>
        <p:spPr>
          <a:xfrm>
            <a:off x="427127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109" name="object 109"/>
          <p:cNvSpPr/>
          <p:nvPr/>
        </p:nvSpPr>
        <p:spPr>
          <a:xfrm>
            <a:off x="4403864"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10" name="object 110"/>
          <p:cNvSpPr/>
          <p:nvPr/>
        </p:nvSpPr>
        <p:spPr>
          <a:xfrm>
            <a:off x="4535690" y="348995"/>
            <a:ext cx="0" cy="4572000"/>
          </a:xfrm>
          <a:custGeom>
            <a:avLst/>
            <a:gdLst/>
            <a:ahLst/>
            <a:cxnLst/>
            <a:rect l="l" t="t" r="r" b="b"/>
            <a:pathLst>
              <a:path h="4572000">
                <a:moveTo>
                  <a:pt x="0" y="0"/>
                </a:moveTo>
                <a:lnTo>
                  <a:pt x="0" y="4572000"/>
                </a:lnTo>
              </a:path>
            </a:pathLst>
          </a:custGeom>
          <a:ln w="66294">
            <a:solidFill>
              <a:srgbClr val="DDDDDD"/>
            </a:solidFill>
          </a:ln>
        </p:spPr>
        <p:txBody>
          <a:bodyPr wrap="square" lIns="0" tIns="0" rIns="0" bIns="0" rtlCol="0"/>
          <a:lstStyle/>
          <a:p>
            <a:endParaRPr/>
          </a:p>
        </p:txBody>
      </p:sp>
      <p:sp>
        <p:nvSpPr>
          <p:cNvPr id="111" name="object 111"/>
          <p:cNvSpPr/>
          <p:nvPr/>
        </p:nvSpPr>
        <p:spPr>
          <a:xfrm>
            <a:off x="4535690" y="5987796"/>
            <a:ext cx="0" cy="1219200"/>
          </a:xfrm>
          <a:custGeom>
            <a:avLst/>
            <a:gdLst/>
            <a:ahLst/>
            <a:cxnLst/>
            <a:rect l="l" t="t" r="r" b="b"/>
            <a:pathLst>
              <a:path h="1219200">
                <a:moveTo>
                  <a:pt x="0" y="0"/>
                </a:moveTo>
                <a:lnTo>
                  <a:pt x="0" y="1219200"/>
                </a:lnTo>
              </a:path>
            </a:pathLst>
          </a:custGeom>
          <a:ln w="66294">
            <a:solidFill>
              <a:srgbClr val="DDDDDD"/>
            </a:solidFill>
          </a:ln>
        </p:spPr>
        <p:txBody>
          <a:bodyPr wrap="square" lIns="0" tIns="0" rIns="0" bIns="0" rtlCol="0"/>
          <a:lstStyle/>
          <a:p>
            <a:endParaRPr/>
          </a:p>
        </p:txBody>
      </p:sp>
      <p:sp>
        <p:nvSpPr>
          <p:cNvPr id="112" name="object 112"/>
          <p:cNvSpPr/>
          <p:nvPr/>
        </p:nvSpPr>
        <p:spPr>
          <a:xfrm>
            <a:off x="4667516" y="348995"/>
            <a:ext cx="0" cy="4572000"/>
          </a:xfrm>
          <a:custGeom>
            <a:avLst/>
            <a:gdLst/>
            <a:ahLst/>
            <a:cxnLst/>
            <a:rect l="l" t="t" r="r" b="b"/>
            <a:pathLst>
              <a:path h="4572000">
                <a:moveTo>
                  <a:pt x="0" y="0"/>
                </a:moveTo>
                <a:lnTo>
                  <a:pt x="0" y="4572000"/>
                </a:lnTo>
              </a:path>
            </a:pathLst>
          </a:custGeom>
          <a:ln w="66294">
            <a:solidFill>
              <a:srgbClr val="DDDDDD"/>
            </a:solidFill>
          </a:ln>
        </p:spPr>
        <p:txBody>
          <a:bodyPr wrap="square" lIns="0" tIns="0" rIns="0" bIns="0" rtlCol="0"/>
          <a:lstStyle/>
          <a:p>
            <a:endParaRPr/>
          </a:p>
        </p:txBody>
      </p:sp>
      <p:sp>
        <p:nvSpPr>
          <p:cNvPr id="113" name="object 113"/>
          <p:cNvSpPr/>
          <p:nvPr/>
        </p:nvSpPr>
        <p:spPr>
          <a:xfrm>
            <a:off x="4667516" y="5987796"/>
            <a:ext cx="0" cy="1219200"/>
          </a:xfrm>
          <a:custGeom>
            <a:avLst/>
            <a:gdLst/>
            <a:ahLst/>
            <a:cxnLst/>
            <a:rect l="l" t="t" r="r" b="b"/>
            <a:pathLst>
              <a:path h="1219200">
                <a:moveTo>
                  <a:pt x="0" y="0"/>
                </a:moveTo>
                <a:lnTo>
                  <a:pt x="0" y="1219200"/>
                </a:lnTo>
              </a:path>
            </a:pathLst>
          </a:custGeom>
          <a:ln w="66294">
            <a:solidFill>
              <a:srgbClr val="DDDDDD"/>
            </a:solidFill>
          </a:ln>
        </p:spPr>
        <p:txBody>
          <a:bodyPr wrap="square" lIns="0" tIns="0" rIns="0" bIns="0" rtlCol="0"/>
          <a:lstStyle/>
          <a:p>
            <a:endParaRPr/>
          </a:p>
        </p:txBody>
      </p:sp>
      <p:sp>
        <p:nvSpPr>
          <p:cNvPr id="114" name="object 114"/>
          <p:cNvSpPr/>
          <p:nvPr/>
        </p:nvSpPr>
        <p:spPr>
          <a:xfrm>
            <a:off x="4800104" y="348995"/>
            <a:ext cx="0" cy="4572000"/>
          </a:xfrm>
          <a:custGeom>
            <a:avLst/>
            <a:gdLst/>
            <a:ahLst/>
            <a:cxnLst/>
            <a:rect l="l" t="t" r="r" b="b"/>
            <a:pathLst>
              <a:path h="4572000">
                <a:moveTo>
                  <a:pt x="0" y="0"/>
                </a:moveTo>
                <a:lnTo>
                  <a:pt x="0" y="4572000"/>
                </a:lnTo>
              </a:path>
            </a:pathLst>
          </a:custGeom>
          <a:ln w="64770">
            <a:solidFill>
              <a:srgbClr val="DDDDDD"/>
            </a:solidFill>
          </a:ln>
        </p:spPr>
        <p:txBody>
          <a:bodyPr wrap="square" lIns="0" tIns="0" rIns="0" bIns="0" rtlCol="0"/>
          <a:lstStyle/>
          <a:p>
            <a:endParaRPr/>
          </a:p>
        </p:txBody>
      </p:sp>
      <p:sp>
        <p:nvSpPr>
          <p:cNvPr id="115" name="object 115"/>
          <p:cNvSpPr/>
          <p:nvPr/>
        </p:nvSpPr>
        <p:spPr>
          <a:xfrm>
            <a:off x="4800104" y="5987796"/>
            <a:ext cx="0" cy="1219200"/>
          </a:xfrm>
          <a:custGeom>
            <a:avLst/>
            <a:gdLst/>
            <a:ahLst/>
            <a:cxnLst/>
            <a:rect l="l" t="t" r="r" b="b"/>
            <a:pathLst>
              <a:path h="1219200">
                <a:moveTo>
                  <a:pt x="0" y="0"/>
                </a:moveTo>
                <a:lnTo>
                  <a:pt x="0" y="1219200"/>
                </a:lnTo>
              </a:path>
            </a:pathLst>
          </a:custGeom>
          <a:ln w="64770">
            <a:solidFill>
              <a:srgbClr val="DDDDDD"/>
            </a:solidFill>
          </a:ln>
        </p:spPr>
        <p:txBody>
          <a:bodyPr wrap="square" lIns="0" tIns="0" rIns="0" bIns="0" rtlCol="0"/>
          <a:lstStyle/>
          <a:p>
            <a:endParaRPr/>
          </a:p>
        </p:txBody>
      </p:sp>
      <p:sp>
        <p:nvSpPr>
          <p:cNvPr id="116" name="object 116"/>
          <p:cNvSpPr/>
          <p:nvPr/>
        </p:nvSpPr>
        <p:spPr>
          <a:xfrm>
            <a:off x="4931930" y="348995"/>
            <a:ext cx="0" cy="4572000"/>
          </a:xfrm>
          <a:custGeom>
            <a:avLst/>
            <a:gdLst/>
            <a:ahLst/>
            <a:cxnLst/>
            <a:rect l="l" t="t" r="r" b="b"/>
            <a:pathLst>
              <a:path h="4572000">
                <a:moveTo>
                  <a:pt x="0" y="0"/>
                </a:moveTo>
                <a:lnTo>
                  <a:pt x="0" y="4572000"/>
                </a:lnTo>
              </a:path>
            </a:pathLst>
          </a:custGeom>
          <a:ln w="64770">
            <a:solidFill>
              <a:srgbClr val="DDDDDD"/>
            </a:solidFill>
          </a:ln>
        </p:spPr>
        <p:txBody>
          <a:bodyPr wrap="square" lIns="0" tIns="0" rIns="0" bIns="0" rtlCol="0"/>
          <a:lstStyle/>
          <a:p>
            <a:endParaRPr/>
          </a:p>
        </p:txBody>
      </p:sp>
      <p:sp>
        <p:nvSpPr>
          <p:cNvPr id="117" name="object 117"/>
          <p:cNvSpPr/>
          <p:nvPr/>
        </p:nvSpPr>
        <p:spPr>
          <a:xfrm>
            <a:off x="4931930" y="5987796"/>
            <a:ext cx="0" cy="1219200"/>
          </a:xfrm>
          <a:custGeom>
            <a:avLst/>
            <a:gdLst/>
            <a:ahLst/>
            <a:cxnLst/>
            <a:rect l="l" t="t" r="r" b="b"/>
            <a:pathLst>
              <a:path h="1219200">
                <a:moveTo>
                  <a:pt x="0" y="0"/>
                </a:moveTo>
                <a:lnTo>
                  <a:pt x="0" y="1219200"/>
                </a:lnTo>
              </a:path>
            </a:pathLst>
          </a:custGeom>
          <a:ln w="64770">
            <a:solidFill>
              <a:srgbClr val="DDDDDD"/>
            </a:solidFill>
          </a:ln>
        </p:spPr>
        <p:txBody>
          <a:bodyPr wrap="square" lIns="0" tIns="0" rIns="0" bIns="0" rtlCol="0"/>
          <a:lstStyle/>
          <a:p>
            <a:endParaRPr/>
          </a:p>
        </p:txBody>
      </p:sp>
      <p:sp>
        <p:nvSpPr>
          <p:cNvPr id="118" name="object 118"/>
          <p:cNvSpPr/>
          <p:nvPr/>
        </p:nvSpPr>
        <p:spPr>
          <a:xfrm>
            <a:off x="5064137" y="348995"/>
            <a:ext cx="0" cy="4572000"/>
          </a:xfrm>
          <a:custGeom>
            <a:avLst/>
            <a:gdLst/>
            <a:ahLst/>
            <a:cxnLst/>
            <a:rect l="l" t="t" r="r" b="b"/>
            <a:pathLst>
              <a:path h="4572000">
                <a:moveTo>
                  <a:pt x="0" y="0"/>
                </a:moveTo>
                <a:lnTo>
                  <a:pt x="0" y="4572000"/>
                </a:lnTo>
              </a:path>
            </a:pathLst>
          </a:custGeom>
          <a:ln w="67055">
            <a:solidFill>
              <a:srgbClr val="DDDDDD"/>
            </a:solidFill>
          </a:ln>
        </p:spPr>
        <p:txBody>
          <a:bodyPr wrap="square" lIns="0" tIns="0" rIns="0" bIns="0" rtlCol="0"/>
          <a:lstStyle/>
          <a:p>
            <a:endParaRPr/>
          </a:p>
        </p:txBody>
      </p:sp>
      <p:sp>
        <p:nvSpPr>
          <p:cNvPr id="119" name="object 119"/>
          <p:cNvSpPr/>
          <p:nvPr/>
        </p:nvSpPr>
        <p:spPr>
          <a:xfrm>
            <a:off x="5064137" y="5987796"/>
            <a:ext cx="0" cy="1219200"/>
          </a:xfrm>
          <a:custGeom>
            <a:avLst/>
            <a:gdLst/>
            <a:ahLst/>
            <a:cxnLst/>
            <a:rect l="l" t="t" r="r" b="b"/>
            <a:pathLst>
              <a:path h="1219200">
                <a:moveTo>
                  <a:pt x="0" y="0"/>
                </a:moveTo>
                <a:lnTo>
                  <a:pt x="0" y="1219200"/>
                </a:lnTo>
              </a:path>
            </a:pathLst>
          </a:custGeom>
          <a:ln w="67055">
            <a:solidFill>
              <a:srgbClr val="DDDDDD"/>
            </a:solidFill>
          </a:ln>
        </p:spPr>
        <p:txBody>
          <a:bodyPr wrap="square" lIns="0" tIns="0" rIns="0" bIns="0" rtlCol="0"/>
          <a:lstStyle/>
          <a:p>
            <a:endParaRPr/>
          </a:p>
        </p:txBody>
      </p:sp>
      <p:sp>
        <p:nvSpPr>
          <p:cNvPr id="120" name="object 120"/>
          <p:cNvSpPr/>
          <p:nvPr/>
        </p:nvSpPr>
        <p:spPr>
          <a:xfrm>
            <a:off x="5195963" y="348995"/>
            <a:ext cx="0" cy="4572000"/>
          </a:xfrm>
          <a:custGeom>
            <a:avLst/>
            <a:gdLst/>
            <a:ahLst/>
            <a:cxnLst/>
            <a:rect l="l" t="t" r="r" b="b"/>
            <a:pathLst>
              <a:path h="4572000">
                <a:moveTo>
                  <a:pt x="0" y="0"/>
                </a:moveTo>
                <a:lnTo>
                  <a:pt x="0" y="4572000"/>
                </a:lnTo>
              </a:path>
            </a:pathLst>
          </a:custGeom>
          <a:ln w="67055">
            <a:solidFill>
              <a:srgbClr val="DDDDDD"/>
            </a:solidFill>
          </a:ln>
        </p:spPr>
        <p:txBody>
          <a:bodyPr wrap="square" lIns="0" tIns="0" rIns="0" bIns="0" rtlCol="0"/>
          <a:lstStyle/>
          <a:p>
            <a:endParaRPr/>
          </a:p>
        </p:txBody>
      </p:sp>
      <p:sp>
        <p:nvSpPr>
          <p:cNvPr id="121" name="object 121"/>
          <p:cNvSpPr/>
          <p:nvPr/>
        </p:nvSpPr>
        <p:spPr>
          <a:xfrm>
            <a:off x="5195963" y="5987796"/>
            <a:ext cx="0" cy="1219200"/>
          </a:xfrm>
          <a:custGeom>
            <a:avLst/>
            <a:gdLst/>
            <a:ahLst/>
            <a:cxnLst/>
            <a:rect l="l" t="t" r="r" b="b"/>
            <a:pathLst>
              <a:path h="1219200">
                <a:moveTo>
                  <a:pt x="0" y="0"/>
                </a:moveTo>
                <a:lnTo>
                  <a:pt x="0" y="1219200"/>
                </a:lnTo>
              </a:path>
            </a:pathLst>
          </a:custGeom>
          <a:ln w="67055">
            <a:solidFill>
              <a:srgbClr val="DDDDDD"/>
            </a:solidFill>
          </a:ln>
        </p:spPr>
        <p:txBody>
          <a:bodyPr wrap="square" lIns="0" tIns="0" rIns="0" bIns="0" rtlCol="0"/>
          <a:lstStyle/>
          <a:p>
            <a:endParaRPr/>
          </a:p>
        </p:txBody>
      </p:sp>
      <p:sp>
        <p:nvSpPr>
          <p:cNvPr id="122" name="object 122"/>
          <p:cNvSpPr/>
          <p:nvPr/>
        </p:nvSpPr>
        <p:spPr>
          <a:xfrm>
            <a:off x="5327789" y="348995"/>
            <a:ext cx="0" cy="4572000"/>
          </a:xfrm>
          <a:custGeom>
            <a:avLst/>
            <a:gdLst/>
            <a:ahLst/>
            <a:cxnLst/>
            <a:rect l="l" t="t" r="r" b="b"/>
            <a:pathLst>
              <a:path h="4572000">
                <a:moveTo>
                  <a:pt x="0" y="0"/>
                </a:moveTo>
                <a:lnTo>
                  <a:pt x="0" y="4572000"/>
                </a:lnTo>
              </a:path>
            </a:pathLst>
          </a:custGeom>
          <a:ln w="67055">
            <a:solidFill>
              <a:srgbClr val="DDDDDD"/>
            </a:solidFill>
          </a:ln>
        </p:spPr>
        <p:txBody>
          <a:bodyPr wrap="square" lIns="0" tIns="0" rIns="0" bIns="0" rtlCol="0"/>
          <a:lstStyle/>
          <a:p>
            <a:endParaRPr/>
          </a:p>
        </p:txBody>
      </p:sp>
      <p:sp>
        <p:nvSpPr>
          <p:cNvPr id="123" name="object 123"/>
          <p:cNvSpPr/>
          <p:nvPr/>
        </p:nvSpPr>
        <p:spPr>
          <a:xfrm>
            <a:off x="5327789" y="5987796"/>
            <a:ext cx="0" cy="1219200"/>
          </a:xfrm>
          <a:custGeom>
            <a:avLst/>
            <a:gdLst/>
            <a:ahLst/>
            <a:cxnLst/>
            <a:rect l="l" t="t" r="r" b="b"/>
            <a:pathLst>
              <a:path h="1219200">
                <a:moveTo>
                  <a:pt x="0" y="0"/>
                </a:moveTo>
                <a:lnTo>
                  <a:pt x="0" y="1219200"/>
                </a:lnTo>
              </a:path>
            </a:pathLst>
          </a:custGeom>
          <a:ln w="67055">
            <a:solidFill>
              <a:srgbClr val="DDDDDD"/>
            </a:solidFill>
          </a:ln>
        </p:spPr>
        <p:txBody>
          <a:bodyPr wrap="square" lIns="0" tIns="0" rIns="0" bIns="0" rtlCol="0"/>
          <a:lstStyle/>
          <a:p>
            <a:endParaRPr/>
          </a:p>
        </p:txBody>
      </p:sp>
      <p:sp>
        <p:nvSpPr>
          <p:cNvPr id="124" name="object 124"/>
          <p:cNvSpPr/>
          <p:nvPr/>
        </p:nvSpPr>
        <p:spPr>
          <a:xfrm>
            <a:off x="5459615" y="348995"/>
            <a:ext cx="0" cy="4572000"/>
          </a:xfrm>
          <a:custGeom>
            <a:avLst/>
            <a:gdLst/>
            <a:ahLst/>
            <a:cxnLst/>
            <a:rect l="l" t="t" r="r" b="b"/>
            <a:pathLst>
              <a:path h="4572000">
                <a:moveTo>
                  <a:pt x="0" y="0"/>
                </a:moveTo>
                <a:lnTo>
                  <a:pt x="0" y="4572000"/>
                </a:lnTo>
              </a:path>
            </a:pathLst>
          </a:custGeom>
          <a:ln w="67055">
            <a:solidFill>
              <a:srgbClr val="DDDDDD"/>
            </a:solidFill>
          </a:ln>
        </p:spPr>
        <p:txBody>
          <a:bodyPr wrap="square" lIns="0" tIns="0" rIns="0" bIns="0" rtlCol="0"/>
          <a:lstStyle/>
          <a:p>
            <a:endParaRPr/>
          </a:p>
        </p:txBody>
      </p:sp>
      <p:sp>
        <p:nvSpPr>
          <p:cNvPr id="125" name="object 125"/>
          <p:cNvSpPr/>
          <p:nvPr/>
        </p:nvSpPr>
        <p:spPr>
          <a:xfrm>
            <a:off x="5459615" y="5987796"/>
            <a:ext cx="0" cy="1219200"/>
          </a:xfrm>
          <a:custGeom>
            <a:avLst/>
            <a:gdLst/>
            <a:ahLst/>
            <a:cxnLst/>
            <a:rect l="l" t="t" r="r" b="b"/>
            <a:pathLst>
              <a:path h="1219200">
                <a:moveTo>
                  <a:pt x="0" y="0"/>
                </a:moveTo>
                <a:lnTo>
                  <a:pt x="0" y="1219200"/>
                </a:lnTo>
              </a:path>
            </a:pathLst>
          </a:custGeom>
          <a:ln w="67055">
            <a:solidFill>
              <a:srgbClr val="DDDDDD"/>
            </a:solidFill>
          </a:ln>
        </p:spPr>
        <p:txBody>
          <a:bodyPr wrap="square" lIns="0" tIns="0" rIns="0" bIns="0" rtlCol="0"/>
          <a:lstStyle/>
          <a:p>
            <a:endParaRPr/>
          </a:p>
        </p:txBody>
      </p:sp>
      <p:sp>
        <p:nvSpPr>
          <p:cNvPr id="126" name="object 126"/>
          <p:cNvSpPr/>
          <p:nvPr/>
        </p:nvSpPr>
        <p:spPr>
          <a:xfrm>
            <a:off x="5592203" y="348995"/>
            <a:ext cx="0" cy="4572000"/>
          </a:xfrm>
          <a:custGeom>
            <a:avLst/>
            <a:gdLst/>
            <a:ahLst/>
            <a:cxnLst/>
            <a:rect l="l" t="t" r="r" b="b"/>
            <a:pathLst>
              <a:path h="4572000">
                <a:moveTo>
                  <a:pt x="0" y="0"/>
                </a:moveTo>
                <a:lnTo>
                  <a:pt x="0" y="4572000"/>
                </a:lnTo>
              </a:path>
            </a:pathLst>
          </a:custGeom>
          <a:ln w="65532">
            <a:solidFill>
              <a:srgbClr val="DDDDDD"/>
            </a:solidFill>
          </a:ln>
        </p:spPr>
        <p:txBody>
          <a:bodyPr wrap="square" lIns="0" tIns="0" rIns="0" bIns="0" rtlCol="0"/>
          <a:lstStyle/>
          <a:p>
            <a:endParaRPr/>
          </a:p>
        </p:txBody>
      </p:sp>
      <p:sp>
        <p:nvSpPr>
          <p:cNvPr id="127" name="object 127"/>
          <p:cNvSpPr/>
          <p:nvPr/>
        </p:nvSpPr>
        <p:spPr>
          <a:xfrm>
            <a:off x="5592203" y="5987796"/>
            <a:ext cx="0" cy="1219200"/>
          </a:xfrm>
          <a:custGeom>
            <a:avLst/>
            <a:gdLst/>
            <a:ahLst/>
            <a:cxnLst/>
            <a:rect l="l" t="t" r="r" b="b"/>
            <a:pathLst>
              <a:path h="1219200">
                <a:moveTo>
                  <a:pt x="0" y="0"/>
                </a:moveTo>
                <a:lnTo>
                  <a:pt x="0" y="1219200"/>
                </a:lnTo>
              </a:path>
            </a:pathLst>
          </a:custGeom>
          <a:ln w="65532">
            <a:solidFill>
              <a:srgbClr val="DDDDDD"/>
            </a:solidFill>
          </a:ln>
        </p:spPr>
        <p:txBody>
          <a:bodyPr wrap="square" lIns="0" tIns="0" rIns="0" bIns="0" rtlCol="0"/>
          <a:lstStyle/>
          <a:p>
            <a:endParaRPr/>
          </a:p>
        </p:txBody>
      </p:sp>
      <p:sp>
        <p:nvSpPr>
          <p:cNvPr id="128" name="object 128"/>
          <p:cNvSpPr/>
          <p:nvPr/>
        </p:nvSpPr>
        <p:spPr>
          <a:xfrm>
            <a:off x="5724029" y="348995"/>
            <a:ext cx="0" cy="4572000"/>
          </a:xfrm>
          <a:custGeom>
            <a:avLst/>
            <a:gdLst/>
            <a:ahLst/>
            <a:cxnLst/>
            <a:rect l="l" t="t" r="r" b="b"/>
            <a:pathLst>
              <a:path h="4572000">
                <a:moveTo>
                  <a:pt x="0" y="0"/>
                </a:moveTo>
                <a:lnTo>
                  <a:pt x="0" y="4572000"/>
                </a:lnTo>
              </a:path>
            </a:pathLst>
          </a:custGeom>
          <a:ln w="65532">
            <a:solidFill>
              <a:srgbClr val="DDDDDD"/>
            </a:solidFill>
          </a:ln>
        </p:spPr>
        <p:txBody>
          <a:bodyPr wrap="square" lIns="0" tIns="0" rIns="0" bIns="0" rtlCol="0"/>
          <a:lstStyle/>
          <a:p>
            <a:endParaRPr/>
          </a:p>
        </p:txBody>
      </p:sp>
      <p:sp>
        <p:nvSpPr>
          <p:cNvPr id="129" name="object 129"/>
          <p:cNvSpPr/>
          <p:nvPr/>
        </p:nvSpPr>
        <p:spPr>
          <a:xfrm>
            <a:off x="5724029" y="5987796"/>
            <a:ext cx="0" cy="1219200"/>
          </a:xfrm>
          <a:custGeom>
            <a:avLst/>
            <a:gdLst/>
            <a:ahLst/>
            <a:cxnLst/>
            <a:rect l="l" t="t" r="r" b="b"/>
            <a:pathLst>
              <a:path h="1219200">
                <a:moveTo>
                  <a:pt x="0" y="0"/>
                </a:moveTo>
                <a:lnTo>
                  <a:pt x="0" y="1219200"/>
                </a:lnTo>
              </a:path>
            </a:pathLst>
          </a:custGeom>
          <a:ln w="65532">
            <a:solidFill>
              <a:srgbClr val="DDDDDD"/>
            </a:solidFill>
          </a:ln>
        </p:spPr>
        <p:txBody>
          <a:bodyPr wrap="square" lIns="0" tIns="0" rIns="0" bIns="0" rtlCol="0"/>
          <a:lstStyle/>
          <a:p>
            <a:endParaRPr/>
          </a:p>
        </p:txBody>
      </p:sp>
      <p:sp>
        <p:nvSpPr>
          <p:cNvPr id="130" name="object 130"/>
          <p:cNvSpPr/>
          <p:nvPr/>
        </p:nvSpPr>
        <p:spPr>
          <a:xfrm>
            <a:off x="5856617"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31" name="object 131"/>
          <p:cNvSpPr/>
          <p:nvPr/>
        </p:nvSpPr>
        <p:spPr>
          <a:xfrm>
            <a:off x="598806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32" name="object 132"/>
          <p:cNvSpPr/>
          <p:nvPr/>
        </p:nvSpPr>
        <p:spPr>
          <a:xfrm>
            <a:off x="611988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33" name="object 133"/>
          <p:cNvSpPr/>
          <p:nvPr/>
        </p:nvSpPr>
        <p:spPr>
          <a:xfrm>
            <a:off x="6251714"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34" name="object 134"/>
          <p:cNvSpPr/>
          <p:nvPr/>
        </p:nvSpPr>
        <p:spPr>
          <a:xfrm>
            <a:off x="6384302"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135" name="object 135"/>
          <p:cNvSpPr/>
          <p:nvPr/>
        </p:nvSpPr>
        <p:spPr>
          <a:xfrm>
            <a:off x="6516128" y="348995"/>
            <a:ext cx="0" cy="6858000"/>
          </a:xfrm>
          <a:custGeom>
            <a:avLst/>
            <a:gdLst/>
            <a:ahLst/>
            <a:cxnLst/>
            <a:rect l="l" t="t" r="r" b="b"/>
            <a:pathLst>
              <a:path h="6858000">
                <a:moveTo>
                  <a:pt x="0" y="0"/>
                </a:moveTo>
                <a:lnTo>
                  <a:pt x="0" y="6858000"/>
                </a:lnTo>
              </a:path>
            </a:pathLst>
          </a:custGeom>
          <a:ln w="64769">
            <a:solidFill>
              <a:srgbClr val="DDDDDD"/>
            </a:solidFill>
          </a:ln>
        </p:spPr>
        <p:txBody>
          <a:bodyPr wrap="square" lIns="0" tIns="0" rIns="0" bIns="0" rtlCol="0"/>
          <a:lstStyle/>
          <a:p>
            <a:endParaRPr/>
          </a:p>
        </p:txBody>
      </p:sp>
      <p:sp>
        <p:nvSpPr>
          <p:cNvPr id="136" name="object 136"/>
          <p:cNvSpPr/>
          <p:nvPr/>
        </p:nvSpPr>
        <p:spPr>
          <a:xfrm>
            <a:off x="6648716" y="348995"/>
            <a:ext cx="0" cy="4114800"/>
          </a:xfrm>
          <a:custGeom>
            <a:avLst/>
            <a:gdLst/>
            <a:ahLst/>
            <a:cxnLst/>
            <a:rect l="l" t="t" r="r" b="b"/>
            <a:pathLst>
              <a:path h="4114800">
                <a:moveTo>
                  <a:pt x="0" y="0"/>
                </a:moveTo>
                <a:lnTo>
                  <a:pt x="0" y="4114799"/>
                </a:lnTo>
              </a:path>
            </a:pathLst>
          </a:custGeom>
          <a:ln w="66294">
            <a:solidFill>
              <a:srgbClr val="DDDDDD"/>
            </a:solidFill>
          </a:ln>
        </p:spPr>
        <p:txBody>
          <a:bodyPr wrap="square" lIns="0" tIns="0" rIns="0" bIns="0" rtlCol="0"/>
          <a:lstStyle/>
          <a:p>
            <a:endParaRPr/>
          </a:p>
        </p:txBody>
      </p:sp>
      <p:sp>
        <p:nvSpPr>
          <p:cNvPr id="137" name="object 137"/>
          <p:cNvSpPr/>
          <p:nvPr/>
        </p:nvSpPr>
        <p:spPr>
          <a:xfrm>
            <a:off x="6648716" y="6825995"/>
            <a:ext cx="0" cy="381000"/>
          </a:xfrm>
          <a:custGeom>
            <a:avLst/>
            <a:gdLst/>
            <a:ahLst/>
            <a:cxnLst/>
            <a:rect l="l" t="t" r="r" b="b"/>
            <a:pathLst>
              <a:path h="381000">
                <a:moveTo>
                  <a:pt x="0" y="0"/>
                </a:moveTo>
                <a:lnTo>
                  <a:pt x="0" y="381000"/>
                </a:lnTo>
              </a:path>
            </a:pathLst>
          </a:custGeom>
          <a:ln w="66294">
            <a:solidFill>
              <a:srgbClr val="DDDDDD"/>
            </a:solidFill>
          </a:ln>
        </p:spPr>
        <p:txBody>
          <a:bodyPr wrap="square" lIns="0" tIns="0" rIns="0" bIns="0" rtlCol="0"/>
          <a:lstStyle/>
          <a:p>
            <a:endParaRPr/>
          </a:p>
        </p:txBody>
      </p:sp>
      <p:sp>
        <p:nvSpPr>
          <p:cNvPr id="138" name="object 138"/>
          <p:cNvSpPr/>
          <p:nvPr/>
        </p:nvSpPr>
        <p:spPr>
          <a:xfrm>
            <a:off x="6780542" y="348995"/>
            <a:ext cx="0" cy="4114800"/>
          </a:xfrm>
          <a:custGeom>
            <a:avLst/>
            <a:gdLst/>
            <a:ahLst/>
            <a:cxnLst/>
            <a:rect l="l" t="t" r="r" b="b"/>
            <a:pathLst>
              <a:path h="4114800">
                <a:moveTo>
                  <a:pt x="0" y="0"/>
                </a:moveTo>
                <a:lnTo>
                  <a:pt x="0" y="4114799"/>
                </a:lnTo>
              </a:path>
            </a:pathLst>
          </a:custGeom>
          <a:ln w="66294">
            <a:solidFill>
              <a:srgbClr val="DDDDDD"/>
            </a:solidFill>
          </a:ln>
        </p:spPr>
        <p:txBody>
          <a:bodyPr wrap="square" lIns="0" tIns="0" rIns="0" bIns="0" rtlCol="0"/>
          <a:lstStyle/>
          <a:p>
            <a:endParaRPr/>
          </a:p>
        </p:txBody>
      </p:sp>
      <p:sp>
        <p:nvSpPr>
          <p:cNvPr id="139" name="object 139"/>
          <p:cNvSpPr/>
          <p:nvPr/>
        </p:nvSpPr>
        <p:spPr>
          <a:xfrm>
            <a:off x="6780542" y="6825995"/>
            <a:ext cx="0" cy="381000"/>
          </a:xfrm>
          <a:custGeom>
            <a:avLst/>
            <a:gdLst/>
            <a:ahLst/>
            <a:cxnLst/>
            <a:rect l="l" t="t" r="r" b="b"/>
            <a:pathLst>
              <a:path h="381000">
                <a:moveTo>
                  <a:pt x="0" y="0"/>
                </a:moveTo>
                <a:lnTo>
                  <a:pt x="0" y="381000"/>
                </a:lnTo>
              </a:path>
            </a:pathLst>
          </a:custGeom>
          <a:ln w="66294">
            <a:solidFill>
              <a:srgbClr val="DDDDDD"/>
            </a:solidFill>
          </a:ln>
        </p:spPr>
        <p:txBody>
          <a:bodyPr wrap="square" lIns="0" tIns="0" rIns="0" bIns="0" rtlCol="0"/>
          <a:lstStyle/>
          <a:p>
            <a:endParaRPr/>
          </a:p>
        </p:txBody>
      </p:sp>
      <p:sp>
        <p:nvSpPr>
          <p:cNvPr id="140" name="object 140"/>
          <p:cNvSpPr/>
          <p:nvPr/>
        </p:nvSpPr>
        <p:spPr>
          <a:xfrm>
            <a:off x="6911975" y="348995"/>
            <a:ext cx="0" cy="4114800"/>
          </a:xfrm>
          <a:custGeom>
            <a:avLst/>
            <a:gdLst/>
            <a:ahLst/>
            <a:cxnLst/>
            <a:rect l="l" t="t" r="r" b="b"/>
            <a:pathLst>
              <a:path h="4114800">
                <a:moveTo>
                  <a:pt x="0" y="0"/>
                </a:moveTo>
                <a:lnTo>
                  <a:pt x="0" y="4114799"/>
                </a:lnTo>
              </a:path>
            </a:pathLst>
          </a:custGeom>
          <a:ln w="67055">
            <a:solidFill>
              <a:srgbClr val="DDDDDD"/>
            </a:solidFill>
          </a:ln>
        </p:spPr>
        <p:txBody>
          <a:bodyPr wrap="square" lIns="0" tIns="0" rIns="0" bIns="0" rtlCol="0"/>
          <a:lstStyle/>
          <a:p>
            <a:endParaRPr/>
          </a:p>
        </p:txBody>
      </p:sp>
      <p:sp>
        <p:nvSpPr>
          <p:cNvPr id="141" name="object 141"/>
          <p:cNvSpPr/>
          <p:nvPr/>
        </p:nvSpPr>
        <p:spPr>
          <a:xfrm>
            <a:off x="6911975" y="6825995"/>
            <a:ext cx="0" cy="381000"/>
          </a:xfrm>
          <a:custGeom>
            <a:avLst/>
            <a:gdLst/>
            <a:ahLst/>
            <a:cxnLst/>
            <a:rect l="l" t="t" r="r" b="b"/>
            <a:pathLst>
              <a:path h="381000">
                <a:moveTo>
                  <a:pt x="0" y="0"/>
                </a:moveTo>
                <a:lnTo>
                  <a:pt x="0" y="381000"/>
                </a:lnTo>
              </a:path>
            </a:pathLst>
          </a:custGeom>
          <a:ln w="67055">
            <a:solidFill>
              <a:srgbClr val="DDDDDD"/>
            </a:solidFill>
          </a:ln>
        </p:spPr>
        <p:txBody>
          <a:bodyPr wrap="square" lIns="0" tIns="0" rIns="0" bIns="0" rtlCol="0"/>
          <a:lstStyle/>
          <a:p>
            <a:endParaRPr/>
          </a:p>
        </p:txBody>
      </p:sp>
      <p:sp>
        <p:nvSpPr>
          <p:cNvPr id="142" name="object 142"/>
          <p:cNvSpPr/>
          <p:nvPr/>
        </p:nvSpPr>
        <p:spPr>
          <a:xfrm>
            <a:off x="7044563" y="348995"/>
            <a:ext cx="0" cy="4114800"/>
          </a:xfrm>
          <a:custGeom>
            <a:avLst/>
            <a:gdLst/>
            <a:ahLst/>
            <a:cxnLst/>
            <a:rect l="l" t="t" r="r" b="b"/>
            <a:pathLst>
              <a:path h="4114800">
                <a:moveTo>
                  <a:pt x="0" y="0"/>
                </a:moveTo>
                <a:lnTo>
                  <a:pt x="0" y="4114799"/>
                </a:lnTo>
              </a:path>
            </a:pathLst>
          </a:custGeom>
          <a:ln w="65531">
            <a:solidFill>
              <a:srgbClr val="DDDDDD"/>
            </a:solidFill>
          </a:ln>
        </p:spPr>
        <p:txBody>
          <a:bodyPr wrap="square" lIns="0" tIns="0" rIns="0" bIns="0" rtlCol="0"/>
          <a:lstStyle/>
          <a:p>
            <a:endParaRPr/>
          </a:p>
        </p:txBody>
      </p:sp>
      <p:sp>
        <p:nvSpPr>
          <p:cNvPr id="143" name="object 143"/>
          <p:cNvSpPr/>
          <p:nvPr/>
        </p:nvSpPr>
        <p:spPr>
          <a:xfrm>
            <a:off x="7044563" y="6825995"/>
            <a:ext cx="0" cy="381000"/>
          </a:xfrm>
          <a:custGeom>
            <a:avLst/>
            <a:gdLst/>
            <a:ahLst/>
            <a:cxnLst/>
            <a:rect l="l" t="t" r="r" b="b"/>
            <a:pathLst>
              <a:path h="381000">
                <a:moveTo>
                  <a:pt x="0" y="0"/>
                </a:moveTo>
                <a:lnTo>
                  <a:pt x="0" y="381000"/>
                </a:lnTo>
              </a:path>
            </a:pathLst>
          </a:custGeom>
          <a:ln w="65531">
            <a:solidFill>
              <a:srgbClr val="DDDDDD"/>
            </a:solidFill>
          </a:ln>
        </p:spPr>
        <p:txBody>
          <a:bodyPr wrap="square" lIns="0" tIns="0" rIns="0" bIns="0" rtlCol="0"/>
          <a:lstStyle/>
          <a:p>
            <a:endParaRPr/>
          </a:p>
        </p:txBody>
      </p:sp>
      <p:sp>
        <p:nvSpPr>
          <p:cNvPr id="144" name="object 144"/>
          <p:cNvSpPr/>
          <p:nvPr/>
        </p:nvSpPr>
        <p:spPr>
          <a:xfrm>
            <a:off x="7176389" y="348995"/>
            <a:ext cx="0" cy="4114800"/>
          </a:xfrm>
          <a:custGeom>
            <a:avLst/>
            <a:gdLst/>
            <a:ahLst/>
            <a:cxnLst/>
            <a:rect l="l" t="t" r="r" b="b"/>
            <a:pathLst>
              <a:path h="4114800">
                <a:moveTo>
                  <a:pt x="0" y="0"/>
                </a:moveTo>
                <a:lnTo>
                  <a:pt x="0" y="4114799"/>
                </a:lnTo>
              </a:path>
            </a:pathLst>
          </a:custGeom>
          <a:ln w="65531">
            <a:solidFill>
              <a:srgbClr val="DDDDDD"/>
            </a:solidFill>
          </a:ln>
        </p:spPr>
        <p:txBody>
          <a:bodyPr wrap="square" lIns="0" tIns="0" rIns="0" bIns="0" rtlCol="0"/>
          <a:lstStyle/>
          <a:p>
            <a:endParaRPr/>
          </a:p>
        </p:txBody>
      </p:sp>
      <p:sp>
        <p:nvSpPr>
          <p:cNvPr id="145" name="object 145"/>
          <p:cNvSpPr/>
          <p:nvPr/>
        </p:nvSpPr>
        <p:spPr>
          <a:xfrm>
            <a:off x="7176389" y="6825995"/>
            <a:ext cx="0" cy="381000"/>
          </a:xfrm>
          <a:custGeom>
            <a:avLst/>
            <a:gdLst/>
            <a:ahLst/>
            <a:cxnLst/>
            <a:rect l="l" t="t" r="r" b="b"/>
            <a:pathLst>
              <a:path h="381000">
                <a:moveTo>
                  <a:pt x="0" y="0"/>
                </a:moveTo>
                <a:lnTo>
                  <a:pt x="0" y="381000"/>
                </a:lnTo>
              </a:path>
            </a:pathLst>
          </a:custGeom>
          <a:ln w="65531">
            <a:solidFill>
              <a:srgbClr val="DDDDDD"/>
            </a:solidFill>
          </a:ln>
        </p:spPr>
        <p:txBody>
          <a:bodyPr wrap="square" lIns="0" tIns="0" rIns="0" bIns="0" rtlCol="0"/>
          <a:lstStyle/>
          <a:p>
            <a:endParaRPr/>
          </a:p>
        </p:txBody>
      </p:sp>
      <p:sp>
        <p:nvSpPr>
          <p:cNvPr id="146" name="object 146"/>
          <p:cNvSpPr/>
          <p:nvPr/>
        </p:nvSpPr>
        <p:spPr>
          <a:xfrm>
            <a:off x="7308215" y="348995"/>
            <a:ext cx="0" cy="4114800"/>
          </a:xfrm>
          <a:custGeom>
            <a:avLst/>
            <a:gdLst/>
            <a:ahLst/>
            <a:cxnLst/>
            <a:rect l="l" t="t" r="r" b="b"/>
            <a:pathLst>
              <a:path h="4114800">
                <a:moveTo>
                  <a:pt x="0" y="0"/>
                </a:moveTo>
                <a:lnTo>
                  <a:pt x="0" y="4114799"/>
                </a:lnTo>
              </a:path>
            </a:pathLst>
          </a:custGeom>
          <a:ln w="65531">
            <a:solidFill>
              <a:srgbClr val="DDDDDD"/>
            </a:solidFill>
          </a:ln>
        </p:spPr>
        <p:txBody>
          <a:bodyPr wrap="square" lIns="0" tIns="0" rIns="0" bIns="0" rtlCol="0"/>
          <a:lstStyle/>
          <a:p>
            <a:endParaRPr/>
          </a:p>
        </p:txBody>
      </p:sp>
      <p:sp>
        <p:nvSpPr>
          <p:cNvPr id="147" name="object 147"/>
          <p:cNvSpPr/>
          <p:nvPr/>
        </p:nvSpPr>
        <p:spPr>
          <a:xfrm>
            <a:off x="7308215" y="6825995"/>
            <a:ext cx="0" cy="381000"/>
          </a:xfrm>
          <a:custGeom>
            <a:avLst/>
            <a:gdLst/>
            <a:ahLst/>
            <a:cxnLst/>
            <a:rect l="l" t="t" r="r" b="b"/>
            <a:pathLst>
              <a:path h="381000">
                <a:moveTo>
                  <a:pt x="0" y="0"/>
                </a:moveTo>
                <a:lnTo>
                  <a:pt x="0" y="381000"/>
                </a:lnTo>
              </a:path>
            </a:pathLst>
          </a:custGeom>
          <a:ln w="65531">
            <a:solidFill>
              <a:srgbClr val="DDDDDD"/>
            </a:solidFill>
          </a:ln>
        </p:spPr>
        <p:txBody>
          <a:bodyPr wrap="square" lIns="0" tIns="0" rIns="0" bIns="0" rtlCol="0"/>
          <a:lstStyle/>
          <a:p>
            <a:endParaRPr/>
          </a:p>
        </p:txBody>
      </p:sp>
      <p:sp>
        <p:nvSpPr>
          <p:cNvPr id="148" name="object 148"/>
          <p:cNvSpPr/>
          <p:nvPr/>
        </p:nvSpPr>
        <p:spPr>
          <a:xfrm>
            <a:off x="7440803" y="348995"/>
            <a:ext cx="0" cy="4114800"/>
          </a:xfrm>
          <a:custGeom>
            <a:avLst/>
            <a:gdLst/>
            <a:ahLst/>
            <a:cxnLst/>
            <a:rect l="l" t="t" r="r" b="b"/>
            <a:pathLst>
              <a:path h="4114800">
                <a:moveTo>
                  <a:pt x="0" y="0"/>
                </a:moveTo>
                <a:lnTo>
                  <a:pt x="0" y="4114799"/>
                </a:lnTo>
              </a:path>
            </a:pathLst>
          </a:custGeom>
          <a:ln w="67055">
            <a:solidFill>
              <a:srgbClr val="DDDDDD"/>
            </a:solidFill>
          </a:ln>
        </p:spPr>
        <p:txBody>
          <a:bodyPr wrap="square" lIns="0" tIns="0" rIns="0" bIns="0" rtlCol="0"/>
          <a:lstStyle/>
          <a:p>
            <a:endParaRPr/>
          </a:p>
        </p:txBody>
      </p:sp>
      <p:sp>
        <p:nvSpPr>
          <p:cNvPr id="149" name="object 149"/>
          <p:cNvSpPr/>
          <p:nvPr/>
        </p:nvSpPr>
        <p:spPr>
          <a:xfrm>
            <a:off x="7440803" y="6825995"/>
            <a:ext cx="0" cy="381000"/>
          </a:xfrm>
          <a:custGeom>
            <a:avLst/>
            <a:gdLst/>
            <a:ahLst/>
            <a:cxnLst/>
            <a:rect l="l" t="t" r="r" b="b"/>
            <a:pathLst>
              <a:path h="381000">
                <a:moveTo>
                  <a:pt x="0" y="0"/>
                </a:moveTo>
                <a:lnTo>
                  <a:pt x="0" y="381000"/>
                </a:lnTo>
              </a:path>
            </a:pathLst>
          </a:custGeom>
          <a:ln w="67055">
            <a:solidFill>
              <a:srgbClr val="DDDDDD"/>
            </a:solidFill>
          </a:ln>
        </p:spPr>
        <p:txBody>
          <a:bodyPr wrap="square" lIns="0" tIns="0" rIns="0" bIns="0" rtlCol="0"/>
          <a:lstStyle/>
          <a:p>
            <a:endParaRPr/>
          </a:p>
        </p:txBody>
      </p:sp>
      <p:sp>
        <p:nvSpPr>
          <p:cNvPr id="150" name="object 150"/>
          <p:cNvSpPr/>
          <p:nvPr/>
        </p:nvSpPr>
        <p:spPr>
          <a:xfrm>
            <a:off x="7572629" y="348995"/>
            <a:ext cx="0" cy="4114800"/>
          </a:xfrm>
          <a:custGeom>
            <a:avLst/>
            <a:gdLst/>
            <a:ahLst/>
            <a:cxnLst/>
            <a:rect l="l" t="t" r="r" b="b"/>
            <a:pathLst>
              <a:path h="4114800">
                <a:moveTo>
                  <a:pt x="0" y="0"/>
                </a:moveTo>
                <a:lnTo>
                  <a:pt x="0" y="4114799"/>
                </a:lnTo>
              </a:path>
            </a:pathLst>
          </a:custGeom>
          <a:ln w="67055">
            <a:solidFill>
              <a:srgbClr val="DDDDDD"/>
            </a:solidFill>
          </a:ln>
        </p:spPr>
        <p:txBody>
          <a:bodyPr wrap="square" lIns="0" tIns="0" rIns="0" bIns="0" rtlCol="0"/>
          <a:lstStyle/>
          <a:p>
            <a:endParaRPr/>
          </a:p>
        </p:txBody>
      </p:sp>
      <p:sp>
        <p:nvSpPr>
          <p:cNvPr id="151" name="object 151"/>
          <p:cNvSpPr/>
          <p:nvPr/>
        </p:nvSpPr>
        <p:spPr>
          <a:xfrm>
            <a:off x="7572629" y="6825995"/>
            <a:ext cx="0" cy="381000"/>
          </a:xfrm>
          <a:custGeom>
            <a:avLst/>
            <a:gdLst/>
            <a:ahLst/>
            <a:cxnLst/>
            <a:rect l="l" t="t" r="r" b="b"/>
            <a:pathLst>
              <a:path h="381000">
                <a:moveTo>
                  <a:pt x="0" y="0"/>
                </a:moveTo>
                <a:lnTo>
                  <a:pt x="0" y="381000"/>
                </a:lnTo>
              </a:path>
            </a:pathLst>
          </a:custGeom>
          <a:ln w="67055">
            <a:solidFill>
              <a:srgbClr val="DDDDDD"/>
            </a:solidFill>
          </a:ln>
        </p:spPr>
        <p:txBody>
          <a:bodyPr wrap="square" lIns="0" tIns="0" rIns="0" bIns="0" rtlCol="0"/>
          <a:lstStyle/>
          <a:p>
            <a:endParaRPr/>
          </a:p>
        </p:txBody>
      </p:sp>
      <p:sp>
        <p:nvSpPr>
          <p:cNvPr id="152" name="object 152"/>
          <p:cNvSpPr/>
          <p:nvPr/>
        </p:nvSpPr>
        <p:spPr>
          <a:xfrm>
            <a:off x="7704455" y="348995"/>
            <a:ext cx="0" cy="4114800"/>
          </a:xfrm>
          <a:custGeom>
            <a:avLst/>
            <a:gdLst/>
            <a:ahLst/>
            <a:cxnLst/>
            <a:rect l="l" t="t" r="r" b="b"/>
            <a:pathLst>
              <a:path h="4114800">
                <a:moveTo>
                  <a:pt x="0" y="0"/>
                </a:moveTo>
                <a:lnTo>
                  <a:pt x="0" y="4114799"/>
                </a:lnTo>
              </a:path>
            </a:pathLst>
          </a:custGeom>
          <a:ln w="67055">
            <a:solidFill>
              <a:srgbClr val="DDDDDD"/>
            </a:solidFill>
          </a:ln>
        </p:spPr>
        <p:txBody>
          <a:bodyPr wrap="square" lIns="0" tIns="0" rIns="0" bIns="0" rtlCol="0"/>
          <a:lstStyle/>
          <a:p>
            <a:endParaRPr/>
          </a:p>
        </p:txBody>
      </p:sp>
      <p:sp>
        <p:nvSpPr>
          <p:cNvPr id="153" name="object 153"/>
          <p:cNvSpPr/>
          <p:nvPr/>
        </p:nvSpPr>
        <p:spPr>
          <a:xfrm>
            <a:off x="7704455" y="6825995"/>
            <a:ext cx="0" cy="381000"/>
          </a:xfrm>
          <a:custGeom>
            <a:avLst/>
            <a:gdLst/>
            <a:ahLst/>
            <a:cxnLst/>
            <a:rect l="l" t="t" r="r" b="b"/>
            <a:pathLst>
              <a:path h="381000">
                <a:moveTo>
                  <a:pt x="0" y="0"/>
                </a:moveTo>
                <a:lnTo>
                  <a:pt x="0" y="381000"/>
                </a:lnTo>
              </a:path>
            </a:pathLst>
          </a:custGeom>
          <a:ln w="67055">
            <a:solidFill>
              <a:srgbClr val="DDDDDD"/>
            </a:solidFill>
          </a:ln>
        </p:spPr>
        <p:txBody>
          <a:bodyPr wrap="square" lIns="0" tIns="0" rIns="0" bIns="0" rtlCol="0"/>
          <a:lstStyle/>
          <a:p>
            <a:endParaRPr/>
          </a:p>
        </p:txBody>
      </p:sp>
      <p:sp>
        <p:nvSpPr>
          <p:cNvPr id="154" name="object 154"/>
          <p:cNvSpPr/>
          <p:nvPr/>
        </p:nvSpPr>
        <p:spPr>
          <a:xfrm>
            <a:off x="7836661" y="348995"/>
            <a:ext cx="0" cy="4114800"/>
          </a:xfrm>
          <a:custGeom>
            <a:avLst/>
            <a:gdLst/>
            <a:ahLst/>
            <a:cxnLst/>
            <a:rect l="l" t="t" r="r" b="b"/>
            <a:pathLst>
              <a:path h="4114800">
                <a:moveTo>
                  <a:pt x="0" y="0"/>
                </a:moveTo>
                <a:lnTo>
                  <a:pt x="0" y="4114799"/>
                </a:lnTo>
              </a:path>
            </a:pathLst>
          </a:custGeom>
          <a:ln w="64769">
            <a:solidFill>
              <a:srgbClr val="DDDDDD"/>
            </a:solidFill>
          </a:ln>
        </p:spPr>
        <p:txBody>
          <a:bodyPr wrap="square" lIns="0" tIns="0" rIns="0" bIns="0" rtlCol="0"/>
          <a:lstStyle/>
          <a:p>
            <a:endParaRPr/>
          </a:p>
        </p:txBody>
      </p:sp>
      <p:sp>
        <p:nvSpPr>
          <p:cNvPr id="155" name="object 155"/>
          <p:cNvSpPr/>
          <p:nvPr/>
        </p:nvSpPr>
        <p:spPr>
          <a:xfrm>
            <a:off x="7836661" y="6825995"/>
            <a:ext cx="0" cy="381000"/>
          </a:xfrm>
          <a:custGeom>
            <a:avLst/>
            <a:gdLst/>
            <a:ahLst/>
            <a:cxnLst/>
            <a:rect l="l" t="t" r="r" b="b"/>
            <a:pathLst>
              <a:path h="381000">
                <a:moveTo>
                  <a:pt x="0" y="0"/>
                </a:moveTo>
                <a:lnTo>
                  <a:pt x="0" y="381000"/>
                </a:lnTo>
              </a:path>
            </a:pathLst>
          </a:custGeom>
          <a:ln w="64769">
            <a:solidFill>
              <a:srgbClr val="DDDDDD"/>
            </a:solidFill>
          </a:ln>
        </p:spPr>
        <p:txBody>
          <a:bodyPr wrap="square" lIns="0" tIns="0" rIns="0" bIns="0" rtlCol="0"/>
          <a:lstStyle/>
          <a:p>
            <a:endParaRPr/>
          </a:p>
        </p:txBody>
      </p:sp>
      <p:sp>
        <p:nvSpPr>
          <p:cNvPr id="156" name="object 156"/>
          <p:cNvSpPr/>
          <p:nvPr/>
        </p:nvSpPr>
        <p:spPr>
          <a:xfrm>
            <a:off x="7968500" y="348995"/>
            <a:ext cx="0" cy="4114800"/>
          </a:xfrm>
          <a:custGeom>
            <a:avLst/>
            <a:gdLst/>
            <a:ahLst/>
            <a:cxnLst/>
            <a:rect l="l" t="t" r="r" b="b"/>
            <a:pathLst>
              <a:path h="4114800">
                <a:moveTo>
                  <a:pt x="0" y="0"/>
                </a:moveTo>
                <a:lnTo>
                  <a:pt x="0" y="4114799"/>
                </a:lnTo>
              </a:path>
            </a:pathLst>
          </a:custGeom>
          <a:ln w="64769">
            <a:solidFill>
              <a:srgbClr val="DDDDDD"/>
            </a:solidFill>
          </a:ln>
        </p:spPr>
        <p:txBody>
          <a:bodyPr wrap="square" lIns="0" tIns="0" rIns="0" bIns="0" rtlCol="0"/>
          <a:lstStyle/>
          <a:p>
            <a:endParaRPr/>
          </a:p>
        </p:txBody>
      </p:sp>
      <p:sp>
        <p:nvSpPr>
          <p:cNvPr id="157" name="object 157"/>
          <p:cNvSpPr/>
          <p:nvPr/>
        </p:nvSpPr>
        <p:spPr>
          <a:xfrm>
            <a:off x="7968500" y="6825995"/>
            <a:ext cx="0" cy="381000"/>
          </a:xfrm>
          <a:custGeom>
            <a:avLst/>
            <a:gdLst/>
            <a:ahLst/>
            <a:cxnLst/>
            <a:rect l="l" t="t" r="r" b="b"/>
            <a:pathLst>
              <a:path h="381000">
                <a:moveTo>
                  <a:pt x="0" y="0"/>
                </a:moveTo>
                <a:lnTo>
                  <a:pt x="0" y="381000"/>
                </a:lnTo>
              </a:path>
            </a:pathLst>
          </a:custGeom>
          <a:ln w="64769">
            <a:solidFill>
              <a:srgbClr val="DDDDDD"/>
            </a:solidFill>
          </a:ln>
        </p:spPr>
        <p:txBody>
          <a:bodyPr wrap="square" lIns="0" tIns="0" rIns="0" bIns="0" rtlCol="0"/>
          <a:lstStyle/>
          <a:p>
            <a:endParaRPr/>
          </a:p>
        </p:txBody>
      </p:sp>
      <p:sp>
        <p:nvSpPr>
          <p:cNvPr id="158" name="object 158"/>
          <p:cNvSpPr/>
          <p:nvPr/>
        </p:nvSpPr>
        <p:spPr>
          <a:xfrm>
            <a:off x="8100326" y="348995"/>
            <a:ext cx="0" cy="4114800"/>
          </a:xfrm>
          <a:custGeom>
            <a:avLst/>
            <a:gdLst/>
            <a:ahLst/>
            <a:cxnLst/>
            <a:rect l="l" t="t" r="r" b="b"/>
            <a:pathLst>
              <a:path h="4114800">
                <a:moveTo>
                  <a:pt x="0" y="0"/>
                </a:moveTo>
                <a:lnTo>
                  <a:pt x="0" y="4114799"/>
                </a:lnTo>
              </a:path>
            </a:pathLst>
          </a:custGeom>
          <a:ln w="64769">
            <a:solidFill>
              <a:srgbClr val="DDDDDD"/>
            </a:solidFill>
          </a:ln>
        </p:spPr>
        <p:txBody>
          <a:bodyPr wrap="square" lIns="0" tIns="0" rIns="0" bIns="0" rtlCol="0"/>
          <a:lstStyle/>
          <a:p>
            <a:endParaRPr/>
          </a:p>
        </p:txBody>
      </p:sp>
      <p:sp>
        <p:nvSpPr>
          <p:cNvPr id="159" name="object 159"/>
          <p:cNvSpPr/>
          <p:nvPr/>
        </p:nvSpPr>
        <p:spPr>
          <a:xfrm>
            <a:off x="8100326" y="6825995"/>
            <a:ext cx="0" cy="381000"/>
          </a:xfrm>
          <a:custGeom>
            <a:avLst/>
            <a:gdLst/>
            <a:ahLst/>
            <a:cxnLst/>
            <a:rect l="l" t="t" r="r" b="b"/>
            <a:pathLst>
              <a:path h="381000">
                <a:moveTo>
                  <a:pt x="0" y="0"/>
                </a:moveTo>
                <a:lnTo>
                  <a:pt x="0" y="381000"/>
                </a:lnTo>
              </a:path>
            </a:pathLst>
          </a:custGeom>
          <a:ln w="64769">
            <a:solidFill>
              <a:srgbClr val="DDDDDD"/>
            </a:solidFill>
          </a:ln>
        </p:spPr>
        <p:txBody>
          <a:bodyPr wrap="square" lIns="0" tIns="0" rIns="0" bIns="0" rtlCol="0"/>
          <a:lstStyle/>
          <a:p>
            <a:endParaRPr/>
          </a:p>
        </p:txBody>
      </p:sp>
      <p:sp>
        <p:nvSpPr>
          <p:cNvPr id="160" name="object 160"/>
          <p:cNvSpPr/>
          <p:nvPr/>
        </p:nvSpPr>
        <p:spPr>
          <a:xfrm>
            <a:off x="8232914" y="348995"/>
            <a:ext cx="0" cy="4114800"/>
          </a:xfrm>
          <a:custGeom>
            <a:avLst/>
            <a:gdLst/>
            <a:ahLst/>
            <a:cxnLst/>
            <a:rect l="l" t="t" r="r" b="b"/>
            <a:pathLst>
              <a:path h="4114800">
                <a:moveTo>
                  <a:pt x="0" y="0"/>
                </a:moveTo>
                <a:lnTo>
                  <a:pt x="0" y="4114799"/>
                </a:lnTo>
              </a:path>
            </a:pathLst>
          </a:custGeom>
          <a:ln w="66294">
            <a:solidFill>
              <a:srgbClr val="DDDDDD"/>
            </a:solidFill>
          </a:ln>
        </p:spPr>
        <p:txBody>
          <a:bodyPr wrap="square" lIns="0" tIns="0" rIns="0" bIns="0" rtlCol="0"/>
          <a:lstStyle/>
          <a:p>
            <a:endParaRPr/>
          </a:p>
        </p:txBody>
      </p:sp>
      <p:sp>
        <p:nvSpPr>
          <p:cNvPr id="161" name="object 161"/>
          <p:cNvSpPr/>
          <p:nvPr/>
        </p:nvSpPr>
        <p:spPr>
          <a:xfrm>
            <a:off x="8232914" y="6825995"/>
            <a:ext cx="0" cy="381000"/>
          </a:xfrm>
          <a:custGeom>
            <a:avLst/>
            <a:gdLst/>
            <a:ahLst/>
            <a:cxnLst/>
            <a:rect l="l" t="t" r="r" b="b"/>
            <a:pathLst>
              <a:path h="381000">
                <a:moveTo>
                  <a:pt x="0" y="0"/>
                </a:moveTo>
                <a:lnTo>
                  <a:pt x="0" y="381000"/>
                </a:lnTo>
              </a:path>
            </a:pathLst>
          </a:custGeom>
          <a:ln w="66294">
            <a:solidFill>
              <a:srgbClr val="DDDDDD"/>
            </a:solidFill>
          </a:ln>
        </p:spPr>
        <p:txBody>
          <a:bodyPr wrap="square" lIns="0" tIns="0" rIns="0" bIns="0" rtlCol="0"/>
          <a:lstStyle/>
          <a:p>
            <a:endParaRPr/>
          </a:p>
        </p:txBody>
      </p:sp>
      <p:sp>
        <p:nvSpPr>
          <p:cNvPr id="162" name="object 162"/>
          <p:cNvSpPr/>
          <p:nvPr/>
        </p:nvSpPr>
        <p:spPr>
          <a:xfrm>
            <a:off x="8364740" y="348995"/>
            <a:ext cx="0" cy="4114800"/>
          </a:xfrm>
          <a:custGeom>
            <a:avLst/>
            <a:gdLst/>
            <a:ahLst/>
            <a:cxnLst/>
            <a:rect l="l" t="t" r="r" b="b"/>
            <a:pathLst>
              <a:path h="4114800">
                <a:moveTo>
                  <a:pt x="0" y="0"/>
                </a:moveTo>
                <a:lnTo>
                  <a:pt x="0" y="4114799"/>
                </a:lnTo>
              </a:path>
            </a:pathLst>
          </a:custGeom>
          <a:ln w="66294">
            <a:solidFill>
              <a:srgbClr val="DDDDDD"/>
            </a:solidFill>
          </a:ln>
        </p:spPr>
        <p:txBody>
          <a:bodyPr wrap="square" lIns="0" tIns="0" rIns="0" bIns="0" rtlCol="0"/>
          <a:lstStyle/>
          <a:p>
            <a:endParaRPr/>
          </a:p>
        </p:txBody>
      </p:sp>
      <p:sp>
        <p:nvSpPr>
          <p:cNvPr id="163" name="object 163"/>
          <p:cNvSpPr/>
          <p:nvPr/>
        </p:nvSpPr>
        <p:spPr>
          <a:xfrm>
            <a:off x="8364740" y="6825995"/>
            <a:ext cx="0" cy="381000"/>
          </a:xfrm>
          <a:custGeom>
            <a:avLst/>
            <a:gdLst/>
            <a:ahLst/>
            <a:cxnLst/>
            <a:rect l="l" t="t" r="r" b="b"/>
            <a:pathLst>
              <a:path h="381000">
                <a:moveTo>
                  <a:pt x="0" y="0"/>
                </a:moveTo>
                <a:lnTo>
                  <a:pt x="0" y="381000"/>
                </a:lnTo>
              </a:path>
            </a:pathLst>
          </a:custGeom>
          <a:ln w="66294">
            <a:solidFill>
              <a:srgbClr val="DDDDDD"/>
            </a:solidFill>
          </a:ln>
        </p:spPr>
        <p:txBody>
          <a:bodyPr wrap="square" lIns="0" tIns="0" rIns="0" bIns="0" rtlCol="0"/>
          <a:lstStyle/>
          <a:p>
            <a:endParaRPr/>
          </a:p>
        </p:txBody>
      </p:sp>
      <p:sp>
        <p:nvSpPr>
          <p:cNvPr id="164" name="object 164"/>
          <p:cNvSpPr/>
          <p:nvPr/>
        </p:nvSpPr>
        <p:spPr>
          <a:xfrm>
            <a:off x="8496566" y="348995"/>
            <a:ext cx="0" cy="4114800"/>
          </a:xfrm>
          <a:custGeom>
            <a:avLst/>
            <a:gdLst/>
            <a:ahLst/>
            <a:cxnLst/>
            <a:rect l="l" t="t" r="r" b="b"/>
            <a:pathLst>
              <a:path h="4114800">
                <a:moveTo>
                  <a:pt x="0" y="0"/>
                </a:moveTo>
                <a:lnTo>
                  <a:pt x="0" y="4114800"/>
                </a:lnTo>
              </a:path>
            </a:pathLst>
          </a:custGeom>
          <a:ln w="66294">
            <a:solidFill>
              <a:srgbClr val="DDDDDD"/>
            </a:solidFill>
          </a:ln>
        </p:spPr>
        <p:txBody>
          <a:bodyPr wrap="square" lIns="0" tIns="0" rIns="0" bIns="0" rtlCol="0"/>
          <a:lstStyle/>
          <a:p>
            <a:endParaRPr/>
          </a:p>
        </p:txBody>
      </p:sp>
      <p:sp>
        <p:nvSpPr>
          <p:cNvPr id="165" name="object 165"/>
          <p:cNvSpPr/>
          <p:nvPr/>
        </p:nvSpPr>
        <p:spPr>
          <a:xfrm>
            <a:off x="8496566" y="6825995"/>
            <a:ext cx="0" cy="381000"/>
          </a:xfrm>
          <a:custGeom>
            <a:avLst/>
            <a:gdLst/>
            <a:ahLst/>
            <a:cxnLst/>
            <a:rect l="l" t="t" r="r" b="b"/>
            <a:pathLst>
              <a:path h="381000">
                <a:moveTo>
                  <a:pt x="0" y="0"/>
                </a:moveTo>
                <a:lnTo>
                  <a:pt x="0" y="381000"/>
                </a:lnTo>
              </a:path>
            </a:pathLst>
          </a:custGeom>
          <a:ln w="66294">
            <a:solidFill>
              <a:srgbClr val="DDDDDD"/>
            </a:solidFill>
          </a:ln>
        </p:spPr>
        <p:txBody>
          <a:bodyPr wrap="square" lIns="0" tIns="0" rIns="0" bIns="0" rtlCol="0"/>
          <a:lstStyle/>
          <a:p>
            <a:endParaRPr/>
          </a:p>
        </p:txBody>
      </p:sp>
      <p:sp>
        <p:nvSpPr>
          <p:cNvPr id="166" name="object 166"/>
          <p:cNvSpPr/>
          <p:nvPr/>
        </p:nvSpPr>
        <p:spPr>
          <a:xfrm>
            <a:off x="8629154" y="348995"/>
            <a:ext cx="0" cy="4114800"/>
          </a:xfrm>
          <a:custGeom>
            <a:avLst/>
            <a:gdLst/>
            <a:ahLst/>
            <a:cxnLst/>
            <a:rect l="l" t="t" r="r" b="b"/>
            <a:pathLst>
              <a:path h="4114800">
                <a:moveTo>
                  <a:pt x="0" y="0"/>
                </a:moveTo>
                <a:lnTo>
                  <a:pt x="0" y="4114800"/>
                </a:lnTo>
              </a:path>
            </a:pathLst>
          </a:custGeom>
          <a:ln w="64769">
            <a:solidFill>
              <a:srgbClr val="DDDDDD"/>
            </a:solidFill>
          </a:ln>
        </p:spPr>
        <p:txBody>
          <a:bodyPr wrap="square" lIns="0" tIns="0" rIns="0" bIns="0" rtlCol="0"/>
          <a:lstStyle/>
          <a:p>
            <a:endParaRPr/>
          </a:p>
        </p:txBody>
      </p:sp>
      <p:sp>
        <p:nvSpPr>
          <p:cNvPr id="167" name="object 167"/>
          <p:cNvSpPr/>
          <p:nvPr/>
        </p:nvSpPr>
        <p:spPr>
          <a:xfrm>
            <a:off x="8629154" y="6825995"/>
            <a:ext cx="0" cy="381000"/>
          </a:xfrm>
          <a:custGeom>
            <a:avLst/>
            <a:gdLst/>
            <a:ahLst/>
            <a:cxnLst/>
            <a:rect l="l" t="t" r="r" b="b"/>
            <a:pathLst>
              <a:path h="381000">
                <a:moveTo>
                  <a:pt x="0" y="0"/>
                </a:moveTo>
                <a:lnTo>
                  <a:pt x="0" y="381000"/>
                </a:lnTo>
              </a:path>
            </a:pathLst>
          </a:custGeom>
          <a:ln w="64769">
            <a:solidFill>
              <a:srgbClr val="DDDDDD"/>
            </a:solidFill>
          </a:ln>
        </p:spPr>
        <p:txBody>
          <a:bodyPr wrap="square" lIns="0" tIns="0" rIns="0" bIns="0" rtlCol="0"/>
          <a:lstStyle/>
          <a:p>
            <a:endParaRPr/>
          </a:p>
        </p:txBody>
      </p:sp>
      <p:sp>
        <p:nvSpPr>
          <p:cNvPr id="168" name="object 168"/>
          <p:cNvSpPr/>
          <p:nvPr/>
        </p:nvSpPr>
        <p:spPr>
          <a:xfrm>
            <a:off x="8760980" y="348995"/>
            <a:ext cx="0" cy="4114800"/>
          </a:xfrm>
          <a:custGeom>
            <a:avLst/>
            <a:gdLst/>
            <a:ahLst/>
            <a:cxnLst/>
            <a:rect l="l" t="t" r="r" b="b"/>
            <a:pathLst>
              <a:path h="4114800">
                <a:moveTo>
                  <a:pt x="0" y="0"/>
                </a:moveTo>
                <a:lnTo>
                  <a:pt x="0" y="4114800"/>
                </a:lnTo>
              </a:path>
            </a:pathLst>
          </a:custGeom>
          <a:ln w="64769">
            <a:solidFill>
              <a:srgbClr val="DDDDDD"/>
            </a:solidFill>
          </a:ln>
        </p:spPr>
        <p:txBody>
          <a:bodyPr wrap="square" lIns="0" tIns="0" rIns="0" bIns="0" rtlCol="0"/>
          <a:lstStyle/>
          <a:p>
            <a:endParaRPr/>
          </a:p>
        </p:txBody>
      </p:sp>
      <p:sp>
        <p:nvSpPr>
          <p:cNvPr id="169" name="object 169"/>
          <p:cNvSpPr/>
          <p:nvPr/>
        </p:nvSpPr>
        <p:spPr>
          <a:xfrm>
            <a:off x="8760980" y="6825995"/>
            <a:ext cx="0" cy="381000"/>
          </a:xfrm>
          <a:custGeom>
            <a:avLst/>
            <a:gdLst/>
            <a:ahLst/>
            <a:cxnLst/>
            <a:rect l="l" t="t" r="r" b="b"/>
            <a:pathLst>
              <a:path h="381000">
                <a:moveTo>
                  <a:pt x="0" y="0"/>
                </a:moveTo>
                <a:lnTo>
                  <a:pt x="0" y="381000"/>
                </a:lnTo>
              </a:path>
            </a:pathLst>
          </a:custGeom>
          <a:ln w="64769">
            <a:solidFill>
              <a:srgbClr val="DDDDDD"/>
            </a:solidFill>
          </a:ln>
        </p:spPr>
        <p:txBody>
          <a:bodyPr wrap="square" lIns="0" tIns="0" rIns="0" bIns="0" rtlCol="0"/>
          <a:lstStyle/>
          <a:p>
            <a:endParaRPr/>
          </a:p>
        </p:txBody>
      </p:sp>
      <p:sp>
        <p:nvSpPr>
          <p:cNvPr id="170" name="object 170"/>
          <p:cNvSpPr/>
          <p:nvPr/>
        </p:nvSpPr>
        <p:spPr>
          <a:xfrm>
            <a:off x="8892413" y="348995"/>
            <a:ext cx="0" cy="4114800"/>
          </a:xfrm>
          <a:custGeom>
            <a:avLst/>
            <a:gdLst/>
            <a:ahLst/>
            <a:cxnLst/>
            <a:rect l="l" t="t" r="r" b="b"/>
            <a:pathLst>
              <a:path h="4114800">
                <a:moveTo>
                  <a:pt x="0" y="0"/>
                </a:moveTo>
                <a:lnTo>
                  <a:pt x="0" y="4114800"/>
                </a:lnTo>
              </a:path>
            </a:pathLst>
          </a:custGeom>
          <a:ln w="65531">
            <a:solidFill>
              <a:srgbClr val="DDDDDD"/>
            </a:solidFill>
          </a:ln>
        </p:spPr>
        <p:txBody>
          <a:bodyPr wrap="square" lIns="0" tIns="0" rIns="0" bIns="0" rtlCol="0"/>
          <a:lstStyle/>
          <a:p>
            <a:endParaRPr/>
          </a:p>
        </p:txBody>
      </p:sp>
      <p:sp>
        <p:nvSpPr>
          <p:cNvPr id="171" name="object 171"/>
          <p:cNvSpPr/>
          <p:nvPr/>
        </p:nvSpPr>
        <p:spPr>
          <a:xfrm>
            <a:off x="8892413" y="6825995"/>
            <a:ext cx="0" cy="381000"/>
          </a:xfrm>
          <a:custGeom>
            <a:avLst/>
            <a:gdLst/>
            <a:ahLst/>
            <a:cxnLst/>
            <a:rect l="l" t="t" r="r" b="b"/>
            <a:pathLst>
              <a:path h="381000">
                <a:moveTo>
                  <a:pt x="0" y="0"/>
                </a:moveTo>
                <a:lnTo>
                  <a:pt x="0" y="381000"/>
                </a:lnTo>
              </a:path>
            </a:pathLst>
          </a:custGeom>
          <a:ln w="65531">
            <a:solidFill>
              <a:srgbClr val="DDDDDD"/>
            </a:solidFill>
          </a:ln>
        </p:spPr>
        <p:txBody>
          <a:bodyPr wrap="square" lIns="0" tIns="0" rIns="0" bIns="0" rtlCol="0"/>
          <a:lstStyle/>
          <a:p>
            <a:endParaRPr/>
          </a:p>
        </p:txBody>
      </p:sp>
      <p:sp>
        <p:nvSpPr>
          <p:cNvPr id="172" name="object 172"/>
          <p:cNvSpPr/>
          <p:nvPr/>
        </p:nvSpPr>
        <p:spPr>
          <a:xfrm>
            <a:off x="9025001" y="348995"/>
            <a:ext cx="0" cy="4114800"/>
          </a:xfrm>
          <a:custGeom>
            <a:avLst/>
            <a:gdLst/>
            <a:ahLst/>
            <a:cxnLst/>
            <a:rect l="l" t="t" r="r" b="b"/>
            <a:pathLst>
              <a:path h="4114800">
                <a:moveTo>
                  <a:pt x="0" y="0"/>
                </a:moveTo>
                <a:lnTo>
                  <a:pt x="0" y="4114800"/>
                </a:lnTo>
              </a:path>
            </a:pathLst>
          </a:custGeom>
          <a:ln w="67055">
            <a:solidFill>
              <a:srgbClr val="DDDDDD"/>
            </a:solidFill>
          </a:ln>
        </p:spPr>
        <p:txBody>
          <a:bodyPr wrap="square" lIns="0" tIns="0" rIns="0" bIns="0" rtlCol="0"/>
          <a:lstStyle/>
          <a:p>
            <a:endParaRPr/>
          </a:p>
        </p:txBody>
      </p:sp>
      <p:sp>
        <p:nvSpPr>
          <p:cNvPr id="173" name="object 173"/>
          <p:cNvSpPr/>
          <p:nvPr/>
        </p:nvSpPr>
        <p:spPr>
          <a:xfrm>
            <a:off x="9025001" y="6825995"/>
            <a:ext cx="0" cy="381000"/>
          </a:xfrm>
          <a:custGeom>
            <a:avLst/>
            <a:gdLst/>
            <a:ahLst/>
            <a:cxnLst/>
            <a:rect l="l" t="t" r="r" b="b"/>
            <a:pathLst>
              <a:path h="381000">
                <a:moveTo>
                  <a:pt x="0" y="0"/>
                </a:moveTo>
                <a:lnTo>
                  <a:pt x="0" y="381000"/>
                </a:lnTo>
              </a:path>
            </a:pathLst>
          </a:custGeom>
          <a:ln w="67055">
            <a:solidFill>
              <a:srgbClr val="DDDDDD"/>
            </a:solidFill>
          </a:ln>
        </p:spPr>
        <p:txBody>
          <a:bodyPr wrap="square" lIns="0" tIns="0" rIns="0" bIns="0" rtlCol="0"/>
          <a:lstStyle/>
          <a:p>
            <a:endParaRPr/>
          </a:p>
        </p:txBody>
      </p:sp>
      <p:sp>
        <p:nvSpPr>
          <p:cNvPr id="174" name="object 174"/>
          <p:cNvSpPr/>
          <p:nvPr/>
        </p:nvSpPr>
        <p:spPr>
          <a:xfrm>
            <a:off x="2586113" y="348995"/>
            <a:ext cx="7332726" cy="6858000"/>
          </a:xfrm>
          <a:prstGeom prst="rect">
            <a:avLst/>
          </a:prstGeom>
          <a:blipFill>
            <a:blip r:embed="rId2" cstate="print"/>
            <a:stretch>
              <a:fillRect/>
            </a:stretch>
          </a:blipFill>
        </p:spPr>
        <p:txBody>
          <a:bodyPr wrap="square" lIns="0" tIns="0" rIns="0" bIns="0" rtlCol="0"/>
          <a:lstStyle/>
          <a:p>
            <a:endParaRPr/>
          </a:p>
        </p:txBody>
      </p:sp>
      <p:sp>
        <p:nvSpPr>
          <p:cNvPr id="175" name="object 17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176" name="object 176"/>
          <p:cNvSpPr txBox="1">
            <a:spLocks noGrp="1"/>
          </p:cNvSpPr>
          <p:nvPr>
            <p:ph type="title"/>
          </p:nvPr>
        </p:nvSpPr>
        <p:spPr>
          <a:xfrm>
            <a:off x="2073535" y="1290319"/>
            <a:ext cx="6973570" cy="635635"/>
          </a:xfrm>
          <a:prstGeom prst="rect">
            <a:avLst/>
          </a:prstGeom>
        </p:spPr>
        <p:txBody>
          <a:bodyPr vert="horz" wrap="square" lIns="0" tIns="12700" rIns="0" bIns="0" rtlCol="0">
            <a:spAutoFit/>
          </a:bodyPr>
          <a:lstStyle/>
          <a:p>
            <a:pPr marL="12700">
              <a:lnSpc>
                <a:spcPct val="100000"/>
              </a:lnSpc>
              <a:spcBef>
                <a:spcPts val="100"/>
              </a:spcBef>
            </a:pPr>
            <a:r>
              <a:rPr spc="-85" dirty="0"/>
              <a:t>Service-Orietn </a:t>
            </a:r>
            <a:r>
              <a:rPr spc="-5" dirty="0"/>
              <a:t>ed</a:t>
            </a:r>
            <a:r>
              <a:rPr spc="40" dirty="0"/>
              <a:t> </a:t>
            </a:r>
            <a:r>
              <a:rPr spc="-5" dirty="0"/>
              <a:t>Development</a:t>
            </a:r>
          </a:p>
        </p:txBody>
      </p:sp>
      <p:sp>
        <p:nvSpPr>
          <p:cNvPr id="177" name="object 177"/>
          <p:cNvSpPr txBox="1"/>
          <p:nvPr/>
        </p:nvSpPr>
        <p:spPr>
          <a:xfrm>
            <a:off x="2683135" y="2258059"/>
            <a:ext cx="6652895" cy="2145030"/>
          </a:xfrm>
          <a:prstGeom prst="rect">
            <a:avLst/>
          </a:prstGeom>
        </p:spPr>
        <p:txBody>
          <a:bodyPr vert="horz" wrap="square" lIns="0" tIns="43180" rIns="0" bIns="0" rtlCol="0">
            <a:spAutoFit/>
          </a:bodyPr>
          <a:lstStyle/>
          <a:p>
            <a:pPr marL="355600" marR="5080" indent="-342900">
              <a:lnSpc>
                <a:spcPts val="1950"/>
              </a:lnSpc>
              <a:spcBef>
                <a:spcPts val="340"/>
              </a:spcBef>
              <a:buClr>
                <a:srgbClr val="9A0000"/>
              </a:buClr>
              <a:buSzPct val="77777"/>
              <a:buFont typeface="Wingdings"/>
              <a:buChar char=""/>
              <a:tabLst>
                <a:tab pos="354965" algn="l"/>
                <a:tab pos="355600" algn="l"/>
              </a:tabLst>
            </a:pPr>
            <a:r>
              <a:rPr sz="1800" spc="-5" dirty="0">
                <a:latin typeface="Arial"/>
                <a:cs typeface="Arial"/>
              </a:rPr>
              <a:t>Strives to create models that can be understood by individuals  with diverse levels of business and technical</a:t>
            </a:r>
            <a:r>
              <a:rPr sz="1800" spc="-45" dirty="0">
                <a:latin typeface="Arial"/>
                <a:cs typeface="Arial"/>
              </a:rPr>
              <a:t> </a:t>
            </a:r>
            <a:r>
              <a:rPr sz="1800" spc="-5" dirty="0">
                <a:latin typeface="Arial"/>
                <a:cs typeface="Arial"/>
              </a:rPr>
              <a:t>understanding.</a:t>
            </a:r>
            <a:endParaRPr sz="1800">
              <a:latin typeface="Arial"/>
              <a:cs typeface="Arial"/>
            </a:endParaRPr>
          </a:p>
          <a:p>
            <a:pPr marL="355600" marR="231140" indent="-342900">
              <a:lnSpc>
                <a:spcPts val="1950"/>
              </a:lnSpc>
              <a:spcBef>
                <a:spcPts val="434"/>
              </a:spcBef>
              <a:buClr>
                <a:srgbClr val="9A0000"/>
              </a:buClr>
              <a:buSzPct val="77777"/>
              <a:buFont typeface="Wingdings"/>
              <a:buChar char=""/>
              <a:tabLst>
                <a:tab pos="354965" algn="l"/>
                <a:tab pos="355600" algn="l"/>
              </a:tabLst>
            </a:pPr>
            <a:r>
              <a:rPr sz="1800" spc="-5" dirty="0">
                <a:latin typeface="Arial"/>
                <a:cs typeface="Arial"/>
              </a:rPr>
              <a:t>The service-oriented modeling paradigm advocates taking </a:t>
            </a:r>
            <a:r>
              <a:rPr sz="1800" dirty="0">
                <a:latin typeface="Arial"/>
                <a:cs typeface="Arial"/>
              </a:rPr>
              <a:t>a  </a:t>
            </a:r>
            <a:r>
              <a:rPr sz="1800" spc="-5" dirty="0">
                <a:latin typeface="Arial"/>
                <a:cs typeface="Arial"/>
              </a:rPr>
              <a:t>holistic view of the analysis, design, and architecture of all  'Software Entities' in an</a:t>
            </a:r>
            <a:r>
              <a:rPr sz="1800" spc="-15" dirty="0">
                <a:latin typeface="Arial"/>
                <a:cs typeface="Arial"/>
              </a:rPr>
              <a:t> </a:t>
            </a:r>
            <a:r>
              <a:rPr sz="1800" spc="-5" dirty="0">
                <a:latin typeface="Arial"/>
                <a:cs typeface="Arial"/>
              </a:rPr>
              <a:t>organization.</a:t>
            </a:r>
            <a:endParaRPr sz="1800">
              <a:latin typeface="Arial"/>
              <a:cs typeface="Arial"/>
            </a:endParaRPr>
          </a:p>
          <a:p>
            <a:pPr marL="355600" marR="475615" indent="-342900">
              <a:lnSpc>
                <a:spcPts val="1950"/>
              </a:lnSpc>
              <a:spcBef>
                <a:spcPts val="440"/>
              </a:spcBef>
              <a:buClr>
                <a:srgbClr val="9A0000"/>
              </a:buClr>
              <a:buSzPct val="77777"/>
              <a:buFont typeface="Wingdings"/>
              <a:buChar char=""/>
              <a:tabLst>
                <a:tab pos="354965" algn="l"/>
                <a:tab pos="355600" algn="l"/>
              </a:tabLst>
            </a:pPr>
            <a:r>
              <a:rPr sz="1800" spc="-5" dirty="0">
                <a:latin typeface="Arial"/>
                <a:cs typeface="Arial"/>
              </a:rPr>
              <a:t>Service-oriented modeling encourages viewing software  entities as 'assets' (service-oriented assets), and refers to  these assets collectively as</a:t>
            </a:r>
            <a:r>
              <a:rPr sz="1800" spc="-15" dirty="0">
                <a:latin typeface="Arial"/>
                <a:cs typeface="Arial"/>
              </a:rPr>
              <a:t> </a:t>
            </a:r>
            <a:r>
              <a:rPr sz="1800" spc="-5" dirty="0">
                <a:latin typeface="Arial"/>
                <a:cs typeface="Arial"/>
              </a:rPr>
              <a:t>'services'.</a:t>
            </a:r>
            <a:endParaRPr sz="1800">
              <a:latin typeface="Arial"/>
              <a:cs typeface="Arial"/>
            </a:endParaRPr>
          </a:p>
        </p:txBody>
      </p:sp>
      <p:sp>
        <p:nvSpPr>
          <p:cNvPr id="178" name="object 178"/>
          <p:cNvSpPr/>
          <p:nvPr/>
        </p:nvSpPr>
        <p:spPr>
          <a:xfrm>
            <a:off x="3518039" y="49971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ln w="9525">
            <a:solidFill>
              <a:srgbClr val="000000"/>
            </a:solidFill>
          </a:ln>
        </p:spPr>
        <p:txBody>
          <a:bodyPr wrap="square" lIns="0" tIns="0" rIns="0" bIns="0" rtlCol="0"/>
          <a:lstStyle/>
          <a:p>
            <a:endParaRPr/>
          </a:p>
        </p:txBody>
      </p:sp>
      <p:sp>
        <p:nvSpPr>
          <p:cNvPr id="179" name="object 179"/>
          <p:cNvSpPr/>
          <p:nvPr/>
        </p:nvSpPr>
        <p:spPr>
          <a:xfrm>
            <a:off x="4432439" y="4920996"/>
            <a:ext cx="1447800" cy="1066800"/>
          </a:xfrm>
          <a:custGeom>
            <a:avLst/>
            <a:gdLst/>
            <a:ahLst/>
            <a:cxnLst/>
            <a:rect l="l" t="t" r="r" b="b"/>
            <a:pathLst>
              <a:path w="1447800" h="1066800">
                <a:moveTo>
                  <a:pt x="0" y="0"/>
                </a:moveTo>
                <a:lnTo>
                  <a:pt x="0" y="1066800"/>
                </a:lnTo>
                <a:lnTo>
                  <a:pt x="1447800" y="1066800"/>
                </a:lnTo>
                <a:lnTo>
                  <a:pt x="1447800" y="0"/>
                </a:lnTo>
                <a:lnTo>
                  <a:pt x="0" y="0"/>
                </a:lnTo>
                <a:close/>
              </a:path>
            </a:pathLst>
          </a:custGeom>
          <a:solidFill>
            <a:srgbClr val="003366"/>
          </a:solidFill>
        </p:spPr>
        <p:txBody>
          <a:bodyPr wrap="square" lIns="0" tIns="0" rIns="0" bIns="0" rtlCol="0"/>
          <a:lstStyle/>
          <a:p>
            <a:endParaRPr/>
          </a:p>
        </p:txBody>
      </p:sp>
      <p:sp>
        <p:nvSpPr>
          <p:cNvPr id="180" name="object 180"/>
          <p:cNvSpPr/>
          <p:nvPr/>
        </p:nvSpPr>
        <p:spPr>
          <a:xfrm>
            <a:off x="4432439" y="4920996"/>
            <a:ext cx="1447800" cy="1066800"/>
          </a:xfrm>
          <a:custGeom>
            <a:avLst/>
            <a:gdLst/>
            <a:ahLst/>
            <a:cxnLst/>
            <a:rect l="l" t="t" r="r" b="b"/>
            <a:pathLst>
              <a:path w="1447800" h="1066800">
                <a:moveTo>
                  <a:pt x="0" y="0"/>
                </a:moveTo>
                <a:lnTo>
                  <a:pt x="0" y="1066800"/>
                </a:lnTo>
                <a:lnTo>
                  <a:pt x="1447800" y="1066800"/>
                </a:lnTo>
                <a:lnTo>
                  <a:pt x="1447800" y="0"/>
                </a:lnTo>
                <a:lnTo>
                  <a:pt x="0" y="0"/>
                </a:lnTo>
                <a:close/>
              </a:path>
            </a:pathLst>
          </a:custGeom>
          <a:ln w="9524">
            <a:solidFill>
              <a:srgbClr val="000000"/>
            </a:solidFill>
          </a:ln>
        </p:spPr>
        <p:txBody>
          <a:bodyPr wrap="square" lIns="0" tIns="0" rIns="0" bIns="0" rtlCol="0"/>
          <a:lstStyle/>
          <a:p>
            <a:endParaRPr/>
          </a:p>
        </p:txBody>
      </p:sp>
      <p:sp>
        <p:nvSpPr>
          <p:cNvPr id="181" name="object 181"/>
          <p:cNvSpPr/>
          <p:nvPr/>
        </p:nvSpPr>
        <p:spPr>
          <a:xfrm>
            <a:off x="4737239" y="51495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solidFill>
            <a:srgbClr val="FFFFFF"/>
          </a:solidFill>
        </p:spPr>
        <p:txBody>
          <a:bodyPr wrap="square" lIns="0" tIns="0" rIns="0" bIns="0" rtlCol="0"/>
          <a:lstStyle/>
          <a:p>
            <a:endParaRPr/>
          </a:p>
        </p:txBody>
      </p:sp>
      <p:sp>
        <p:nvSpPr>
          <p:cNvPr id="182" name="object 182"/>
          <p:cNvSpPr/>
          <p:nvPr/>
        </p:nvSpPr>
        <p:spPr>
          <a:xfrm>
            <a:off x="4737239" y="51495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ln w="9525">
            <a:solidFill>
              <a:srgbClr val="000000"/>
            </a:solidFill>
          </a:ln>
        </p:spPr>
        <p:txBody>
          <a:bodyPr wrap="square" lIns="0" tIns="0" rIns="0" bIns="0" rtlCol="0"/>
          <a:lstStyle/>
          <a:p>
            <a:endParaRPr/>
          </a:p>
        </p:txBody>
      </p:sp>
      <p:sp>
        <p:nvSpPr>
          <p:cNvPr id="183" name="object 183"/>
          <p:cNvSpPr/>
          <p:nvPr/>
        </p:nvSpPr>
        <p:spPr>
          <a:xfrm>
            <a:off x="5194439" y="51495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solidFill>
            <a:srgbClr val="FFFFFF"/>
          </a:solidFill>
        </p:spPr>
        <p:txBody>
          <a:bodyPr wrap="square" lIns="0" tIns="0" rIns="0" bIns="0" rtlCol="0"/>
          <a:lstStyle/>
          <a:p>
            <a:endParaRPr/>
          </a:p>
        </p:txBody>
      </p:sp>
      <p:sp>
        <p:nvSpPr>
          <p:cNvPr id="184" name="object 184"/>
          <p:cNvSpPr/>
          <p:nvPr/>
        </p:nvSpPr>
        <p:spPr>
          <a:xfrm>
            <a:off x="5194439" y="51495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ln w="9525">
            <a:solidFill>
              <a:srgbClr val="000000"/>
            </a:solidFill>
          </a:ln>
        </p:spPr>
        <p:txBody>
          <a:bodyPr wrap="square" lIns="0" tIns="0" rIns="0" bIns="0" rtlCol="0"/>
          <a:lstStyle/>
          <a:p>
            <a:endParaRPr/>
          </a:p>
        </p:txBody>
      </p:sp>
      <p:sp>
        <p:nvSpPr>
          <p:cNvPr id="185" name="object 185"/>
          <p:cNvSpPr/>
          <p:nvPr/>
        </p:nvSpPr>
        <p:spPr>
          <a:xfrm>
            <a:off x="5423039" y="55305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solidFill>
            <a:srgbClr val="FFFFFF"/>
          </a:solidFill>
        </p:spPr>
        <p:txBody>
          <a:bodyPr wrap="square" lIns="0" tIns="0" rIns="0" bIns="0" rtlCol="0"/>
          <a:lstStyle/>
          <a:p>
            <a:endParaRPr/>
          </a:p>
        </p:txBody>
      </p:sp>
      <p:sp>
        <p:nvSpPr>
          <p:cNvPr id="186" name="object 186"/>
          <p:cNvSpPr/>
          <p:nvPr/>
        </p:nvSpPr>
        <p:spPr>
          <a:xfrm>
            <a:off x="5423039" y="55305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ln w="9525">
            <a:solidFill>
              <a:srgbClr val="000000"/>
            </a:solidFill>
          </a:ln>
        </p:spPr>
        <p:txBody>
          <a:bodyPr wrap="square" lIns="0" tIns="0" rIns="0" bIns="0" rtlCol="0"/>
          <a:lstStyle/>
          <a:p>
            <a:endParaRPr/>
          </a:p>
        </p:txBody>
      </p:sp>
      <p:sp>
        <p:nvSpPr>
          <p:cNvPr id="187" name="object 187"/>
          <p:cNvSpPr/>
          <p:nvPr/>
        </p:nvSpPr>
        <p:spPr>
          <a:xfrm>
            <a:off x="4889639" y="55305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solidFill>
            <a:srgbClr val="FFFFFF"/>
          </a:solidFill>
        </p:spPr>
        <p:txBody>
          <a:bodyPr wrap="square" lIns="0" tIns="0" rIns="0" bIns="0" rtlCol="0"/>
          <a:lstStyle/>
          <a:p>
            <a:endParaRPr/>
          </a:p>
        </p:txBody>
      </p:sp>
      <p:sp>
        <p:nvSpPr>
          <p:cNvPr id="188" name="object 188"/>
          <p:cNvSpPr/>
          <p:nvPr/>
        </p:nvSpPr>
        <p:spPr>
          <a:xfrm>
            <a:off x="4889639" y="55305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ln w="9525">
            <a:solidFill>
              <a:srgbClr val="000000"/>
            </a:solidFill>
          </a:ln>
        </p:spPr>
        <p:txBody>
          <a:bodyPr wrap="square" lIns="0" tIns="0" rIns="0" bIns="0" rtlCol="0"/>
          <a:lstStyle/>
          <a:p>
            <a:endParaRPr/>
          </a:p>
        </p:txBody>
      </p:sp>
      <p:sp>
        <p:nvSpPr>
          <p:cNvPr id="189" name="object 189"/>
          <p:cNvSpPr/>
          <p:nvPr/>
        </p:nvSpPr>
        <p:spPr>
          <a:xfrm>
            <a:off x="6489827" y="4463796"/>
            <a:ext cx="2667000" cy="2362200"/>
          </a:xfrm>
          <a:custGeom>
            <a:avLst/>
            <a:gdLst/>
            <a:ahLst/>
            <a:cxnLst/>
            <a:rect l="l" t="t" r="r" b="b"/>
            <a:pathLst>
              <a:path w="2667000" h="2362200">
                <a:moveTo>
                  <a:pt x="0" y="0"/>
                </a:moveTo>
                <a:lnTo>
                  <a:pt x="0" y="2362200"/>
                </a:lnTo>
                <a:lnTo>
                  <a:pt x="2667000" y="2362200"/>
                </a:lnTo>
                <a:lnTo>
                  <a:pt x="2667000" y="0"/>
                </a:lnTo>
                <a:lnTo>
                  <a:pt x="0" y="0"/>
                </a:lnTo>
                <a:close/>
              </a:path>
            </a:pathLst>
          </a:custGeom>
          <a:solidFill>
            <a:srgbClr val="9A0000"/>
          </a:solidFill>
        </p:spPr>
        <p:txBody>
          <a:bodyPr wrap="square" lIns="0" tIns="0" rIns="0" bIns="0" rtlCol="0"/>
          <a:lstStyle/>
          <a:p>
            <a:endParaRPr/>
          </a:p>
        </p:txBody>
      </p:sp>
      <p:sp>
        <p:nvSpPr>
          <p:cNvPr id="190" name="object 190"/>
          <p:cNvSpPr/>
          <p:nvPr/>
        </p:nvSpPr>
        <p:spPr>
          <a:xfrm>
            <a:off x="6489827" y="4463796"/>
            <a:ext cx="2667000" cy="2362200"/>
          </a:xfrm>
          <a:custGeom>
            <a:avLst/>
            <a:gdLst/>
            <a:ahLst/>
            <a:cxnLst/>
            <a:rect l="l" t="t" r="r" b="b"/>
            <a:pathLst>
              <a:path w="2667000" h="2362200">
                <a:moveTo>
                  <a:pt x="0" y="0"/>
                </a:moveTo>
                <a:lnTo>
                  <a:pt x="0" y="2362200"/>
                </a:lnTo>
                <a:lnTo>
                  <a:pt x="2667000" y="2362200"/>
                </a:lnTo>
                <a:lnTo>
                  <a:pt x="2667000" y="0"/>
                </a:lnTo>
                <a:lnTo>
                  <a:pt x="0" y="0"/>
                </a:lnTo>
                <a:close/>
              </a:path>
            </a:pathLst>
          </a:custGeom>
          <a:ln w="9524">
            <a:solidFill>
              <a:srgbClr val="000000"/>
            </a:solidFill>
          </a:ln>
        </p:spPr>
        <p:txBody>
          <a:bodyPr wrap="square" lIns="0" tIns="0" rIns="0" bIns="0" rtlCol="0"/>
          <a:lstStyle/>
          <a:p>
            <a:endParaRPr/>
          </a:p>
        </p:txBody>
      </p:sp>
      <p:sp>
        <p:nvSpPr>
          <p:cNvPr id="191" name="object 191"/>
          <p:cNvSpPr/>
          <p:nvPr/>
        </p:nvSpPr>
        <p:spPr>
          <a:xfrm>
            <a:off x="6718427" y="4920996"/>
            <a:ext cx="990600" cy="685800"/>
          </a:xfrm>
          <a:custGeom>
            <a:avLst/>
            <a:gdLst/>
            <a:ahLst/>
            <a:cxnLst/>
            <a:rect l="l" t="t" r="r" b="b"/>
            <a:pathLst>
              <a:path w="990600" h="685800">
                <a:moveTo>
                  <a:pt x="0" y="0"/>
                </a:moveTo>
                <a:lnTo>
                  <a:pt x="0" y="685800"/>
                </a:lnTo>
                <a:lnTo>
                  <a:pt x="990600" y="685800"/>
                </a:lnTo>
                <a:lnTo>
                  <a:pt x="990600" y="0"/>
                </a:lnTo>
                <a:lnTo>
                  <a:pt x="0" y="0"/>
                </a:lnTo>
                <a:close/>
              </a:path>
            </a:pathLst>
          </a:custGeom>
          <a:solidFill>
            <a:srgbClr val="003366"/>
          </a:solidFill>
        </p:spPr>
        <p:txBody>
          <a:bodyPr wrap="square" lIns="0" tIns="0" rIns="0" bIns="0" rtlCol="0"/>
          <a:lstStyle/>
          <a:p>
            <a:endParaRPr/>
          </a:p>
        </p:txBody>
      </p:sp>
      <p:sp>
        <p:nvSpPr>
          <p:cNvPr id="192" name="object 192"/>
          <p:cNvSpPr/>
          <p:nvPr/>
        </p:nvSpPr>
        <p:spPr>
          <a:xfrm>
            <a:off x="6718427" y="4920996"/>
            <a:ext cx="990600" cy="685800"/>
          </a:xfrm>
          <a:custGeom>
            <a:avLst/>
            <a:gdLst/>
            <a:ahLst/>
            <a:cxnLst/>
            <a:rect l="l" t="t" r="r" b="b"/>
            <a:pathLst>
              <a:path w="990600" h="685800">
                <a:moveTo>
                  <a:pt x="0" y="0"/>
                </a:moveTo>
                <a:lnTo>
                  <a:pt x="0" y="685800"/>
                </a:lnTo>
                <a:lnTo>
                  <a:pt x="990600" y="685800"/>
                </a:lnTo>
                <a:lnTo>
                  <a:pt x="990600" y="0"/>
                </a:lnTo>
                <a:lnTo>
                  <a:pt x="0" y="0"/>
                </a:lnTo>
                <a:close/>
              </a:path>
            </a:pathLst>
          </a:custGeom>
          <a:ln w="9525">
            <a:solidFill>
              <a:srgbClr val="000000"/>
            </a:solidFill>
          </a:ln>
        </p:spPr>
        <p:txBody>
          <a:bodyPr wrap="square" lIns="0" tIns="0" rIns="0" bIns="0" rtlCol="0"/>
          <a:lstStyle/>
          <a:p>
            <a:endParaRPr/>
          </a:p>
        </p:txBody>
      </p:sp>
      <p:sp>
        <p:nvSpPr>
          <p:cNvPr id="193" name="object 193"/>
          <p:cNvSpPr/>
          <p:nvPr/>
        </p:nvSpPr>
        <p:spPr>
          <a:xfrm>
            <a:off x="6875398" y="50688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solidFill>
            <a:srgbClr val="FFFFFF"/>
          </a:solidFill>
        </p:spPr>
        <p:txBody>
          <a:bodyPr wrap="square" lIns="0" tIns="0" rIns="0" bIns="0" rtlCol="0"/>
          <a:lstStyle/>
          <a:p>
            <a:endParaRPr/>
          </a:p>
        </p:txBody>
      </p:sp>
      <p:sp>
        <p:nvSpPr>
          <p:cNvPr id="194" name="object 194"/>
          <p:cNvSpPr/>
          <p:nvPr/>
        </p:nvSpPr>
        <p:spPr>
          <a:xfrm>
            <a:off x="6875398" y="50688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ln w="9525">
            <a:solidFill>
              <a:srgbClr val="000000"/>
            </a:solidFill>
          </a:ln>
        </p:spPr>
        <p:txBody>
          <a:bodyPr wrap="square" lIns="0" tIns="0" rIns="0" bIns="0" rtlCol="0"/>
          <a:lstStyle/>
          <a:p>
            <a:endParaRPr/>
          </a:p>
        </p:txBody>
      </p:sp>
      <p:sp>
        <p:nvSpPr>
          <p:cNvPr id="195" name="object 195"/>
          <p:cNvSpPr/>
          <p:nvPr/>
        </p:nvSpPr>
        <p:spPr>
          <a:xfrm>
            <a:off x="7188593" y="50688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solidFill>
            <a:srgbClr val="FFFFFF"/>
          </a:solidFill>
        </p:spPr>
        <p:txBody>
          <a:bodyPr wrap="square" lIns="0" tIns="0" rIns="0" bIns="0" rtlCol="0"/>
          <a:lstStyle/>
          <a:p>
            <a:endParaRPr/>
          </a:p>
        </p:txBody>
      </p:sp>
      <p:sp>
        <p:nvSpPr>
          <p:cNvPr id="196" name="object 196"/>
          <p:cNvSpPr/>
          <p:nvPr/>
        </p:nvSpPr>
        <p:spPr>
          <a:xfrm>
            <a:off x="7188593" y="50688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ln w="9525">
            <a:solidFill>
              <a:srgbClr val="000000"/>
            </a:solidFill>
          </a:ln>
        </p:spPr>
        <p:txBody>
          <a:bodyPr wrap="square" lIns="0" tIns="0" rIns="0" bIns="0" rtlCol="0"/>
          <a:lstStyle/>
          <a:p>
            <a:endParaRPr/>
          </a:p>
        </p:txBody>
      </p:sp>
      <p:sp>
        <p:nvSpPr>
          <p:cNvPr id="197" name="object 197"/>
          <p:cNvSpPr/>
          <p:nvPr/>
        </p:nvSpPr>
        <p:spPr>
          <a:xfrm>
            <a:off x="7344041" y="5313426"/>
            <a:ext cx="157480" cy="146050"/>
          </a:xfrm>
          <a:custGeom>
            <a:avLst/>
            <a:gdLst/>
            <a:ahLst/>
            <a:cxnLst/>
            <a:rect l="l" t="t" r="r" b="b"/>
            <a:pathLst>
              <a:path w="157479" h="146050">
                <a:moveTo>
                  <a:pt x="0" y="0"/>
                </a:moveTo>
                <a:lnTo>
                  <a:pt x="0" y="145541"/>
                </a:lnTo>
                <a:lnTo>
                  <a:pt x="156972" y="145541"/>
                </a:lnTo>
                <a:lnTo>
                  <a:pt x="156972" y="0"/>
                </a:lnTo>
                <a:lnTo>
                  <a:pt x="0" y="0"/>
                </a:lnTo>
                <a:close/>
              </a:path>
            </a:pathLst>
          </a:custGeom>
          <a:solidFill>
            <a:srgbClr val="FFFFFF"/>
          </a:solidFill>
        </p:spPr>
        <p:txBody>
          <a:bodyPr wrap="square" lIns="0" tIns="0" rIns="0" bIns="0" rtlCol="0"/>
          <a:lstStyle/>
          <a:p>
            <a:endParaRPr/>
          </a:p>
        </p:txBody>
      </p:sp>
      <p:sp>
        <p:nvSpPr>
          <p:cNvPr id="198" name="object 198"/>
          <p:cNvSpPr/>
          <p:nvPr/>
        </p:nvSpPr>
        <p:spPr>
          <a:xfrm>
            <a:off x="7344041" y="5313426"/>
            <a:ext cx="157480" cy="146050"/>
          </a:xfrm>
          <a:custGeom>
            <a:avLst/>
            <a:gdLst/>
            <a:ahLst/>
            <a:cxnLst/>
            <a:rect l="l" t="t" r="r" b="b"/>
            <a:pathLst>
              <a:path w="157479" h="146050">
                <a:moveTo>
                  <a:pt x="0" y="0"/>
                </a:moveTo>
                <a:lnTo>
                  <a:pt x="0" y="145541"/>
                </a:lnTo>
                <a:lnTo>
                  <a:pt x="156972" y="145541"/>
                </a:lnTo>
                <a:lnTo>
                  <a:pt x="156972" y="0"/>
                </a:lnTo>
                <a:lnTo>
                  <a:pt x="0" y="0"/>
                </a:lnTo>
                <a:close/>
              </a:path>
            </a:pathLst>
          </a:custGeom>
          <a:ln w="9525">
            <a:solidFill>
              <a:srgbClr val="000000"/>
            </a:solidFill>
          </a:ln>
        </p:spPr>
        <p:txBody>
          <a:bodyPr wrap="square" lIns="0" tIns="0" rIns="0" bIns="0" rtlCol="0"/>
          <a:lstStyle/>
          <a:p>
            <a:endParaRPr/>
          </a:p>
        </p:txBody>
      </p:sp>
      <p:sp>
        <p:nvSpPr>
          <p:cNvPr id="199" name="object 199"/>
          <p:cNvSpPr/>
          <p:nvPr/>
        </p:nvSpPr>
        <p:spPr>
          <a:xfrm>
            <a:off x="6979043" y="5313426"/>
            <a:ext cx="157480" cy="146050"/>
          </a:xfrm>
          <a:custGeom>
            <a:avLst/>
            <a:gdLst/>
            <a:ahLst/>
            <a:cxnLst/>
            <a:rect l="l" t="t" r="r" b="b"/>
            <a:pathLst>
              <a:path w="157479" h="146050">
                <a:moveTo>
                  <a:pt x="0" y="0"/>
                </a:moveTo>
                <a:lnTo>
                  <a:pt x="0" y="145541"/>
                </a:lnTo>
                <a:lnTo>
                  <a:pt x="156972" y="145541"/>
                </a:lnTo>
                <a:lnTo>
                  <a:pt x="156972" y="0"/>
                </a:lnTo>
                <a:lnTo>
                  <a:pt x="0" y="0"/>
                </a:lnTo>
                <a:close/>
              </a:path>
            </a:pathLst>
          </a:custGeom>
          <a:solidFill>
            <a:srgbClr val="FFFFFF"/>
          </a:solidFill>
        </p:spPr>
        <p:txBody>
          <a:bodyPr wrap="square" lIns="0" tIns="0" rIns="0" bIns="0" rtlCol="0"/>
          <a:lstStyle/>
          <a:p>
            <a:endParaRPr/>
          </a:p>
        </p:txBody>
      </p:sp>
      <p:sp>
        <p:nvSpPr>
          <p:cNvPr id="200" name="object 200"/>
          <p:cNvSpPr/>
          <p:nvPr/>
        </p:nvSpPr>
        <p:spPr>
          <a:xfrm>
            <a:off x="6979043" y="5313426"/>
            <a:ext cx="157480" cy="146050"/>
          </a:xfrm>
          <a:custGeom>
            <a:avLst/>
            <a:gdLst/>
            <a:ahLst/>
            <a:cxnLst/>
            <a:rect l="l" t="t" r="r" b="b"/>
            <a:pathLst>
              <a:path w="157479" h="146050">
                <a:moveTo>
                  <a:pt x="0" y="0"/>
                </a:moveTo>
                <a:lnTo>
                  <a:pt x="0" y="145541"/>
                </a:lnTo>
                <a:lnTo>
                  <a:pt x="156972" y="145541"/>
                </a:lnTo>
                <a:lnTo>
                  <a:pt x="156972" y="0"/>
                </a:lnTo>
                <a:lnTo>
                  <a:pt x="0" y="0"/>
                </a:lnTo>
                <a:close/>
              </a:path>
            </a:pathLst>
          </a:custGeom>
          <a:ln w="9525">
            <a:solidFill>
              <a:srgbClr val="000000"/>
            </a:solidFill>
          </a:ln>
        </p:spPr>
        <p:txBody>
          <a:bodyPr wrap="square" lIns="0" tIns="0" rIns="0" bIns="0" rtlCol="0"/>
          <a:lstStyle/>
          <a:p>
            <a:endParaRPr/>
          </a:p>
        </p:txBody>
      </p:sp>
      <p:sp>
        <p:nvSpPr>
          <p:cNvPr id="201" name="object 201"/>
          <p:cNvSpPr/>
          <p:nvPr/>
        </p:nvSpPr>
        <p:spPr>
          <a:xfrm>
            <a:off x="7937627" y="4616196"/>
            <a:ext cx="990600" cy="685800"/>
          </a:xfrm>
          <a:custGeom>
            <a:avLst/>
            <a:gdLst/>
            <a:ahLst/>
            <a:cxnLst/>
            <a:rect l="l" t="t" r="r" b="b"/>
            <a:pathLst>
              <a:path w="990600" h="685800">
                <a:moveTo>
                  <a:pt x="0" y="0"/>
                </a:moveTo>
                <a:lnTo>
                  <a:pt x="0" y="685800"/>
                </a:lnTo>
                <a:lnTo>
                  <a:pt x="990600" y="685800"/>
                </a:lnTo>
                <a:lnTo>
                  <a:pt x="990600" y="0"/>
                </a:lnTo>
                <a:lnTo>
                  <a:pt x="0" y="0"/>
                </a:lnTo>
                <a:close/>
              </a:path>
            </a:pathLst>
          </a:custGeom>
          <a:solidFill>
            <a:srgbClr val="003366"/>
          </a:solidFill>
        </p:spPr>
        <p:txBody>
          <a:bodyPr wrap="square" lIns="0" tIns="0" rIns="0" bIns="0" rtlCol="0"/>
          <a:lstStyle/>
          <a:p>
            <a:endParaRPr/>
          </a:p>
        </p:txBody>
      </p:sp>
      <p:sp>
        <p:nvSpPr>
          <p:cNvPr id="202" name="object 202"/>
          <p:cNvSpPr/>
          <p:nvPr/>
        </p:nvSpPr>
        <p:spPr>
          <a:xfrm>
            <a:off x="7937627" y="4616196"/>
            <a:ext cx="990600" cy="685800"/>
          </a:xfrm>
          <a:custGeom>
            <a:avLst/>
            <a:gdLst/>
            <a:ahLst/>
            <a:cxnLst/>
            <a:rect l="l" t="t" r="r" b="b"/>
            <a:pathLst>
              <a:path w="990600" h="685800">
                <a:moveTo>
                  <a:pt x="0" y="0"/>
                </a:moveTo>
                <a:lnTo>
                  <a:pt x="0" y="685800"/>
                </a:lnTo>
                <a:lnTo>
                  <a:pt x="990600" y="685800"/>
                </a:lnTo>
                <a:lnTo>
                  <a:pt x="990600" y="0"/>
                </a:lnTo>
                <a:lnTo>
                  <a:pt x="0" y="0"/>
                </a:lnTo>
                <a:close/>
              </a:path>
            </a:pathLst>
          </a:custGeom>
          <a:ln w="9525">
            <a:solidFill>
              <a:srgbClr val="000000"/>
            </a:solidFill>
          </a:ln>
        </p:spPr>
        <p:txBody>
          <a:bodyPr wrap="square" lIns="0" tIns="0" rIns="0" bIns="0" rtlCol="0"/>
          <a:lstStyle/>
          <a:p>
            <a:endParaRPr/>
          </a:p>
        </p:txBody>
      </p:sp>
      <p:sp>
        <p:nvSpPr>
          <p:cNvPr id="203" name="object 203"/>
          <p:cNvSpPr/>
          <p:nvPr/>
        </p:nvSpPr>
        <p:spPr>
          <a:xfrm>
            <a:off x="8094598" y="47640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solidFill>
            <a:srgbClr val="FFFFFF"/>
          </a:solidFill>
        </p:spPr>
        <p:txBody>
          <a:bodyPr wrap="square" lIns="0" tIns="0" rIns="0" bIns="0" rtlCol="0"/>
          <a:lstStyle/>
          <a:p>
            <a:endParaRPr/>
          </a:p>
        </p:txBody>
      </p:sp>
      <p:sp>
        <p:nvSpPr>
          <p:cNvPr id="204" name="object 204"/>
          <p:cNvSpPr/>
          <p:nvPr/>
        </p:nvSpPr>
        <p:spPr>
          <a:xfrm>
            <a:off x="8094598" y="47640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ln w="9525">
            <a:solidFill>
              <a:srgbClr val="000000"/>
            </a:solidFill>
          </a:ln>
        </p:spPr>
        <p:txBody>
          <a:bodyPr wrap="square" lIns="0" tIns="0" rIns="0" bIns="0" rtlCol="0"/>
          <a:lstStyle/>
          <a:p>
            <a:endParaRPr/>
          </a:p>
        </p:txBody>
      </p:sp>
      <p:sp>
        <p:nvSpPr>
          <p:cNvPr id="205" name="object 205"/>
          <p:cNvSpPr/>
          <p:nvPr/>
        </p:nvSpPr>
        <p:spPr>
          <a:xfrm>
            <a:off x="8407793" y="47640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solidFill>
            <a:srgbClr val="FFFFFF"/>
          </a:solidFill>
        </p:spPr>
        <p:txBody>
          <a:bodyPr wrap="square" lIns="0" tIns="0" rIns="0" bIns="0" rtlCol="0"/>
          <a:lstStyle/>
          <a:p>
            <a:endParaRPr/>
          </a:p>
        </p:txBody>
      </p:sp>
      <p:sp>
        <p:nvSpPr>
          <p:cNvPr id="206" name="object 206"/>
          <p:cNvSpPr/>
          <p:nvPr/>
        </p:nvSpPr>
        <p:spPr>
          <a:xfrm>
            <a:off x="8407793" y="47640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ln w="9525">
            <a:solidFill>
              <a:srgbClr val="000000"/>
            </a:solidFill>
          </a:ln>
        </p:spPr>
        <p:txBody>
          <a:bodyPr wrap="square" lIns="0" tIns="0" rIns="0" bIns="0" rtlCol="0"/>
          <a:lstStyle/>
          <a:p>
            <a:endParaRPr/>
          </a:p>
        </p:txBody>
      </p:sp>
      <p:sp>
        <p:nvSpPr>
          <p:cNvPr id="207" name="object 207"/>
          <p:cNvSpPr/>
          <p:nvPr/>
        </p:nvSpPr>
        <p:spPr>
          <a:xfrm>
            <a:off x="8563241" y="5008626"/>
            <a:ext cx="157480" cy="146050"/>
          </a:xfrm>
          <a:custGeom>
            <a:avLst/>
            <a:gdLst/>
            <a:ahLst/>
            <a:cxnLst/>
            <a:rect l="l" t="t" r="r" b="b"/>
            <a:pathLst>
              <a:path w="157479" h="146050">
                <a:moveTo>
                  <a:pt x="0" y="0"/>
                </a:moveTo>
                <a:lnTo>
                  <a:pt x="0" y="145541"/>
                </a:lnTo>
                <a:lnTo>
                  <a:pt x="156972" y="145541"/>
                </a:lnTo>
                <a:lnTo>
                  <a:pt x="156972" y="0"/>
                </a:lnTo>
                <a:lnTo>
                  <a:pt x="0" y="0"/>
                </a:lnTo>
                <a:close/>
              </a:path>
            </a:pathLst>
          </a:custGeom>
          <a:solidFill>
            <a:srgbClr val="FFFFFF"/>
          </a:solidFill>
        </p:spPr>
        <p:txBody>
          <a:bodyPr wrap="square" lIns="0" tIns="0" rIns="0" bIns="0" rtlCol="0"/>
          <a:lstStyle/>
          <a:p>
            <a:endParaRPr/>
          </a:p>
        </p:txBody>
      </p:sp>
      <p:sp>
        <p:nvSpPr>
          <p:cNvPr id="208" name="object 208"/>
          <p:cNvSpPr/>
          <p:nvPr/>
        </p:nvSpPr>
        <p:spPr>
          <a:xfrm>
            <a:off x="8563241" y="5008626"/>
            <a:ext cx="157480" cy="146050"/>
          </a:xfrm>
          <a:custGeom>
            <a:avLst/>
            <a:gdLst/>
            <a:ahLst/>
            <a:cxnLst/>
            <a:rect l="l" t="t" r="r" b="b"/>
            <a:pathLst>
              <a:path w="157479" h="146050">
                <a:moveTo>
                  <a:pt x="0" y="0"/>
                </a:moveTo>
                <a:lnTo>
                  <a:pt x="0" y="145541"/>
                </a:lnTo>
                <a:lnTo>
                  <a:pt x="156972" y="145541"/>
                </a:lnTo>
                <a:lnTo>
                  <a:pt x="156972" y="0"/>
                </a:lnTo>
                <a:lnTo>
                  <a:pt x="0" y="0"/>
                </a:lnTo>
                <a:close/>
              </a:path>
            </a:pathLst>
          </a:custGeom>
          <a:ln w="9525">
            <a:solidFill>
              <a:srgbClr val="000000"/>
            </a:solidFill>
          </a:ln>
        </p:spPr>
        <p:txBody>
          <a:bodyPr wrap="square" lIns="0" tIns="0" rIns="0" bIns="0" rtlCol="0"/>
          <a:lstStyle/>
          <a:p>
            <a:endParaRPr/>
          </a:p>
        </p:txBody>
      </p:sp>
      <p:sp>
        <p:nvSpPr>
          <p:cNvPr id="209" name="object 209"/>
          <p:cNvSpPr/>
          <p:nvPr/>
        </p:nvSpPr>
        <p:spPr>
          <a:xfrm>
            <a:off x="8198243" y="5008626"/>
            <a:ext cx="157480" cy="146050"/>
          </a:xfrm>
          <a:custGeom>
            <a:avLst/>
            <a:gdLst/>
            <a:ahLst/>
            <a:cxnLst/>
            <a:rect l="l" t="t" r="r" b="b"/>
            <a:pathLst>
              <a:path w="157479" h="146050">
                <a:moveTo>
                  <a:pt x="0" y="0"/>
                </a:moveTo>
                <a:lnTo>
                  <a:pt x="0" y="145541"/>
                </a:lnTo>
                <a:lnTo>
                  <a:pt x="156972" y="145541"/>
                </a:lnTo>
                <a:lnTo>
                  <a:pt x="156972" y="0"/>
                </a:lnTo>
                <a:lnTo>
                  <a:pt x="0" y="0"/>
                </a:lnTo>
                <a:close/>
              </a:path>
            </a:pathLst>
          </a:custGeom>
          <a:solidFill>
            <a:srgbClr val="FFFFFF"/>
          </a:solidFill>
        </p:spPr>
        <p:txBody>
          <a:bodyPr wrap="square" lIns="0" tIns="0" rIns="0" bIns="0" rtlCol="0"/>
          <a:lstStyle/>
          <a:p>
            <a:endParaRPr/>
          </a:p>
        </p:txBody>
      </p:sp>
      <p:sp>
        <p:nvSpPr>
          <p:cNvPr id="210" name="object 210"/>
          <p:cNvSpPr/>
          <p:nvPr/>
        </p:nvSpPr>
        <p:spPr>
          <a:xfrm>
            <a:off x="8198243" y="5008626"/>
            <a:ext cx="157480" cy="146050"/>
          </a:xfrm>
          <a:custGeom>
            <a:avLst/>
            <a:gdLst/>
            <a:ahLst/>
            <a:cxnLst/>
            <a:rect l="l" t="t" r="r" b="b"/>
            <a:pathLst>
              <a:path w="157479" h="146050">
                <a:moveTo>
                  <a:pt x="0" y="0"/>
                </a:moveTo>
                <a:lnTo>
                  <a:pt x="0" y="145541"/>
                </a:lnTo>
                <a:lnTo>
                  <a:pt x="156972" y="145541"/>
                </a:lnTo>
                <a:lnTo>
                  <a:pt x="156972" y="0"/>
                </a:lnTo>
                <a:lnTo>
                  <a:pt x="0" y="0"/>
                </a:lnTo>
                <a:close/>
              </a:path>
            </a:pathLst>
          </a:custGeom>
          <a:ln w="9525">
            <a:solidFill>
              <a:srgbClr val="000000"/>
            </a:solidFill>
          </a:ln>
        </p:spPr>
        <p:txBody>
          <a:bodyPr wrap="square" lIns="0" tIns="0" rIns="0" bIns="0" rtlCol="0"/>
          <a:lstStyle/>
          <a:p>
            <a:endParaRPr/>
          </a:p>
        </p:txBody>
      </p:sp>
      <p:sp>
        <p:nvSpPr>
          <p:cNvPr id="211" name="object 211"/>
          <p:cNvSpPr/>
          <p:nvPr/>
        </p:nvSpPr>
        <p:spPr>
          <a:xfrm>
            <a:off x="7709027" y="5987796"/>
            <a:ext cx="990600" cy="685800"/>
          </a:xfrm>
          <a:custGeom>
            <a:avLst/>
            <a:gdLst/>
            <a:ahLst/>
            <a:cxnLst/>
            <a:rect l="l" t="t" r="r" b="b"/>
            <a:pathLst>
              <a:path w="990600" h="685800">
                <a:moveTo>
                  <a:pt x="0" y="0"/>
                </a:moveTo>
                <a:lnTo>
                  <a:pt x="0" y="685800"/>
                </a:lnTo>
                <a:lnTo>
                  <a:pt x="990600" y="685800"/>
                </a:lnTo>
                <a:lnTo>
                  <a:pt x="990600" y="0"/>
                </a:lnTo>
                <a:lnTo>
                  <a:pt x="0" y="0"/>
                </a:lnTo>
                <a:close/>
              </a:path>
            </a:pathLst>
          </a:custGeom>
          <a:solidFill>
            <a:srgbClr val="003366"/>
          </a:solidFill>
        </p:spPr>
        <p:txBody>
          <a:bodyPr wrap="square" lIns="0" tIns="0" rIns="0" bIns="0" rtlCol="0"/>
          <a:lstStyle/>
          <a:p>
            <a:endParaRPr/>
          </a:p>
        </p:txBody>
      </p:sp>
      <p:sp>
        <p:nvSpPr>
          <p:cNvPr id="212" name="object 212"/>
          <p:cNvSpPr/>
          <p:nvPr/>
        </p:nvSpPr>
        <p:spPr>
          <a:xfrm>
            <a:off x="7709027" y="5987796"/>
            <a:ext cx="990600" cy="685800"/>
          </a:xfrm>
          <a:custGeom>
            <a:avLst/>
            <a:gdLst/>
            <a:ahLst/>
            <a:cxnLst/>
            <a:rect l="l" t="t" r="r" b="b"/>
            <a:pathLst>
              <a:path w="990600" h="685800">
                <a:moveTo>
                  <a:pt x="0" y="0"/>
                </a:moveTo>
                <a:lnTo>
                  <a:pt x="0" y="685800"/>
                </a:lnTo>
                <a:lnTo>
                  <a:pt x="990600" y="685800"/>
                </a:lnTo>
                <a:lnTo>
                  <a:pt x="990600" y="0"/>
                </a:lnTo>
                <a:lnTo>
                  <a:pt x="0" y="0"/>
                </a:lnTo>
                <a:close/>
              </a:path>
            </a:pathLst>
          </a:custGeom>
          <a:ln w="9525">
            <a:solidFill>
              <a:srgbClr val="000000"/>
            </a:solidFill>
          </a:ln>
        </p:spPr>
        <p:txBody>
          <a:bodyPr wrap="square" lIns="0" tIns="0" rIns="0" bIns="0" rtlCol="0"/>
          <a:lstStyle/>
          <a:p>
            <a:endParaRPr/>
          </a:p>
        </p:txBody>
      </p:sp>
      <p:sp>
        <p:nvSpPr>
          <p:cNvPr id="213" name="object 213"/>
          <p:cNvSpPr/>
          <p:nvPr/>
        </p:nvSpPr>
        <p:spPr>
          <a:xfrm>
            <a:off x="7865998" y="61356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solidFill>
            <a:srgbClr val="FFFFFF"/>
          </a:solidFill>
        </p:spPr>
        <p:txBody>
          <a:bodyPr wrap="square" lIns="0" tIns="0" rIns="0" bIns="0" rtlCol="0"/>
          <a:lstStyle/>
          <a:p>
            <a:endParaRPr/>
          </a:p>
        </p:txBody>
      </p:sp>
      <p:sp>
        <p:nvSpPr>
          <p:cNvPr id="214" name="object 214"/>
          <p:cNvSpPr/>
          <p:nvPr/>
        </p:nvSpPr>
        <p:spPr>
          <a:xfrm>
            <a:off x="7865998" y="61356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ln w="9525">
            <a:solidFill>
              <a:srgbClr val="000000"/>
            </a:solidFill>
          </a:ln>
        </p:spPr>
        <p:txBody>
          <a:bodyPr wrap="square" lIns="0" tIns="0" rIns="0" bIns="0" rtlCol="0"/>
          <a:lstStyle/>
          <a:p>
            <a:endParaRPr/>
          </a:p>
        </p:txBody>
      </p:sp>
      <p:sp>
        <p:nvSpPr>
          <p:cNvPr id="215" name="object 215"/>
          <p:cNvSpPr/>
          <p:nvPr/>
        </p:nvSpPr>
        <p:spPr>
          <a:xfrm>
            <a:off x="8179193" y="61356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solidFill>
            <a:srgbClr val="FFFFFF"/>
          </a:solidFill>
        </p:spPr>
        <p:txBody>
          <a:bodyPr wrap="square" lIns="0" tIns="0" rIns="0" bIns="0" rtlCol="0"/>
          <a:lstStyle/>
          <a:p>
            <a:endParaRPr/>
          </a:p>
        </p:txBody>
      </p:sp>
      <p:sp>
        <p:nvSpPr>
          <p:cNvPr id="216" name="object 216"/>
          <p:cNvSpPr/>
          <p:nvPr/>
        </p:nvSpPr>
        <p:spPr>
          <a:xfrm>
            <a:off x="8179193" y="6135623"/>
            <a:ext cx="155575" cy="146050"/>
          </a:xfrm>
          <a:custGeom>
            <a:avLst/>
            <a:gdLst/>
            <a:ahLst/>
            <a:cxnLst/>
            <a:rect l="l" t="t" r="r" b="b"/>
            <a:pathLst>
              <a:path w="155575" h="146050">
                <a:moveTo>
                  <a:pt x="0" y="0"/>
                </a:moveTo>
                <a:lnTo>
                  <a:pt x="0" y="145541"/>
                </a:lnTo>
                <a:lnTo>
                  <a:pt x="155448" y="145541"/>
                </a:lnTo>
                <a:lnTo>
                  <a:pt x="155448" y="0"/>
                </a:lnTo>
                <a:lnTo>
                  <a:pt x="0" y="0"/>
                </a:lnTo>
                <a:close/>
              </a:path>
            </a:pathLst>
          </a:custGeom>
          <a:ln w="9525">
            <a:solidFill>
              <a:srgbClr val="000000"/>
            </a:solidFill>
          </a:ln>
        </p:spPr>
        <p:txBody>
          <a:bodyPr wrap="square" lIns="0" tIns="0" rIns="0" bIns="0" rtlCol="0"/>
          <a:lstStyle/>
          <a:p>
            <a:endParaRPr/>
          </a:p>
        </p:txBody>
      </p:sp>
      <p:sp>
        <p:nvSpPr>
          <p:cNvPr id="217" name="object 217"/>
          <p:cNvSpPr/>
          <p:nvPr/>
        </p:nvSpPr>
        <p:spPr>
          <a:xfrm>
            <a:off x="8334641" y="6380226"/>
            <a:ext cx="157480" cy="146050"/>
          </a:xfrm>
          <a:custGeom>
            <a:avLst/>
            <a:gdLst/>
            <a:ahLst/>
            <a:cxnLst/>
            <a:rect l="l" t="t" r="r" b="b"/>
            <a:pathLst>
              <a:path w="157479" h="146050">
                <a:moveTo>
                  <a:pt x="0" y="0"/>
                </a:moveTo>
                <a:lnTo>
                  <a:pt x="0" y="145542"/>
                </a:lnTo>
                <a:lnTo>
                  <a:pt x="156972" y="145542"/>
                </a:lnTo>
                <a:lnTo>
                  <a:pt x="156972" y="0"/>
                </a:lnTo>
                <a:lnTo>
                  <a:pt x="0" y="0"/>
                </a:lnTo>
                <a:close/>
              </a:path>
            </a:pathLst>
          </a:custGeom>
          <a:solidFill>
            <a:srgbClr val="FFFFFF"/>
          </a:solidFill>
        </p:spPr>
        <p:txBody>
          <a:bodyPr wrap="square" lIns="0" tIns="0" rIns="0" bIns="0" rtlCol="0"/>
          <a:lstStyle/>
          <a:p>
            <a:endParaRPr/>
          </a:p>
        </p:txBody>
      </p:sp>
      <p:sp>
        <p:nvSpPr>
          <p:cNvPr id="218" name="object 218"/>
          <p:cNvSpPr/>
          <p:nvPr/>
        </p:nvSpPr>
        <p:spPr>
          <a:xfrm>
            <a:off x="8334641" y="6380226"/>
            <a:ext cx="157480" cy="146050"/>
          </a:xfrm>
          <a:custGeom>
            <a:avLst/>
            <a:gdLst/>
            <a:ahLst/>
            <a:cxnLst/>
            <a:rect l="l" t="t" r="r" b="b"/>
            <a:pathLst>
              <a:path w="157479" h="146050">
                <a:moveTo>
                  <a:pt x="0" y="0"/>
                </a:moveTo>
                <a:lnTo>
                  <a:pt x="0" y="145542"/>
                </a:lnTo>
                <a:lnTo>
                  <a:pt x="156972" y="145542"/>
                </a:lnTo>
                <a:lnTo>
                  <a:pt x="156972" y="0"/>
                </a:lnTo>
                <a:lnTo>
                  <a:pt x="0" y="0"/>
                </a:lnTo>
                <a:close/>
              </a:path>
            </a:pathLst>
          </a:custGeom>
          <a:ln w="9525">
            <a:solidFill>
              <a:srgbClr val="000000"/>
            </a:solidFill>
          </a:ln>
        </p:spPr>
        <p:txBody>
          <a:bodyPr wrap="square" lIns="0" tIns="0" rIns="0" bIns="0" rtlCol="0"/>
          <a:lstStyle/>
          <a:p>
            <a:endParaRPr/>
          </a:p>
        </p:txBody>
      </p:sp>
      <p:sp>
        <p:nvSpPr>
          <p:cNvPr id="219" name="object 219"/>
          <p:cNvSpPr/>
          <p:nvPr/>
        </p:nvSpPr>
        <p:spPr>
          <a:xfrm>
            <a:off x="7969643" y="6380226"/>
            <a:ext cx="157480" cy="146050"/>
          </a:xfrm>
          <a:custGeom>
            <a:avLst/>
            <a:gdLst/>
            <a:ahLst/>
            <a:cxnLst/>
            <a:rect l="l" t="t" r="r" b="b"/>
            <a:pathLst>
              <a:path w="157479" h="146050">
                <a:moveTo>
                  <a:pt x="0" y="0"/>
                </a:moveTo>
                <a:lnTo>
                  <a:pt x="0" y="145542"/>
                </a:lnTo>
                <a:lnTo>
                  <a:pt x="156972" y="145542"/>
                </a:lnTo>
                <a:lnTo>
                  <a:pt x="156972" y="0"/>
                </a:lnTo>
                <a:lnTo>
                  <a:pt x="0" y="0"/>
                </a:lnTo>
                <a:close/>
              </a:path>
            </a:pathLst>
          </a:custGeom>
          <a:solidFill>
            <a:srgbClr val="FFFFFF"/>
          </a:solidFill>
        </p:spPr>
        <p:txBody>
          <a:bodyPr wrap="square" lIns="0" tIns="0" rIns="0" bIns="0" rtlCol="0"/>
          <a:lstStyle/>
          <a:p>
            <a:endParaRPr/>
          </a:p>
        </p:txBody>
      </p:sp>
      <p:sp>
        <p:nvSpPr>
          <p:cNvPr id="220" name="object 220"/>
          <p:cNvSpPr/>
          <p:nvPr/>
        </p:nvSpPr>
        <p:spPr>
          <a:xfrm>
            <a:off x="7969643" y="6380226"/>
            <a:ext cx="157480" cy="146050"/>
          </a:xfrm>
          <a:custGeom>
            <a:avLst/>
            <a:gdLst/>
            <a:ahLst/>
            <a:cxnLst/>
            <a:rect l="l" t="t" r="r" b="b"/>
            <a:pathLst>
              <a:path w="157479" h="146050">
                <a:moveTo>
                  <a:pt x="0" y="0"/>
                </a:moveTo>
                <a:lnTo>
                  <a:pt x="0" y="145542"/>
                </a:lnTo>
                <a:lnTo>
                  <a:pt x="156972" y="145542"/>
                </a:lnTo>
                <a:lnTo>
                  <a:pt x="156972" y="0"/>
                </a:lnTo>
                <a:lnTo>
                  <a:pt x="0" y="0"/>
                </a:lnTo>
                <a:close/>
              </a:path>
            </a:pathLst>
          </a:custGeom>
          <a:ln w="9525">
            <a:solidFill>
              <a:srgbClr val="000000"/>
            </a:solidFill>
          </a:ln>
        </p:spPr>
        <p:txBody>
          <a:bodyPr wrap="square" lIns="0" tIns="0" rIns="0" bIns="0" rtlCol="0"/>
          <a:lstStyle/>
          <a:p>
            <a:endParaRPr/>
          </a:p>
        </p:txBody>
      </p:sp>
      <p:sp>
        <p:nvSpPr>
          <p:cNvPr id="221" name="object 221"/>
          <p:cNvSpPr/>
          <p:nvPr/>
        </p:nvSpPr>
        <p:spPr>
          <a:xfrm>
            <a:off x="6947027" y="59877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solidFill>
            <a:srgbClr val="FFFFFF"/>
          </a:solidFill>
        </p:spPr>
        <p:txBody>
          <a:bodyPr wrap="square" lIns="0" tIns="0" rIns="0" bIns="0" rtlCol="0"/>
          <a:lstStyle/>
          <a:p>
            <a:endParaRPr/>
          </a:p>
        </p:txBody>
      </p:sp>
      <p:sp>
        <p:nvSpPr>
          <p:cNvPr id="222" name="object 222"/>
          <p:cNvSpPr/>
          <p:nvPr/>
        </p:nvSpPr>
        <p:spPr>
          <a:xfrm>
            <a:off x="6947027" y="59877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ln w="9525">
            <a:solidFill>
              <a:srgbClr val="000000"/>
            </a:solidFill>
          </a:ln>
        </p:spPr>
        <p:txBody>
          <a:bodyPr wrap="square" lIns="0" tIns="0" rIns="0" bIns="0" rtlCol="0"/>
          <a:lstStyle/>
          <a:p>
            <a:endParaRPr/>
          </a:p>
        </p:txBody>
      </p:sp>
      <p:sp>
        <p:nvSpPr>
          <p:cNvPr id="223" name="object 223"/>
          <p:cNvSpPr/>
          <p:nvPr/>
        </p:nvSpPr>
        <p:spPr>
          <a:xfrm>
            <a:off x="8013827" y="56067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solidFill>
            <a:srgbClr val="FFFFFF"/>
          </a:solidFill>
        </p:spPr>
        <p:txBody>
          <a:bodyPr wrap="square" lIns="0" tIns="0" rIns="0" bIns="0" rtlCol="0"/>
          <a:lstStyle/>
          <a:p>
            <a:endParaRPr/>
          </a:p>
        </p:txBody>
      </p:sp>
      <p:sp>
        <p:nvSpPr>
          <p:cNvPr id="224" name="object 224"/>
          <p:cNvSpPr/>
          <p:nvPr/>
        </p:nvSpPr>
        <p:spPr>
          <a:xfrm>
            <a:off x="8013827" y="56067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ln w="9525">
            <a:solidFill>
              <a:srgbClr val="000000"/>
            </a:solidFill>
          </a:ln>
        </p:spPr>
        <p:txBody>
          <a:bodyPr wrap="square" lIns="0" tIns="0" rIns="0" bIns="0" rtlCol="0"/>
          <a:lstStyle/>
          <a:p>
            <a:endParaRPr/>
          </a:p>
        </p:txBody>
      </p:sp>
      <p:sp>
        <p:nvSpPr>
          <p:cNvPr id="225" name="object 225"/>
          <p:cNvSpPr/>
          <p:nvPr/>
        </p:nvSpPr>
        <p:spPr>
          <a:xfrm>
            <a:off x="7175627" y="64449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solidFill>
            <a:srgbClr val="FFFFFF"/>
          </a:solidFill>
        </p:spPr>
        <p:txBody>
          <a:bodyPr wrap="square" lIns="0" tIns="0" rIns="0" bIns="0" rtlCol="0"/>
          <a:lstStyle/>
          <a:p>
            <a:endParaRPr/>
          </a:p>
        </p:txBody>
      </p:sp>
      <p:sp>
        <p:nvSpPr>
          <p:cNvPr id="226" name="object 226"/>
          <p:cNvSpPr/>
          <p:nvPr/>
        </p:nvSpPr>
        <p:spPr>
          <a:xfrm>
            <a:off x="7175627" y="64449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ln w="9525">
            <a:solidFill>
              <a:srgbClr val="000000"/>
            </a:solidFill>
          </a:ln>
        </p:spPr>
        <p:txBody>
          <a:bodyPr wrap="square" lIns="0" tIns="0" rIns="0" bIns="0" rtlCol="0"/>
          <a:lstStyle/>
          <a:p>
            <a:endParaRPr/>
          </a:p>
        </p:txBody>
      </p:sp>
      <p:sp>
        <p:nvSpPr>
          <p:cNvPr id="227" name="object 227"/>
          <p:cNvSpPr/>
          <p:nvPr/>
        </p:nvSpPr>
        <p:spPr>
          <a:xfrm>
            <a:off x="6718427" y="63687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solidFill>
            <a:srgbClr val="FFFFFF"/>
          </a:solidFill>
        </p:spPr>
        <p:txBody>
          <a:bodyPr wrap="square" lIns="0" tIns="0" rIns="0" bIns="0" rtlCol="0"/>
          <a:lstStyle/>
          <a:p>
            <a:endParaRPr/>
          </a:p>
        </p:txBody>
      </p:sp>
      <p:sp>
        <p:nvSpPr>
          <p:cNvPr id="228" name="object 228"/>
          <p:cNvSpPr/>
          <p:nvPr/>
        </p:nvSpPr>
        <p:spPr>
          <a:xfrm>
            <a:off x="6718427" y="63687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ln w="9525">
            <a:solidFill>
              <a:srgbClr val="000000"/>
            </a:solidFill>
          </a:ln>
        </p:spPr>
        <p:txBody>
          <a:bodyPr wrap="square" lIns="0" tIns="0" rIns="0" bIns="0" rtlCol="0"/>
          <a:lstStyle/>
          <a:p>
            <a:endParaRPr/>
          </a:p>
        </p:txBody>
      </p:sp>
      <p:sp>
        <p:nvSpPr>
          <p:cNvPr id="229" name="object 229"/>
          <p:cNvSpPr/>
          <p:nvPr/>
        </p:nvSpPr>
        <p:spPr>
          <a:xfrm>
            <a:off x="8394827" y="54543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solidFill>
            <a:srgbClr val="FFFFFF"/>
          </a:solidFill>
        </p:spPr>
        <p:txBody>
          <a:bodyPr wrap="square" lIns="0" tIns="0" rIns="0" bIns="0" rtlCol="0"/>
          <a:lstStyle/>
          <a:p>
            <a:endParaRPr/>
          </a:p>
        </p:txBody>
      </p:sp>
      <p:sp>
        <p:nvSpPr>
          <p:cNvPr id="230" name="object 230"/>
          <p:cNvSpPr/>
          <p:nvPr/>
        </p:nvSpPr>
        <p:spPr>
          <a:xfrm>
            <a:off x="8394827" y="5454396"/>
            <a:ext cx="228600" cy="228600"/>
          </a:xfrm>
          <a:custGeom>
            <a:avLst/>
            <a:gdLst/>
            <a:ahLst/>
            <a:cxnLst/>
            <a:rect l="l" t="t" r="r" b="b"/>
            <a:pathLst>
              <a:path w="228600" h="228600">
                <a:moveTo>
                  <a:pt x="0" y="0"/>
                </a:moveTo>
                <a:lnTo>
                  <a:pt x="0" y="228600"/>
                </a:lnTo>
                <a:lnTo>
                  <a:pt x="228600" y="228600"/>
                </a:lnTo>
                <a:lnTo>
                  <a:pt x="228600" y="0"/>
                </a:lnTo>
                <a:lnTo>
                  <a:pt x="0" y="0"/>
                </a:lnTo>
                <a:close/>
              </a:path>
            </a:pathLst>
          </a:custGeom>
          <a:ln w="9525">
            <a:solidFill>
              <a:srgbClr val="000000"/>
            </a:solidFill>
          </a:ln>
        </p:spPr>
        <p:txBody>
          <a:bodyPr wrap="square" lIns="0" tIns="0" rIns="0" bIns="0" rtlCol="0"/>
          <a:lstStyle/>
          <a:p>
            <a:endParaRPr/>
          </a:p>
        </p:txBody>
      </p:sp>
      <p:sp>
        <p:nvSpPr>
          <p:cNvPr id="231" name="object 231"/>
          <p:cNvSpPr txBox="1"/>
          <p:nvPr/>
        </p:nvSpPr>
        <p:spPr>
          <a:xfrm>
            <a:off x="2225935" y="5024882"/>
            <a:ext cx="4124960" cy="16103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Atomic service</a:t>
            </a:r>
            <a:endParaRPr sz="1400">
              <a:latin typeface="Arial"/>
              <a:cs typeface="Arial"/>
            </a:endParaRPr>
          </a:p>
          <a:p>
            <a:pPr>
              <a:lnSpc>
                <a:spcPct val="100000"/>
              </a:lnSpc>
            </a:pPr>
            <a:endParaRPr sz="1500">
              <a:latin typeface="Times New Roman"/>
              <a:cs typeface="Times New Roman"/>
            </a:endParaRPr>
          </a:p>
          <a:p>
            <a:pPr>
              <a:lnSpc>
                <a:spcPct val="100000"/>
              </a:lnSpc>
              <a:spcBef>
                <a:spcPts val="40"/>
              </a:spcBef>
            </a:pPr>
            <a:endParaRPr sz="1700">
              <a:latin typeface="Times New Roman"/>
              <a:cs typeface="Times New Roman"/>
            </a:endParaRPr>
          </a:p>
          <a:p>
            <a:pPr marL="545465">
              <a:lnSpc>
                <a:spcPct val="100000"/>
              </a:lnSpc>
            </a:pPr>
            <a:r>
              <a:rPr sz="1400" spc="-10" dirty="0">
                <a:latin typeface="Arial"/>
                <a:cs typeface="Arial"/>
              </a:rPr>
              <a:t>Composite</a:t>
            </a:r>
            <a:r>
              <a:rPr sz="1400" spc="-15" dirty="0">
                <a:latin typeface="Arial"/>
                <a:cs typeface="Arial"/>
              </a:rPr>
              <a:t> </a:t>
            </a:r>
            <a:r>
              <a:rPr sz="1400" spc="-10" dirty="0">
                <a:latin typeface="Arial"/>
                <a:cs typeface="Arial"/>
              </a:rPr>
              <a:t>service</a:t>
            </a:r>
            <a:endParaRPr sz="1400">
              <a:latin typeface="Arial"/>
              <a:cs typeface="Arial"/>
            </a:endParaRPr>
          </a:p>
          <a:p>
            <a:pPr>
              <a:lnSpc>
                <a:spcPct val="100000"/>
              </a:lnSpc>
            </a:pPr>
            <a:endParaRPr sz="1500">
              <a:latin typeface="Times New Roman"/>
              <a:cs typeface="Times New Roman"/>
            </a:endParaRPr>
          </a:p>
          <a:p>
            <a:pPr>
              <a:lnSpc>
                <a:spcPct val="100000"/>
              </a:lnSpc>
              <a:spcBef>
                <a:spcPts val="40"/>
              </a:spcBef>
            </a:pPr>
            <a:endParaRPr sz="1700">
              <a:latin typeface="Times New Roman"/>
              <a:cs typeface="Times New Roman"/>
            </a:endParaRPr>
          </a:p>
          <a:p>
            <a:pPr marR="5080" algn="r">
              <a:lnSpc>
                <a:spcPct val="100000"/>
              </a:lnSpc>
            </a:pPr>
            <a:r>
              <a:rPr sz="1400" spc="-5" dirty="0">
                <a:latin typeface="Arial"/>
                <a:cs typeface="Arial"/>
              </a:rPr>
              <a:t>Service</a:t>
            </a:r>
            <a:r>
              <a:rPr sz="1400" spc="-55" dirty="0">
                <a:latin typeface="Arial"/>
                <a:cs typeface="Arial"/>
              </a:rPr>
              <a:t> </a:t>
            </a:r>
            <a:r>
              <a:rPr sz="1400" spc="-5" dirty="0">
                <a:latin typeface="Arial"/>
                <a:cs typeface="Arial"/>
              </a:rPr>
              <a:t>Cluster</a:t>
            </a:r>
            <a:endParaRPr sz="1400">
              <a:latin typeface="Arial"/>
              <a:cs typeface="Arial"/>
            </a:endParaRPr>
          </a:p>
        </p:txBody>
      </p:sp>
      <p:sp>
        <p:nvSpPr>
          <p:cNvPr id="233" name="object 233"/>
          <p:cNvSpPr txBox="1"/>
          <p:nvPr/>
        </p:nvSpPr>
        <p:spPr>
          <a:xfrm>
            <a:off x="9356223" y="6852020"/>
            <a:ext cx="191135"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30</a:t>
            </a:fld>
            <a:endParaRPr sz="10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3048000"/>
          </a:xfrm>
          <a:custGeom>
            <a:avLst/>
            <a:gdLst/>
            <a:ahLst/>
            <a:cxnLst/>
            <a:rect l="l" t="t" r="r" b="b"/>
            <a:pathLst>
              <a:path w="64770" h="3048000">
                <a:moveTo>
                  <a:pt x="0" y="3048000"/>
                </a:moveTo>
                <a:lnTo>
                  <a:pt x="64770" y="3048000"/>
                </a:lnTo>
                <a:lnTo>
                  <a:pt x="64770" y="0"/>
                </a:lnTo>
                <a:lnTo>
                  <a:pt x="0" y="0"/>
                </a:lnTo>
                <a:lnTo>
                  <a:pt x="0" y="3048000"/>
                </a:lnTo>
                <a:close/>
              </a:path>
            </a:pathLst>
          </a:custGeom>
          <a:solidFill>
            <a:srgbClr val="EAEAEA"/>
          </a:solidFill>
        </p:spPr>
        <p:txBody>
          <a:bodyPr wrap="square" lIns="0" tIns="0" rIns="0" bIns="0" rtlCol="0"/>
          <a:lstStyle/>
          <a:p>
            <a:endParaRPr/>
          </a:p>
        </p:txBody>
      </p:sp>
      <p:sp>
        <p:nvSpPr>
          <p:cNvPr id="6" name="object 6"/>
          <p:cNvSpPr/>
          <p:nvPr/>
        </p:nvSpPr>
        <p:spPr>
          <a:xfrm>
            <a:off x="9058529" y="3473196"/>
            <a:ext cx="64769" cy="3733800"/>
          </a:xfrm>
          <a:custGeom>
            <a:avLst/>
            <a:gdLst/>
            <a:ahLst/>
            <a:cxnLst/>
            <a:rect l="l" t="t" r="r" b="b"/>
            <a:pathLst>
              <a:path w="64770" h="3733800">
                <a:moveTo>
                  <a:pt x="0" y="3733800"/>
                </a:moveTo>
                <a:lnTo>
                  <a:pt x="64770" y="3733800"/>
                </a:lnTo>
                <a:lnTo>
                  <a:pt x="64770" y="0"/>
                </a:lnTo>
                <a:lnTo>
                  <a:pt x="0" y="0"/>
                </a:lnTo>
                <a:lnTo>
                  <a:pt x="0" y="3733800"/>
                </a:lnTo>
                <a:close/>
              </a:path>
            </a:pathLst>
          </a:custGeom>
          <a:solidFill>
            <a:srgbClr val="EAEAEA"/>
          </a:solidFill>
        </p:spPr>
        <p:txBody>
          <a:bodyPr wrap="square" lIns="0" tIns="0" rIns="0" bIns="0" rtlCol="0"/>
          <a:lstStyle/>
          <a:p>
            <a:endParaRPr/>
          </a:p>
        </p:txBody>
      </p:sp>
      <p:sp>
        <p:nvSpPr>
          <p:cNvPr id="7" name="object 7"/>
          <p:cNvSpPr/>
          <p:nvPr/>
        </p:nvSpPr>
        <p:spPr>
          <a:xfrm>
            <a:off x="8925179" y="348995"/>
            <a:ext cx="66675" cy="3048000"/>
          </a:xfrm>
          <a:custGeom>
            <a:avLst/>
            <a:gdLst/>
            <a:ahLst/>
            <a:cxnLst/>
            <a:rect l="l" t="t" r="r" b="b"/>
            <a:pathLst>
              <a:path w="66675" h="3048000">
                <a:moveTo>
                  <a:pt x="0" y="3048000"/>
                </a:moveTo>
                <a:lnTo>
                  <a:pt x="66294" y="3048000"/>
                </a:lnTo>
                <a:lnTo>
                  <a:pt x="66294" y="0"/>
                </a:lnTo>
                <a:lnTo>
                  <a:pt x="0" y="0"/>
                </a:lnTo>
                <a:lnTo>
                  <a:pt x="0" y="3048000"/>
                </a:lnTo>
                <a:close/>
              </a:path>
            </a:pathLst>
          </a:custGeom>
          <a:solidFill>
            <a:srgbClr val="EAEAEA"/>
          </a:solidFill>
        </p:spPr>
        <p:txBody>
          <a:bodyPr wrap="square" lIns="0" tIns="0" rIns="0" bIns="0" rtlCol="0"/>
          <a:lstStyle/>
          <a:p>
            <a:endParaRPr/>
          </a:p>
        </p:txBody>
      </p:sp>
      <p:sp>
        <p:nvSpPr>
          <p:cNvPr id="8" name="object 8"/>
          <p:cNvSpPr/>
          <p:nvPr/>
        </p:nvSpPr>
        <p:spPr>
          <a:xfrm>
            <a:off x="8925179" y="3473196"/>
            <a:ext cx="66675" cy="3733800"/>
          </a:xfrm>
          <a:custGeom>
            <a:avLst/>
            <a:gdLst/>
            <a:ahLst/>
            <a:cxnLst/>
            <a:rect l="l" t="t" r="r" b="b"/>
            <a:pathLst>
              <a:path w="66675" h="3733800">
                <a:moveTo>
                  <a:pt x="0" y="3733800"/>
                </a:moveTo>
                <a:lnTo>
                  <a:pt x="66294" y="3733800"/>
                </a:lnTo>
                <a:lnTo>
                  <a:pt x="66294" y="0"/>
                </a:lnTo>
                <a:lnTo>
                  <a:pt x="0" y="0"/>
                </a:lnTo>
                <a:lnTo>
                  <a:pt x="0" y="3733800"/>
                </a:lnTo>
                <a:close/>
              </a:path>
            </a:pathLst>
          </a:custGeom>
          <a:solidFill>
            <a:srgbClr val="EAEAEA"/>
          </a:solidFill>
        </p:spPr>
        <p:txBody>
          <a:bodyPr wrap="square" lIns="0" tIns="0" rIns="0" bIns="0" rtlCol="0"/>
          <a:lstStyle/>
          <a:p>
            <a:endParaRPr/>
          </a:p>
        </p:txBody>
      </p:sp>
      <p:sp>
        <p:nvSpPr>
          <p:cNvPr id="9" name="object 9"/>
          <p:cNvSpPr/>
          <p:nvPr/>
        </p:nvSpPr>
        <p:spPr>
          <a:xfrm>
            <a:off x="8793365" y="348995"/>
            <a:ext cx="66675" cy="3048000"/>
          </a:xfrm>
          <a:custGeom>
            <a:avLst/>
            <a:gdLst/>
            <a:ahLst/>
            <a:cxnLst/>
            <a:rect l="l" t="t" r="r" b="b"/>
            <a:pathLst>
              <a:path w="66675" h="3048000">
                <a:moveTo>
                  <a:pt x="0" y="3048000"/>
                </a:moveTo>
                <a:lnTo>
                  <a:pt x="66281" y="3048000"/>
                </a:lnTo>
                <a:lnTo>
                  <a:pt x="66281" y="0"/>
                </a:lnTo>
                <a:lnTo>
                  <a:pt x="0" y="0"/>
                </a:lnTo>
                <a:lnTo>
                  <a:pt x="0" y="3048000"/>
                </a:lnTo>
                <a:close/>
              </a:path>
            </a:pathLst>
          </a:custGeom>
          <a:solidFill>
            <a:srgbClr val="EAEAEA"/>
          </a:solidFill>
        </p:spPr>
        <p:txBody>
          <a:bodyPr wrap="square" lIns="0" tIns="0" rIns="0" bIns="0" rtlCol="0"/>
          <a:lstStyle/>
          <a:p>
            <a:endParaRPr/>
          </a:p>
        </p:txBody>
      </p:sp>
      <p:sp>
        <p:nvSpPr>
          <p:cNvPr id="10" name="object 10"/>
          <p:cNvSpPr/>
          <p:nvPr/>
        </p:nvSpPr>
        <p:spPr>
          <a:xfrm>
            <a:off x="8793365" y="3473196"/>
            <a:ext cx="66675" cy="3733800"/>
          </a:xfrm>
          <a:custGeom>
            <a:avLst/>
            <a:gdLst/>
            <a:ahLst/>
            <a:cxnLst/>
            <a:rect l="l" t="t" r="r" b="b"/>
            <a:pathLst>
              <a:path w="66675" h="3733800">
                <a:moveTo>
                  <a:pt x="0" y="3733800"/>
                </a:moveTo>
                <a:lnTo>
                  <a:pt x="66281" y="3733800"/>
                </a:lnTo>
                <a:lnTo>
                  <a:pt x="66281" y="0"/>
                </a:lnTo>
                <a:lnTo>
                  <a:pt x="0" y="0"/>
                </a:lnTo>
                <a:lnTo>
                  <a:pt x="0" y="3733800"/>
                </a:lnTo>
                <a:close/>
              </a:path>
            </a:pathLst>
          </a:custGeom>
          <a:solidFill>
            <a:srgbClr val="EAEAEA"/>
          </a:solidFill>
        </p:spPr>
        <p:txBody>
          <a:bodyPr wrap="square" lIns="0" tIns="0" rIns="0" bIns="0" rtlCol="0"/>
          <a:lstStyle/>
          <a:p>
            <a:endParaRPr/>
          </a:p>
        </p:txBody>
      </p:sp>
      <p:sp>
        <p:nvSpPr>
          <p:cNvPr id="11" name="object 11"/>
          <p:cNvSpPr/>
          <p:nvPr/>
        </p:nvSpPr>
        <p:spPr>
          <a:xfrm>
            <a:off x="8661539" y="348995"/>
            <a:ext cx="67310" cy="3048000"/>
          </a:xfrm>
          <a:custGeom>
            <a:avLst/>
            <a:gdLst/>
            <a:ahLst/>
            <a:cxnLst/>
            <a:rect l="l" t="t" r="r" b="b"/>
            <a:pathLst>
              <a:path w="67309" h="3048000">
                <a:moveTo>
                  <a:pt x="0" y="3048000"/>
                </a:moveTo>
                <a:lnTo>
                  <a:pt x="67056" y="3048000"/>
                </a:lnTo>
                <a:lnTo>
                  <a:pt x="67056" y="0"/>
                </a:lnTo>
                <a:lnTo>
                  <a:pt x="0" y="0"/>
                </a:lnTo>
                <a:lnTo>
                  <a:pt x="0" y="3048000"/>
                </a:lnTo>
                <a:close/>
              </a:path>
            </a:pathLst>
          </a:custGeom>
          <a:solidFill>
            <a:srgbClr val="EAEAEA"/>
          </a:solidFill>
        </p:spPr>
        <p:txBody>
          <a:bodyPr wrap="square" lIns="0" tIns="0" rIns="0" bIns="0" rtlCol="0"/>
          <a:lstStyle/>
          <a:p>
            <a:endParaRPr/>
          </a:p>
        </p:txBody>
      </p:sp>
      <p:sp>
        <p:nvSpPr>
          <p:cNvPr id="12" name="object 12"/>
          <p:cNvSpPr/>
          <p:nvPr/>
        </p:nvSpPr>
        <p:spPr>
          <a:xfrm>
            <a:off x="8661539" y="3473196"/>
            <a:ext cx="67310" cy="3733800"/>
          </a:xfrm>
          <a:custGeom>
            <a:avLst/>
            <a:gdLst/>
            <a:ahLst/>
            <a:cxnLst/>
            <a:rect l="l" t="t" r="r" b="b"/>
            <a:pathLst>
              <a:path w="67309" h="3733800">
                <a:moveTo>
                  <a:pt x="0" y="3733800"/>
                </a:moveTo>
                <a:lnTo>
                  <a:pt x="67056" y="3733800"/>
                </a:lnTo>
                <a:lnTo>
                  <a:pt x="67056" y="0"/>
                </a:lnTo>
                <a:lnTo>
                  <a:pt x="0" y="0"/>
                </a:lnTo>
                <a:lnTo>
                  <a:pt x="0" y="3733800"/>
                </a:lnTo>
                <a:close/>
              </a:path>
            </a:pathLst>
          </a:custGeom>
          <a:solidFill>
            <a:srgbClr val="EAEAEA"/>
          </a:solidFill>
        </p:spPr>
        <p:txBody>
          <a:bodyPr wrap="square" lIns="0" tIns="0" rIns="0" bIns="0" rtlCol="0"/>
          <a:lstStyle/>
          <a:p>
            <a:endParaRPr/>
          </a:p>
        </p:txBody>
      </p:sp>
      <p:sp>
        <p:nvSpPr>
          <p:cNvPr id="13" name="object 13"/>
          <p:cNvSpPr/>
          <p:nvPr/>
        </p:nvSpPr>
        <p:spPr>
          <a:xfrm>
            <a:off x="8529713" y="348995"/>
            <a:ext cx="67310" cy="3048000"/>
          </a:xfrm>
          <a:custGeom>
            <a:avLst/>
            <a:gdLst/>
            <a:ahLst/>
            <a:cxnLst/>
            <a:rect l="l" t="t" r="r" b="b"/>
            <a:pathLst>
              <a:path w="67309" h="3048000">
                <a:moveTo>
                  <a:pt x="0" y="3048000"/>
                </a:moveTo>
                <a:lnTo>
                  <a:pt x="67056" y="3048000"/>
                </a:lnTo>
                <a:lnTo>
                  <a:pt x="67056" y="0"/>
                </a:lnTo>
                <a:lnTo>
                  <a:pt x="0" y="0"/>
                </a:lnTo>
                <a:lnTo>
                  <a:pt x="0" y="3048000"/>
                </a:lnTo>
                <a:close/>
              </a:path>
            </a:pathLst>
          </a:custGeom>
          <a:solidFill>
            <a:srgbClr val="EAEAEA"/>
          </a:solidFill>
        </p:spPr>
        <p:txBody>
          <a:bodyPr wrap="square" lIns="0" tIns="0" rIns="0" bIns="0" rtlCol="0"/>
          <a:lstStyle/>
          <a:p>
            <a:endParaRPr/>
          </a:p>
        </p:txBody>
      </p:sp>
      <p:sp>
        <p:nvSpPr>
          <p:cNvPr id="14" name="object 14"/>
          <p:cNvSpPr/>
          <p:nvPr/>
        </p:nvSpPr>
        <p:spPr>
          <a:xfrm>
            <a:off x="8529713" y="3473196"/>
            <a:ext cx="67310" cy="3733800"/>
          </a:xfrm>
          <a:custGeom>
            <a:avLst/>
            <a:gdLst/>
            <a:ahLst/>
            <a:cxnLst/>
            <a:rect l="l" t="t" r="r" b="b"/>
            <a:pathLst>
              <a:path w="67309" h="3733800">
                <a:moveTo>
                  <a:pt x="0" y="3733800"/>
                </a:moveTo>
                <a:lnTo>
                  <a:pt x="67056" y="3733800"/>
                </a:lnTo>
                <a:lnTo>
                  <a:pt x="67056" y="0"/>
                </a:lnTo>
                <a:lnTo>
                  <a:pt x="0" y="0"/>
                </a:lnTo>
                <a:lnTo>
                  <a:pt x="0" y="3733800"/>
                </a:lnTo>
                <a:close/>
              </a:path>
            </a:pathLst>
          </a:custGeom>
          <a:solidFill>
            <a:srgbClr val="EAEAEA"/>
          </a:solidFill>
        </p:spPr>
        <p:txBody>
          <a:bodyPr wrap="square" lIns="0" tIns="0" rIns="0" bIns="0" rtlCol="0"/>
          <a:lstStyle/>
          <a:p>
            <a:endParaRPr/>
          </a:p>
        </p:txBody>
      </p:sp>
      <p:sp>
        <p:nvSpPr>
          <p:cNvPr id="15" name="object 15"/>
          <p:cNvSpPr/>
          <p:nvPr/>
        </p:nvSpPr>
        <p:spPr>
          <a:xfrm>
            <a:off x="8397887" y="348995"/>
            <a:ext cx="66040" cy="3048000"/>
          </a:xfrm>
          <a:custGeom>
            <a:avLst/>
            <a:gdLst/>
            <a:ahLst/>
            <a:cxnLst/>
            <a:rect l="l" t="t" r="r" b="b"/>
            <a:pathLst>
              <a:path w="66040" h="3048000">
                <a:moveTo>
                  <a:pt x="0" y="3048000"/>
                </a:moveTo>
                <a:lnTo>
                  <a:pt x="65531" y="3048000"/>
                </a:lnTo>
                <a:lnTo>
                  <a:pt x="65531" y="0"/>
                </a:lnTo>
                <a:lnTo>
                  <a:pt x="0" y="0"/>
                </a:lnTo>
                <a:lnTo>
                  <a:pt x="0" y="3048000"/>
                </a:lnTo>
                <a:close/>
              </a:path>
            </a:pathLst>
          </a:custGeom>
          <a:solidFill>
            <a:srgbClr val="EAEAEA"/>
          </a:solidFill>
        </p:spPr>
        <p:txBody>
          <a:bodyPr wrap="square" lIns="0" tIns="0" rIns="0" bIns="0" rtlCol="0"/>
          <a:lstStyle/>
          <a:p>
            <a:endParaRPr/>
          </a:p>
        </p:txBody>
      </p:sp>
      <p:sp>
        <p:nvSpPr>
          <p:cNvPr id="16" name="object 16"/>
          <p:cNvSpPr/>
          <p:nvPr/>
        </p:nvSpPr>
        <p:spPr>
          <a:xfrm>
            <a:off x="8397887" y="3473196"/>
            <a:ext cx="66040" cy="3733800"/>
          </a:xfrm>
          <a:custGeom>
            <a:avLst/>
            <a:gdLst/>
            <a:ahLst/>
            <a:cxnLst/>
            <a:rect l="l" t="t" r="r" b="b"/>
            <a:pathLst>
              <a:path w="66040" h="3733800">
                <a:moveTo>
                  <a:pt x="0" y="3733800"/>
                </a:moveTo>
                <a:lnTo>
                  <a:pt x="65531" y="3733800"/>
                </a:lnTo>
                <a:lnTo>
                  <a:pt x="65531" y="0"/>
                </a:lnTo>
                <a:lnTo>
                  <a:pt x="0" y="0"/>
                </a:lnTo>
                <a:lnTo>
                  <a:pt x="0" y="3733800"/>
                </a:lnTo>
                <a:close/>
              </a:path>
            </a:pathLst>
          </a:custGeom>
          <a:solidFill>
            <a:srgbClr val="EAEAEA"/>
          </a:solidFill>
        </p:spPr>
        <p:txBody>
          <a:bodyPr wrap="square" lIns="0" tIns="0" rIns="0" bIns="0" rtlCol="0"/>
          <a:lstStyle/>
          <a:p>
            <a:endParaRPr/>
          </a:p>
        </p:txBody>
      </p:sp>
      <p:sp>
        <p:nvSpPr>
          <p:cNvPr id="17" name="object 17"/>
          <p:cNvSpPr/>
          <p:nvPr/>
        </p:nvSpPr>
        <p:spPr>
          <a:xfrm>
            <a:off x="8266061" y="348995"/>
            <a:ext cx="66040" cy="3048000"/>
          </a:xfrm>
          <a:custGeom>
            <a:avLst/>
            <a:gdLst/>
            <a:ahLst/>
            <a:cxnLst/>
            <a:rect l="l" t="t" r="r" b="b"/>
            <a:pathLst>
              <a:path w="66040" h="3048000">
                <a:moveTo>
                  <a:pt x="0" y="3048000"/>
                </a:moveTo>
                <a:lnTo>
                  <a:pt x="65531" y="3048000"/>
                </a:lnTo>
                <a:lnTo>
                  <a:pt x="65531" y="0"/>
                </a:lnTo>
                <a:lnTo>
                  <a:pt x="0" y="0"/>
                </a:lnTo>
                <a:lnTo>
                  <a:pt x="0" y="3048000"/>
                </a:lnTo>
                <a:close/>
              </a:path>
            </a:pathLst>
          </a:custGeom>
          <a:solidFill>
            <a:srgbClr val="EAEAEA"/>
          </a:solidFill>
        </p:spPr>
        <p:txBody>
          <a:bodyPr wrap="square" lIns="0" tIns="0" rIns="0" bIns="0" rtlCol="0"/>
          <a:lstStyle/>
          <a:p>
            <a:endParaRPr/>
          </a:p>
        </p:txBody>
      </p:sp>
      <p:sp>
        <p:nvSpPr>
          <p:cNvPr id="18" name="object 18"/>
          <p:cNvSpPr/>
          <p:nvPr/>
        </p:nvSpPr>
        <p:spPr>
          <a:xfrm>
            <a:off x="8266061" y="3473196"/>
            <a:ext cx="66040" cy="3733800"/>
          </a:xfrm>
          <a:custGeom>
            <a:avLst/>
            <a:gdLst/>
            <a:ahLst/>
            <a:cxnLst/>
            <a:rect l="l" t="t" r="r" b="b"/>
            <a:pathLst>
              <a:path w="66040" h="3733800">
                <a:moveTo>
                  <a:pt x="0" y="3733800"/>
                </a:moveTo>
                <a:lnTo>
                  <a:pt x="65531" y="3733800"/>
                </a:lnTo>
                <a:lnTo>
                  <a:pt x="65531" y="0"/>
                </a:lnTo>
                <a:lnTo>
                  <a:pt x="0" y="0"/>
                </a:lnTo>
                <a:lnTo>
                  <a:pt x="0" y="3733800"/>
                </a:lnTo>
                <a:close/>
              </a:path>
            </a:pathLst>
          </a:custGeom>
          <a:solidFill>
            <a:srgbClr val="EAEAEA"/>
          </a:solidFill>
        </p:spPr>
        <p:txBody>
          <a:bodyPr wrap="square" lIns="0" tIns="0" rIns="0" bIns="0" rtlCol="0"/>
          <a:lstStyle/>
          <a:p>
            <a:endParaRPr/>
          </a:p>
        </p:txBody>
      </p:sp>
      <p:sp>
        <p:nvSpPr>
          <p:cNvPr id="19" name="object 19"/>
          <p:cNvSpPr/>
          <p:nvPr/>
        </p:nvSpPr>
        <p:spPr>
          <a:xfrm>
            <a:off x="8132711" y="348995"/>
            <a:ext cx="67310" cy="3048000"/>
          </a:xfrm>
          <a:custGeom>
            <a:avLst/>
            <a:gdLst/>
            <a:ahLst/>
            <a:cxnLst/>
            <a:rect l="l" t="t" r="r" b="b"/>
            <a:pathLst>
              <a:path w="67309" h="3048000">
                <a:moveTo>
                  <a:pt x="0" y="3048000"/>
                </a:moveTo>
                <a:lnTo>
                  <a:pt x="67056" y="3048000"/>
                </a:lnTo>
                <a:lnTo>
                  <a:pt x="67056" y="0"/>
                </a:lnTo>
                <a:lnTo>
                  <a:pt x="0" y="0"/>
                </a:lnTo>
                <a:lnTo>
                  <a:pt x="0" y="3048000"/>
                </a:lnTo>
                <a:close/>
              </a:path>
            </a:pathLst>
          </a:custGeom>
          <a:solidFill>
            <a:srgbClr val="EAEAEA"/>
          </a:solidFill>
        </p:spPr>
        <p:txBody>
          <a:bodyPr wrap="square" lIns="0" tIns="0" rIns="0" bIns="0" rtlCol="0"/>
          <a:lstStyle/>
          <a:p>
            <a:endParaRPr/>
          </a:p>
        </p:txBody>
      </p:sp>
      <p:sp>
        <p:nvSpPr>
          <p:cNvPr id="20" name="object 20"/>
          <p:cNvSpPr/>
          <p:nvPr/>
        </p:nvSpPr>
        <p:spPr>
          <a:xfrm>
            <a:off x="8132711" y="3473196"/>
            <a:ext cx="67310" cy="3733800"/>
          </a:xfrm>
          <a:custGeom>
            <a:avLst/>
            <a:gdLst/>
            <a:ahLst/>
            <a:cxnLst/>
            <a:rect l="l" t="t" r="r" b="b"/>
            <a:pathLst>
              <a:path w="67309" h="3733800">
                <a:moveTo>
                  <a:pt x="0" y="3733800"/>
                </a:moveTo>
                <a:lnTo>
                  <a:pt x="67056" y="3733800"/>
                </a:lnTo>
                <a:lnTo>
                  <a:pt x="67056" y="0"/>
                </a:lnTo>
                <a:lnTo>
                  <a:pt x="0" y="0"/>
                </a:lnTo>
                <a:lnTo>
                  <a:pt x="0" y="3733800"/>
                </a:lnTo>
                <a:close/>
              </a:path>
            </a:pathLst>
          </a:custGeom>
          <a:solidFill>
            <a:srgbClr val="EAEAEA"/>
          </a:solidFill>
        </p:spPr>
        <p:txBody>
          <a:bodyPr wrap="square" lIns="0" tIns="0" rIns="0" bIns="0" rtlCol="0"/>
          <a:lstStyle/>
          <a:p>
            <a:endParaRPr/>
          </a:p>
        </p:txBody>
      </p:sp>
      <p:sp>
        <p:nvSpPr>
          <p:cNvPr id="21" name="object 21"/>
          <p:cNvSpPr/>
          <p:nvPr/>
        </p:nvSpPr>
        <p:spPr>
          <a:xfrm>
            <a:off x="8000886" y="348995"/>
            <a:ext cx="67310" cy="3048000"/>
          </a:xfrm>
          <a:custGeom>
            <a:avLst/>
            <a:gdLst/>
            <a:ahLst/>
            <a:cxnLst/>
            <a:rect l="l" t="t" r="r" b="b"/>
            <a:pathLst>
              <a:path w="67309" h="3048000">
                <a:moveTo>
                  <a:pt x="0" y="3048000"/>
                </a:moveTo>
                <a:lnTo>
                  <a:pt x="67055" y="3048000"/>
                </a:lnTo>
                <a:lnTo>
                  <a:pt x="67055" y="0"/>
                </a:lnTo>
                <a:lnTo>
                  <a:pt x="0" y="0"/>
                </a:lnTo>
                <a:lnTo>
                  <a:pt x="0" y="3048000"/>
                </a:lnTo>
                <a:close/>
              </a:path>
            </a:pathLst>
          </a:custGeom>
          <a:solidFill>
            <a:srgbClr val="EAEAEA"/>
          </a:solidFill>
        </p:spPr>
        <p:txBody>
          <a:bodyPr wrap="square" lIns="0" tIns="0" rIns="0" bIns="0" rtlCol="0"/>
          <a:lstStyle/>
          <a:p>
            <a:endParaRPr/>
          </a:p>
        </p:txBody>
      </p:sp>
      <p:sp>
        <p:nvSpPr>
          <p:cNvPr id="22" name="object 22"/>
          <p:cNvSpPr/>
          <p:nvPr/>
        </p:nvSpPr>
        <p:spPr>
          <a:xfrm>
            <a:off x="8000886" y="3473196"/>
            <a:ext cx="67310" cy="3733800"/>
          </a:xfrm>
          <a:custGeom>
            <a:avLst/>
            <a:gdLst/>
            <a:ahLst/>
            <a:cxnLst/>
            <a:rect l="l" t="t" r="r" b="b"/>
            <a:pathLst>
              <a:path w="67309" h="3733800">
                <a:moveTo>
                  <a:pt x="0" y="3733800"/>
                </a:moveTo>
                <a:lnTo>
                  <a:pt x="67055" y="3733800"/>
                </a:lnTo>
                <a:lnTo>
                  <a:pt x="67055" y="0"/>
                </a:lnTo>
                <a:lnTo>
                  <a:pt x="0" y="0"/>
                </a:lnTo>
                <a:lnTo>
                  <a:pt x="0" y="3733800"/>
                </a:lnTo>
                <a:close/>
              </a:path>
            </a:pathLst>
          </a:custGeom>
          <a:solidFill>
            <a:srgbClr val="EAEAEA"/>
          </a:solidFill>
        </p:spPr>
        <p:txBody>
          <a:bodyPr wrap="square" lIns="0" tIns="0" rIns="0" bIns="0" rtlCol="0"/>
          <a:lstStyle/>
          <a:p>
            <a:endParaRPr/>
          </a:p>
        </p:txBody>
      </p:sp>
      <p:sp>
        <p:nvSpPr>
          <p:cNvPr id="23" name="object 23"/>
          <p:cNvSpPr/>
          <p:nvPr/>
        </p:nvSpPr>
        <p:spPr>
          <a:xfrm>
            <a:off x="7869046" y="348995"/>
            <a:ext cx="67310" cy="2209800"/>
          </a:xfrm>
          <a:custGeom>
            <a:avLst/>
            <a:gdLst/>
            <a:ahLst/>
            <a:cxnLst/>
            <a:rect l="l" t="t" r="r" b="b"/>
            <a:pathLst>
              <a:path w="67309" h="2209800">
                <a:moveTo>
                  <a:pt x="0" y="2209800"/>
                </a:moveTo>
                <a:lnTo>
                  <a:pt x="67068" y="2209800"/>
                </a:lnTo>
                <a:lnTo>
                  <a:pt x="67068" y="0"/>
                </a:lnTo>
                <a:lnTo>
                  <a:pt x="0" y="0"/>
                </a:lnTo>
                <a:lnTo>
                  <a:pt x="0" y="2209800"/>
                </a:lnTo>
                <a:close/>
              </a:path>
            </a:pathLst>
          </a:custGeom>
          <a:solidFill>
            <a:srgbClr val="EAEAEA"/>
          </a:solidFill>
        </p:spPr>
        <p:txBody>
          <a:bodyPr wrap="square" lIns="0" tIns="0" rIns="0" bIns="0" rtlCol="0"/>
          <a:lstStyle/>
          <a:p>
            <a:endParaRPr/>
          </a:p>
        </p:txBody>
      </p:sp>
      <p:sp>
        <p:nvSpPr>
          <p:cNvPr id="24" name="object 24"/>
          <p:cNvSpPr/>
          <p:nvPr/>
        </p:nvSpPr>
        <p:spPr>
          <a:xfrm>
            <a:off x="7869046" y="5576315"/>
            <a:ext cx="67310" cy="1630680"/>
          </a:xfrm>
          <a:custGeom>
            <a:avLst/>
            <a:gdLst/>
            <a:ahLst/>
            <a:cxnLst/>
            <a:rect l="l" t="t" r="r" b="b"/>
            <a:pathLst>
              <a:path w="67309" h="1630679">
                <a:moveTo>
                  <a:pt x="0" y="1630680"/>
                </a:moveTo>
                <a:lnTo>
                  <a:pt x="67068" y="1630680"/>
                </a:lnTo>
                <a:lnTo>
                  <a:pt x="67068" y="0"/>
                </a:lnTo>
                <a:lnTo>
                  <a:pt x="0" y="0"/>
                </a:lnTo>
                <a:lnTo>
                  <a:pt x="0" y="1630680"/>
                </a:lnTo>
                <a:close/>
              </a:path>
            </a:pathLst>
          </a:custGeom>
          <a:solidFill>
            <a:srgbClr val="EAEAEA"/>
          </a:solidFill>
        </p:spPr>
        <p:txBody>
          <a:bodyPr wrap="square" lIns="0" tIns="0" rIns="0" bIns="0" rtlCol="0"/>
          <a:lstStyle/>
          <a:p>
            <a:endParaRPr/>
          </a:p>
        </p:txBody>
      </p:sp>
      <p:sp>
        <p:nvSpPr>
          <p:cNvPr id="25" name="object 25"/>
          <p:cNvSpPr/>
          <p:nvPr/>
        </p:nvSpPr>
        <p:spPr>
          <a:xfrm>
            <a:off x="7737982" y="348995"/>
            <a:ext cx="66675" cy="3048000"/>
          </a:xfrm>
          <a:custGeom>
            <a:avLst/>
            <a:gdLst/>
            <a:ahLst/>
            <a:cxnLst/>
            <a:rect l="l" t="t" r="r" b="b"/>
            <a:pathLst>
              <a:path w="66675" h="3048000">
                <a:moveTo>
                  <a:pt x="0" y="3048000"/>
                </a:moveTo>
                <a:lnTo>
                  <a:pt x="66294" y="3048000"/>
                </a:lnTo>
                <a:lnTo>
                  <a:pt x="66294" y="0"/>
                </a:lnTo>
                <a:lnTo>
                  <a:pt x="0" y="0"/>
                </a:lnTo>
                <a:lnTo>
                  <a:pt x="0" y="3048000"/>
                </a:lnTo>
                <a:close/>
              </a:path>
            </a:pathLst>
          </a:custGeom>
          <a:solidFill>
            <a:srgbClr val="EAEAEA"/>
          </a:solidFill>
        </p:spPr>
        <p:txBody>
          <a:bodyPr wrap="square" lIns="0" tIns="0" rIns="0" bIns="0" rtlCol="0"/>
          <a:lstStyle/>
          <a:p>
            <a:endParaRPr/>
          </a:p>
        </p:txBody>
      </p:sp>
      <p:sp>
        <p:nvSpPr>
          <p:cNvPr id="26" name="object 26"/>
          <p:cNvSpPr/>
          <p:nvPr/>
        </p:nvSpPr>
        <p:spPr>
          <a:xfrm>
            <a:off x="7737982" y="3473196"/>
            <a:ext cx="66675" cy="3733800"/>
          </a:xfrm>
          <a:custGeom>
            <a:avLst/>
            <a:gdLst/>
            <a:ahLst/>
            <a:cxnLst/>
            <a:rect l="l" t="t" r="r" b="b"/>
            <a:pathLst>
              <a:path w="66675" h="3733800">
                <a:moveTo>
                  <a:pt x="0" y="3733800"/>
                </a:moveTo>
                <a:lnTo>
                  <a:pt x="66294" y="3733800"/>
                </a:lnTo>
                <a:lnTo>
                  <a:pt x="66294" y="0"/>
                </a:lnTo>
                <a:lnTo>
                  <a:pt x="0" y="0"/>
                </a:lnTo>
                <a:lnTo>
                  <a:pt x="0" y="3733800"/>
                </a:lnTo>
                <a:close/>
              </a:path>
            </a:pathLst>
          </a:custGeom>
          <a:solidFill>
            <a:srgbClr val="EAEAEA"/>
          </a:solidFill>
        </p:spPr>
        <p:txBody>
          <a:bodyPr wrap="square" lIns="0" tIns="0" rIns="0" bIns="0" rtlCol="0"/>
          <a:lstStyle/>
          <a:p>
            <a:endParaRPr/>
          </a:p>
        </p:txBody>
      </p:sp>
      <p:sp>
        <p:nvSpPr>
          <p:cNvPr id="27" name="object 27"/>
          <p:cNvSpPr/>
          <p:nvPr/>
        </p:nvSpPr>
        <p:spPr>
          <a:xfrm>
            <a:off x="7606156" y="348995"/>
            <a:ext cx="64769" cy="3048000"/>
          </a:xfrm>
          <a:custGeom>
            <a:avLst/>
            <a:gdLst/>
            <a:ahLst/>
            <a:cxnLst/>
            <a:rect l="l" t="t" r="r" b="b"/>
            <a:pathLst>
              <a:path w="64770" h="3048000">
                <a:moveTo>
                  <a:pt x="0" y="3048000"/>
                </a:moveTo>
                <a:lnTo>
                  <a:pt x="64770" y="3048000"/>
                </a:lnTo>
                <a:lnTo>
                  <a:pt x="64770" y="0"/>
                </a:lnTo>
                <a:lnTo>
                  <a:pt x="0" y="0"/>
                </a:lnTo>
                <a:lnTo>
                  <a:pt x="0" y="3048000"/>
                </a:lnTo>
                <a:close/>
              </a:path>
            </a:pathLst>
          </a:custGeom>
          <a:solidFill>
            <a:srgbClr val="EAEAEA"/>
          </a:solidFill>
        </p:spPr>
        <p:txBody>
          <a:bodyPr wrap="square" lIns="0" tIns="0" rIns="0" bIns="0" rtlCol="0"/>
          <a:lstStyle/>
          <a:p>
            <a:endParaRPr/>
          </a:p>
        </p:txBody>
      </p:sp>
      <p:sp>
        <p:nvSpPr>
          <p:cNvPr id="28" name="object 28"/>
          <p:cNvSpPr/>
          <p:nvPr/>
        </p:nvSpPr>
        <p:spPr>
          <a:xfrm>
            <a:off x="7606156" y="3473196"/>
            <a:ext cx="64769" cy="3733800"/>
          </a:xfrm>
          <a:custGeom>
            <a:avLst/>
            <a:gdLst/>
            <a:ahLst/>
            <a:cxnLst/>
            <a:rect l="l" t="t" r="r" b="b"/>
            <a:pathLst>
              <a:path w="64770" h="3733800">
                <a:moveTo>
                  <a:pt x="0" y="3733800"/>
                </a:moveTo>
                <a:lnTo>
                  <a:pt x="64770" y="3733800"/>
                </a:lnTo>
                <a:lnTo>
                  <a:pt x="64770" y="0"/>
                </a:lnTo>
                <a:lnTo>
                  <a:pt x="0" y="0"/>
                </a:lnTo>
                <a:lnTo>
                  <a:pt x="0" y="3733800"/>
                </a:lnTo>
                <a:close/>
              </a:path>
            </a:pathLst>
          </a:custGeom>
          <a:solidFill>
            <a:srgbClr val="EAEAEA"/>
          </a:solidFill>
        </p:spPr>
        <p:txBody>
          <a:bodyPr wrap="square" lIns="0" tIns="0" rIns="0" bIns="0" rtlCol="0"/>
          <a:lstStyle/>
          <a:p>
            <a:endParaRPr/>
          </a:p>
        </p:txBody>
      </p:sp>
      <p:sp>
        <p:nvSpPr>
          <p:cNvPr id="29" name="object 29"/>
          <p:cNvSpPr/>
          <p:nvPr/>
        </p:nvSpPr>
        <p:spPr>
          <a:xfrm>
            <a:off x="7474331" y="348995"/>
            <a:ext cx="64769" cy="3046730"/>
          </a:xfrm>
          <a:custGeom>
            <a:avLst/>
            <a:gdLst/>
            <a:ahLst/>
            <a:cxnLst/>
            <a:rect l="l" t="t" r="r" b="b"/>
            <a:pathLst>
              <a:path w="64770" h="3046729">
                <a:moveTo>
                  <a:pt x="0" y="3046476"/>
                </a:moveTo>
                <a:lnTo>
                  <a:pt x="64770" y="3046476"/>
                </a:lnTo>
                <a:lnTo>
                  <a:pt x="64770" y="0"/>
                </a:lnTo>
                <a:lnTo>
                  <a:pt x="0" y="0"/>
                </a:lnTo>
                <a:lnTo>
                  <a:pt x="0" y="3046476"/>
                </a:lnTo>
                <a:close/>
              </a:path>
            </a:pathLst>
          </a:custGeom>
          <a:solidFill>
            <a:srgbClr val="EAEAEA"/>
          </a:solidFill>
        </p:spPr>
        <p:txBody>
          <a:bodyPr wrap="square" lIns="0" tIns="0" rIns="0" bIns="0" rtlCol="0"/>
          <a:lstStyle/>
          <a:p>
            <a:endParaRPr/>
          </a:p>
        </p:txBody>
      </p:sp>
      <p:sp>
        <p:nvSpPr>
          <p:cNvPr id="30" name="object 30"/>
          <p:cNvSpPr/>
          <p:nvPr/>
        </p:nvSpPr>
        <p:spPr>
          <a:xfrm>
            <a:off x="7474331" y="3471671"/>
            <a:ext cx="64769" cy="3735704"/>
          </a:xfrm>
          <a:custGeom>
            <a:avLst/>
            <a:gdLst/>
            <a:ahLst/>
            <a:cxnLst/>
            <a:rect l="l" t="t" r="r" b="b"/>
            <a:pathLst>
              <a:path w="64770" h="3735704">
                <a:moveTo>
                  <a:pt x="0" y="3735324"/>
                </a:moveTo>
                <a:lnTo>
                  <a:pt x="64770" y="3735324"/>
                </a:lnTo>
                <a:lnTo>
                  <a:pt x="64770" y="0"/>
                </a:lnTo>
                <a:lnTo>
                  <a:pt x="0" y="0"/>
                </a:lnTo>
                <a:lnTo>
                  <a:pt x="0" y="3735324"/>
                </a:lnTo>
                <a:close/>
              </a:path>
            </a:pathLst>
          </a:custGeom>
          <a:solidFill>
            <a:srgbClr val="EAEAEA"/>
          </a:solidFill>
        </p:spPr>
        <p:txBody>
          <a:bodyPr wrap="square" lIns="0" tIns="0" rIns="0" bIns="0" rtlCol="0"/>
          <a:lstStyle/>
          <a:p>
            <a:endParaRPr/>
          </a:p>
        </p:txBody>
      </p:sp>
      <p:sp>
        <p:nvSpPr>
          <p:cNvPr id="31" name="object 31"/>
          <p:cNvSpPr/>
          <p:nvPr/>
        </p:nvSpPr>
        <p:spPr>
          <a:xfrm>
            <a:off x="7340981" y="348995"/>
            <a:ext cx="66675" cy="3046730"/>
          </a:xfrm>
          <a:custGeom>
            <a:avLst/>
            <a:gdLst/>
            <a:ahLst/>
            <a:cxnLst/>
            <a:rect l="l" t="t" r="r" b="b"/>
            <a:pathLst>
              <a:path w="66675" h="3046729">
                <a:moveTo>
                  <a:pt x="0" y="3046476"/>
                </a:moveTo>
                <a:lnTo>
                  <a:pt x="66294" y="3046476"/>
                </a:lnTo>
                <a:lnTo>
                  <a:pt x="66294" y="0"/>
                </a:lnTo>
                <a:lnTo>
                  <a:pt x="0" y="0"/>
                </a:lnTo>
                <a:lnTo>
                  <a:pt x="0" y="3046476"/>
                </a:lnTo>
                <a:close/>
              </a:path>
            </a:pathLst>
          </a:custGeom>
          <a:solidFill>
            <a:srgbClr val="EAEAEA"/>
          </a:solidFill>
        </p:spPr>
        <p:txBody>
          <a:bodyPr wrap="square" lIns="0" tIns="0" rIns="0" bIns="0" rtlCol="0"/>
          <a:lstStyle/>
          <a:p>
            <a:endParaRPr/>
          </a:p>
        </p:txBody>
      </p:sp>
      <p:sp>
        <p:nvSpPr>
          <p:cNvPr id="32" name="object 32"/>
          <p:cNvSpPr/>
          <p:nvPr/>
        </p:nvSpPr>
        <p:spPr>
          <a:xfrm>
            <a:off x="7340981" y="3471671"/>
            <a:ext cx="66675" cy="3735704"/>
          </a:xfrm>
          <a:custGeom>
            <a:avLst/>
            <a:gdLst/>
            <a:ahLst/>
            <a:cxnLst/>
            <a:rect l="l" t="t" r="r" b="b"/>
            <a:pathLst>
              <a:path w="66675" h="3735704">
                <a:moveTo>
                  <a:pt x="0" y="3735324"/>
                </a:moveTo>
                <a:lnTo>
                  <a:pt x="66294" y="3735324"/>
                </a:lnTo>
                <a:lnTo>
                  <a:pt x="66294" y="0"/>
                </a:lnTo>
                <a:lnTo>
                  <a:pt x="0" y="0"/>
                </a:lnTo>
                <a:lnTo>
                  <a:pt x="0" y="3735324"/>
                </a:lnTo>
                <a:close/>
              </a:path>
            </a:pathLst>
          </a:custGeom>
          <a:solidFill>
            <a:srgbClr val="EAEAEA"/>
          </a:solidFill>
        </p:spPr>
        <p:txBody>
          <a:bodyPr wrap="square" lIns="0" tIns="0" rIns="0" bIns="0" rtlCol="0"/>
          <a:lstStyle/>
          <a:p>
            <a:endParaRPr/>
          </a:p>
        </p:txBody>
      </p:sp>
      <p:sp>
        <p:nvSpPr>
          <p:cNvPr id="33" name="object 33"/>
          <p:cNvSpPr/>
          <p:nvPr/>
        </p:nvSpPr>
        <p:spPr>
          <a:xfrm>
            <a:off x="7209155" y="348995"/>
            <a:ext cx="66675" cy="3046730"/>
          </a:xfrm>
          <a:custGeom>
            <a:avLst/>
            <a:gdLst/>
            <a:ahLst/>
            <a:cxnLst/>
            <a:rect l="l" t="t" r="r" b="b"/>
            <a:pathLst>
              <a:path w="66675" h="3046729">
                <a:moveTo>
                  <a:pt x="0" y="3046476"/>
                </a:moveTo>
                <a:lnTo>
                  <a:pt x="66294" y="3046476"/>
                </a:lnTo>
                <a:lnTo>
                  <a:pt x="66294" y="0"/>
                </a:lnTo>
                <a:lnTo>
                  <a:pt x="0" y="0"/>
                </a:lnTo>
                <a:lnTo>
                  <a:pt x="0" y="3046476"/>
                </a:lnTo>
                <a:close/>
              </a:path>
            </a:pathLst>
          </a:custGeom>
          <a:solidFill>
            <a:srgbClr val="EAEAEA"/>
          </a:solidFill>
        </p:spPr>
        <p:txBody>
          <a:bodyPr wrap="square" lIns="0" tIns="0" rIns="0" bIns="0" rtlCol="0"/>
          <a:lstStyle/>
          <a:p>
            <a:endParaRPr/>
          </a:p>
        </p:txBody>
      </p:sp>
      <p:sp>
        <p:nvSpPr>
          <p:cNvPr id="34" name="object 34"/>
          <p:cNvSpPr/>
          <p:nvPr/>
        </p:nvSpPr>
        <p:spPr>
          <a:xfrm>
            <a:off x="7209155" y="3471671"/>
            <a:ext cx="66675" cy="3735704"/>
          </a:xfrm>
          <a:custGeom>
            <a:avLst/>
            <a:gdLst/>
            <a:ahLst/>
            <a:cxnLst/>
            <a:rect l="l" t="t" r="r" b="b"/>
            <a:pathLst>
              <a:path w="66675" h="3735704">
                <a:moveTo>
                  <a:pt x="0" y="3735324"/>
                </a:moveTo>
                <a:lnTo>
                  <a:pt x="66294" y="3735324"/>
                </a:lnTo>
                <a:lnTo>
                  <a:pt x="66294" y="0"/>
                </a:lnTo>
                <a:lnTo>
                  <a:pt x="0" y="0"/>
                </a:lnTo>
                <a:lnTo>
                  <a:pt x="0" y="3735324"/>
                </a:lnTo>
                <a:close/>
              </a:path>
            </a:pathLst>
          </a:custGeom>
          <a:solidFill>
            <a:srgbClr val="EAEAEA"/>
          </a:solidFill>
        </p:spPr>
        <p:txBody>
          <a:bodyPr wrap="square" lIns="0" tIns="0" rIns="0" bIns="0" rtlCol="0"/>
          <a:lstStyle/>
          <a:p>
            <a:endParaRPr/>
          </a:p>
        </p:txBody>
      </p:sp>
      <p:sp>
        <p:nvSpPr>
          <p:cNvPr id="35" name="object 35"/>
          <p:cNvSpPr/>
          <p:nvPr/>
        </p:nvSpPr>
        <p:spPr>
          <a:xfrm>
            <a:off x="7077329" y="348995"/>
            <a:ext cx="66675" cy="3046730"/>
          </a:xfrm>
          <a:custGeom>
            <a:avLst/>
            <a:gdLst/>
            <a:ahLst/>
            <a:cxnLst/>
            <a:rect l="l" t="t" r="r" b="b"/>
            <a:pathLst>
              <a:path w="66675" h="3046729">
                <a:moveTo>
                  <a:pt x="0" y="3046476"/>
                </a:moveTo>
                <a:lnTo>
                  <a:pt x="66294" y="3046476"/>
                </a:lnTo>
                <a:lnTo>
                  <a:pt x="66294" y="0"/>
                </a:lnTo>
                <a:lnTo>
                  <a:pt x="0" y="0"/>
                </a:lnTo>
                <a:lnTo>
                  <a:pt x="0" y="3046476"/>
                </a:lnTo>
                <a:close/>
              </a:path>
            </a:pathLst>
          </a:custGeom>
          <a:solidFill>
            <a:srgbClr val="EAEAEA"/>
          </a:solidFill>
        </p:spPr>
        <p:txBody>
          <a:bodyPr wrap="square" lIns="0" tIns="0" rIns="0" bIns="0" rtlCol="0"/>
          <a:lstStyle/>
          <a:p>
            <a:endParaRPr/>
          </a:p>
        </p:txBody>
      </p:sp>
      <p:sp>
        <p:nvSpPr>
          <p:cNvPr id="36" name="object 36"/>
          <p:cNvSpPr/>
          <p:nvPr/>
        </p:nvSpPr>
        <p:spPr>
          <a:xfrm>
            <a:off x="7077329" y="3471671"/>
            <a:ext cx="66675" cy="3735704"/>
          </a:xfrm>
          <a:custGeom>
            <a:avLst/>
            <a:gdLst/>
            <a:ahLst/>
            <a:cxnLst/>
            <a:rect l="l" t="t" r="r" b="b"/>
            <a:pathLst>
              <a:path w="66675" h="3735704">
                <a:moveTo>
                  <a:pt x="0" y="3735324"/>
                </a:moveTo>
                <a:lnTo>
                  <a:pt x="66294" y="3735324"/>
                </a:lnTo>
                <a:lnTo>
                  <a:pt x="66294" y="0"/>
                </a:lnTo>
                <a:lnTo>
                  <a:pt x="0" y="0"/>
                </a:lnTo>
                <a:lnTo>
                  <a:pt x="0" y="3735324"/>
                </a:lnTo>
                <a:close/>
              </a:path>
            </a:pathLst>
          </a:custGeom>
          <a:solidFill>
            <a:srgbClr val="EAEAEA"/>
          </a:solidFill>
        </p:spPr>
        <p:txBody>
          <a:bodyPr wrap="square" lIns="0" tIns="0" rIns="0" bIns="0" rtlCol="0"/>
          <a:lstStyle/>
          <a:p>
            <a:endParaRPr/>
          </a:p>
        </p:txBody>
      </p:sp>
      <p:sp>
        <p:nvSpPr>
          <p:cNvPr id="37" name="object 37"/>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1" name="object 61"/>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2" name="object 62"/>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3" name="object 63"/>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4" name="object 64"/>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5" name="object 65"/>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6" name="object 66"/>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67" name="object 67"/>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68" name="object 68"/>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69" name="object 69"/>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0" name="object 70"/>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1" name="object 71"/>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72" name="object 72"/>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73" name="object 73"/>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74" name="object 74"/>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75" name="object 75"/>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76" name="object 76"/>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77" name="object 77"/>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78" name="object 78"/>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79" name="object 79"/>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80" name="object 80"/>
          <p:cNvSpPr/>
          <p:nvPr/>
        </p:nvSpPr>
        <p:spPr>
          <a:xfrm>
            <a:off x="2555252"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81" name="object 81"/>
          <p:cNvSpPr/>
          <p:nvPr/>
        </p:nvSpPr>
        <p:spPr>
          <a:xfrm>
            <a:off x="2687078"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82" name="object 82"/>
          <p:cNvSpPr/>
          <p:nvPr/>
        </p:nvSpPr>
        <p:spPr>
          <a:xfrm>
            <a:off x="2819666"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83" name="object 83"/>
          <p:cNvSpPr/>
          <p:nvPr/>
        </p:nvSpPr>
        <p:spPr>
          <a:xfrm>
            <a:off x="295149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84" name="object 84"/>
          <p:cNvSpPr/>
          <p:nvPr/>
        </p:nvSpPr>
        <p:spPr>
          <a:xfrm>
            <a:off x="3082937"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85" name="object 85"/>
          <p:cNvSpPr/>
          <p:nvPr/>
        </p:nvSpPr>
        <p:spPr>
          <a:xfrm>
            <a:off x="3215525"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86" name="object 86"/>
          <p:cNvSpPr/>
          <p:nvPr/>
        </p:nvSpPr>
        <p:spPr>
          <a:xfrm>
            <a:off x="3347351"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87" name="object 87"/>
          <p:cNvSpPr/>
          <p:nvPr/>
        </p:nvSpPr>
        <p:spPr>
          <a:xfrm>
            <a:off x="3479177"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88" name="object 88"/>
          <p:cNvSpPr/>
          <p:nvPr/>
        </p:nvSpPr>
        <p:spPr>
          <a:xfrm>
            <a:off x="3611765"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89" name="object 89"/>
          <p:cNvSpPr/>
          <p:nvPr/>
        </p:nvSpPr>
        <p:spPr>
          <a:xfrm>
            <a:off x="3743591"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90" name="object 90"/>
          <p:cNvSpPr/>
          <p:nvPr/>
        </p:nvSpPr>
        <p:spPr>
          <a:xfrm>
            <a:off x="3875417"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91" name="object 91"/>
          <p:cNvSpPr/>
          <p:nvPr/>
        </p:nvSpPr>
        <p:spPr>
          <a:xfrm>
            <a:off x="4007624"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92" name="object 92"/>
          <p:cNvSpPr/>
          <p:nvPr/>
        </p:nvSpPr>
        <p:spPr>
          <a:xfrm>
            <a:off x="4139450"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93" name="object 93"/>
          <p:cNvSpPr/>
          <p:nvPr/>
        </p:nvSpPr>
        <p:spPr>
          <a:xfrm>
            <a:off x="427127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94" name="object 94"/>
          <p:cNvSpPr/>
          <p:nvPr/>
        </p:nvSpPr>
        <p:spPr>
          <a:xfrm>
            <a:off x="4403864"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95" name="object 95"/>
          <p:cNvSpPr/>
          <p:nvPr/>
        </p:nvSpPr>
        <p:spPr>
          <a:xfrm>
            <a:off x="4535690"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96" name="object 96"/>
          <p:cNvSpPr/>
          <p:nvPr/>
        </p:nvSpPr>
        <p:spPr>
          <a:xfrm>
            <a:off x="4667516"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97" name="object 97"/>
          <p:cNvSpPr/>
          <p:nvPr/>
        </p:nvSpPr>
        <p:spPr>
          <a:xfrm>
            <a:off x="4800104"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98" name="object 98"/>
          <p:cNvSpPr/>
          <p:nvPr/>
        </p:nvSpPr>
        <p:spPr>
          <a:xfrm>
            <a:off x="4931930"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99" name="object 99"/>
          <p:cNvSpPr/>
          <p:nvPr/>
        </p:nvSpPr>
        <p:spPr>
          <a:xfrm>
            <a:off x="5064137"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0" name="object 100"/>
          <p:cNvSpPr/>
          <p:nvPr/>
        </p:nvSpPr>
        <p:spPr>
          <a:xfrm>
            <a:off x="5195963"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1" name="object 101"/>
          <p:cNvSpPr/>
          <p:nvPr/>
        </p:nvSpPr>
        <p:spPr>
          <a:xfrm>
            <a:off x="5327789"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2" name="object 102"/>
          <p:cNvSpPr/>
          <p:nvPr/>
        </p:nvSpPr>
        <p:spPr>
          <a:xfrm>
            <a:off x="5459615"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3" name="object 103"/>
          <p:cNvSpPr/>
          <p:nvPr/>
        </p:nvSpPr>
        <p:spPr>
          <a:xfrm>
            <a:off x="5592203"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104" name="object 104"/>
          <p:cNvSpPr/>
          <p:nvPr/>
        </p:nvSpPr>
        <p:spPr>
          <a:xfrm>
            <a:off x="5724029" y="348995"/>
            <a:ext cx="0" cy="6858000"/>
          </a:xfrm>
          <a:custGeom>
            <a:avLst/>
            <a:gdLst/>
            <a:ahLst/>
            <a:cxnLst/>
            <a:rect l="l" t="t" r="r" b="b"/>
            <a:pathLst>
              <a:path h="6858000">
                <a:moveTo>
                  <a:pt x="0" y="0"/>
                </a:moveTo>
                <a:lnTo>
                  <a:pt x="0" y="6858000"/>
                </a:lnTo>
              </a:path>
            </a:pathLst>
          </a:custGeom>
          <a:ln w="65532">
            <a:solidFill>
              <a:srgbClr val="DDDDDD"/>
            </a:solidFill>
          </a:ln>
        </p:spPr>
        <p:txBody>
          <a:bodyPr wrap="square" lIns="0" tIns="0" rIns="0" bIns="0" rtlCol="0"/>
          <a:lstStyle/>
          <a:p>
            <a:endParaRPr/>
          </a:p>
        </p:txBody>
      </p:sp>
      <p:sp>
        <p:nvSpPr>
          <p:cNvPr id="105" name="object 105"/>
          <p:cNvSpPr/>
          <p:nvPr/>
        </p:nvSpPr>
        <p:spPr>
          <a:xfrm>
            <a:off x="5856617" y="348995"/>
            <a:ext cx="0" cy="6858000"/>
          </a:xfrm>
          <a:custGeom>
            <a:avLst/>
            <a:gdLst/>
            <a:ahLst/>
            <a:cxnLst/>
            <a:rect l="l" t="t" r="r" b="b"/>
            <a:pathLst>
              <a:path h="6858000">
                <a:moveTo>
                  <a:pt x="0" y="0"/>
                </a:moveTo>
                <a:lnTo>
                  <a:pt x="0" y="6858000"/>
                </a:lnTo>
              </a:path>
            </a:pathLst>
          </a:custGeom>
          <a:ln w="67056">
            <a:solidFill>
              <a:srgbClr val="DDDDDD"/>
            </a:solidFill>
          </a:ln>
        </p:spPr>
        <p:txBody>
          <a:bodyPr wrap="square" lIns="0" tIns="0" rIns="0" bIns="0" rtlCol="0"/>
          <a:lstStyle/>
          <a:p>
            <a:endParaRPr/>
          </a:p>
        </p:txBody>
      </p:sp>
      <p:sp>
        <p:nvSpPr>
          <p:cNvPr id="106" name="object 106"/>
          <p:cNvSpPr/>
          <p:nvPr/>
        </p:nvSpPr>
        <p:spPr>
          <a:xfrm>
            <a:off x="598806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07" name="object 107"/>
          <p:cNvSpPr/>
          <p:nvPr/>
        </p:nvSpPr>
        <p:spPr>
          <a:xfrm>
            <a:off x="611988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08" name="object 108"/>
          <p:cNvSpPr/>
          <p:nvPr/>
        </p:nvSpPr>
        <p:spPr>
          <a:xfrm>
            <a:off x="6251714"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09" name="object 109"/>
          <p:cNvSpPr/>
          <p:nvPr/>
        </p:nvSpPr>
        <p:spPr>
          <a:xfrm>
            <a:off x="6384302"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110" name="object 110"/>
          <p:cNvSpPr/>
          <p:nvPr/>
        </p:nvSpPr>
        <p:spPr>
          <a:xfrm>
            <a:off x="6516128" y="348995"/>
            <a:ext cx="0" cy="6858000"/>
          </a:xfrm>
          <a:custGeom>
            <a:avLst/>
            <a:gdLst/>
            <a:ahLst/>
            <a:cxnLst/>
            <a:rect l="l" t="t" r="r" b="b"/>
            <a:pathLst>
              <a:path h="6858000">
                <a:moveTo>
                  <a:pt x="0" y="0"/>
                </a:moveTo>
                <a:lnTo>
                  <a:pt x="0" y="6858000"/>
                </a:lnTo>
              </a:path>
            </a:pathLst>
          </a:custGeom>
          <a:ln w="64769">
            <a:solidFill>
              <a:srgbClr val="DDDDDD"/>
            </a:solidFill>
          </a:ln>
        </p:spPr>
        <p:txBody>
          <a:bodyPr wrap="square" lIns="0" tIns="0" rIns="0" bIns="0" rtlCol="0"/>
          <a:lstStyle/>
          <a:p>
            <a:endParaRPr/>
          </a:p>
        </p:txBody>
      </p:sp>
      <p:sp>
        <p:nvSpPr>
          <p:cNvPr id="111" name="object 111"/>
          <p:cNvSpPr/>
          <p:nvPr/>
        </p:nvSpPr>
        <p:spPr>
          <a:xfrm>
            <a:off x="6648716"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12" name="object 112"/>
          <p:cNvSpPr/>
          <p:nvPr/>
        </p:nvSpPr>
        <p:spPr>
          <a:xfrm>
            <a:off x="678054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113" name="object 113"/>
          <p:cNvSpPr/>
          <p:nvPr/>
        </p:nvSpPr>
        <p:spPr>
          <a:xfrm>
            <a:off x="6911975" y="348995"/>
            <a:ext cx="0" cy="6858000"/>
          </a:xfrm>
          <a:custGeom>
            <a:avLst/>
            <a:gdLst/>
            <a:ahLst/>
            <a:cxnLst/>
            <a:rect l="l" t="t" r="r" b="b"/>
            <a:pathLst>
              <a:path h="6858000">
                <a:moveTo>
                  <a:pt x="0" y="0"/>
                </a:moveTo>
                <a:lnTo>
                  <a:pt x="0" y="6858000"/>
                </a:lnTo>
              </a:path>
            </a:pathLst>
          </a:custGeom>
          <a:ln w="67055">
            <a:solidFill>
              <a:srgbClr val="DDDDDD"/>
            </a:solidFill>
          </a:ln>
        </p:spPr>
        <p:txBody>
          <a:bodyPr wrap="square" lIns="0" tIns="0" rIns="0" bIns="0" rtlCol="0"/>
          <a:lstStyle/>
          <a:p>
            <a:endParaRPr/>
          </a:p>
        </p:txBody>
      </p:sp>
      <p:sp>
        <p:nvSpPr>
          <p:cNvPr id="114" name="object 114"/>
          <p:cNvSpPr/>
          <p:nvPr/>
        </p:nvSpPr>
        <p:spPr>
          <a:xfrm>
            <a:off x="7044563" y="348995"/>
            <a:ext cx="0" cy="3046730"/>
          </a:xfrm>
          <a:custGeom>
            <a:avLst/>
            <a:gdLst/>
            <a:ahLst/>
            <a:cxnLst/>
            <a:rect l="l" t="t" r="r" b="b"/>
            <a:pathLst>
              <a:path h="3046729">
                <a:moveTo>
                  <a:pt x="0" y="0"/>
                </a:moveTo>
                <a:lnTo>
                  <a:pt x="0" y="3046475"/>
                </a:lnTo>
              </a:path>
            </a:pathLst>
          </a:custGeom>
          <a:ln w="65531">
            <a:solidFill>
              <a:srgbClr val="DDDDDD"/>
            </a:solidFill>
          </a:ln>
        </p:spPr>
        <p:txBody>
          <a:bodyPr wrap="square" lIns="0" tIns="0" rIns="0" bIns="0" rtlCol="0"/>
          <a:lstStyle/>
          <a:p>
            <a:endParaRPr/>
          </a:p>
        </p:txBody>
      </p:sp>
      <p:sp>
        <p:nvSpPr>
          <p:cNvPr id="115" name="object 115"/>
          <p:cNvSpPr/>
          <p:nvPr/>
        </p:nvSpPr>
        <p:spPr>
          <a:xfrm>
            <a:off x="7044563" y="3471671"/>
            <a:ext cx="0" cy="3735704"/>
          </a:xfrm>
          <a:custGeom>
            <a:avLst/>
            <a:gdLst/>
            <a:ahLst/>
            <a:cxnLst/>
            <a:rect l="l" t="t" r="r" b="b"/>
            <a:pathLst>
              <a:path h="3735704">
                <a:moveTo>
                  <a:pt x="0" y="0"/>
                </a:moveTo>
                <a:lnTo>
                  <a:pt x="0" y="3735324"/>
                </a:lnTo>
              </a:path>
            </a:pathLst>
          </a:custGeom>
          <a:ln w="65531">
            <a:solidFill>
              <a:srgbClr val="DDDDDD"/>
            </a:solidFill>
          </a:ln>
        </p:spPr>
        <p:txBody>
          <a:bodyPr wrap="square" lIns="0" tIns="0" rIns="0" bIns="0" rtlCol="0"/>
          <a:lstStyle/>
          <a:p>
            <a:endParaRPr/>
          </a:p>
        </p:txBody>
      </p:sp>
      <p:sp>
        <p:nvSpPr>
          <p:cNvPr id="116" name="object 116"/>
          <p:cNvSpPr/>
          <p:nvPr/>
        </p:nvSpPr>
        <p:spPr>
          <a:xfrm>
            <a:off x="7176389" y="348995"/>
            <a:ext cx="0" cy="3046730"/>
          </a:xfrm>
          <a:custGeom>
            <a:avLst/>
            <a:gdLst/>
            <a:ahLst/>
            <a:cxnLst/>
            <a:rect l="l" t="t" r="r" b="b"/>
            <a:pathLst>
              <a:path h="3046729">
                <a:moveTo>
                  <a:pt x="0" y="0"/>
                </a:moveTo>
                <a:lnTo>
                  <a:pt x="0" y="3046475"/>
                </a:lnTo>
              </a:path>
            </a:pathLst>
          </a:custGeom>
          <a:ln w="65531">
            <a:solidFill>
              <a:srgbClr val="DDDDDD"/>
            </a:solidFill>
          </a:ln>
        </p:spPr>
        <p:txBody>
          <a:bodyPr wrap="square" lIns="0" tIns="0" rIns="0" bIns="0" rtlCol="0"/>
          <a:lstStyle/>
          <a:p>
            <a:endParaRPr/>
          </a:p>
        </p:txBody>
      </p:sp>
      <p:sp>
        <p:nvSpPr>
          <p:cNvPr id="117" name="object 117"/>
          <p:cNvSpPr/>
          <p:nvPr/>
        </p:nvSpPr>
        <p:spPr>
          <a:xfrm>
            <a:off x="7176389" y="3471671"/>
            <a:ext cx="0" cy="3735704"/>
          </a:xfrm>
          <a:custGeom>
            <a:avLst/>
            <a:gdLst/>
            <a:ahLst/>
            <a:cxnLst/>
            <a:rect l="l" t="t" r="r" b="b"/>
            <a:pathLst>
              <a:path h="3735704">
                <a:moveTo>
                  <a:pt x="0" y="0"/>
                </a:moveTo>
                <a:lnTo>
                  <a:pt x="0" y="3735324"/>
                </a:lnTo>
              </a:path>
            </a:pathLst>
          </a:custGeom>
          <a:ln w="65531">
            <a:solidFill>
              <a:srgbClr val="DDDDDD"/>
            </a:solidFill>
          </a:ln>
        </p:spPr>
        <p:txBody>
          <a:bodyPr wrap="square" lIns="0" tIns="0" rIns="0" bIns="0" rtlCol="0"/>
          <a:lstStyle/>
          <a:p>
            <a:endParaRPr/>
          </a:p>
        </p:txBody>
      </p:sp>
      <p:sp>
        <p:nvSpPr>
          <p:cNvPr id="118" name="object 118"/>
          <p:cNvSpPr/>
          <p:nvPr/>
        </p:nvSpPr>
        <p:spPr>
          <a:xfrm>
            <a:off x="7308215" y="348995"/>
            <a:ext cx="0" cy="3046730"/>
          </a:xfrm>
          <a:custGeom>
            <a:avLst/>
            <a:gdLst/>
            <a:ahLst/>
            <a:cxnLst/>
            <a:rect l="l" t="t" r="r" b="b"/>
            <a:pathLst>
              <a:path h="3046729">
                <a:moveTo>
                  <a:pt x="0" y="0"/>
                </a:moveTo>
                <a:lnTo>
                  <a:pt x="0" y="3046475"/>
                </a:lnTo>
              </a:path>
            </a:pathLst>
          </a:custGeom>
          <a:ln w="65531">
            <a:solidFill>
              <a:srgbClr val="DDDDDD"/>
            </a:solidFill>
          </a:ln>
        </p:spPr>
        <p:txBody>
          <a:bodyPr wrap="square" lIns="0" tIns="0" rIns="0" bIns="0" rtlCol="0"/>
          <a:lstStyle/>
          <a:p>
            <a:endParaRPr/>
          </a:p>
        </p:txBody>
      </p:sp>
      <p:sp>
        <p:nvSpPr>
          <p:cNvPr id="119" name="object 119"/>
          <p:cNvSpPr/>
          <p:nvPr/>
        </p:nvSpPr>
        <p:spPr>
          <a:xfrm>
            <a:off x="7308215" y="3471671"/>
            <a:ext cx="0" cy="3735704"/>
          </a:xfrm>
          <a:custGeom>
            <a:avLst/>
            <a:gdLst/>
            <a:ahLst/>
            <a:cxnLst/>
            <a:rect l="l" t="t" r="r" b="b"/>
            <a:pathLst>
              <a:path h="3735704">
                <a:moveTo>
                  <a:pt x="0" y="0"/>
                </a:moveTo>
                <a:lnTo>
                  <a:pt x="0" y="3735324"/>
                </a:lnTo>
              </a:path>
            </a:pathLst>
          </a:custGeom>
          <a:ln w="65531">
            <a:solidFill>
              <a:srgbClr val="DDDDDD"/>
            </a:solidFill>
          </a:ln>
        </p:spPr>
        <p:txBody>
          <a:bodyPr wrap="square" lIns="0" tIns="0" rIns="0" bIns="0" rtlCol="0"/>
          <a:lstStyle/>
          <a:p>
            <a:endParaRPr/>
          </a:p>
        </p:txBody>
      </p:sp>
      <p:sp>
        <p:nvSpPr>
          <p:cNvPr id="120" name="object 120"/>
          <p:cNvSpPr/>
          <p:nvPr/>
        </p:nvSpPr>
        <p:spPr>
          <a:xfrm>
            <a:off x="7440803" y="348995"/>
            <a:ext cx="0" cy="3046730"/>
          </a:xfrm>
          <a:custGeom>
            <a:avLst/>
            <a:gdLst/>
            <a:ahLst/>
            <a:cxnLst/>
            <a:rect l="l" t="t" r="r" b="b"/>
            <a:pathLst>
              <a:path h="3046729">
                <a:moveTo>
                  <a:pt x="0" y="0"/>
                </a:moveTo>
                <a:lnTo>
                  <a:pt x="0" y="3046475"/>
                </a:lnTo>
              </a:path>
            </a:pathLst>
          </a:custGeom>
          <a:ln w="67055">
            <a:solidFill>
              <a:srgbClr val="DDDDDD"/>
            </a:solidFill>
          </a:ln>
        </p:spPr>
        <p:txBody>
          <a:bodyPr wrap="square" lIns="0" tIns="0" rIns="0" bIns="0" rtlCol="0"/>
          <a:lstStyle/>
          <a:p>
            <a:endParaRPr/>
          </a:p>
        </p:txBody>
      </p:sp>
      <p:sp>
        <p:nvSpPr>
          <p:cNvPr id="121" name="object 121"/>
          <p:cNvSpPr/>
          <p:nvPr/>
        </p:nvSpPr>
        <p:spPr>
          <a:xfrm>
            <a:off x="7440803" y="3471671"/>
            <a:ext cx="0" cy="3735704"/>
          </a:xfrm>
          <a:custGeom>
            <a:avLst/>
            <a:gdLst/>
            <a:ahLst/>
            <a:cxnLst/>
            <a:rect l="l" t="t" r="r" b="b"/>
            <a:pathLst>
              <a:path h="3735704">
                <a:moveTo>
                  <a:pt x="0" y="0"/>
                </a:moveTo>
                <a:lnTo>
                  <a:pt x="0" y="3735324"/>
                </a:lnTo>
              </a:path>
            </a:pathLst>
          </a:custGeom>
          <a:ln w="67055">
            <a:solidFill>
              <a:srgbClr val="DDDDDD"/>
            </a:solidFill>
          </a:ln>
        </p:spPr>
        <p:txBody>
          <a:bodyPr wrap="square" lIns="0" tIns="0" rIns="0" bIns="0" rtlCol="0"/>
          <a:lstStyle/>
          <a:p>
            <a:endParaRPr/>
          </a:p>
        </p:txBody>
      </p:sp>
      <p:sp>
        <p:nvSpPr>
          <p:cNvPr id="122" name="object 122"/>
          <p:cNvSpPr/>
          <p:nvPr/>
        </p:nvSpPr>
        <p:spPr>
          <a:xfrm>
            <a:off x="7572629" y="348995"/>
            <a:ext cx="0" cy="3048000"/>
          </a:xfrm>
          <a:custGeom>
            <a:avLst/>
            <a:gdLst/>
            <a:ahLst/>
            <a:cxnLst/>
            <a:rect l="l" t="t" r="r" b="b"/>
            <a:pathLst>
              <a:path h="3048000">
                <a:moveTo>
                  <a:pt x="0" y="0"/>
                </a:moveTo>
                <a:lnTo>
                  <a:pt x="0" y="3047999"/>
                </a:lnTo>
              </a:path>
            </a:pathLst>
          </a:custGeom>
          <a:ln w="67055">
            <a:solidFill>
              <a:srgbClr val="DDDDDD"/>
            </a:solidFill>
          </a:ln>
        </p:spPr>
        <p:txBody>
          <a:bodyPr wrap="square" lIns="0" tIns="0" rIns="0" bIns="0" rtlCol="0"/>
          <a:lstStyle/>
          <a:p>
            <a:endParaRPr/>
          </a:p>
        </p:txBody>
      </p:sp>
      <p:sp>
        <p:nvSpPr>
          <p:cNvPr id="123" name="object 123"/>
          <p:cNvSpPr/>
          <p:nvPr/>
        </p:nvSpPr>
        <p:spPr>
          <a:xfrm>
            <a:off x="7572629" y="3473196"/>
            <a:ext cx="0" cy="3733800"/>
          </a:xfrm>
          <a:custGeom>
            <a:avLst/>
            <a:gdLst/>
            <a:ahLst/>
            <a:cxnLst/>
            <a:rect l="l" t="t" r="r" b="b"/>
            <a:pathLst>
              <a:path h="3733800">
                <a:moveTo>
                  <a:pt x="0" y="0"/>
                </a:moveTo>
                <a:lnTo>
                  <a:pt x="0" y="3733800"/>
                </a:lnTo>
              </a:path>
            </a:pathLst>
          </a:custGeom>
          <a:ln w="67055">
            <a:solidFill>
              <a:srgbClr val="DDDDDD"/>
            </a:solidFill>
          </a:ln>
        </p:spPr>
        <p:txBody>
          <a:bodyPr wrap="square" lIns="0" tIns="0" rIns="0" bIns="0" rtlCol="0"/>
          <a:lstStyle/>
          <a:p>
            <a:endParaRPr/>
          </a:p>
        </p:txBody>
      </p:sp>
      <p:sp>
        <p:nvSpPr>
          <p:cNvPr id="124" name="object 124"/>
          <p:cNvSpPr/>
          <p:nvPr/>
        </p:nvSpPr>
        <p:spPr>
          <a:xfrm>
            <a:off x="7704455" y="348995"/>
            <a:ext cx="0" cy="3048000"/>
          </a:xfrm>
          <a:custGeom>
            <a:avLst/>
            <a:gdLst/>
            <a:ahLst/>
            <a:cxnLst/>
            <a:rect l="l" t="t" r="r" b="b"/>
            <a:pathLst>
              <a:path h="3048000">
                <a:moveTo>
                  <a:pt x="0" y="0"/>
                </a:moveTo>
                <a:lnTo>
                  <a:pt x="0" y="3047999"/>
                </a:lnTo>
              </a:path>
            </a:pathLst>
          </a:custGeom>
          <a:ln w="67055">
            <a:solidFill>
              <a:srgbClr val="DDDDDD"/>
            </a:solidFill>
          </a:ln>
        </p:spPr>
        <p:txBody>
          <a:bodyPr wrap="square" lIns="0" tIns="0" rIns="0" bIns="0" rtlCol="0"/>
          <a:lstStyle/>
          <a:p>
            <a:endParaRPr/>
          </a:p>
        </p:txBody>
      </p:sp>
      <p:sp>
        <p:nvSpPr>
          <p:cNvPr id="125" name="object 125"/>
          <p:cNvSpPr/>
          <p:nvPr/>
        </p:nvSpPr>
        <p:spPr>
          <a:xfrm>
            <a:off x="7704455" y="3473196"/>
            <a:ext cx="0" cy="3733800"/>
          </a:xfrm>
          <a:custGeom>
            <a:avLst/>
            <a:gdLst/>
            <a:ahLst/>
            <a:cxnLst/>
            <a:rect l="l" t="t" r="r" b="b"/>
            <a:pathLst>
              <a:path h="3733800">
                <a:moveTo>
                  <a:pt x="0" y="0"/>
                </a:moveTo>
                <a:lnTo>
                  <a:pt x="0" y="3733800"/>
                </a:lnTo>
              </a:path>
            </a:pathLst>
          </a:custGeom>
          <a:ln w="67055">
            <a:solidFill>
              <a:srgbClr val="DDDDDD"/>
            </a:solidFill>
          </a:ln>
        </p:spPr>
        <p:txBody>
          <a:bodyPr wrap="square" lIns="0" tIns="0" rIns="0" bIns="0" rtlCol="0"/>
          <a:lstStyle/>
          <a:p>
            <a:endParaRPr/>
          </a:p>
        </p:txBody>
      </p:sp>
      <p:sp>
        <p:nvSpPr>
          <p:cNvPr id="126" name="object 126"/>
          <p:cNvSpPr/>
          <p:nvPr/>
        </p:nvSpPr>
        <p:spPr>
          <a:xfrm>
            <a:off x="7836661" y="348995"/>
            <a:ext cx="0" cy="3048000"/>
          </a:xfrm>
          <a:custGeom>
            <a:avLst/>
            <a:gdLst/>
            <a:ahLst/>
            <a:cxnLst/>
            <a:rect l="l" t="t" r="r" b="b"/>
            <a:pathLst>
              <a:path h="3048000">
                <a:moveTo>
                  <a:pt x="0" y="0"/>
                </a:moveTo>
                <a:lnTo>
                  <a:pt x="0" y="3047999"/>
                </a:lnTo>
              </a:path>
            </a:pathLst>
          </a:custGeom>
          <a:ln w="64769">
            <a:solidFill>
              <a:srgbClr val="DDDDDD"/>
            </a:solidFill>
          </a:ln>
        </p:spPr>
        <p:txBody>
          <a:bodyPr wrap="square" lIns="0" tIns="0" rIns="0" bIns="0" rtlCol="0"/>
          <a:lstStyle/>
          <a:p>
            <a:endParaRPr/>
          </a:p>
        </p:txBody>
      </p:sp>
      <p:sp>
        <p:nvSpPr>
          <p:cNvPr id="127" name="object 127"/>
          <p:cNvSpPr/>
          <p:nvPr/>
        </p:nvSpPr>
        <p:spPr>
          <a:xfrm>
            <a:off x="7836661" y="3473196"/>
            <a:ext cx="0" cy="3733800"/>
          </a:xfrm>
          <a:custGeom>
            <a:avLst/>
            <a:gdLst/>
            <a:ahLst/>
            <a:cxnLst/>
            <a:rect l="l" t="t" r="r" b="b"/>
            <a:pathLst>
              <a:path h="3733800">
                <a:moveTo>
                  <a:pt x="0" y="0"/>
                </a:moveTo>
                <a:lnTo>
                  <a:pt x="0" y="3733800"/>
                </a:lnTo>
              </a:path>
            </a:pathLst>
          </a:custGeom>
          <a:ln w="64769">
            <a:solidFill>
              <a:srgbClr val="DDDDDD"/>
            </a:solidFill>
          </a:ln>
        </p:spPr>
        <p:txBody>
          <a:bodyPr wrap="square" lIns="0" tIns="0" rIns="0" bIns="0" rtlCol="0"/>
          <a:lstStyle/>
          <a:p>
            <a:endParaRPr/>
          </a:p>
        </p:txBody>
      </p:sp>
      <p:sp>
        <p:nvSpPr>
          <p:cNvPr id="128" name="object 128"/>
          <p:cNvSpPr/>
          <p:nvPr/>
        </p:nvSpPr>
        <p:spPr>
          <a:xfrm>
            <a:off x="7968500" y="348995"/>
            <a:ext cx="0" cy="3048000"/>
          </a:xfrm>
          <a:custGeom>
            <a:avLst/>
            <a:gdLst/>
            <a:ahLst/>
            <a:cxnLst/>
            <a:rect l="l" t="t" r="r" b="b"/>
            <a:pathLst>
              <a:path h="3048000">
                <a:moveTo>
                  <a:pt x="0" y="0"/>
                </a:moveTo>
                <a:lnTo>
                  <a:pt x="0" y="3047999"/>
                </a:lnTo>
              </a:path>
            </a:pathLst>
          </a:custGeom>
          <a:ln w="64769">
            <a:solidFill>
              <a:srgbClr val="DDDDDD"/>
            </a:solidFill>
          </a:ln>
        </p:spPr>
        <p:txBody>
          <a:bodyPr wrap="square" lIns="0" tIns="0" rIns="0" bIns="0" rtlCol="0"/>
          <a:lstStyle/>
          <a:p>
            <a:endParaRPr/>
          </a:p>
        </p:txBody>
      </p:sp>
      <p:sp>
        <p:nvSpPr>
          <p:cNvPr id="129" name="object 129"/>
          <p:cNvSpPr/>
          <p:nvPr/>
        </p:nvSpPr>
        <p:spPr>
          <a:xfrm>
            <a:off x="7968500" y="3473196"/>
            <a:ext cx="0" cy="3733800"/>
          </a:xfrm>
          <a:custGeom>
            <a:avLst/>
            <a:gdLst/>
            <a:ahLst/>
            <a:cxnLst/>
            <a:rect l="l" t="t" r="r" b="b"/>
            <a:pathLst>
              <a:path h="3733800">
                <a:moveTo>
                  <a:pt x="0" y="0"/>
                </a:moveTo>
                <a:lnTo>
                  <a:pt x="0" y="3733800"/>
                </a:lnTo>
              </a:path>
            </a:pathLst>
          </a:custGeom>
          <a:ln w="64769">
            <a:solidFill>
              <a:srgbClr val="DDDDDD"/>
            </a:solidFill>
          </a:ln>
        </p:spPr>
        <p:txBody>
          <a:bodyPr wrap="square" lIns="0" tIns="0" rIns="0" bIns="0" rtlCol="0"/>
          <a:lstStyle/>
          <a:p>
            <a:endParaRPr/>
          </a:p>
        </p:txBody>
      </p:sp>
      <p:sp>
        <p:nvSpPr>
          <p:cNvPr id="130" name="object 130"/>
          <p:cNvSpPr/>
          <p:nvPr/>
        </p:nvSpPr>
        <p:spPr>
          <a:xfrm>
            <a:off x="8100326" y="348995"/>
            <a:ext cx="0" cy="3048000"/>
          </a:xfrm>
          <a:custGeom>
            <a:avLst/>
            <a:gdLst/>
            <a:ahLst/>
            <a:cxnLst/>
            <a:rect l="l" t="t" r="r" b="b"/>
            <a:pathLst>
              <a:path h="3048000">
                <a:moveTo>
                  <a:pt x="0" y="0"/>
                </a:moveTo>
                <a:lnTo>
                  <a:pt x="0" y="3047999"/>
                </a:lnTo>
              </a:path>
            </a:pathLst>
          </a:custGeom>
          <a:ln w="64769">
            <a:solidFill>
              <a:srgbClr val="DDDDDD"/>
            </a:solidFill>
          </a:ln>
        </p:spPr>
        <p:txBody>
          <a:bodyPr wrap="square" lIns="0" tIns="0" rIns="0" bIns="0" rtlCol="0"/>
          <a:lstStyle/>
          <a:p>
            <a:endParaRPr/>
          </a:p>
        </p:txBody>
      </p:sp>
      <p:sp>
        <p:nvSpPr>
          <p:cNvPr id="131" name="object 131"/>
          <p:cNvSpPr/>
          <p:nvPr/>
        </p:nvSpPr>
        <p:spPr>
          <a:xfrm>
            <a:off x="8100326" y="3473196"/>
            <a:ext cx="0" cy="3733800"/>
          </a:xfrm>
          <a:custGeom>
            <a:avLst/>
            <a:gdLst/>
            <a:ahLst/>
            <a:cxnLst/>
            <a:rect l="l" t="t" r="r" b="b"/>
            <a:pathLst>
              <a:path h="3733800">
                <a:moveTo>
                  <a:pt x="0" y="0"/>
                </a:moveTo>
                <a:lnTo>
                  <a:pt x="0" y="3733800"/>
                </a:lnTo>
              </a:path>
            </a:pathLst>
          </a:custGeom>
          <a:ln w="64769">
            <a:solidFill>
              <a:srgbClr val="DDDDDD"/>
            </a:solidFill>
          </a:ln>
        </p:spPr>
        <p:txBody>
          <a:bodyPr wrap="square" lIns="0" tIns="0" rIns="0" bIns="0" rtlCol="0"/>
          <a:lstStyle/>
          <a:p>
            <a:endParaRPr/>
          </a:p>
        </p:txBody>
      </p:sp>
      <p:sp>
        <p:nvSpPr>
          <p:cNvPr id="132" name="object 132"/>
          <p:cNvSpPr/>
          <p:nvPr/>
        </p:nvSpPr>
        <p:spPr>
          <a:xfrm>
            <a:off x="8232914" y="348995"/>
            <a:ext cx="0" cy="3048000"/>
          </a:xfrm>
          <a:custGeom>
            <a:avLst/>
            <a:gdLst/>
            <a:ahLst/>
            <a:cxnLst/>
            <a:rect l="l" t="t" r="r" b="b"/>
            <a:pathLst>
              <a:path h="3048000">
                <a:moveTo>
                  <a:pt x="0" y="0"/>
                </a:moveTo>
                <a:lnTo>
                  <a:pt x="0" y="3047999"/>
                </a:lnTo>
              </a:path>
            </a:pathLst>
          </a:custGeom>
          <a:ln w="66294">
            <a:solidFill>
              <a:srgbClr val="DDDDDD"/>
            </a:solidFill>
          </a:ln>
        </p:spPr>
        <p:txBody>
          <a:bodyPr wrap="square" lIns="0" tIns="0" rIns="0" bIns="0" rtlCol="0"/>
          <a:lstStyle/>
          <a:p>
            <a:endParaRPr/>
          </a:p>
        </p:txBody>
      </p:sp>
      <p:sp>
        <p:nvSpPr>
          <p:cNvPr id="133" name="object 133"/>
          <p:cNvSpPr/>
          <p:nvPr/>
        </p:nvSpPr>
        <p:spPr>
          <a:xfrm>
            <a:off x="8232914" y="3473196"/>
            <a:ext cx="0" cy="3733800"/>
          </a:xfrm>
          <a:custGeom>
            <a:avLst/>
            <a:gdLst/>
            <a:ahLst/>
            <a:cxnLst/>
            <a:rect l="l" t="t" r="r" b="b"/>
            <a:pathLst>
              <a:path h="3733800">
                <a:moveTo>
                  <a:pt x="0" y="0"/>
                </a:moveTo>
                <a:lnTo>
                  <a:pt x="0" y="3733800"/>
                </a:lnTo>
              </a:path>
            </a:pathLst>
          </a:custGeom>
          <a:ln w="66294">
            <a:solidFill>
              <a:srgbClr val="DDDDDD"/>
            </a:solidFill>
          </a:ln>
        </p:spPr>
        <p:txBody>
          <a:bodyPr wrap="square" lIns="0" tIns="0" rIns="0" bIns="0" rtlCol="0"/>
          <a:lstStyle/>
          <a:p>
            <a:endParaRPr/>
          </a:p>
        </p:txBody>
      </p:sp>
      <p:sp>
        <p:nvSpPr>
          <p:cNvPr id="134" name="object 134"/>
          <p:cNvSpPr/>
          <p:nvPr/>
        </p:nvSpPr>
        <p:spPr>
          <a:xfrm>
            <a:off x="8364740" y="348995"/>
            <a:ext cx="0" cy="3048000"/>
          </a:xfrm>
          <a:custGeom>
            <a:avLst/>
            <a:gdLst/>
            <a:ahLst/>
            <a:cxnLst/>
            <a:rect l="l" t="t" r="r" b="b"/>
            <a:pathLst>
              <a:path h="3048000">
                <a:moveTo>
                  <a:pt x="0" y="0"/>
                </a:moveTo>
                <a:lnTo>
                  <a:pt x="0" y="3047999"/>
                </a:lnTo>
              </a:path>
            </a:pathLst>
          </a:custGeom>
          <a:ln w="66294">
            <a:solidFill>
              <a:srgbClr val="DDDDDD"/>
            </a:solidFill>
          </a:ln>
        </p:spPr>
        <p:txBody>
          <a:bodyPr wrap="square" lIns="0" tIns="0" rIns="0" bIns="0" rtlCol="0"/>
          <a:lstStyle/>
          <a:p>
            <a:endParaRPr/>
          </a:p>
        </p:txBody>
      </p:sp>
      <p:sp>
        <p:nvSpPr>
          <p:cNvPr id="135" name="object 135"/>
          <p:cNvSpPr/>
          <p:nvPr/>
        </p:nvSpPr>
        <p:spPr>
          <a:xfrm>
            <a:off x="8364740" y="3473196"/>
            <a:ext cx="0" cy="3733800"/>
          </a:xfrm>
          <a:custGeom>
            <a:avLst/>
            <a:gdLst/>
            <a:ahLst/>
            <a:cxnLst/>
            <a:rect l="l" t="t" r="r" b="b"/>
            <a:pathLst>
              <a:path h="3733800">
                <a:moveTo>
                  <a:pt x="0" y="0"/>
                </a:moveTo>
                <a:lnTo>
                  <a:pt x="0" y="3733800"/>
                </a:lnTo>
              </a:path>
            </a:pathLst>
          </a:custGeom>
          <a:ln w="66294">
            <a:solidFill>
              <a:srgbClr val="DDDDDD"/>
            </a:solidFill>
          </a:ln>
        </p:spPr>
        <p:txBody>
          <a:bodyPr wrap="square" lIns="0" tIns="0" rIns="0" bIns="0" rtlCol="0"/>
          <a:lstStyle/>
          <a:p>
            <a:endParaRPr/>
          </a:p>
        </p:txBody>
      </p:sp>
      <p:sp>
        <p:nvSpPr>
          <p:cNvPr id="136" name="object 136"/>
          <p:cNvSpPr/>
          <p:nvPr/>
        </p:nvSpPr>
        <p:spPr>
          <a:xfrm>
            <a:off x="8496566" y="348995"/>
            <a:ext cx="0" cy="3048000"/>
          </a:xfrm>
          <a:custGeom>
            <a:avLst/>
            <a:gdLst/>
            <a:ahLst/>
            <a:cxnLst/>
            <a:rect l="l" t="t" r="r" b="b"/>
            <a:pathLst>
              <a:path h="3048000">
                <a:moveTo>
                  <a:pt x="0" y="0"/>
                </a:moveTo>
                <a:lnTo>
                  <a:pt x="0" y="3048000"/>
                </a:lnTo>
              </a:path>
            </a:pathLst>
          </a:custGeom>
          <a:ln w="66294">
            <a:solidFill>
              <a:srgbClr val="DDDDDD"/>
            </a:solidFill>
          </a:ln>
        </p:spPr>
        <p:txBody>
          <a:bodyPr wrap="square" lIns="0" tIns="0" rIns="0" bIns="0" rtlCol="0"/>
          <a:lstStyle/>
          <a:p>
            <a:endParaRPr/>
          </a:p>
        </p:txBody>
      </p:sp>
      <p:sp>
        <p:nvSpPr>
          <p:cNvPr id="137" name="object 137"/>
          <p:cNvSpPr/>
          <p:nvPr/>
        </p:nvSpPr>
        <p:spPr>
          <a:xfrm>
            <a:off x="8496566" y="3473196"/>
            <a:ext cx="0" cy="3733800"/>
          </a:xfrm>
          <a:custGeom>
            <a:avLst/>
            <a:gdLst/>
            <a:ahLst/>
            <a:cxnLst/>
            <a:rect l="l" t="t" r="r" b="b"/>
            <a:pathLst>
              <a:path h="3733800">
                <a:moveTo>
                  <a:pt x="0" y="0"/>
                </a:moveTo>
                <a:lnTo>
                  <a:pt x="0" y="3733800"/>
                </a:lnTo>
              </a:path>
            </a:pathLst>
          </a:custGeom>
          <a:ln w="66294">
            <a:solidFill>
              <a:srgbClr val="DDDDDD"/>
            </a:solidFill>
          </a:ln>
        </p:spPr>
        <p:txBody>
          <a:bodyPr wrap="square" lIns="0" tIns="0" rIns="0" bIns="0" rtlCol="0"/>
          <a:lstStyle/>
          <a:p>
            <a:endParaRPr/>
          </a:p>
        </p:txBody>
      </p:sp>
      <p:sp>
        <p:nvSpPr>
          <p:cNvPr id="138" name="object 138"/>
          <p:cNvSpPr/>
          <p:nvPr/>
        </p:nvSpPr>
        <p:spPr>
          <a:xfrm>
            <a:off x="8629154" y="348995"/>
            <a:ext cx="0" cy="3048000"/>
          </a:xfrm>
          <a:custGeom>
            <a:avLst/>
            <a:gdLst/>
            <a:ahLst/>
            <a:cxnLst/>
            <a:rect l="l" t="t" r="r" b="b"/>
            <a:pathLst>
              <a:path h="3048000">
                <a:moveTo>
                  <a:pt x="0" y="0"/>
                </a:moveTo>
                <a:lnTo>
                  <a:pt x="0" y="3048000"/>
                </a:lnTo>
              </a:path>
            </a:pathLst>
          </a:custGeom>
          <a:ln w="64769">
            <a:solidFill>
              <a:srgbClr val="DDDDDD"/>
            </a:solidFill>
          </a:ln>
        </p:spPr>
        <p:txBody>
          <a:bodyPr wrap="square" lIns="0" tIns="0" rIns="0" bIns="0" rtlCol="0"/>
          <a:lstStyle/>
          <a:p>
            <a:endParaRPr/>
          </a:p>
        </p:txBody>
      </p:sp>
      <p:sp>
        <p:nvSpPr>
          <p:cNvPr id="139" name="object 139"/>
          <p:cNvSpPr/>
          <p:nvPr/>
        </p:nvSpPr>
        <p:spPr>
          <a:xfrm>
            <a:off x="8629154" y="3473196"/>
            <a:ext cx="0" cy="3733800"/>
          </a:xfrm>
          <a:custGeom>
            <a:avLst/>
            <a:gdLst/>
            <a:ahLst/>
            <a:cxnLst/>
            <a:rect l="l" t="t" r="r" b="b"/>
            <a:pathLst>
              <a:path h="3733800">
                <a:moveTo>
                  <a:pt x="0" y="0"/>
                </a:moveTo>
                <a:lnTo>
                  <a:pt x="0" y="3733800"/>
                </a:lnTo>
              </a:path>
            </a:pathLst>
          </a:custGeom>
          <a:ln w="64769">
            <a:solidFill>
              <a:srgbClr val="DDDDDD"/>
            </a:solidFill>
          </a:ln>
        </p:spPr>
        <p:txBody>
          <a:bodyPr wrap="square" lIns="0" tIns="0" rIns="0" bIns="0" rtlCol="0"/>
          <a:lstStyle/>
          <a:p>
            <a:endParaRPr/>
          </a:p>
        </p:txBody>
      </p:sp>
      <p:sp>
        <p:nvSpPr>
          <p:cNvPr id="140" name="object 140"/>
          <p:cNvSpPr/>
          <p:nvPr/>
        </p:nvSpPr>
        <p:spPr>
          <a:xfrm>
            <a:off x="8760980" y="348995"/>
            <a:ext cx="0" cy="3048000"/>
          </a:xfrm>
          <a:custGeom>
            <a:avLst/>
            <a:gdLst/>
            <a:ahLst/>
            <a:cxnLst/>
            <a:rect l="l" t="t" r="r" b="b"/>
            <a:pathLst>
              <a:path h="3048000">
                <a:moveTo>
                  <a:pt x="0" y="0"/>
                </a:moveTo>
                <a:lnTo>
                  <a:pt x="0" y="3048000"/>
                </a:lnTo>
              </a:path>
            </a:pathLst>
          </a:custGeom>
          <a:ln w="64769">
            <a:solidFill>
              <a:srgbClr val="DDDDDD"/>
            </a:solidFill>
          </a:ln>
        </p:spPr>
        <p:txBody>
          <a:bodyPr wrap="square" lIns="0" tIns="0" rIns="0" bIns="0" rtlCol="0"/>
          <a:lstStyle/>
          <a:p>
            <a:endParaRPr/>
          </a:p>
        </p:txBody>
      </p:sp>
      <p:sp>
        <p:nvSpPr>
          <p:cNvPr id="141" name="object 141"/>
          <p:cNvSpPr/>
          <p:nvPr/>
        </p:nvSpPr>
        <p:spPr>
          <a:xfrm>
            <a:off x="8760980" y="3473196"/>
            <a:ext cx="0" cy="3733800"/>
          </a:xfrm>
          <a:custGeom>
            <a:avLst/>
            <a:gdLst/>
            <a:ahLst/>
            <a:cxnLst/>
            <a:rect l="l" t="t" r="r" b="b"/>
            <a:pathLst>
              <a:path h="3733800">
                <a:moveTo>
                  <a:pt x="0" y="0"/>
                </a:moveTo>
                <a:lnTo>
                  <a:pt x="0" y="3733800"/>
                </a:lnTo>
              </a:path>
            </a:pathLst>
          </a:custGeom>
          <a:ln w="64769">
            <a:solidFill>
              <a:srgbClr val="DDDDDD"/>
            </a:solidFill>
          </a:ln>
        </p:spPr>
        <p:txBody>
          <a:bodyPr wrap="square" lIns="0" tIns="0" rIns="0" bIns="0" rtlCol="0"/>
          <a:lstStyle/>
          <a:p>
            <a:endParaRPr/>
          </a:p>
        </p:txBody>
      </p:sp>
      <p:sp>
        <p:nvSpPr>
          <p:cNvPr id="142" name="object 142"/>
          <p:cNvSpPr/>
          <p:nvPr/>
        </p:nvSpPr>
        <p:spPr>
          <a:xfrm>
            <a:off x="8892413" y="348995"/>
            <a:ext cx="0" cy="3048000"/>
          </a:xfrm>
          <a:custGeom>
            <a:avLst/>
            <a:gdLst/>
            <a:ahLst/>
            <a:cxnLst/>
            <a:rect l="l" t="t" r="r" b="b"/>
            <a:pathLst>
              <a:path h="3048000">
                <a:moveTo>
                  <a:pt x="0" y="0"/>
                </a:moveTo>
                <a:lnTo>
                  <a:pt x="0" y="3048000"/>
                </a:lnTo>
              </a:path>
            </a:pathLst>
          </a:custGeom>
          <a:ln w="65531">
            <a:solidFill>
              <a:srgbClr val="DDDDDD"/>
            </a:solidFill>
          </a:ln>
        </p:spPr>
        <p:txBody>
          <a:bodyPr wrap="square" lIns="0" tIns="0" rIns="0" bIns="0" rtlCol="0"/>
          <a:lstStyle/>
          <a:p>
            <a:endParaRPr/>
          </a:p>
        </p:txBody>
      </p:sp>
      <p:sp>
        <p:nvSpPr>
          <p:cNvPr id="143" name="object 143"/>
          <p:cNvSpPr/>
          <p:nvPr/>
        </p:nvSpPr>
        <p:spPr>
          <a:xfrm>
            <a:off x="8892413" y="3473196"/>
            <a:ext cx="0" cy="3733800"/>
          </a:xfrm>
          <a:custGeom>
            <a:avLst/>
            <a:gdLst/>
            <a:ahLst/>
            <a:cxnLst/>
            <a:rect l="l" t="t" r="r" b="b"/>
            <a:pathLst>
              <a:path h="3733800">
                <a:moveTo>
                  <a:pt x="0" y="0"/>
                </a:moveTo>
                <a:lnTo>
                  <a:pt x="0" y="3733800"/>
                </a:lnTo>
              </a:path>
            </a:pathLst>
          </a:custGeom>
          <a:ln w="65531">
            <a:solidFill>
              <a:srgbClr val="DDDDDD"/>
            </a:solidFill>
          </a:ln>
        </p:spPr>
        <p:txBody>
          <a:bodyPr wrap="square" lIns="0" tIns="0" rIns="0" bIns="0" rtlCol="0"/>
          <a:lstStyle/>
          <a:p>
            <a:endParaRPr/>
          </a:p>
        </p:txBody>
      </p:sp>
      <p:sp>
        <p:nvSpPr>
          <p:cNvPr id="144" name="object 144"/>
          <p:cNvSpPr/>
          <p:nvPr/>
        </p:nvSpPr>
        <p:spPr>
          <a:xfrm>
            <a:off x="9025001" y="348995"/>
            <a:ext cx="0" cy="3048000"/>
          </a:xfrm>
          <a:custGeom>
            <a:avLst/>
            <a:gdLst/>
            <a:ahLst/>
            <a:cxnLst/>
            <a:rect l="l" t="t" r="r" b="b"/>
            <a:pathLst>
              <a:path h="3048000">
                <a:moveTo>
                  <a:pt x="0" y="0"/>
                </a:moveTo>
                <a:lnTo>
                  <a:pt x="0" y="3048000"/>
                </a:lnTo>
              </a:path>
            </a:pathLst>
          </a:custGeom>
          <a:ln w="67055">
            <a:solidFill>
              <a:srgbClr val="DDDDDD"/>
            </a:solidFill>
          </a:ln>
        </p:spPr>
        <p:txBody>
          <a:bodyPr wrap="square" lIns="0" tIns="0" rIns="0" bIns="0" rtlCol="0"/>
          <a:lstStyle/>
          <a:p>
            <a:endParaRPr/>
          </a:p>
        </p:txBody>
      </p:sp>
      <p:sp>
        <p:nvSpPr>
          <p:cNvPr id="145" name="object 145"/>
          <p:cNvSpPr/>
          <p:nvPr/>
        </p:nvSpPr>
        <p:spPr>
          <a:xfrm>
            <a:off x="9025001" y="3473196"/>
            <a:ext cx="0" cy="3733800"/>
          </a:xfrm>
          <a:custGeom>
            <a:avLst/>
            <a:gdLst/>
            <a:ahLst/>
            <a:cxnLst/>
            <a:rect l="l" t="t" r="r" b="b"/>
            <a:pathLst>
              <a:path h="3733800">
                <a:moveTo>
                  <a:pt x="0" y="0"/>
                </a:moveTo>
                <a:lnTo>
                  <a:pt x="0" y="3733800"/>
                </a:lnTo>
              </a:path>
            </a:pathLst>
          </a:custGeom>
          <a:ln w="67055">
            <a:solidFill>
              <a:srgbClr val="DDDDDD"/>
            </a:solidFill>
          </a:ln>
        </p:spPr>
        <p:txBody>
          <a:bodyPr wrap="square" lIns="0" tIns="0" rIns="0" bIns="0" rtlCol="0"/>
          <a:lstStyle/>
          <a:p>
            <a:endParaRPr/>
          </a:p>
        </p:txBody>
      </p:sp>
      <p:sp>
        <p:nvSpPr>
          <p:cNvPr id="146" name="object 146"/>
          <p:cNvSpPr/>
          <p:nvPr/>
        </p:nvSpPr>
        <p:spPr>
          <a:xfrm>
            <a:off x="9156827" y="348995"/>
            <a:ext cx="0" cy="3048000"/>
          </a:xfrm>
          <a:custGeom>
            <a:avLst/>
            <a:gdLst/>
            <a:ahLst/>
            <a:cxnLst/>
            <a:rect l="l" t="t" r="r" b="b"/>
            <a:pathLst>
              <a:path h="3048000">
                <a:moveTo>
                  <a:pt x="0" y="0"/>
                </a:moveTo>
                <a:lnTo>
                  <a:pt x="0" y="3048000"/>
                </a:lnTo>
              </a:path>
            </a:pathLst>
          </a:custGeom>
          <a:ln w="67055">
            <a:solidFill>
              <a:srgbClr val="DDDDDD"/>
            </a:solidFill>
          </a:ln>
        </p:spPr>
        <p:txBody>
          <a:bodyPr wrap="square" lIns="0" tIns="0" rIns="0" bIns="0" rtlCol="0"/>
          <a:lstStyle/>
          <a:p>
            <a:endParaRPr/>
          </a:p>
        </p:txBody>
      </p:sp>
      <p:sp>
        <p:nvSpPr>
          <p:cNvPr id="147" name="object 147"/>
          <p:cNvSpPr/>
          <p:nvPr/>
        </p:nvSpPr>
        <p:spPr>
          <a:xfrm>
            <a:off x="9156827" y="3473196"/>
            <a:ext cx="0" cy="3733800"/>
          </a:xfrm>
          <a:custGeom>
            <a:avLst/>
            <a:gdLst/>
            <a:ahLst/>
            <a:cxnLst/>
            <a:rect l="l" t="t" r="r" b="b"/>
            <a:pathLst>
              <a:path h="3733800">
                <a:moveTo>
                  <a:pt x="0" y="0"/>
                </a:moveTo>
                <a:lnTo>
                  <a:pt x="0" y="3733800"/>
                </a:lnTo>
              </a:path>
            </a:pathLst>
          </a:custGeom>
          <a:ln w="67055">
            <a:solidFill>
              <a:srgbClr val="DDDDDD"/>
            </a:solidFill>
          </a:ln>
        </p:spPr>
        <p:txBody>
          <a:bodyPr wrap="square" lIns="0" tIns="0" rIns="0" bIns="0" rtlCol="0"/>
          <a:lstStyle/>
          <a:p>
            <a:endParaRPr/>
          </a:p>
        </p:txBody>
      </p:sp>
      <p:sp>
        <p:nvSpPr>
          <p:cNvPr id="148" name="object 148"/>
          <p:cNvSpPr/>
          <p:nvPr/>
        </p:nvSpPr>
        <p:spPr>
          <a:xfrm>
            <a:off x="2586113" y="348995"/>
            <a:ext cx="7332726" cy="6858000"/>
          </a:xfrm>
          <a:prstGeom prst="rect">
            <a:avLst/>
          </a:prstGeom>
          <a:blipFill>
            <a:blip r:embed="rId2" cstate="print"/>
            <a:stretch>
              <a:fillRect/>
            </a:stretch>
          </a:blipFill>
        </p:spPr>
        <p:txBody>
          <a:bodyPr wrap="square" lIns="0" tIns="0" rIns="0" bIns="0" rtlCol="0"/>
          <a:lstStyle/>
          <a:p>
            <a:endParaRPr/>
          </a:p>
        </p:txBody>
      </p:sp>
      <p:sp>
        <p:nvSpPr>
          <p:cNvPr id="149" name="object 149"/>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150" name="object 150"/>
          <p:cNvSpPr txBox="1">
            <a:spLocks noGrp="1"/>
          </p:cNvSpPr>
          <p:nvPr>
            <p:ph type="title"/>
          </p:nvPr>
        </p:nvSpPr>
        <p:spPr>
          <a:xfrm>
            <a:off x="2073535" y="1290319"/>
            <a:ext cx="6833234" cy="635635"/>
          </a:xfrm>
          <a:prstGeom prst="rect">
            <a:avLst/>
          </a:prstGeom>
        </p:spPr>
        <p:txBody>
          <a:bodyPr vert="horz" wrap="square" lIns="0" tIns="12700" rIns="0" bIns="0" rtlCol="0">
            <a:spAutoFit/>
          </a:bodyPr>
          <a:lstStyle/>
          <a:p>
            <a:pPr marL="12700">
              <a:lnSpc>
                <a:spcPct val="100000"/>
              </a:lnSpc>
              <a:spcBef>
                <a:spcPts val="100"/>
              </a:spcBef>
            </a:pPr>
            <a:r>
              <a:rPr spc="-5" dirty="0"/>
              <a:t>Aspect-Oriented</a:t>
            </a:r>
            <a:r>
              <a:rPr spc="-55" dirty="0"/>
              <a:t> </a:t>
            </a:r>
            <a:r>
              <a:rPr spc="-5" dirty="0"/>
              <a:t>Development</a:t>
            </a:r>
          </a:p>
        </p:txBody>
      </p:sp>
      <p:sp>
        <p:nvSpPr>
          <p:cNvPr id="151" name="object 151"/>
          <p:cNvSpPr txBox="1"/>
          <p:nvPr/>
        </p:nvSpPr>
        <p:spPr>
          <a:xfrm>
            <a:off x="2683135" y="2282443"/>
            <a:ext cx="3078480" cy="269875"/>
          </a:xfrm>
          <a:prstGeom prst="rect">
            <a:avLst/>
          </a:prstGeom>
        </p:spPr>
        <p:txBody>
          <a:bodyPr vert="horz" wrap="square" lIns="0" tIns="12700" rIns="0" bIns="0" rtlCol="0">
            <a:spAutoFit/>
          </a:bodyPr>
          <a:lstStyle/>
          <a:p>
            <a:pPr marL="355600" indent="-342900">
              <a:lnSpc>
                <a:spcPct val="100000"/>
              </a:lnSpc>
              <a:spcBef>
                <a:spcPts val="100"/>
              </a:spcBef>
              <a:buClr>
                <a:srgbClr val="9A0000"/>
              </a:buClr>
              <a:buSzPct val="75000"/>
              <a:buFont typeface="Wingdings"/>
              <a:buChar char=""/>
              <a:tabLst>
                <a:tab pos="354965" algn="l"/>
                <a:tab pos="355600" algn="l"/>
              </a:tabLst>
            </a:pPr>
            <a:r>
              <a:rPr sz="1600" i="1" spc="-5" dirty="0">
                <a:latin typeface="Arial"/>
                <a:cs typeface="Arial"/>
              </a:rPr>
              <a:t>Concerns</a:t>
            </a:r>
            <a:r>
              <a:rPr sz="1600" spc="-5" dirty="0">
                <a:latin typeface="Arial"/>
                <a:cs typeface="Arial"/>
              </a:rPr>
              <a:t>—customer</a:t>
            </a:r>
            <a:r>
              <a:rPr sz="1600" spc="-35" dirty="0">
                <a:latin typeface="Arial"/>
                <a:cs typeface="Arial"/>
              </a:rPr>
              <a:t> </a:t>
            </a:r>
            <a:r>
              <a:rPr sz="1600" spc="-5" dirty="0">
                <a:latin typeface="Arial"/>
                <a:cs typeface="Arial"/>
              </a:rPr>
              <a:t>required</a:t>
            </a:r>
            <a:endParaRPr sz="1600">
              <a:latin typeface="Arial"/>
              <a:cs typeface="Arial"/>
            </a:endParaRPr>
          </a:p>
        </p:txBody>
      </p:sp>
      <p:sp>
        <p:nvSpPr>
          <p:cNvPr id="152" name="object 152"/>
          <p:cNvSpPr txBox="1"/>
          <p:nvPr/>
        </p:nvSpPr>
        <p:spPr>
          <a:xfrm>
            <a:off x="3026035" y="2527036"/>
            <a:ext cx="281559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properties or areas of</a:t>
            </a:r>
            <a:r>
              <a:rPr sz="1600" spc="-10" dirty="0">
                <a:latin typeface="Arial"/>
                <a:cs typeface="Arial"/>
              </a:rPr>
              <a:t> </a:t>
            </a:r>
            <a:r>
              <a:rPr sz="1600" spc="-5" dirty="0">
                <a:latin typeface="Arial"/>
                <a:cs typeface="Arial"/>
              </a:rPr>
              <a:t>technical</a:t>
            </a:r>
            <a:endParaRPr sz="1600">
              <a:latin typeface="Arial"/>
              <a:cs typeface="Arial"/>
            </a:endParaRPr>
          </a:p>
        </p:txBody>
      </p:sp>
      <p:sp>
        <p:nvSpPr>
          <p:cNvPr id="153" name="object 153"/>
          <p:cNvSpPr txBox="1"/>
          <p:nvPr/>
        </p:nvSpPr>
        <p:spPr>
          <a:xfrm>
            <a:off x="3026035" y="2771628"/>
            <a:ext cx="69215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interest</a:t>
            </a:r>
            <a:endParaRPr sz="1600">
              <a:latin typeface="Arial"/>
              <a:cs typeface="Arial"/>
            </a:endParaRPr>
          </a:p>
        </p:txBody>
      </p:sp>
      <p:sp>
        <p:nvSpPr>
          <p:cNvPr id="154" name="object 154"/>
          <p:cNvSpPr txBox="1"/>
          <p:nvPr/>
        </p:nvSpPr>
        <p:spPr>
          <a:xfrm>
            <a:off x="2683135" y="3065017"/>
            <a:ext cx="3462020" cy="269875"/>
          </a:xfrm>
          <a:prstGeom prst="rect">
            <a:avLst/>
          </a:prstGeom>
        </p:spPr>
        <p:txBody>
          <a:bodyPr vert="horz" wrap="square" lIns="0" tIns="12700" rIns="0" bIns="0" rtlCol="0">
            <a:spAutoFit/>
          </a:bodyPr>
          <a:lstStyle/>
          <a:p>
            <a:pPr marL="355600" indent="-342900">
              <a:lnSpc>
                <a:spcPct val="100000"/>
              </a:lnSpc>
              <a:spcBef>
                <a:spcPts val="100"/>
              </a:spcBef>
              <a:buClr>
                <a:srgbClr val="9A0000"/>
              </a:buClr>
              <a:buSzPct val="75000"/>
              <a:buFont typeface="Wingdings"/>
              <a:buChar char=""/>
              <a:tabLst>
                <a:tab pos="354965" algn="l"/>
                <a:tab pos="355600" algn="l"/>
              </a:tabLst>
            </a:pPr>
            <a:r>
              <a:rPr sz="1600" i="1" spc="-5" dirty="0">
                <a:latin typeface="Arial"/>
                <a:cs typeface="Arial"/>
              </a:rPr>
              <a:t>Cross cutting</a:t>
            </a:r>
            <a:r>
              <a:rPr sz="1600" i="1" spc="-25" dirty="0">
                <a:latin typeface="Arial"/>
                <a:cs typeface="Arial"/>
              </a:rPr>
              <a:t> </a:t>
            </a:r>
            <a:r>
              <a:rPr sz="1600" i="1" spc="-5" dirty="0">
                <a:latin typeface="Arial"/>
                <a:cs typeface="Arial"/>
              </a:rPr>
              <a:t>concerns</a:t>
            </a:r>
            <a:r>
              <a:rPr sz="1600" spc="-5" dirty="0">
                <a:latin typeface="Arial"/>
                <a:cs typeface="Arial"/>
              </a:rPr>
              <a:t>—concerns</a:t>
            </a:r>
            <a:endParaRPr sz="1600">
              <a:latin typeface="Arial"/>
              <a:cs typeface="Arial"/>
            </a:endParaRPr>
          </a:p>
        </p:txBody>
      </p:sp>
      <p:sp>
        <p:nvSpPr>
          <p:cNvPr id="155" name="object 155"/>
          <p:cNvSpPr txBox="1"/>
          <p:nvPr/>
        </p:nvSpPr>
        <p:spPr>
          <a:xfrm>
            <a:off x="2683135" y="3309610"/>
            <a:ext cx="3337560" cy="2763520"/>
          </a:xfrm>
          <a:prstGeom prst="rect">
            <a:avLst/>
          </a:prstGeom>
        </p:spPr>
        <p:txBody>
          <a:bodyPr vert="horz" wrap="square" lIns="0" tIns="12700" rIns="0" bIns="0" rtlCol="0">
            <a:spAutoFit/>
          </a:bodyPr>
          <a:lstStyle/>
          <a:p>
            <a:pPr marL="355600" marR="588645">
              <a:lnSpc>
                <a:spcPct val="100000"/>
              </a:lnSpc>
              <a:spcBef>
                <a:spcPts val="100"/>
              </a:spcBef>
            </a:pPr>
            <a:r>
              <a:rPr sz="1600" spc="-5" dirty="0">
                <a:latin typeface="Arial"/>
                <a:cs typeface="Arial"/>
              </a:rPr>
              <a:t>cut across multiple system  functions, features, and  information</a:t>
            </a:r>
            <a:endParaRPr sz="1600">
              <a:latin typeface="Arial"/>
              <a:cs typeface="Arial"/>
            </a:endParaRPr>
          </a:p>
          <a:p>
            <a:pPr marL="355600" marR="5080" indent="-342900">
              <a:lnSpc>
                <a:spcPct val="100000"/>
              </a:lnSpc>
              <a:spcBef>
                <a:spcPts val="405"/>
              </a:spcBef>
              <a:buClr>
                <a:srgbClr val="9A0000"/>
              </a:buClr>
              <a:buSzPct val="75000"/>
              <a:buFont typeface="Wingdings"/>
              <a:buChar char=""/>
              <a:tabLst>
                <a:tab pos="354965" algn="l"/>
                <a:tab pos="355600" algn="l"/>
              </a:tabLst>
            </a:pPr>
            <a:r>
              <a:rPr sz="1600" spc="-5" dirty="0">
                <a:latin typeface="Arial"/>
                <a:cs typeface="Arial"/>
              </a:rPr>
              <a:t>AOD provides </a:t>
            </a:r>
            <a:r>
              <a:rPr sz="1600" dirty="0">
                <a:latin typeface="Arial"/>
                <a:cs typeface="Arial"/>
              </a:rPr>
              <a:t>a </a:t>
            </a:r>
            <a:r>
              <a:rPr sz="1600" spc="-5" dirty="0">
                <a:latin typeface="Arial"/>
                <a:cs typeface="Arial"/>
              </a:rPr>
              <a:t>process and  methodological approach for  defining, specifying, designing,  and constructing </a:t>
            </a:r>
            <a:r>
              <a:rPr sz="1600" i="1" spc="-5" dirty="0">
                <a:latin typeface="Arial"/>
                <a:cs typeface="Arial"/>
              </a:rPr>
              <a:t>aspects</a:t>
            </a:r>
            <a:r>
              <a:rPr sz="1600" spc="-5" dirty="0">
                <a:latin typeface="Arial"/>
                <a:cs typeface="Arial"/>
              </a:rPr>
              <a:t>—  mechanisms beyond subroutines  and inheritance for localizing the  expression of </a:t>
            </a:r>
            <a:r>
              <a:rPr sz="1600" dirty="0">
                <a:latin typeface="Arial"/>
                <a:cs typeface="Arial"/>
              </a:rPr>
              <a:t>a </a:t>
            </a:r>
            <a:r>
              <a:rPr sz="1600" spc="-5" dirty="0">
                <a:latin typeface="Arial"/>
                <a:cs typeface="Arial"/>
              </a:rPr>
              <a:t>crosscutting  concern</a:t>
            </a:r>
            <a:endParaRPr sz="1600">
              <a:latin typeface="Arial"/>
              <a:cs typeface="Arial"/>
            </a:endParaRPr>
          </a:p>
        </p:txBody>
      </p:sp>
      <p:sp>
        <p:nvSpPr>
          <p:cNvPr id="156" name="object 156"/>
          <p:cNvSpPr/>
          <p:nvPr/>
        </p:nvSpPr>
        <p:spPr>
          <a:xfrm>
            <a:off x="7328027" y="5576315"/>
            <a:ext cx="381000" cy="411480"/>
          </a:xfrm>
          <a:custGeom>
            <a:avLst/>
            <a:gdLst/>
            <a:ahLst/>
            <a:cxnLst/>
            <a:rect l="l" t="t" r="r" b="b"/>
            <a:pathLst>
              <a:path w="381000" h="411479">
                <a:moveTo>
                  <a:pt x="381000" y="0"/>
                </a:moveTo>
                <a:lnTo>
                  <a:pt x="0" y="0"/>
                </a:lnTo>
                <a:lnTo>
                  <a:pt x="190500" y="411480"/>
                </a:lnTo>
                <a:lnTo>
                  <a:pt x="381000" y="0"/>
                </a:lnTo>
                <a:close/>
              </a:path>
            </a:pathLst>
          </a:custGeom>
          <a:solidFill>
            <a:srgbClr val="9A0000"/>
          </a:solidFill>
        </p:spPr>
        <p:txBody>
          <a:bodyPr wrap="square" lIns="0" tIns="0" rIns="0" bIns="0" rtlCol="0"/>
          <a:lstStyle/>
          <a:p>
            <a:endParaRPr/>
          </a:p>
        </p:txBody>
      </p:sp>
      <p:sp>
        <p:nvSpPr>
          <p:cNvPr id="157" name="object 157"/>
          <p:cNvSpPr/>
          <p:nvPr/>
        </p:nvSpPr>
        <p:spPr>
          <a:xfrm>
            <a:off x="7328027" y="5576315"/>
            <a:ext cx="381000" cy="411480"/>
          </a:xfrm>
          <a:custGeom>
            <a:avLst/>
            <a:gdLst/>
            <a:ahLst/>
            <a:cxnLst/>
            <a:rect l="l" t="t" r="r" b="b"/>
            <a:pathLst>
              <a:path w="381000" h="411479">
                <a:moveTo>
                  <a:pt x="190500" y="411480"/>
                </a:moveTo>
                <a:lnTo>
                  <a:pt x="0" y="0"/>
                </a:lnTo>
                <a:lnTo>
                  <a:pt x="381000" y="0"/>
                </a:lnTo>
                <a:lnTo>
                  <a:pt x="190500" y="411480"/>
                </a:lnTo>
                <a:close/>
              </a:path>
            </a:pathLst>
          </a:custGeom>
          <a:ln w="9525">
            <a:solidFill>
              <a:srgbClr val="9A0000"/>
            </a:solidFill>
          </a:ln>
        </p:spPr>
        <p:txBody>
          <a:bodyPr wrap="square" lIns="0" tIns="0" rIns="0" bIns="0" rtlCol="0"/>
          <a:lstStyle/>
          <a:p>
            <a:endParaRPr/>
          </a:p>
        </p:txBody>
      </p:sp>
      <p:sp>
        <p:nvSpPr>
          <p:cNvPr id="158" name="object 158"/>
          <p:cNvSpPr/>
          <p:nvPr/>
        </p:nvSpPr>
        <p:spPr>
          <a:xfrm>
            <a:off x="7518527" y="2558795"/>
            <a:ext cx="0" cy="838200"/>
          </a:xfrm>
          <a:custGeom>
            <a:avLst/>
            <a:gdLst/>
            <a:ahLst/>
            <a:cxnLst/>
            <a:rect l="l" t="t" r="r" b="b"/>
            <a:pathLst>
              <a:path h="838200">
                <a:moveTo>
                  <a:pt x="0" y="0"/>
                </a:moveTo>
                <a:lnTo>
                  <a:pt x="0" y="838200"/>
                </a:lnTo>
              </a:path>
            </a:pathLst>
          </a:custGeom>
          <a:ln w="76200">
            <a:solidFill>
              <a:srgbClr val="9A0000"/>
            </a:solidFill>
          </a:ln>
        </p:spPr>
        <p:txBody>
          <a:bodyPr wrap="square" lIns="0" tIns="0" rIns="0" bIns="0" rtlCol="0"/>
          <a:lstStyle/>
          <a:p>
            <a:endParaRPr/>
          </a:p>
        </p:txBody>
      </p:sp>
      <p:sp>
        <p:nvSpPr>
          <p:cNvPr id="159" name="object 159"/>
          <p:cNvSpPr/>
          <p:nvPr/>
        </p:nvSpPr>
        <p:spPr>
          <a:xfrm>
            <a:off x="7518527" y="3473196"/>
            <a:ext cx="0" cy="2103120"/>
          </a:xfrm>
          <a:custGeom>
            <a:avLst/>
            <a:gdLst/>
            <a:ahLst/>
            <a:cxnLst/>
            <a:rect l="l" t="t" r="r" b="b"/>
            <a:pathLst>
              <a:path h="2103120">
                <a:moveTo>
                  <a:pt x="0" y="0"/>
                </a:moveTo>
                <a:lnTo>
                  <a:pt x="0" y="2103119"/>
                </a:lnTo>
              </a:path>
            </a:pathLst>
          </a:custGeom>
          <a:ln w="76200">
            <a:solidFill>
              <a:srgbClr val="9A0000"/>
            </a:solidFill>
          </a:ln>
        </p:spPr>
        <p:txBody>
          <a:bodyPr wrap="square" lIns="0" tIns="0" rIns="0" bIns="0" rtlCol="0"/>
          <a:lstStyle/>
          <a:p>
            <a:endParaRPr/>
          </a:p>
        </p:txBody>
      </p:sp>
      <p:sp>
        <p:nvSpPr>
          <p:cNvPr id="160" name="object 160"/>
          <p:cNvSpPr/>
          <p:nvPr/>
        </p:nvSpPr>
        <p:spPr>
          <a:xfrm>
            <a:off x="7480427" y="2558795"/>
            <a:ext cx="76200" cy="3017520"/>
          </a:xfrm>
          <a:custGeom>
            <a:avLst/>
            <a:gdLst/>
            <a:ahLst/>
            <a:cxnLst/>
            <a:rect l="l" t="t" r="r" b="b"/>
            <a:pathLst>
              <a:path w="76200" h="3017520">
                <a:moveTo>
                  <a:pt x="0" y="0"/>
                </a:moveTo>
                <a:lnTo>
                  <a:pt x="0" y="3017519"/>
                </a:lnTo>
                <a:lnTo>
                  <a:pt x="76200" y="3017519"/>
                </a:lnTo>
                <a:lnTo>
                  <a:pt x="76200" y="0"/>
                </a:lnTo>
                <a:lnTo>
                  <a:pt x="0" y="0"/>
                </a:lnTo>
                <a:close/>
              </a:path>
            </a:pathLst>
          </a:custGeom>
          <a:ln w="9525">
            <a:solidFill>
              <a:srgbClr val="9A0000"/>
            </a:solidFill>
          </a:ln>
        </p:spPr>
        <p:txBody>
          <a:bodyPr wrap="square" lIns="0" tIns="0" rIns="0" bIns="0" rtlCol="0"/>
          <a:lstStyle/>
          <a:p>
            <a:endParaRPr/>
          </a:p>
        </p:txBody>
      </p:sp>
      <p:sp>
        <p:nvSpPr>
          <p:cNvPr id="161" name="object 161"/>
          <p:cNvSpPr/>
          <p:nvPr/>
        </p:nvSpPr>
        <p:spPr>
          <a:xfrm>
            <a:off x="7709027" y="5576315"/>
            <a:ext cx="381000" cy="411480"/>
          </a:xfrm>
          <a:custGeom>
            <a:avLst/>
            <a:gdLst/>
            <a:ahLst/>
            <a:cxnLst/>
            <a:rect l="l" t="t" r="r" b="b"/>
            <a:pathLst>
              <a:path w="381000" h="411479">
                <a:moveTo>
                  <a:pt x="381000" y="0"/>
                </a:moveTo>
                <a:lnTo>
                  <a:pt x="0" y="0"/>
                </a:lnTo>
                <a:lnTo>
                  <a:pt x="190500" y="411480"/>
                </a:lnTo>
                <a:lnTo>
                  <a:pt x="381000" y="0"/>
                </a:lnTo>
                <a:close/>
              </a:path>
            </a:pathLst>
          </a:custGeom>
          <a:solidFill>
            <a:srgbClr val="9A0000"/>
          </a:solidFill>
        </p:spPr>
        <p:txBody>
          <a:bodyPr wrap="square" lIns="0" tIns="0" rIns="0" bIns="0" rtlCol="0"/>
          <a:lstStyle/>
          <a:p>
            <a:endParaRPr/>
          </a:p>
        </p:txBody>
      </p:sp>
      <p:sp>
        <p:nvSpPr>
          <p:cNvPr id="162" name="object 162"/>
          <p:cNvSpPr/>
          <p:nvPr/>
        </p:nvSpPr>
        <p:spPr>
          <a:xfrm>
            <a:off x="7709027" y="5576315"/>
            <a:ext cx="381000" cy="411480"/>
          </a:xfrm>
          <a:custGeom>
            <a:avLst/>
            <a:gdLst/>
            <a:ahLst/>
            <a:cxnLst/>
            <a:rect l="l" t="t" r="r" b="b"/>
            <a:pathLst>
              <a:path w="381000" h="411479">
                <a:moveTo>
                  <a:pt x="190500" y="411480"/>
                </a:moveTo>
                <a:lnTo>
                  <a:pt x="0" y="0"/>
                </a:lnTo>
                <a:lnTo>
                  <a:pt x="381000" y="0"/>
                </a:lnTo>
                <a:lnTo>
                  <a:pt x="190500" y="411480"/>
                </a:lnTo>
                <a:close/>
              </a:path>
            </a:pathLst>
          </a:custGeom>
          <a:ln w="9525">
            <a:solidFill>
              <a:srgbClr val="9A0000"/>
            </a:solidFill>
          </a:ln>
        </p:spPr>
        <p:txBody>
          <a:bodyPr wrap="square" lIns="0" tIns="0" rIns="0" bIns="0" rtlCol="0"/>
          <a:lstStyle/>
          <a:p>
            <a:endParaRPr/>
          </a:p>
        </p:txBody>
      </p:sp>
      <p:sp>
        <p:nvSpPr>
          <p:cNvPr id="163" name="object 163"/>
          <p:cNvSpPr/>
          <p:nvPr/>
        </p:nvSpPr>
        <p:spPr>
          <a:xfrm>
            <a:off x="7899527" y="2558795"/>
            <a:ext cx="0" cy="838200"/>
          </a:xfrm>
          <a:custGeom>
            <a:avLst/>
            <a:gdLst/>
            <a:ahLst/>
            <a:cxnLst/>
            <a:rect l="l" t="t" r="r" b="b"/>
            <a:pathLst>
              <a:path h="838200">
                <a:moveTo>
                  <a:pt x="0" y="0"/>
                </a:moveTo>
                <a:lnTo>
                  <a:pt x="0" y="838200"/>
                </a:lnTo>
              </a:path>
            </a:pathLst>
          </a:custGeom>
          <a:ln w="76200">
            <a:solidFill>
              <a:srgbClr val="9A0000"/>
            </a:solidFill>
          </a:ln>
        </p:spPr>
        <p:txBody>
          <a:bodyPr wrap="square" lIns="0" tIns="0" rIns="0" bIns="0" rtlCol="0"/>
          <a:lstStyle/>
          <a:p>
            <a:endParaRPr/>
          </a:p>
        </p:txBody>
      </p:sp>
      <p:sp>
        <p:nvSpPr>
          <p:cNvPr id="164" name="object 164"/>
          <p:cNvSpPr/>
          <p:nvPr/>
        </p:nvSpPr>
        <p:spPr>
          <a:xfrm>
            <a:off x="7899527" y="3473196"/>
            <a:ext cx="0" cy="2103120"/>
          </a:xfrm>
          <a:custGeom>
            <a:avLst/>
            <a:gdLst/>
            <a:ahLst/>
            <a:cxnLst/>
            <a:rect l="l" t="t" r="r" b="b"/>
            <a:pathLst>
              <a:path h="2103120">
                <a:moveTo>
                  <a:pt x="0" y="0"/>
                </a:moveTo>
                <a:lnTo>
                  <a:pt x="0" y="2103119"/>
                </a:lnTo>
              </a:path>
            </a:pathLst>
          </a:custGeom>
          <a:ln w="76200">
            <a:solidFill>
              <a:srgbClr val="9A0000"/>
            </a:solidFill>
          </a:ln>
        </p:spPr>
        <p:txBody>
          <a:bodyPr wrap="square" lIns="0" tIns="0" rIns="0" bIns="0" rtlCol="0"/>
          <a:lstStyle/>
          <a:p>
            <a:endParaRPr/>
          </a:p>
        </p:txBody>
      </p:sp>
      <p:sp>
        <p:nvSpPr>
          <p:cNvPr id="165" name="object 165"/>
          <p:cNvSpPr/>
          <p:nvPr/>
        </p:nvSpPr>
        <p:spPr>
          <a:xfrm>
            <a:off x="7861427" y="2558795"/>
            <a:ext cx="76200" cy="3017520"/>
          </a:xfrm>
          <a:custGeom>
            <a:avLst/>
            <a:gdLst/>
            <a:ahLst/>
            <a:cxnLst/>
            <a:rect l="l" t="t" r="r" b="b"/>
            <a:pathLst>
              <a:path w="76200" h="3017520">
                <a:moveTo>
                  <a:pt x="0" y="0"/>
                </a:moveTo>
                <a:lnTo>
                  <a:pt x="0" y="3017519"/>
                </a:lnTo>
                <a:lnTo>
                  <a:pt x="76200" y="3017519"/>
                </a:lnTo>
                <a:lnTo>
                  <a:pt x="76200" y="0"/>
                </a:lnTo>
                <a:lnTo>
                  <a:pt x="0" y="0"/>
                </a:lnTo>
                <a:close/>
              </a:path>
            </a:pathLst>
          </a:custGeom>
          <a:ln w="9525">
            <a:solidFill>
              <a:srgbClr val="9A0000"/>
            </a:solidFill>
          </a:ln>
        </p:spPr>
        <p:txBody>
          <a:bodyPr wrap="square" lIns="0" tIns="0" rIns="0" bIns="0" rtlCol="0"/>
          <a:lstStyle/>
          <a:p>
            <a:endParaRPr/>
          </a:p>
        </p:txBody>
      </p:sp>
      <p:sp>
        <p:nvSpPr>
          <p:cNvPr id="166" name="object 166"/>
          <p:cNvSpPr/>
          <p:nvPr/>
        </p:nvSpPr>
        <p:spPr>
          <a:xfrm>
            <a:off x="8090027" y="5576315"/>
            <a:ext cx="381000" cy="411480"/>
          </a:xfrm>
          <a:custGeom>
            <a:avLst/>
            <a:gdLst/>
            <a:ahLst/>
            <a:cxnLst/>
            <a:rect l="l" t="t" r="r" b="b"/>
            <a:pathLst>
              <a:path w="381000" h="411479">
                <a:moveTo>
                  <a:pt x="381000" y="0"/>
                </a:moveTo>
                <a:lnTo>
                  <a:pt x="0" y="0"/>
                </a:lnTo>
                <a:lnTo>
                  <a:pt x="190500" y="411480"/>
                </a:lnTo>
                <a:lnTo>
                  <a:pt x="381000" y="0"/>
                </a:lnTo>
                <a:close/>
              </a:path>
            </a:pathLst>
          </a:custGeom>
          <a:solidFill>
            <a:srgbClr val="9A0000"/>
          </a:solidFill>
        </p:spPr>
        <p:txBody>
          <a:bodyPr wrap="square" lIns="0" tIns="0" rIns="0" bIns="0" rtlCol="0"/>
          <a:lstStyle/>
          <a:p>
            <a:endParaRPr/>
          </a:p>
        </p:txBody>
      </p:sp>
      <p:sp>
        <p:nvSpPr>
          <p:cNvPr id="167" name="object 167"/>
          <p:cNvSpPr/>
          <p:nvPr/>
        </p:nvSpPr>
        <p:spPr>
          <a:xfrm>
            <a:off x="8090027" y="5576315"/>
            <a:ext cx="381000" cy="411480"/>
          </a:xfrm>
          <a:custGeom>
            <a:avLst/>
            <a:gdLst/>
            <a:ahLst/>
            <a:cxnLst/>
            <a:rect l="l" t="t" r="r" b="b"/>
            <a:pathLst>
              <a:path w="381000" h="411479">
                <a:moveTo>
                  <a:pt x="190500" y="411480"/>
                </a:moveTo>
                <a:lnTo>
                  <a:pt x="0" y="0"/>
                </a:lnTo>
                <a:lnTo>
                  <a:pt x="381000" y="0"/>
                </a:lnTo>
                <a:lnTo>
                  <a:pt x="190500" y="411480"/>
                </a:lnTo>
                <a:close/>
              </a:path>
            </a:pathLst>
          </a:custGeom>
          <a:ln w="9525">
            <a:solidFill>
              <a:srgbClr val="9A0000"/>
            </a:solidFill>
          </a:ln>
        </p:spPr>
        <p:txBody>
          <a:bodyPr wrap="square" lIns="0" tIns="0" rIns="0" bIns="0" rtlCol="0"/>
          <a:lstStyle/>
          <a:p>
            <a:endParaRPr/>
          </a:p>
        </p:txBody>
      </p:sp>
      <p:sp>
        <p:nvSpPr>
          <p:cNvPr id="168" name="object 168"/>
          <p:cNvSpPr/>
          <p:nvPr/>
        </p:nvSpPr>
        <p:spPr>
          <a:xfrm>
            <a:off x="8280527" y="2558795"/>
            <a:ext cx="0" cy="838200"/>
          </a:xfrm>
          <a:custGeom>
            <a:avLst/>
            <a:gdLst/>
            <a:ahLst/>
            <a:cxnLst/>
            <a:rect l="l" t="t" r="r" b="b"/>
            <a:pathLst>
              <a:path h="838200">
                <a:moveTo>
                  <a:pt x="0" y="0"/>
                </a:moveTo>
                <a:lnTo>
                  <a:pt x="0" y="838200"/>
                </a:lnTo>
              </a:path>
            </a:pathLst>
          </a:custGeom>
          <a:ln w="76200">
            <a:solidFill>
              <a:srgbClr val="9A0000"/>
            </a:solidFill>
          </a:ln>
        </p:spPr>
        <p:txBody>
          <a:bodyPr wrap="square" lIns="0" tIns="0" rIns="0" bIns="0" rtlCol="0"/>
          <a:lstStyle/>
          <a:p>
            <a:endParaRPr/>
          </a:p>
        </p:txBody>
      </p:sp>
      <p:sp>
        <p:nvSpPr>
          <p:cNvPr id="169" name="object 169"/>
          <p:cNvSpPr/>
          <p:nvPr/>
        </p:nvSpPr>
        <p:spPr>
          <a:xfrm>
            <a:off x="8280527" y="3473196"/>
            <a:ext cx="0" cy="2103120"/>
          </a:xfrm>
          <a:custGeom>
            <a:avLst/>
            <a:gdLst/>
            <a:ahLst/>
            <a:cxnLst/>
            <a:rect l="l" t="t" r="r" b="b"/>
            <a:pathLst>
              <a:path h="2103120">
                <a:moveTo>
                  <a:pt x="0" y="0"/>
                </a:moveTo>
                <a:lnTo>
                  <a:pt x="0" y="2103119"/>
                </a:lnTo>
              </a:path>
            </a:pathLst>
          </a:custGeom>
          <a:ln w="76200">
            <a:solidFill>
              <a:srgbClr val="9A0000"/>
            </a:solidFill>
          </a:ln>
        </p:spPr>
        <p:txBody>
          <a:bodyPr wrap="square" lIns="0" tIns="0" rIns="0" bIns="0" rtlCol="0"/>
          <a:lstStyle/>
          <a:p>
            <a:endParaRPr/>
          </a:p>
        </p:txBody>
      </p:sp>
      <p:sp>
        <p:nvSpPr>
          <p:cNvPr id="170" name="object 170"/>
          <p:cNvSpPr/>
          <p:nvPr/>
        </p:nvSpPr>
        <p:spPr>
          <a:xfrm>
            <a:off x="8242427" y="2558795"/>
            <a:ext cx="76200" cy="3017520"/>
          </a:xfrm>
          <a:custGeom>
            <a:avLst/>
            <a:gdLst/>
            <a:ahLst/>
            <a:cxnLst/>
            <a:rect l="l" t="t" r="r" b="b"/>
            <a:pathLst>
              <a:path w="76200" h="3017520">
                <a:moveTo>
                  <a:pt x="0" y="0"/>
                </a:moveTo>
                <a:lnTo>
                  <a:pt x="0" y="3017519"/>
                </a:lnTo>
                <a:lnTo>
                  <a:pt x="76200" y="3017519"/>
                </a:lnTo>
                <a:lnTo>
                  <a:pt x="76200" y="0"/>
                </a:lnTo>
                <a:lnTo>
                  <a:pt x="0" y="0"/>
                </a:lnTo>
                <a:close/>
              </a:path>
            </a:pathLst>
          </a:custGeom>
          <a:ln w="9525">
            <a:solidFill>
              <a:srgbClr val="9A0000"/>
            </a:solidFill>
          </a:ln>
        </p:spPr>
        <p:txBody>
          <a:bodyPr wrap="square" lIns="0" tIns="0" rIns="0" bIns="0" rtlCol="0"/>
          <a:lstStyle/>
          <a:p>
            <a:endParaRPr/>
          </a:p>
        </p:txBody>
      </p:sp>
      <p:sp>
        <p:nvSpPr>
          <p:cNvPr id="171" name="object 171"/>
          <p:cNvSpPr txBox="1"/>
          <p:nvPr/>
        </p:nvSpPr>
        <p:spPr>
          <a:xfrm>
            <a:off x="7331335" y="6014720"/>
            <a:ext cx="14478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Requirements</a:t>
            </a:r>
            <a:endParaRPr sz="1800">
              <a:latin typeface="Arial"/>
              <a:cs typeface="Arial"/>
            </a:endParaRPr>
          </a:p>
        </p:txBody>
      </p:sp>
      <p:sp>
        <p:nvSpPr>
          <p:cNvPr id="172" name="object 172"/>
          <p:cNvSpPr/>
          <p:nvPr/>
        </p:nvSpPr>
        <p:spPr>
          <a:xfrm>
            <a:off x="9223120" y="3244595"/>
            <a:ext cx="238760" cy="381000"/>
          </a:xfrm>
          <a:custGeom>
            <a:avLst/>
            <a:gdLst/>
            <a:ahLst/>
            <a:cxnLst/>
            <a:rect l="l" t="t" r="r" b="b"/>
            <a:pathLst>
              <a:path w="238759" h="381000">
                <a:moveTo>
                  <a:pt x="238505" y="190500"/>
                </a:moveTo>
                <a:lnTo>
                  <a:pt x="0" y="0"/>
                </a:lnTo>
                <a:lnTo>
                  <a:pt x="0" y="381000"/>
                </a:lnTo>
                <a:lnTo>
                  <a:pt x="238505" y="190500"/>
                </a:lnTo>
                <a:close/>
              </a:path>
            </a:pathLst>
          </a:custGeom>
          <a:solidFill>
            <a:srgbClr val="003366"/>
          </a:solidFill>
        </p:spPr>
        <p:txBody>
          <a:bodyPr wrap="square" lIns="0" tIns="0" rIns="0" bIns="0" rtlCol="0"/>
          <a:lstStyle/>
          <a:p>
            <a:endParaRPr/>
          </a:p>
        </p:txBody>
      </p:sp>
      <p:sp>
        <p:nvSpPr>
          <p:cNvPr id="173" name="object 173"/>
          <p:cNvSpPr/>
          <p:nvPr/>
        </p:nvSpPr>
        <p:spPr>
          <a:xfrm>
            <a:off x="9223120" y="3244595"/>
            <a:ext cx="238760" cy="381000"/>
          </a:xfrm>
          <a:custGeom>
            <a:avLst/>
            <a:gdLst/>
            <a:ahLst/>
            <a:cxnLst/>
            <a:rect l="l" t="t" r="r" b="b"/>
            <a:pathLst>
              <a:path w="238759" h="381000">
                <a:moveTo>
                  <a:pt x="238505" y="190500"/>
                </a:moveTo>
                <a:lnTo>
                  <a:pt x="0" y="381000"/>
                </a:lnTo>
                <a:lnTo>
                  <a:pt x="0" y="0"/>
                </a:lnTo>
                <a:lnTo>
                  <a:pt x="238505" y="190500"/>
                </a:lnTo>
                <a:close/>
              </a:path>
            </a:pathLst>
          </a:custGeom>
          <a:ln w="12700">
            <a:solidFill>
              <a:srgbClr val="003366"/>
            </a:solidFill>
          </a:ln>
        </p:spPr>
        <p:txBody>
          <a:bodyPr wrap="square" lIns="0" tIns="0" rIns="0" bIns="0" rtlCol="0"/>
          <a:lstStyle/>
          <a:p>
            <a:endParaRPr/>
          </a:p>
        </p:txBody>
      </p:sp>
      <p:sp>
        <p:nvSpPr>
          <p:cNvPr id="174" name="object 174"/>
          <p:cNvSpPr/>
          <p:nvPr/>
        </p:nvSpPr>
        <p:spPr>
          <a:xfrm>
            <a:off x="8699627" y="3435096"/>
            <a:ext cx="524510" cy="0"/>
          </a:xfrm>
          <a:custGeom>
            <a:avLst/>
            <a:gdLst/>
            <a:ahLst/>
            <a:cxnLst/>
            <a:rect l="l" t="t" r="r" b="b"/>
            <a:pathLst>
              <a:path w="524509">
                <a:moveTo>
                  <a:pt x="0" y="0"/>
                </a:moveTo>
                <a:lnTo>
                  <a:pt x="524255" y="0"/>
                </a:lnTo>
              </a:path>
            </a:pathLst>
          </a:custGeom>
          <a:ln w="76200">
            <a:solidFill>
              <a:srgbClr val="003366"/>
            </a:solidFill>
          </a:ln>
        </p:spPr>
        <p:txBody>
          <a:bodyPr wrap="square" lIns="0" tIns="0" rIns="0" bIns="0" rtlCol="0"/>
          <a:lstStyle/>
          <a:p>
            <a:endParaRPr/>
          </a:p>
        </p:txBody>
      </p:sp>
      <p:sp>
        <p:nvSpPr>
          <p:cNvPr id="175" name="object 175"/>
          <p:cNvSpPr/>
          <p:nvPr/>
        </p:nvSpPr>
        <p:spPr>
          <a:xfrm>
            <a:off x="7480427" y="3435096"/>
            <a:ext cx="1143000" cy="0"/>
          </a:xfrm>
          <a:custGeom>
            <a:avLst/>
            <a:gdLst/>
            <a:ahLst/>
            <a:cxnLst/>
            <a:rect l="l" t="t" r="r" b="b"/>
            <a:pathLst>
              <a:path w="1143000">
                <a:moveTo>
                  <a:pt x="0" y="0"/>
                </a:moveTo>
                <a:lnTo>
                  <a:pt x="1143000" y="0"/>
                </a:lnTo>
              </a:path>
            </a:pathLst>
          </a:custGeom>
          <a:ln w="76200">
            <a:solidFill>
              <a:srgbClr val="003366"/>
            </a:solidFill>
          </a:ln>
        </p:spPr>
        <p:txBody>
          <a:bodyPr wrap="square" lIns="0" tIns="0" rIns="0" bIns="0" rtlCol="0"/>
          <a:lstStyle/>
          <a:p>
            <a:endParaRPr/>
          </a:p>
        </p:txBody>
      </p:sp>
      <p:sp>
        <p:nvSpPr>
          <p:cNvPr id="176" name="object 176"/>
          <p:cNvSpPr/>
          <p:nvPr/>
        </p:nvSpPr>
        <p:spPr>
          <a:xfrm>
            <a:off x="7480427" y="3396996"/>
            <a:ext cx="1743075" cy="76200"/>
          </a:xfrm>
          <a:custGeom>
            <a:avLst/>
            <a:gdLst/>
            <a:ahLst/>
            <a:cxnLst/>
            <a:rect l="l" t="t" r="r" b="b"/>
            <a:pathLst>
              <a:path w="1743075" h="76200">
                <a:moveTo>
                  <a:pt x="0" y="0"/>
                </a:moveTo>
                <a:lnTo>
                  <a:pt x="0" y="76200"/>
                </a:lnTo>
                <a:lnTo>
                  <a:pt x="1742694" y="76200"/>
                </a:lnTo>
                <a:lnTo>
                  <a:pt x="1742694" y="0"/>
                </a:lnTo>
                <a:lnTo>
                  <a:pt x="0" y="0"/>
                </a:lnTo>
                <a:close/>
              </a:path>
            </a:pathLst>
          </a:custGeom>
          <a:ln w="12700">
            <a:solidFill>
              <a:srgbClr val="003366"/>
            </a:solidFill>
          </a:ln>
        </p:spPr>
        <p:txBody>
          <a:bodyPr wrap="square" lIns="0" tIns="0" rIns="0" bIns="0" rtlCol="0"/>
          <a:lstStyle/>
          <a:p>
            <a:endParaRPr/>
          </a:p>
        </p:txBody>
      </p:sp>
      <p:sp>
        <p:nvSpPr>
          <p:cNvPr id="177" name="object 177"/>
          <p:cNvSpPr/>
          <p:nvPr/>
        </p:nvSpPr>
        <p:spPr>
          <a:xfrm>
            <a:off x="6718427" y="3243072"/>
            <a:ext cx="238125" cy="381000"/>
          </a:xfrm>
          <a:custGeom>
            <a:avLst/>
            <a:gdLst/>
            <a:ahLst/>
            <a:cxnLst/>
            <a:rect l="l" t="t" r="r" b="b"/>
            <a:pathLst>
              <a:path w="238125" h="381000">
                <a:moveTo>
                  <a:pt x="237744" y="381000"/>
                </a:moveTo>
                <a:lnTo>
                  <a:pt x="237744" y="0"/>
                </a:lnTo>
                <a:lnTo>
                  <a:pt x="0" y="190500"/>
                </a:lnTo>
                <a:lnTo>
                  <a:pt x="237744" y="381000"/>
                </a:lnTo>
                <a:close/>
              </a:path>
            </a:pathLst>
          </a:custGeom>
          <a:solidFill>
            <a:srgbClr val="003366"/>
          </a:solidFill>
        </p:spPr>
        <p:txBody>
          <a:bodyPr wrap="square" lIns="0" tIns="0" rIns="0" bIns="0" rtlCol="0"/>
          <a:lstStyle/>
          <a:p>
            <a:endParaRPr/>
          </a:p>
        </p:txBody>
      </p:sp>
      <p:sp>
        <p:nvSpPr>
          <p:cNvPr id="178" name="object 178"/>
          <p:cNvSpPr/>
          <p:nvPr/>
        </p:nvSpPr>
        <p:spPr>
          <a:xfrm>
            <a:off x="6718427" y="3243072"/>
            <a:ext cx="238125" cy="381000"/>
          </a:xfrm>
          <a:custGeom>
            <a:avLst/>
            <a:gdLst/>
            <a:ahLst/>
            <a:cxnLst/>
            <a:rect l="l" t="t" r="r" b="b"/>
            <a:pathLst>
              <a:path w="238125" h="381000">
                <a:moveTo>
                  <a:pt x="0" y="190500"/>
                </a:moveTo>
                <a:lnTo>
                  <a:pt x="237744" y="0"/>
                </a:lnTo>
                <a:lnTo>
                  <a:pt x="237744" y="381000"/>
                </a:lnTo>
                <a:lnTo>
                  <a:pt x="0" y="190500"/>
                </a:lnTo>
                <a:close/>
              </a:path>
            </a:pathLst>
          </a:custGeom>
          <a:ln w="12700">
            <a:solidFill>
              <a:srgbClr val="003366"/>
            </a:solidFill>
          </a:ln>
        </p:spPr>
        <p:txBody>
          <a:bodyPr wrap="square" lIns="0" tIns="0" rIns="0" bIns="0" rtlCol="0"/>
          <a:lstStyle/>
          <a:p>
            <a:endParaRPr/>
          </a:p>
        </p:txBody>
      </p:sp>
      <p:sp>
        <p:nvSpPr>
          <p:cNvPr id="179" name="object 179"/>
          <p:cNvSpPr/>
          <p:nvPr/>
        </p:nvSpPr>
        <p:spPr>
          <a:xfrm>
            <a:off x="6956945" y="3433571"/>
            <a:ext cx="1666875" cy="0"/>
          </a:xfrm>
          <a:custGeom>
            <a:avLst/>
            <a:gdLst/>
            <a:ahLst/>
            <a:cxnLst/>
            <a:rect l="l" t="t" r="r" b="b"/>
            <a:pathLst>
              <a:path w="1666875">
                <a:moveTo>
                  <a:pt x="0" y="0"/>
                </a:moveTo>
                <a:lnTo>
                  <a:pt x="1666481" y="0"/>
                </a:lnTo>
              </a:path>
            </a:pathLst>
          </a:custGeom>
          <a:ln w="76200">
            <a:solidFill>
              <a:srgbClr val="003366"/>
            </a:solidFill>
          </a:ln>
        </p:spPr>
        <p:txBody>
          <a:bodyPr wrap="square" lIns="0" tIns="0" rIns="0" bIns="0" rtlCol="0"/>
          <a:lstStyle/>
          <a:p>
            <a:endParaRPr/>
          </a:p>
        </p:txBody>
      </p:sp>
      <p:sp>
        <p:nvSpPr>
          <p:cNvPr id="180" name="object 180"/>
          <p:cNvSpPr/>
          <p:nvPr/>
        </p:nvSpPr>
        <p:spPr>
          <a:xfrm>
            <a:off x="6956170" y="3395471"/>
            <a:ext cx="1743710" cy="76200"/>
          </a:xfrm>
          <a:custGeom>
            <a:avLst/>
            <a:gdLst/>
            <a:ahLst/>
            <a:cxnLst/>
            <a:rect l="l" t="t" r="r" b="b"/>
            <a:pathLst>
              <a:path w="1743709" h="76200">
                <a:moveTo>
                  <a:pt x="1743455" y="76200"/>
                </a:moveTo>
                <a:lnTo>
                  <a:pt x="1743455" y="0"/>
                </a:lnTo>
                <a:lnTo>
                  <a:pt x="0" y="0"/>
                </a:lnTo>
                <a:lnTo>
                  <a:pt x="0" y="76200"/>
                </a:lnTo>
                <a:lnTo>
                  <a:pt x="1743455" y="76200"/>
                </a:lnTo>
                <a:close/>
              </a:path>
            </a:pathLst>
          </a:custGeom>
          <a:ln w="12700">
            <a:solidFill>
              <a:srgbClr val="003366"/>
            </a:solidFill>
          </a:ln>
        </p:spPr>
        <p:txBody>
          <a:bodyPr wrap="square" lIns="0" tIns="0" rIns="0" bIns="0" rtlCol="0"/>
          <a:lstStyle/>
          <a:p>
            <a:endParaRPr/>
          </a:p>
        </p:txBody>
      </p:sp>
      <p:sp>
        <p:nvSpPr>
          <p:cNvPr id="181" name="object 181"/>
          <p:cNvSpPr/>
          <p:nvPr/>
        </p:nvSpPr>
        <p:spPr>
          <a:xfrm>
            <a:off x="8471027" y="5576315"/>
            <a:ext cx="381000" cy="411480"/>
          </a:xfrm>
          <a:custGeom>
            <a:avLst/>
            <a:gdLst/>
            <a:ahLst/>
            <a:cxnLst/>
            <a:rect l="l" t="t" r="r" b="b"/>
            <a:pathLst>
              <a:path w="381000" h="411479">
                <a:moveTo>
                  <a:pt x="381000" y="0"/>
                </a:moveTo>
                <a:lnTo>
                  <a:pt x="0" y="0"/>
                </a:lnTo>
                <a:lnTo>
                  <a:pt x="190500" y="411480"/>
                </a:lnTo>
                <a:lnTo>
                  <a:pt x="381000" y="0"/>
                </a:lnTo>
                <a:close/>
              </a:path>
            </a:pathLst>
          </a:custGeom>
          <a:solidFill>
            <a:srgbClr val="9A0000"/>
          </a:solidFill>
        </p:spPr>
        <p:txBody>
          <a:bodyPr wrap="square" lIns="0" tIns="0" rIns="0" bIns="0" rtlCol="0"/>
          <a:lstStyle/>
          <a:p>
            <a:endParaRPr/>
          </a:p>
        </p:txBody>
      </p:sp>
      <p:sp>
        <p:nvSpPr>
          <p:cNvPr id="182" name="object 182"/>
          <p:cNvSpPr/>
          <p:nvPr/>
        </p:nvSpPr>
        <p:spPr>
          <a:xfrm>
            <a:off x="8471027" y="5576315"/>
            <a:ext cx="381000" cy="411480"/>
          </a:xfrm>
          <a:custGeom>
            <a:avLst/>
            <a:gdLst/>
            <a:ahLst/>
            <a:cxnLst/>
            <a:rect l="l" t="t" r="r" b="b"/>
            <a:pathLst>
              <a:path w="381000" h="411479">
                <a:moveTo>
                  <a:pt x="190500" y="411480"/>
                </a:moveTo>
                <a:lnTo>
                  <a:pt x="0" y="0"/>
                </a:lnTo>
                <a:lnTo>
                  <a:pt x="381000" y="0"/>
                </a:lnTo>
                <a:lnTo>
                  <a:pt x="190500" y="411480"/>
                </a:lnTo>
                <a:close/>
              </a:path>
            </a:pathLst>
          </a:custGeom>
          <a:ln w="9525">
            <a:solidFill>
              <a:srgbClr val="9A0000"/>
            </a:solidFill>
          </a:ln>
        </p:spPr>
        <p:txBody>
          <a:bodyPr wrap="square" lIns="0" tIns="0" rIns="0" bIns="0" rtlCol="0"/>
          <a:lstStyle/>
          <a:p>
            <a:endParaRPr/>
          </a:p>
        </p:txBody>
      </p:sp>
      <p:sp>
        <p:nvSpPr>
          <p:cNvPr id="183" name="object 183"/>
          <p:cNvSpPr/>
          <p:nvPr/>
        </p:nvSpPr>
        <p:spPr>
          <a:xfrm>
            <a:off x="8661527" y="2558795"/>
            <a:ext cx="0" cy="3017520"/>
          </a:xfrm>
          <a:custGeom>
            <a:avLst/>
            <a:gdLst/>
            <a:ahLst/>
            <a:cxnLst/>
            <a:rect l="l" t="t" r="r" b="b"/>
            <a:pathLst>
              <a:path h="3017520">
                <a:moveTo>
                  <a:pt x="0" y="0"/>
                </a:moveTo>
                <a:lnTo>
                  <a:pt x="0" y="3017519"/>
                </a:lnTo>
              </a:path>
            </a:pathLst>
          </a:custGeom>
          <a:ln w="76200">
            <a:solidFill>
              <a:srgbClr val="9A0000"/>
            </a:solidFill>
          </a:ln>
        </p:spPr>
        <p:txBody>
          <a:bodyPr wrap="square" lIns="0" tIns="0" rIns="0" bIns="0" rtlCol="0"/>
          <a:lstStyle/>
          <a:p>
            <a:endParaRPr/>
          </a:p>
        </p:txBody>
      </p:sp>
      <p:sp>
        <p:nvSpPr>
          <p:cNvPr id="184" name="object 184"/>
          <p:cNvSpPr/>
          <p:nvPr/>
        </p:nvSpPr>
        <p:spPr>
          <a:xfrm>
            <a:off x="8623427" y="2558795"/>
            <a:ext cx="76200" cy="3017520"/>
          </a:xfrm>
          <a:custGeom>
            <a:avLst/>
            <a:gdLst/>
            <a:ahLst/>
            <a:cxnLst/>
            <a:rect l="l" t="t" r="r" b="b"/>
            <a:pathLst>
              <a:path w="76200" h="3017520">
                <a:moveTo>
                  <a:pt x="0" y="0"/>
                </a:moveTo>
                <a:lnTo>
                  <a:pt x="0" y="3017519"/>
                </a:lnTo>
                <a:lnTo>
                  <a:pt x="76200" y="3017519"/>
                </a:lnTo>
                <a:lnTo>
                  <a:pt x="76200" y="0"/>
                </a:lnTo>
                <a:lnTo>
                  <a:pt x="0" y="0"/>
                </a:lnTo>
                <a:close/>
              </a:path>
            </a:pathLst>
          </a:custGeom>
          <a:ln w="9525">
            <a:solidFill>
              <a:srgbClr val="9A0000"/>
            </a:solidFill>
          </a:ln>
        </p:spPr>
        <p:txBody>
          <a:bodyPr wrap="square" lIns="0" tIns="0" rIns="0" bIns="0" rtlCol="0"/>
          <a:lstStyle/>
          <a:p>
            <a:endParaRPr/>
          </a:p>
        </p:txBody>
      </p:sp>
      <p:sp>
        <p:nvSpPr>
          <p:cNvPr id="185" name="object 185"/>
          <p:cNvSpPr txBox="1"/>
          <p:nvPr/>
        </p:nvSpPr>
        <p:spPr>
          <a:xfrm>
            <a:off x="6569335" y="2586482"/>
            <a:ext cx="547370" cy="238760"/>
          </a:xfrm>
          <a:prstGeom prst="rect">
            <a:avLst/>
          </a:prstGeom>
        </p:spPr>
        <p:txBody>
          <a:bodyPr vert="horz" wrap="square" lIns="0" tIns="12065" rIns="0" bIns="0" rtlCol="0">
            <a:spAutoFit/>
          </a:bodyPr>
          <a:lstStyle/>
          <a:p>
            <a:pPr marL="12700">
              <a:lnSpc>
                <a:spcPct val="100000"/>
              </a:lnSpc>
              <a:spcBef>
                <a:spcPts val="95"/>
              </a:spcBef>
            </a:pPr>
            <a:r>
              <a:rPr sz="1400" spc="-10" dirty="0">
                <a:latin typeface="Arial"/>
                <a:cs typeface="Arial"/>
              </a:rPr>
              <a:t>Cross-</a:t>
            </a:r>
            <a:endParaRPr sz="1400">
              <a:latin typeface="Arial"/>
              <a:cs typeface="Arial"/>
            </a:endParaRPr>
          </a:p>
        </p:txBody>
      </p:sp>
      <p:sp>
        <p:nvSpPr>
          <p:cNvPr id="189" name="object 189"/>
          <p:cNvSpPr txBox="1"/>
          <p:nvPr/>
        </p:nvSpPr>
        <p:spPr>
          <a:xfrm>
            <a:off x="9356223" y="6852020"/>
            <a:ext cx="191135"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31</a:t>
            </a:fld>
            <a:endParaRPr sz="1000">
              <a:latin typeface="Arial"/>
              <a:cs typeface="Arial"/>
            </a:endParaRPr>
          </a:p>
        </p:txBody>
      </p:sp>
      <p:sp>
        <p:nvSpPr>
          <p:cNvPr id="186" name="object 186"/>
          <p:cNvSpPr txBox="1"/>
          <p:nvPr/>
        </p:nvSpPr>
        <p:spPr>
          <a:xfrm>
            <a:off x="6569335" y="2799075"/>
            <a:ext cx="588010" cy="238760"/>
          </a:xfrm>
          <a:prstGeom prst="rect">
            <a:avLst/>
          </a:prstGeom>
        </p:spPr>
        <p:txBody>
          <a:bodyPr vert="horz" wrap="square" lIns="0" tIns="12065" rIns="0" bIns="0" rtlCol="0">
            <a:spAutoFit/>
          </a:bodyPr>
          <a:lstStyle/>
          <a:p>
            <a:pPr marL="12700">
              <a:lnSpc>
                <a:spcPct val="100000"/>
              </a:lnSpc>
              <a:spcBef>
                <a:spcPts val="95"/>
              </a:spcBef>
            </a:pPr>
            <a:r>
              <a:rPr sz="1400" spc="-10" dirty="0">
                <a:latin typeface="Arial"/>
                <a:cs typeface="Arial"/>
              </a:rPr>
              <a:t>Cutting</a:t>
            </a:r>
            <a:endParaRPr sz="1400">
              <a:latin typeface="Arial"/>
              <a:cs typeface="Arial"/>
            </a:endParaRPr>
          </a:p>
        </p:txBody>
      </p:sp>
      <p:sp>
        <p:nvSpPr>
          <p:cNvPr id="187" name="object 187"/>
          <p:cNvSpPr txBox="1"/>
          <p:nvPr/>
        </p:nvSpPr>
        <p:spPr>
          <a:xfrm>
            <a:off x="6569335" y="3011669"/>
            <a:ext cx="695325" cy="238760"/>
          </a:xfrm>
          <a:prstGeom prst="rect">
            <a:avLst/>
          </a:prstGeom>
        </p:spPr>
        <p:txBody>
          <a:bodyPr vert="horz" wrap="square" lIns="0" tIns="12065" rIns="0" bIns="0" rtlCol="0">
            <a:spAutoFit/>
          </a:bodyPr>
          <a:lstStyle/>
          <a:p>
            <a:pPr marL="12700">
              <a:lnSpc>
                <a:spcPct val="100000"/>
              </a:lnSpc>
              <a:spcBef>
                <a:spcPts val="95"/>
              </a:spcBef>
            </a:pPr>
            <a:r>
              <a:rPr sz="1400" spc="-10" dirty="0">
                <a:latin typeface="Arial"/>
                <a:cs typeface="Arial"/>
              </a:rPr>
              <a:t>Concern</a:t>
            </a:r>
            <a:endParaRPr sz="14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4174490" cy="635635"/>
          </a:xfrm>
          <a:prstGeom prst="rect">
            <a:avLst/>
          </a:prstGeom>
        </p:spPr>
        <p:txBody>
          <a:bodyPr vert="horz" wrap="square" lIns="0" tIns="12700" rIns="0" bIns="0" rtlCol="0">
            <a:spAutoFit/>
          </a:bodyPr>
          <a:lstStyle/>
          <a:p>
            <a:pPr marL="12700">
              <a:lnSpc>
                <a:spcPct val="100000"/>
              </a:lnSpc>
              <a:spcBef>
                <a:spcPts val="100"/>
              </a:spcBef>
            </a:pPr>
            <a:r>
              <a:rPr spc="-5" dirty="0"/>
              <a:t>SE</a:t>
            </a:r>
            <a:r>
              <a:rPr spc="-70" dirty="0"/>
              <a:t> </a:t>
            </a:r>
            <a:r>
              <a:rPr spc="-5" dirty="0"/>
              <a:t>Trends—Tools</a:t>
            </a:r>
          </a:p>
        </p:txBody>
      </p:sp>
      <p:sp>
        <p:nvSpPr>
          <p:cNvPr id="67" name="object 67"/>
          <p:cNvSpPr/>
          <p:nvPr/>
        </p:nvSpPr>
        <p:spPr>
          <a:xfrm>
            <a:off x="1684477" y="2325433"/>
            <a:ext cx="4470273" cy="4200525"/>
          </a:xfrm>
          <a:prstGeom prst="rect">
            <a:avLst/>
          </a:prstGeom>
          <a:blipFill>
            <a:blip r:embed="rId4" cstate="print"/>
            <a:stretch>
              <a:fillRect/>
            </a:stretch>
          </a:blipFill>
        </p:spPr>
        <p:txBody>
          <a:bodyPr wrap="square" lIns="0" tIns="0" rIns="0" bIns="0" rtlCol="0"/>
          <a:lstStyle/>
          <a:p>
            <a:endParaRPr/>
          </a:p>
        </p:txBody>
      </p:sp>
      <p:sp>
        <p:nvSpPr>
          <p:cNvPr id="68" name="object 68"/>
          <p:cNvSpPr txBox="1"/>
          <p:nvPr/>
        </p:nvSpPr>
        <p:spPr>
          <a:xfrm>
            <a:off x="3508889" y="4182871"/>
            <a:ext cx="901065" cy="391160"/>
          </a:xfrm>
          <a:prstGeom prst="rect">
            <a:avLst/>
          </a:prstGeom>
        </p:spPr>
        <p:txBody>
          <a:bodyPr vert="horz" wrap="square" lIns="0" tIns="12700" rIns="0" bIns="0" rtlCol="0">
            <a:spAutoFit/>
          </a:bodyPr>
          <a:lstStyle/>
          <a:p>
            <a:pPr marL="38100">
              <a:lnSpc>
                <a:spcPct val="100000"/>
              </a:lnSpc>
              <a:spcBef>
                <a:spcPts val="100"/>
              </a:spcBef>
            </a:pPr>
            <a:r>
              <a:rPr sz="3600" spc="-794" baseline="-6944" dirty="0">
                <a:latin typeface="Arial"/>
                <a:cs typeface="Arial"/>
              </a:rPr>
              <a:t>T</a:t>
            </a:r>
            <a:r>
              <a:rPr sz="2400" spc="-530" dirty="0">
                <a:solidFill>
                  <a:srgbClr val="E4EA0E"/>
                </a:solidFill>
                <a:latin typeface="Arial"/>
                <a:cs typeface="Arial"/>
              </a:rPr>
              <a:t>T</a:t>
            </a:r>
            <a:r>
              <a:rPr sz="3600" spc="-794" baseline="-6944" dirty="0">
                <a:latin typeface="Arial"/>
                <a:cs typeface="Arial"/>
              </a:rPr>
              <a:t>o</a:t>
            </a:r>
            <a:r>
              <a:rPr sz="2400" spc="-530" dirty="0">
                <a:solidFill>
                  <a:srgbClr val="E4EA0E"/>
                </a:solidFill>
                <a:latin typeface="Arial"/>
                <a:cs typeface="Arial"/>
              </a:rPr>
              <a:t>o</a:t>
            </a:r>
            <a:r>
              <a:rPr sz="3600" spc="-794" baseline="-6944" dirty="0">
                <a:latin typeface="Arial"/>
                <a:cs typeface="Arial"/>
              </a:rPr>
              <a:t>o</a:t>
            </a:r>
            <a:r>
              <a:rPr sz="2400" spc="-530" dirty="0">
                <a:solidFill>
                  <a:srgbClr val="E4EA0E"/>
                </a:solidFill>
                <a:latin typeface="Arial"/>
                <a:cs typeface="Arial"/>
              </a:rPr>
              <a:t>o</a:t>
            </a:r>
            <a:r>
              <a:rPr sz="3600" spc="-794" baseline="-6944" dirty="0">
                <a:latin typeface="Arial"/>
                <a:cs typeface="Arial"/>
              </a:rPr>
              <a:t>ls</a:t>
            </a:r>
            <a:r>
              <a:rPr sz="2400" spc="-530" dirty="0">
                <a:solidFill>
                  <a:srgbClr val="E4EA0E"/>
                </a:solidFill>
                <a:latin typeface="Arial"/>
                <a:cs typeface="Arial"/>
              </a:rPr>
              <a:t>ls</a:t>
            </a:r>
            <a:endParaRPr sz="2400">
              <a:latin typeface="Arial"/>
              <a:cs typeface="Arial"/>
            </a:endParaRPr>
          </a:p>
        </p:txBody>
      </p:sp>
      <p:sp>
        <p:nvSpPr>
          <p:cNvPr id="69" name="object 69"/>
          <p:cNvSpPr txBox="1"/>
          <p:nvPr/>
        </p:nvSpPr>
        <p:spPr>
          <a:xfrm>
            <a:off x="3449699" y="5097271"/>
            <a:ext cx="11950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Arial"/>
                <a:cs typeface="Arial"/>
              </a:rPr>
              <a:t>Methods</a:t>
            </a:r>
            <a:endParaRPr sz="2400">
              <a:latin typeface="Arial"/>
              <a:cs typeface="Arial"/>
            </a:endParaRPr>
          </a:p>
        </p:txBody>
      </p:sp>
      <p:sp>
        <p:nvSpPr>
          <p:cNvPr id="70" name="object 70"/>
          <p:cNvSpPr txBox="1"/>
          <p:nvPr/>
        </p:nvSpPr>
        <p:spPr>
          <a:xfrm>
            <a:off x="3451223" y="5859271"/>
            <a:ext cx="11264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EAEAEA"/>
                </a:solidFill>
                <a:latin typeface="Arial"/>
                <a:cs typeface="Arial"/>
              </a:rPr>
              <a:t>Process</a:t>
            </a:r>
            <a:endParaRPr sz="2400">
              <a:latin typeface="Arial"/>
              <a:cs typeface="Arial"/>
            </a:endParaRPr>
          </a:p>
        </p:txBody>
      </p:sp>
      <p:sp>
        <p:nvSpPr>
          <p:cNvPr id="71" name="object 71"/>
          <p:cNvSpPr/>
          <p:nvPr/>
        </p:nvSpPr>
        <p:spPr>
          <a:xfrm>
            <a:off x="4356239" y="3549396"/>
            <a:ext cx="3810000" cy="2133600"/>
          </a:xfrm>
          <a:custGeom>
            <a:avLst/>
            <a:gdLst/>
            <a:ahLst/>
            <a:cxnLst/>
            <a:rect l="l" t="t" r="r" b="b"/>
            <a:pathLst>
              <a:path w="3810000" h="2133600">
                <a:moveTo>
                  <a:pt x="634745" y="1600200"/>
                </a:moveTo>
                <a:lnTo>
                  <a:pt x="634745" y="533400"/>
                </a:lnTo>
                <a:lnTo>
                  <a:pt x="0" y="1066800"/>
                </a:lnTo>
                <a:lnTo>
                  <a:pt x="634745" y="1600200"/>
                </a:lnTo>
                <a:close/>
              </a:path>
              <a:path w="3810000" h="2133600">
                <a:moveTo>
                  <a:pt x="1270253" y="1333500"/>
                </a:moveTo>
                <a:lnTo>
                  <a:pt x="1270253" y="800100"/>
                </a:lnTo>
                <a:lnTo>
                  <a:pt x="634745" y="800100"/>
                </a:lnTo>
                <a:lnTo>
                  <a:pt x="634745" y="1333500"/>
                </a:lnTo>
                <a:lnTo>
                  <a:pt x="1270253" y="1333500"/>
                </a:lnTo>
                <a:close/>
              </a:path>
              <a:path w="3810000" h="2133600">
                <a:moveTo>
                  <a:pt x="3810000" y="2133600"/>
                </a:moveTo>
                <a:lnTo>
                  <a:pt x="3810000" y="0"/>
                </a:lnTo>
                <a:lnTo>
                  <a:pt x="1270253" y="0"/>
                </a:lnTo>
                <a:lnTo>
                  <a:pt x="1270254" y="2133600"/>
                </a:lnTo>
                <a:lnTo>
                  <a:pt x="3810000" y="2133600"/>
                </a:lnTo>
                <a:close/>
              </a:path>
            </a:pathLst>
          </a:custGeom>
          <a:solidFill>
            <a:srgbClr val="E4EA0E"/>
          </a:solidFill>
        </p:spPr>
        <p:txBody>
          <a:bodyPr wrap="square" lIns="0" tIns="0" rIns="0" bIns="0" rtlCol="0"/>
          <a:lstStyle/>
          <a:p>
            <a:endParaRPr/>
          </a:p>
        </p:txBody>
      </p:sp>
      <p:sp>
        <p:nvSpPr>
          <p:cNvPr id="72" name="object 72"/>
          <p:cNvSpPr/>
          <p:nvPr/>
        </p:nvSpPr>
        <p:spPr>
          <a:xfrm>
            <a:off x="4356239" y="3549396"/>
            <a:ext cx="3810000" cy="2133600"/>
          </a:xfrm>
          <a:custGeom>
            <a:avLst/>
            <a:gdLst/>
            <a:ahLst/>
            <a:cxnLst/>
            <a:rect l="l" t="t" r="r" b="b"/>
            <a:pathLst>
              <a:path w="3810000" h="2133600">
                <a:moveTo>
                  <a:pt x="1270253" y="0"/>
                </a:moveTo>
                <a:lnTo>
                  <a:pt x="1270253" y="800100"/>
                </a:lnTo>
                <a:lnTo>
                  <a:pt x="634745" y="800100"/>
                </a:lnTo>
                <a:lnTo>
                  <a:pt x="634745" y="533400"/>
                </a:lnTo>
                <a:lnTo>
                  <a:pt x="0" y="1066800"/>
                </a:lnTo>
                <a:lnTo>
                  <a:pt x="634745" y="1600200"/>
                </a:lnTo>
                <a:lnTo>
                  <a:pt x="634745" y="1333500"/>
                </a:lnTo>
                <a:lnTo>
                  <a:pt x="1270253" y="1333500"/>
                </a:lnTo>
                <a:lnTo>
                  <a:pt x="1270254" y="2133600"/>
                </a:lnTo>
                <a:lnTo>
                  <a:pt x="3810000" y="2133600"/>
                </a:lnTo>
                <a:lnTo>
                  <a:pt x="3810000" y="0"/>
                </a:lnTo>
                <a:lnTo>
                  <a:pt x="1270253" y="0"/>
                </a:lnTo>
                <a:close/>
              </a:path>
            </a:pathLst>
          </a:custGeom>
          <a:ln w="9525">
            <a:solidFill>
              <a:srgbClr val="000000"/>
            </a:solidFill>
          </a:ln>
        </p:spPr>
        <p:txBody>
          <a:bodyPr wrap="square" lIns="0" tIns="0" rIns="0" bIns="0" rtlCol="0"/>
          <a:lstStyle/>
          <a:p>
            <a:endParaRPr/>
          </a:p>
        </p:txBody>
      </p:sp>
      <p:sp>
        <p:nvSpPr>
          <p:cNvPr id="73" name="object 73"/>
          <p:cNvSpPr txBox="1"/>
          <p:nvPr/>
        </p:nvSpPr>
        <p:spPr>
          <a:xfrm>
            <a:off x="5867533" y="3652520"/>
            <a:ext cx="1435735"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Project</a:t>
            </a:r>
            <a:r>
              <a:rPr sz="1800" spc="-85" dirty="0">
                <a:latin typeface="Arial"/>
                <a:cs typeface="Arial"/>
              </a:rPr>
              <a:t> </a:t>
            </a:r>
            <a:r>
              <a:rPr sz="1800" spc="-5" dirty="0">
                <a:latin typeface="Arial"/>
                <a:cs typeface="Arial"/>
              </a:rPr>
              <a:t>mgmt.  Modeling</a:t>
            </a:r>
            <a:endParaRPr sz="1800">
              <a:latin typeface="Arial"/>
              <a:cs typeface="Arial"/>
            </a:endParaRPr>
          </a:p>
        </p:txBody>
      </p:sp>
      <p:sp>
        <p:nvSpPr>
          <p:cNvPr id="78" name="object 78"/>
          <p:cNvSpPr txBox="1"/>
          <p:nvPr/>
        </p:nvSpPr>
        <p:spPr>
          <a:xfrm>
            <a:off x="9356223" y="6852020"/>
            <a:ext cx="191135"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32</a:t>
            </a:fld>
            <a:endParaRPr sz="1000">
              <a:latin typeface="Arial"/>
              <a:cs typeface="Arial"/>
            </a:endParaRPr>
          </a:p>
        </p:txBody>
      </p:sp>
      <p:sp>
        <p:nvSpPr>
          <p:cNvPr id="74" name="object 74"/>
          <p:cNvSpPr txBox="1"/>
          <p:nvPr/>
        </p:nvSpPr>
        <p:spPr>
          <a:xfrm>
            <a:off x="5867533" y="4201914"/>
            <a:ext cx="13976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Programming</a:t>
            </a:r>
            <a:endParaRPr sz="1800">
              <a:latin typeface="Arial"/>
              <a:cs typeface="Arial"/>
            </a:endParaRPr>
          </a:p>
        </p:txBody>
      </p:sp>
      <p:sp>
        <p:nvSpPr>
          <p:cNvPr id="75" name="object 75"/>
          <p:cNvSpPr txBox="1"/>
          <p:nvPr/>
        </p:nvSpPr>
        <p:spPr>
          <a:xfrm>
            <a:off x="5867533" y="4476234"/>
            <a:ext cx="1334135" cy="57531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Testing  Maintenance</a:t>
            </a:r>
            <a:endParaRPr sz="1800">
              <a:latin typeface="Arial"/>
              <a:cs typeface="Arial"/>
            </a:endParaRPr>
          </a:p>
        </p:txBody>
      </p:sp>
      <p:sp>
        <p:nvSpPr>
          <p:cNvPr id="76" name="object 76"/>
          <p:cNvSpPr txBox="1"/>
          <p:nvPr/>
        </p:nvSpPr>
        <p:spPr>
          <a:xfrm>
            <a:off x="5867533" y="5025628"/>
            <a:ext cx="596900"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a:cs typeface="Arial"/>
              </a:rPr>
              <a:t>SCM  </a:t>
            </a:r>
            <a:r>
              <a:rPr sz="1800" spc="-5" dirty="0">
                <a:latin typeface="Arial"/>
                <a:cs typeface="Arial"/>
              </a:rPr>
              <a:t>SEEs</a:t>
            </a:r>
            <a:endParaRPr sz="18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7394575" cy="635635"/>
          </a:xfrm>
          <a:prstGeom prst="rect">
            <a:avLst/>
          </a:prstGeom>
        </p:spPr>
        <p:txBody>
          <a:bodyPr vert="horz" wrap="square" lIns="0" tIns="12700" rIns="0" bIns="0" rtlCol="0">
            <a:spAutoFit/>
          </a:bodyPr>
          <a:lstStyle/>
          <a:p>
            <a:pPr marL="12700">
              <a:lnSpc>
                <a:spcPct val="100000"/>
              </a:lnSpc>
              <a:spcBef>
                <a:spcPts val="100"/>
              </a:spcBef>
            </a:pPr>
            <a:r>
              <a:rPr spc="-5" dirty="0"/>
              <a:t>Tools Trends—RE and</a:t>
            </a:r>
            <a:r>
              <a:rPr spc="-50" dirty="0"/>
              <a:t> </a:t>
            </a:r>
            <a:r>
              <a:rPr spc="-5" dirty="0"/>
              <a:t>Modeling</a:t>
            </a:r>
          </a:p>
        </p:txBody>
      </p:sp>
      <p:sp>
        <p:nvSpPr>
          <p:cNvPr id="69" name="object 69"/>
          <p:cNvSpPr txBox="1"/>
          <p:nvPr/>
        </p:nvSpPr>
        <p:spPr>
          <a:xfrm>
            <a:off x="9356223" y="6852020"/>
            <a:ext cx="191135"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33</a:t>
            </a:fld>
            <a:endParaRPr sz="1000">
              <a:latin typeface="Arial"/>
              <a:cs typeface="Arial"/>
            </a:endParaRPr>
          </a:p>
        </p:txBody>
      </p:sp>
      <p:sp>
        <p:nvSpPr>
          <p:cNvPr id="67" name="object 67"/>
          <p:cNvSpPr txBox="1"/>
          <p:nvPr/>
        </p:nvSpPr>
        <p:spPr>
          <a:xfrm>
            <a:off x="2683135" y="2277871"/>
            <a:ext cx="6723380" cy="3750310"/>
          </a:xfrm>
          <a:prstGeom prst="rect">
            <a:avLst/>
          </a:prstGeom>
        </p:spPr>
        <p:txBody>
          <a:bodyPr vert="horz" wrap="square" lIns="0" tIns="12700" rIns="0" bIns="0" rtlCol="0">
            <a:spAutoFit/>
          </a:bodyPr>
          <a:lstStyle/>
          <a:p>
            <a:pPr marL="355600" marR="124460" indent="-342900">
              <a:lnSpc>
                <a:spcPct val="100000"/>
              </a:lnSpc>
              <a:spcBef>
                <a:spcPts val="100"/>
              </a:spcBef>
              <a:buSzPct val="75000"/>
              <a:buFont typeface="Wingdings"/>
              <a:buChar char=""/>
              <a:tabLst>
                <a:tab pos="354965" algn="l"/>
                <a:tab pos="355600" algn="l"/>
              </a:tabLst>
            </a:pPr>
            <a:r>
              <a:rPr sz="2400" dirty="0">
                <a:solidFill>
                  <a:srgbClr val="9A0000"/>
                </a:solidFill>
                <a:latin typeface="Arial"/>
                <a:cs typeface="Arial"/>
              </a:rPr>
              <a:t>Requirements engineering tools </a:t>
            </a:r>
            <a:r>
              <a:rPr sz="2400" dirty="0">
                <a:latin typeface="Arial"/>
                <a:cs typeface="Arial"/>
              </a:rPr>
              <a:t>will combine  voice recognition input with “text mining” </a:t>
            </a:r>
            <a:r>
              <a:rPr sz="2400" spc="-5" dirty="0">
                <a:latin typeface="Arial"/>
                <a:cs typeface="Arial"/>
              </a:rPr>
              <a:t>to  </a:t>
            </a:r>
            <a:r>
              <a:rPr sz="2400" dirty="0">
                <a:latin typeface="Arial"/>
                <a:cs typeface="Arial"/>
              </a:rPr>
              <a:t>extract requirements from informal</a:t>
            </a:r>
            <a:r>
              <a:rPr sz="2400" spc="-110" dirty="0">
                <a:latin typeface="Arial"/>
                <a:cs typeface="Arial"/>
              </a:rPr>
              <a:t> </a:t>
            </a:r>
            <a:r>
              <a:rPr sz="2400" dirty="0">
                <a:latin typeface="Arial"/>
                <a:cs typeface="Arial"/>
              </a:rPr>
              <a:t>information  sources</a:t>
            </a:r>
            <a:endParaRPr sz="2400">
              <a:latin typeface="Arial"/>
              <a:cs typeface="Arial"/>
            </a:endParaRPr>
          </a:p>
          <a:p>
            <a:pPr marL="355600" marR="5080" indent="-342900">
              <a:lnSpc>
                <a:spcPct val="100000"/>
              </a:lnSpc>
              <a:spcBef>
                <a:spcPts val="550"/>
              </a:spcBef>
              <a:buClr>
                <a:srgbClr val="9A0000"/>
              </a:buClr>
              <a:buSzPct val="75000"/>
              <a:buFont typeface="Wingdings"/>
              <a:buChar char=""/>
              <a:tabLst>
                <a:tab pos="354965" algn="l"/>
                <a:tab pos="355600" algn="l"/>
              </a:tabLst>
            </a:pPr>
            <a:r>
              <a:rPr sz="2400" dirty="0">
                <a:latin typeface="Arial"/>
                <a:cs typeface="Arial"/>
              </a:rPr>
              <a:t>As pervasive computing becomes  commonplace, </a:t>
            </a:r>
            <a:r>
              <a:rPr sz="2400" dirty="0">
                <a:solidFill>
                  <a:srgbClr val="9A0000"/>
                </a:solidFill>
                <a:latin typeface="Arial"/>
                <a:cs typeface="Arial"/>
              </a:rPr>
              <a:t>design modeling tools </a:t>
            </a:r>
            <a:r>
              <a:rPr sz="2400" spc="-5" dirty="0">
                <a:latin typeface="Arial"/>
                <a:cs typeface="Arial"/>
              </a:rPr>
              <a:t>must  </a:t>
            </a:r>
            <a:r>
              <a:rPr sz="2400" dirty="0">
                <a:latin typeface="Arial"/>
                <a:cs typeface="Arial"/>
              </a:rPr>
              <a:t>allow the designer to consider the architecture  </a:t>
            </a:r>
            <a:r>
              <a:rPr sz="2400" spc="-5" dirty="0">
                <a:latin typeface="Arial"/>
                <a:cs typeface="Arial"/>
              </a:rPr>
              <a:t>and behavior of the software </a:t>
            </a:r>
            <a:r>
              <a:rPr sz="2400" i="1" dirty="0">
                <a:latin typeface="Arial"/>
                <a:cs typeface="Arial"/>
              </a:rPr>
              <a:t>and </a:t>
            </a:r>
            <a:r>
              <a:rPr sz="2400" dirty="0">
                <a:latin typeface="Arial"/>
                <a:cs typeface="Arial"/>
              </a:rPr>
              <a:t>the physical  properties of the devices on which the</a:t>
            </a:r>
            <a:r>
              <a:rPr sz="2400" spc="-125" dirty="0">
                <a:latin typeface="Arial"/>
                <a:cs typeface="Arial"/>
              </a:rPr>
              <a:t> </a:t>
            </a:r>
            <a:r>
              <a:rPr sz="2400" dirty="0">
                <a:latin typeface="Arial"/>
                <a:cs typeface="Arial"/>
              </a:rPr>
              <a:t>software  resides</a:t>
            </a:r>
            <a:endParaRPr sz="24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5163185" cy="635635"/>
          </a:xfrm>
          <a:prstGeom prst="rect">
            <a:avLst/>
          </a:prstGeom>
        </p:spPr>
        <p:txBody>
          <a:bodyPr vert="horz" wrap="square" lIns="0" tIns="12700" rIns="0" bIns="0" rtlCol="0">
            <a:spAutoFit/>
          </a:bodyPr>
          <a:lstStyle/>
          <a:p>
            <a:pPr marL="12700">
              <a:lnSpc>
                <a:spcPct val="100000"/>
              </a:lnSpc>
              <a:spcBef>
                <a:spcPts val="100"/>
              </a:spcBef>
            </a:pPr>
            <a:r>
              <a:rPr spc="-5" dirty="0"/>
              <a:t>Tools</a:t>
            </a:r>
            <a:r>
              <a:rPr spc="-65" dirty="0"/>
              <a:t> </a:t>
            </a:r>
            <a:r>
              <a:rPr spc="-5" dirty="0"/>
              <a:t>Trends—Testing</a:t>
            </a:r>
          </a:p>
        </p:txBody>
      </p:sp>
      <p:sp>
        <p:nvSpPr>
          <p:cNvPr id="69" name="object 69"/>
          <p:cNvSpPr txBox="1"/>
          <p:nvPr/>
        </p:nvSpPr>
        <p:spPr>
          <a:xfrm>
            <a:off x="9356223" y="6852020"/>
            <a:ext cx="191135"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34</a:t>
            </a:fld>
            <a:endParaRPr sz="1000">
              <a:latin typeface="Arial"/>
              <a:cs typeface="Arial"/>
            </a:endParaRPr>
          </a:p>
        </p:txBody>
      </p:sp>
      <p:sp>
        <p:nvSpPr>
          <p:cNvPr id="67" name="object 67"/>
          <p:cNvSpPr txBox="1"/>
          <p:nvPr/>
        </p:nvSpPr>
        <p:spPr>
          <a:xfrm>
            <a:off x="2683135" y="2248153"/>
            <a:ext cx="6759575" cy="3869690"/>
          </a:xfrm>
          <a:prstGeom prst="rect">
            <a:avLst/>
          </a:prstGeom>
        </p:spPr>
        <p:txBody>
          <a:bodyPr vert="horz" wrap="square" lIns="0" tIns="49530" rIns="0" bIns="0" rtlCol="0">
            <a:spAutoFit/>
          </a:bodyPr>
          <a:lstStyle/>
          <a:p>
            <a:pPr marL="355600" marR="90805" indent="-342900">
              <a:lnSpc>
                <a:spcPct val="89800"/>
              </a:lnSpc>
              <a:spcBef>
                <a:spcPts val="390"/>
              </a:spcBef>
              <a:buClr>
                <a:srgbClr val="9A0000"/>
              </a:buClr>
              <a:buSzPct val="75000"/>
              <a:buFont typeface="Wingdings"/>
              <a:buChar char=""/>
              <a:tabLst>
                <a:tab pos="354965" algn="l"/>
                <a:tab pos="355600" algn="l"/>
              </a:tabLst>
            </a:pPr>
            <a:r>
              <a:rPr sz="2400" dirty="0">
                <a:latin typeface="Arial"/>
                <a:cs typeface="Arial"/>
              </a:rPr>
              <a:t>As test-driven development approaches gain  momentum, </a:t>
            </a:r>
            <a:r>
              <a:rPr sz="2400" spc="-5" dirty="0">
                <a:solidFill>
                  <a:srgbClr val="9A0000"/>
                </a:solidFill>
                <a:latin typeface="Arial"/>
                <a:cs typeface="Arial"/>
              </a:rPr>
              <a:t>tools for selecting test cases </a:t>
            </a:r>
            <a:r>
              <a:rPr sz="2400" spc="-5" dirty="0">
                <a:latin typeface="Arial"/>
                <a:cs typeface="Arial"/>
              </a:rPr>
              <a:t> </a:t>
            </a:r>
            <a:r>
              <a:rPr sz="2400" dirty="0">
                <a:latin typeface="Arial"/>
                <a:cs typeface="Arial"/>
              </a:rPr>
              <a:t>based on requirements and/or models must</a:t>
            </a:r>
            <a:r>
              <a:rPr sz="2400" spc="-90" dirty="0">
                <a:latin typeface="Arial"/>
                <a:cs typeface="Arial"/>
              </a:rPr>
              <a:t> </a:t>
            </a:r>
            <a:r>
              <a:rPr sz="2400" dirty="0">
                <a:latin typeface="Arial"/>
                <a:cs typeface="Arial"/>
              </a:rPr>
              <a:t>be  </a:t>
            </a:r>
            <a:r>
              <a:rPr sz="2400" spc="-5" dirty="0">
                <a:latin typeface="Arial"/>
                <a:cs typeface="Arial"/>
              </a:rPr>
              <a:t>developed. In addition, the software  </a:t>
            </a:r>
            <a:r>
              <a:rPr sz="2400" dirty="0">
                <a:latin typeface="Arial"/>
                <a:cs typeface="Arial"/>
              </a:rPr>
              <a:t>engineering community needs better tools</a:t>
            </a:r>
            <a:r>
              <a:rPr sz="2400" spc="-70" dirty="0">
                <a:latin typeface="Arial"/>
                <a:cs typeface="Arial"/>
              </a:rPr>
              <a:t> </a:t>
            </a:r>
            <a:r>
              <a:rPr sz="2400" dirty="0">
                <a:latin typeface="Arial"/>
                <a:cs typeface="Arial"/>
              </a:rPr>
              <a:t>for:</a:t>
            </a:r>
            <a:endParaRPr sz="2400">
              <a:latin typeface="Arial"/>
              <a:cs typeface="Arial"/>
            </a:endParaRPr>
          </a:p>
          <a:p>
            <a:pPr marL="755650" marR="1182370" lvl="1" indent="-285750">
              <a:lnSpc>
                <a:spcPts val="2170"/>
              </a:lnSpc>
              <a:spcBef>
                <a:spcPts val="505"/>
              </a:spcBef>
              <a:buSzPct val="70000"/>
              <a:buFont typeface="Wingdings"/>
              <a:buChar char=""/>
              <a:tabLst>
                <a:tab pos="755015" algn="l"/>
                <a:tab pos="755650" algn="l"/>
              </a:tabLst>
            </a:pPr>
            <a:r>
              <a:rPr sz="2000" spc="-5" dirty="0">
                <a:solidFill>
                  <a:srgbClr val="9A0000"/>
                </a:solidFill>
                <a:latin typeface="Arial"/>
                <a:cs typeface="Arial"/>
              </a:rPr>
              <a:t>Launching selected tests </a:t>
            </a:r>
            <a:r>
              <a:rPr sz="2000" spc="-5" dirty="0">
                <a:latin typeface="Arial"/>
                <a:cs typeface="Arial"/>
              </a:rPr>
              <a:t>in multiple device  environments</a:t>
            </a:r>
            <a:endParaRPr sz="2000">
              <a:latin typeface="Arial"/>
              <a:cs typeface="Arial"/>
            </a:endParaRPr>
          </a:p>
          <a:p>
            <a:pPr marL="755015" marR="5080" lvl="1" indent="-285750">
              <a:lnSpc>
                <a:spcPts val="2170"/>
              </a:lnSpc>
              <a:spcBef>
                <a:spcPts val="459"/>
              </a:spcBef>
              <a:buSzPct val="70000"/>
              <a:buFont typeface="Wingdings"/>
              <a:buChar char=""/>
              <a:tabLst>
                <a:tab pos="755015" algn="l"/>
                <a:tab pos="755650" algn="l"/>
              </a:tabLst>
            </a:pPr>
            <a:r>
              <a:rPr sz="2000" spc="-10" dirty="0">
                <a:solidFill>
                  <a:srgbClr val="9A0000"/>
                </a:solidFill>
                <a:latin typeface="Arial"/>
                <a:cs typeface="Arial"/>
              </a:rPr>
              <a:t>Assessing the </a:t>
            </a:r>
            <a:r>
              <a:rPr sz="2000" spc="-5" dirty="0">
                <a:solidFill>
                  <a:srgbClr val="9A0000"/>
                </a:solidFill>
                <a:latin typeface="Arial"/>
                <a:cs typeface="Arial"/>
              </a:rPr>
              <a:t>test </a:t>
            </a:r>
            <a:r>
              <a:rPr sz="2000" spc="-10" dirty="0">
                <a:solidFill>
                  <a:srgbClr val="9A0000"/>
                </a:solidFill>
                <a:latin typeface="Arial"/>
                <a:cs typeface="Arial"/>
              </a:rPr>
              <a:t>outcome </a:t>
            </a:r>
            <a:r>
              <a:rPr sz="2000" spc="-10" dirty="0">
                <a:latin typeface="Arial"/>
                <a:cs typeface="Arial"/>
              </a:rPr>
              <a:t>(sometimes </a:t>
            </a:r>
            <a:r>
              <a:rPr sz="2000" spc="-5" dirty="0">
                <a:latin typeface="Arial"/>
                <a:cs typeface="Arial"/>
              </a:rPr>
              <a:t>called a </a:t>
            </a:r>
            <a:r>
              <a:rPr sz="2000" spc="-10" dirty="0">
                <a:latin typeface="Arial"/>
                <a:cs typeface="Arial"/>
              </a:rPr>
              <a:t>“test  </a:t>
            </a:r>
            <a:r>
              <a:rPr sz="2000" spc="-5" dirty="0">
                <a:latin typeface="Arial"/>
                <a:cs typeface="Arial"/>
              </a:rPr>
              <a:t>oracle”)</a:t>
            </a:r>
            <a:endParaRPr sz="2000">
              <a:latin typeface="Arial"/>
              <a:cs typeface="Arial"/>
            </a:endParaRPr>
          </a:p>
          <a:p>
            <a:pPr marL="755650" marR="85090" lvl="1" indent="-286385">
              <a:lnSpc>
                <a:spcPts val="2170"/>
              </a:lnSpc>
              <a:spcBef>
                <a:spcPts val="459"/>
              </a:spcBef>
              <a:buSzPct val="70000"/>
              <a:buFont typeface="Wingdings"/>
              <a:buChar char=""/>
              <a:tabLst>
                <a:tab pos="755015" algn="l"/>
                <a:tab pos="755650" algn="l"/>
              </a:tabLst>
            </a:pPr>
            <a:r>
              <a:rPr sz="2000" spc="-10" dirty="0">
                <a:solidFill>
                  <a:srgbClr val="9A0000"/>
                </a:solidFill>
                <a:latin typeface="Arial"/>
                <a:cs typeface="Arial"/>
              </a:rPr>
              <a:t>Evaluating </a:t>
            </a:r>
            <a:r>
              <a:rPr sz="2000" spc="-5" dirty="0">
                <a:solidFill>
                  <a:srgbClr val="9A0000"/>
                </a:solidFill>
                <a:latin typeface="Arial"/>
                <a:cs typeface="Arial"/>
              </a:rPr>
              <a:t>the impact of failures </a:t>
            </a:r>
            <a:r>
              <a:rPr sz="2000" i="1" spc="-5" dirty="0">
                <a:latin typeface="Arial"/>
                <a:cs typeface="Arial"/>
              </a:rPr>
              <a:t>and </a:t>
            </a:r>
            <a:r>
              <a:rPr sz="2000" spc="-5" dirty="0">
                <a:latin typeface="Arial"/>
                <a:cs typeface="Arial"/>
              </a:rPr>
              <a:t>determining the  root cause of the</a:t>
            </a:r>
            <a:r>
              <a:rPr sz="2000" spc="-10" dirty="0">
                <a:latin typeface="Arial"/>
                <a:cs typeface="Arial"/>
              </a:rPr>
              <a:t> failure</a:t>
            </a:r>
            <a:endParaRPr sz="2000">
              <a:latin typeface="Arial"/>
              <a:cs typeface="Arial"/>
            </a:endParaRPr>
          </a:p>
          <a:p>
            <a:pPr marL="755650" lvl="1" indent="-285750">
              <a:lnSpc>
                <a:spcPct val="100000"/>
              </a:lnSpc>
              <a:spcBef>
                <a:spcPts val="195"/>
              </a:spcBef>
              <a:buClr>
                <a:srgbClr val="9A0000"/>
              </a:buClr>
              <a:buSzPct val="70000"/>
              <a:buFont typeface="Wingdings"/>
              <a:buChar char=""/>
              <a:tabLst>
                <a:tab pos="755015" algn="l"/>
                <a:tab pos="755650" algn="l"/>
              </a:tabLst>
            </a:pPr>
            <a:r>
              <a:rPr sz="2000" spc="-10" dirty="0">
                <a:latin typeface="Arial"/>
                <a:cs typeface="Arial"/>
              </a:rPr>
              <a:t>Determining whether </a:t>
            </a:r>
            <a:r>
              <a:rPr sz="2000" spc="-5" dirty="0">
                <a:latin typeface="Arial"/>
                <a:cs typeface="Arial"/>
              </a:rPr>
              <a:t>the </a:t>
            </a:r>
            <a:r>
              <a:rPr sz="2000" spc="-5" dirty="0">
                <a:solidFill>
                  <a:srgbClr val="9A0000"/>
                </a:solidFill>
                <a:latin typeface="Arial"/>
                <a:cs typeface="Arial"/>
              </a:rPr>
              <a:t>testing regime is</a:t>
            </a:r>
            <a:r>
              <a:rPr sz="2000" spc="50" dirty="0">
                <a:solidFill>
                  <a:srgbClr val="9A0000"/>
                </a:solidFill>
                <a:latin typeface="Arial"/>
                <a:cs typeface="Arial"/>
              </a:rPr>
              <a:t> </a:t>
            </a:r>
            <a:r>
              <a:rPr sz="2000" spc="-10" dirty="0">
                <a:solidFill>
                  <a:srgbClr val="9A0000"/>
                </a:solidFill>
                <a:latin typeface="Arial"/>
                <a:cs typeface="Arial"/>
              </a:rPr>
              <a:t>sufficient</a:t>
            </a:r>
            <a:endParaRPr sz="20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3535" y="1290319"/>
            <a:ext cx="4512945" cy="635635"/>
          </a:xfrm>
          <a:prstGeom prst="rect">
            <a:avLst/>
          </a:prstGeom>
        </p:spPr>
        <p:txBody>
          <a:bodyPr vert="horz" wrap="square" lIns="0" tIns="12700" rIns="0" bIns="0" rtlCol="0">
            <a:spAutoFit/>
          </a:bodyPr>
          <a:lstStyle/>
          <a:p>
            <a:pPr marL="12700">
              <a:lnSpc>
                <a:spcPct val="100000"/>
              </a:lnSpc>
              <a:spcBef>
                <a:spcPts val="100"/>
              </a:spcBef>
            </a:pPr>
            <a:r>
              <a:rPr spc="-5" dirty="0"/>
              <a:t>Tools</a:t>
            </a:r>
            <a:r>
              <a:rPr spc="-65" dirty="0"/>
              <a:t> </a:t>
            </a:r>
            <a:r>
              <a:rPr spc="-5" dirty="0"/>
              <a:t>Trends—SEE</a:t>
            </a:r>
          </a:p>
        </p:txBody>
      </p:sp>
      <p:sp>
        <p:nvSpPr>
          <p:cNvPr id="3" name="object 3"/>
          <p:cNvSpPr/>
          <p:nvPr/>
        </p:nvSpPr>
        <p:spPr>
          <a:xfrm>
            <a:off x="2679839" y="2330195"/>
            <a:ext cx="5638800" cy="393344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356223" y="6852020"/>
            <a:ext cx="191135"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35</a:t>
            </a:fld>
            <a:endParaRPr sz="10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3865879" cy="635635"/>
          </a:xfrm>
          <a:prstGeom prst="rect">
            <a:avLst/>
          </a:prstGeom>
        </p:spPr>
        <p:txBody>
          <a:bodyPr vert="horz" wrap="square" lIns="0" tIns="12700" rIns="0" bIns="0" rtlCol="0">
            <a:spAutoFit/>
          </a:bodyPr>
          <a:lstStyle/>
          <a:p>
            <a:pPr marL="12700">
              <a:lnSpc>
                <a:spcPct val="100000"/>
              </a:lnSpc>
              <a:spcBef>
                <a:spcPts val="100"/>
              </a:spcBef>
            </a:pPr>
            <a:r>
              <a:rPr spc="-5" dirty="0"/>
              <a:t>The Road</a:t>
            </a:r>
            <a:r>
              <a:rPr spc="-75" dirty="0"/>
              <a:t> </a:t>
            </a:r>
            <a:r>
              <a:rPr spc="-5" dirty="0"/>
              <a:t>Ahead</a:t>
            </a:r>
          </a:p>
        </p:txBody>
      </p:sp>
      <p:sp>
        <p:nvSpPr>
          <p:cNvPr id="69" name="object 69"/>
          <p:cNvSpPr txBox="1"/>
          <p:nvPr/>
        </p:nvSpPr>
        <p:spPr>
          <a:xfrm>
            <a:off x="9356223" y="6852020"/>
            <a:ext cx="191135"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36</a:t>
            </a:fld>
            <a:endParaRPr sz="1000">
              <a:latin typeface="Arial"/>
              <a:cs typeface="Arial"/>
            </a:endParaRPr>
          </a:p>
        </p:txBody>
      </p:sp>
      <p:sp>
        <p:nvSpPr>
          <p:cNvPr id="67" name="object 67"/>
          <p:cNvSpPr txBox="1"/>
          <p:nvPr/>
        </p:nvSpPr>
        <p:spPr>
          <a:xfrm>
            <a:off x="2683135" y="2277871"/>
            <a:ext cx="6558280" cy="3896360"/>
          </a:xfrm>
          <a:prstGeom prst="rect">
            <a:avLst/>
          </a:prstGeom>
        </p:spPr>
        <p:txBody>
          <a:bodyPr vert="horz" wrap="square" lIns="0" tIns="12700" rIns="0" bIns="0" rtlCol="0">
            <a:spAutoFit/>
          </a:bodyPr>
          <a:lstStyle/>
          <a:p>
            <a:pPr marL="355600" marR="5080" indent="-342900">
              <a:lnSpc>
                <a:spcPct val="100000"/>
              </a:lnSpc>
              <a:spcBef>
                <a:spcPts val="100"/>
              </a:spcBef>
              <a:buClr>
                <a:srgbClr val="9A0000"/>
              </a:buClr>
              <a:buSzPct val="75000"/>
              <a:buFont typeface="Wingdings"/>
              <a:buChar char=""/>
              <a:tabLst>
                <a:tab pos="354965" algn="l"/>
                <a:tab pos="355600" algn="l"/>
              </a:tabLst>
            </a:pPr>
            <a:r>
              <a:rPr sz="2400" spc="-5" dirty="0">
                <a:latin typeface="Arial"/>
                <a:cs typeface="Arial"/>
              </a:rPr>
              <a:t>“We're driving faster and faster into the future,  </a:t>
            </a:r>
            <a:r>
              <a:rPr sz="2400" dirty="0">
                <a:latin typeface="Arial"/>
                <a:cs typeface="Arial"/>
              </a:rPr>
              <a:t>trying to steer by using only the rear-view  mirror.” </a:t>
            </a:r>
            <a:r>
              <a:rPr sz="2000" i="1" spc="-5" dirty="0">
                <a:latin typeface="Arial"/>
                <a:cs typeface="Arial"/>
              </a:rPr>
              <a:t>Marshall</a:t>
            </a:r>
            <a:r>
              <a:rPr sz="2000" i="1" spc="-10" dirty="0">
                <a:latin typeface="Arial"/>
                <a:cs typeface="Arial"/>
              </a:rPr>
              <a:t> </a:t>
            </a:r>
            <a:r>
              <a:rPr sz="2000" i="1" spc="-5" dirty="0">
                <a:latin typeface="Arial"/>
                <a:cs typeface="Arial"/>
              </a:rPr>
              <a:t>McLuhan</a:t>
            </a:r>
            <a:endParaRPr sz="2000">
              <a:latin typeface="Arial"/>
              <a:cs typeface="Arial"/>
            </a:endParaRPr>
          </a:p>
          <a:p>
            <a:pPr marL="355600" marR="244475" indent="-342900">
              <a:lnSpc>
                <a:spcPct val="100000"/>
              </a:lnSpc>
              <a:spcBef>
                <a:spcPts val="555"/>
              </a:spcBef>
              <a:buClr>
                <a:srgbClr val="9A0000"/>
              </a:buClr>
              <a:buSzPct val="75000"/>
              <a:buFont typeface="Wingdings"/>
              <a:buChar char=""/>
              <a:tabLst>
                <a:tab pos="354965" algn="l"/>
                <a:tab pos="355600" algn="l"/>
              </a:tabLst>
            </a:pPr>
            <a:r>
              <a:rPr sz="2400" dirty="0">
                <a:latin typeface="Arial"/>
                <a:cs typeface="Arial"/>
              </a:rPr>
              <a:t>“Artificial intelligence is about at the same  place the personal computer industry was</a:t>
            </a:r>
            <a:r>
              <a:rPr sz="2400" spc="-95" dirty="0">
                <a:latin typeface="Arial"/>
                <a:cs typeface="Arial"/>
              </a:rPr>
              <a:t> </a:t>
            </a:r>
            <a:r>
              <a:rPr sz="2400" dirty="0">
                <a:latin typeface="Arial"/>
                <a:cs typeface="Arial"/>
              </a:rPr>
              <a:t>in  1978.” </a:t>
            </a:r>
            <a:r>
              <a:rPr sz="2000" i="1" spc="-5" dirty="0">
                <a:latin typeface="Arial"/>
                <a:cs typeface="Arial"/>
              </a:rPr>
              <a:t>BBC News</a:t>
            </a:r>
            <a:endParaRPr sz="2000">
              <a:latin typeface="Arial"/>
              <a:cs typeface="Arial"/>
            </a:endParaRPr>
          </a:p>
          <a:p>
            <a:pPr marL="355600" indent="-342900">
              <a:lnSpc>
                <a:spcPts val="2875"/>
              </a:lnSpc>
              <a:spcBef>
                <a:spcPts val="560"/>
              </a:spcBef>
              <a:buClr>
                <a:srgbClr val="9A0000"/>
              </a:buClr>
              <a:buSzPct val="75000"/>
              <a:buFont typeface="Wingdings"/>
              <a:buChar char=""/>
              <a:tabLst>
                <a:tab pos="354965" algn="l"/>
                <a:tab pos="355600" algn="l"/>
                <a:tab pos="3913504" algn="l"/>
              </a:tabLst>
            </a:pPr>
            <a:r>
              <a:rPr sz="2400" dirty="0">
                <a:latin typeface="Arial"/>
                <a:cs typeface="Arial"/>
              </a:rPr>
              <a:t>Prediction</a:t>
            </a:r>
            <a:r>
              <a:rPr sz="2400" spc="-5" dirty="0">
                <a:latin typeface="Arial"/>
                <a:cs typeface="Arial"/>
              </a:rPr>
              <a:t> </a:t>
            </a:r>
            <a:r>
              <a:rPr sz="2400" dirty="0">
                <a:latin typeface="Arial"/>
                <a:cs typeface="Arial"/>
              </a:rPr>
              <a:t>by</a:t>
            </a:r>
            <a:r>
              <a:rPr sz="2400" spc="-5" dirty="0">
                <a:latin typeface="Arial"/>
                <a:cs typeface="Arial"/>
              </a:rPr>
              <a:t> </a:t>
            </a:r>
            <a:r>
              <a:rPr sz="2400" dirty="0">
                <a:latin typeface="Arial"/>
                <a:cs typeface="Arial"/>
              </a:rPr>
              <a:t>consensus:	</a:t>
            </a:r>
            <a:r>
              <a:rPr sz="2400" i="1" dirty="0">
                <a:latin typeface="Arial"/>
                <a:cs typeface="Arial"/>
              </a:rPr>
              <a:t>similar</a:t>
            </a:r>
            <a:r>
              <a:rPr sz="2400" i="1" spc="-10" dirty="0">
                <a:latin typeface="Arial"/>
                <a:cs typeface="Arial"/>
              </a:rPr>
              <a:t> </a:t>
            </a:r>
            <a:r>
              <a:rPr sz="2400" i="1" dirty="0">
                <a:latin typeface="Arial"/>
                <a:cs typeface="Arial"/>
              </a:rPr>
              <a:t>to</a:t>
            </a:r>
            <a:endParaRPr sz="2400">
              <a:latin typeface="Arial"/>
              <a:cs typeface="Arial"/>
            </a:endParaRPr>
          </a:p>
          <a:p>
            <a:pPr marL="355600">
              <a:lnSpc>
                <a:spcPts val="2875"/>
              </a:lnSpc>
            </a:pPr>
            <a:r>
              <a:rPr sz="2400" dirty="0">
                <a:latin typeface="Arial"/>
                <a:cs typeface="Arial"/>
                <a:hlinkClick r:id="rId4"/>
              </a:rPr>
              <a:t>www.hubdub.com</a:t>
            </a:r>
            <a:endParaRPr sz="2400">
              <a:latin typeface="Arial"/>
              <a:cs typeface="Arial"/>
            </a:endParaRPr>
          </a:p>
          <a:p>
            <a:pPr marL="355600" marR="724535" indent="-342900">
              <a:lnSpc>
                <a:spcPct val="100000"/>
              </a:lnSpc>
              <a:spcBef>
                <a:spcPts val="570"/>
              </a:spcBef>
              <a:buSzPct val="75000"/>
              <a:buFont typeface="Wingdings"/>
              <a:buChar char=""/>
              <a:tabLst>
                <a:tab pos="354965" algn="l"/>
                <a:tab pos="355600" algn="l"/>
              </a:tabLst>
            </a:pPr>
            <a:r>
              <a:rPr sz="2400" spc="-5" dirty="0">
                <a:solidFill>
                  <a:srgbClr val="9A0000"/>
                </a:solidFill>
                <a:latin typeface="Arial"/>
                <a:cs typeface="Arial"/>
              </a:rPr>
              <a:t>“…the best way to predict the future is to  invent it.” </a:t>
            </a:r>
            <a:r>
              <a:rPr sz="2000" i="1" spc="-5" dirty="0">
                <a:latin typeface="Arial"/>
                <a:cs typeface="Arial"/>
              </a:rPr>
              <a:t>Alan Kay</a:t>
            </a:r>
            <a:endParaRPr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3554729" cy="635635"/>
          </a:xfrm>
          <a:prstGeom prst="rect">
            <a:avLst/>
          </a:prstGeom>
        </p:spPr>
        <p:txBody>
          <a:bodyPr vert="horz" wrap="square" lIns="0" tIns="12700" rIns="0" bIns="0" rtlCol="0">
            <a:spAutoFit/>
          </a:bodyPr>
          <a:lstStyle/>
          <a:p>
            <a:pPr marL="12700">
              <a:lnSpc>
                <a:spcPct val="100000"/>
              </a:lnSpc>
              <a:spcBef>
                <a:spcPts val="100"/>
              </a:spcBef>
            </a:pPr>
            <a:r>
              <a:rPr dirty="0"/>
              <a:t>A </a:t>
            </a:r>
            <a:r>
              <a:rPr spc="-5" dirty="0"/>
              <a:t>Harsh</a:t>
            </a:r>
            <a:r>
              <a:rPr spc="-85" dirty="0"/>
              <a:t> </a:t>
            </a:r>
            <a:r>
              <a:rPr spc="-5" dirty="0"/>
              <a:t>Reality</a:t>
            </a:r>
          </a:p>
        </p:txBody>
      </p:sp>
      <p:sp>
        <p:nvSpPr>
          <p:cNvPr id="69" name="object 69"/>
          <p:cNvSpPr txBox="1"/>
          <p:nvPr/>
        </p:nvSpPr>
        <p:spPr>
          <a:xfrm>
            <a:off x="9426327" y="6852020"/>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4</a:t>
            </a:fld>
            <a:endParaRPr sz="1000">
              <a:latin typeface="Arial"/>
              <a:cs typeface="Arial"/>
            </a:endParaRPr>
          </a:p>
        </p:txBody>
      </p:sp>
      <p:sp>
        <p:nvSpPr>
          <p:cNvPr id="67" name="object 67"/>
          <p:cNvSpPr txBox="1"/>
          <p:nvPr/>
        </p:nvSpPr>
        <p:spPr>
          <a:xfrm>
            <a:off x="2683123" y="2277871"/>
            <a:ext cx="6505575" cy="2800985"/>
          </a:xfrm>
          <a:prstGeom prst="rect">
            <a:avLst/>
          </a:prstGeom>
        </p:spPr>
        <p:txBody>
          <a:bodyPr vert="horz" wrap="square" lIns="0" tIns="12700" rIns="0" bIns="0" rtlCol="0">
            <a:spAutoFit/>
          </a:bodyPr>
          <a:lstStyle/>
          <a:p>
            <a:pPr marL="355600" marR="5080" indent="-342900">
              <a:lnSpc>
                <a:spcPct val="100000"/>
              </a:lnSpc>
              <a:spcBef>
                <a:spcPts val="100"/>
              </a:spcBef>
              <a:buClr>
                <a:srgbClr val="9A0000"/>
              </a:buClr>
              <a:buSzPct val="75000"/>
              <a:buFont typeface="Wingdings"/>
              <a:buChar char=""/>
              <a:tabLst>
                <a:tab pos="354965" algn="l"/>
                <a:tab pos="356235" algn="l"/>
              </a:tabLst>
            </a:pPr>
            <a:r>
              <a:rPr sz="2400" dirty="0">
                <a:latin typeface="Arial"/>
                <a:cs typeface="Arial"/>
              </a:rPr>
              <a:t>The challenges facing software engineers</a:t>
            </a:r>
            <a:r>
              <a:rPr sz="2400" spc="-95" dirty="0">
                <a:latin typeface="Arial"/>
                <a:cs typeface="Arial"/>
              </a:rPr>
              <a:t> </a:t>
            </a:r>
            <a:r>
              <a:rPr sz="2400" dirty="0">
                <a:latin typeface="Arial"/>
                <a:cs typeface="Arial"/>
              </a:rPr>
              <a:t>will  </a:t>
            </a:r>
            <a:r>
              <a:rPr sz="2400" spc="-5" dirty="0">
                <a:latin typeface="Arial"/>
                <a:cs typeface="Arial"/>
              </a:rPr>
              <a:t>get no easier as we move into the second  decade of the 21st</a:t>
            </a:r>
            <a:r>
              <a:rPr sz="2400" spc="5" dirty="0">
                <a:latin typeface="Arial"/>
                <a:cs typeface="Arial"/>
              </a:rPr>
              <a:t> </a:t>
            </a:r>
            <a:r>
              <a:rPr sz="2400" spc="-5" dirty="0">
                <a:latin typeface="Arial"/>
                <a:cs typeface="Arial"/>
              </a:rPr>
              <a:t>century</a:t>
            </a:r>
            <a:endParaRPr sz="2400">
              <a:latin typeface="Arial"/>
              <a:cs typeface="Arial"/>
            </a:endParaRPr>
          </a:p>
          <a:p>
            <a:pPr marL="355600" marR="309880" indent="-342900">
              <a:lnSpc>
                <a:spcPct val="100000"/>
              </a:lnSpc>
              <a:spcBef>
                <a:spcPts val="555"/>
              </a:spcBef>
              <a:buClr>
                <a:srgbClr val="9A0000"/>
              </a:buClr>
              <a:buSzPct val="75000"/>
              <a:buFont typeface="Wingdings"/>
              <a:buChar char=""/>
              <a:tabLst>
                <a:tab pos="354965" algn="l"/>
                <a:tab pos="356235" algn="l"/>
              </a:tabLst>
            </a:pPr>
            <a:r>
              <a:rPr sz="2400" dirty="0">
                <a:latin typeface="Arial"/>
                <a:cs typeface="Arial"/>
              </a:rPr>
              <a:t>New process models, methods,</a:t>
            </a:r>
            <a:r>
              <a:rPr sz="2400" spc="-90" dirty="0">
                <a:latin typeface="Arial"/>
                <a:cs typeface="Arial"/>
              </a:rPr>
              <a:t> </a:t>
            </a:r>
            <a:r>
              <a:rPr sz="2400" dirty="0">
                <a:latin typeface="Arial"/>
                <a:cs typeface="Arial"/>
              </a:rPr>
              <a:t>languages,  and tools will</a:t>
            </a:r>
            <a:r>
              <a:rPr sz="2400" spc="-10" dirty="0">
                <a:latin typeface="Arial"/>
                <a:cs typeface="Arial"/>
              </a:rPr>
              <a:t> </a:t>
            </a:r>
            <a:r>
              <a:rPr sz="2400" dirty="0">
                <a:latin typeface="Arial"/>
                <a:cs typeface="Arial"/>
              </a:rPr>
              <a:t>emerge,</a:t>
            </a:r>
            <a:endParaRPr sz="2400">
              <a:latin typeface="Arial"/>
              <a:cs typeface="Arial"/>
            </a:endParaRPr>
          </a:p>
          <a:p>
            <a:pPr marL="12700">
              <a:lnSpc>
                <a:spcPct val="100000"/>
              </a:lnSpc>
              <a:spcBef>
                <a:spcPts val="565"/>
              </a:spcBef>
            </a:pPr>
            <a:r>
              <a:rPr sz="2400" i="1" spc="-5" dirty="0">
                <a:latin typeface="Arial"/>
                <a:cs typeface="Arial"/>
              </a:rPr>
              <a:t>But</a:t>
            </a:r>
            <a:r>
              <a:rPr sz="2400" i="1" spc="-15" dirty="0">
                <a:latin typeface="Arial"/>
                <a:cs typeface="Arial"/>
              </a:rPr>
              <a:t> </a:t>
            </a:r>
            <a:r>
              <a:rPr sz="2400" i="1" dirty="0">
                <a:latin typeface="Arial"/>
                <a:cs typeface="Arial"/>
              </a:rPr>
              <a:t>…</a:t>
            </a:r>
            <a:endParaRPr sz="2400">
              <a:latin typeface="Arial"/>
              <a:cs typeface="Arial"/>
            </a:endParaRPr>
          </a:p>
          <a:p>
            <a:pPr marL="355600" indent="-343535">
              <a:lnSpc>
                <a:spcPct val="100000"/>
              </a:lnSpc>
              <a:spcBef>
                <a:spcPts val="570"/>
              </a:spcBef>
              <a:buSzPct val="75000"/>
              <a:buFont typeface="Wingdings"/>
              <a:buChar char=""/>
              <a:tabLst>
                <a:tab pos="354965" algn="l"/>
                <a:tab pos="356235" algn="l"/>
              </a:tabLst>
            </a:pPr>
            <a:r>
              <a:rPr sz="2400" i="1" dirty="0">
                <a:solidFill>
                  <a:srgbClr val="9A0000"/>
                </a:solidFill>
                <a:latin typeface="Arial"/>
                <a:cs typeface="Arial"/>
              </a:rPr>
              <a:t>There is no silver</a:t>
            </a:r>
            <a:r>
              <a:rPr sz="2400" i="1" spc="-10" dirty="0">
                <a:solidFill>
                  <a:srgbClr val="9A0000"/>
                </a:solidFill>
                <a:latin typeface="Arial"/>
                <a:cs typeface="Arial"/>
              </a:rPr>
              <a:t> </a:t>
            </a:r>
            <a:r>
              <a:rPr sz="2400" i="1" dirty="0">
                <a:solidFill>
                  <a:srgbClr val="9A0000"/>
                </a:solidFill>
                <a:latin typeface="Arial"/>
                <a:cs typeface="Arial"/>
              </a:rPr>
              <a:t>bullet!</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7596505" cy="635635"/>
          </a:xfrm>
          <a:prstGeom prst="rect">
            <a:avLst/>
          </a:prstGeom>
        </p:spPr>
        <p:txBody>
          <a:bodyPr vert="horz" wrap="square" lIns="0" tIns="12700" rIns="0" bIns="0" rtlCol="0">
            <a:spAutoFit/>
          </a:bodyPr>
          <a:lstStyle/>
          <a:p>
            <a:pPr marL="12700">
              <a:lnSpc>
                <a:spcPct val="100000"/>
              </a:lnSpc>
              <a:spcBef>
                <a:spcPts val="100"/>
              </a:spcBef>
            </a:pPr>
            <a:r>
              <a:rPr spc="-5" dirty="0"/>
              <a:t>Software Intensive Systems</a:t>
            </a:r>
            <a:r>
              <a:rPr spc="-40" dirty="0"/>
              <a:t> </a:t>
            </a:r>
            <a:r>
              <a:rPr spc="-5" dirty="0"/>
              <a:t>(SIS)</a:t>
            </a:r>
          </a:p>
        </p:txBody>
      </p:sp>
      <p:sp>
        <p:nvSpPr>
          <p:cNvPr id="67" name="object 67"/>
          <p:cNvSpPr/>
          <p:nvPr/>
        </p:nvSpPr>
        <p:spPr>
          <a:xfrm>
            <a:off x="3060839" y="2253995"/>
            <a:ext cx="2362200" cy="1066800"/>
          </a:xfrm>
          <a:custGeom>
            <a:avLst/>
            <a:gdLst/>
            <a:ahLst/>
            <a:cxnLst/>
            <a:rect l="l" t="t" r="r" b="b"/>
            <a:pathLst>
              <a:path w="2362200" h="1066800">
                <a:moveTo>
                  <a:pt x="1575054" y="1066799"/>
                </a:moveTo>
                <a:lnTo>
                  <a:pt x="1575054" y="0"/>
                </a:lnTo>
                <a:lnTo>
                  <a:pt x="0" y="0"/>
                </a:lnTo>
                <a:lnTo>
                  <a:pt x="0" y="1066800"/>
                </a:lnTo>
                <a:lnTo>
                  <a:pt x="1575054" y="1066799"/>
                </a:lnTo>
                <a:close/>
              </a:path>
              <a:path w="2362200" h="1066800">
                <a:moveTo>
                  <a:pt x="1968245" y="666749"/>
                </a:moveTo>
                <a:lnTo>
                  <a:pt x="1968245" y="400049"/>
                </a:lnTo>
                <a:lnTo>
                  <a:pt x="1575054" y="400049"/>
                </a:lnTo>
                <a:lnTo>
                  <a:pt x="1575054" y="666749"/>
                </a:lnTo>
                <a:lnTo>
                  <a:pt x="1968245" y="666749"/>
                </a:lnTo>
                <a:close/>
              </a:path>
              <a:path w="2362200" h="1066800">
                <a:moveTo>
                  <a:pt x="2362200" y="533399"/>
                </a:moveTo>
                <a:lnTo>
                  <a:pt x="1968245" y="266699"/>
                </a:lnTo>
                <a:lnTo>
                  <a:pt x="1968245" y="800099"/>
                </a:lnTo>
                <a:lnTo>
                  <a:pt x="2362200" y="533399"/>
                </a:lnTo>
                <a:close/>
              </a:path>
            </a:pathLst>
          </a:custGeom>
          <a:solidFill>
            <a:srgbClr val="9A0000"/>
          </a:solidFill>
        </p:spPr>
        <p:txBody>
          <a:bodyPr wrap="square" lIns="0" tIns="0" rIns="0" bIns="0" rtlCol="0"/>
          <a:lstStyle/>
          <a:p>
            <a:endParaRPr/>
          </a:p>
        </p:txBody>
      </p:sp>
      <p:sp>
        <p:nvSpPr>
          <p:cNvPr id="68" name="object 68"/>
          <p:cNvSpPr/>
          <p:nvPr/>
        </p:nvSpPr>
        <p:spPr>
          <a:xfrm>
            <a:off x="3060839" y="2253995"/>
            <a:ext cx="2362200" cy="1066800"/>
          </a:xfrm>
          <a:custGeom>
            <a:avLst/>
            <a:gdLst/>
            <a:ahLst/>
            <a:cxnLst/>
            <a:rect l="l" t="t" r="r" b="b"/>
            <a:pathLst>
              <a:path w="2362200" h="1066800">
                <a:moveTo>
                  <a:pt x="0" y="0"/>
                </a:moveTo>
                <a:lnTo>
                  <a:pt x="0" y="1066800"/>
                </a:lnTo>
                <a:lnTo>
                  <a:pt x="1575054" y="1066799"/>
                </a:lnTo>
                <a:lnTo>
                  <a:pt x="1575054" y="666749"/>
                </a:lnTo>
                <a:lnTo>
                  <a:pt x="1968245" y="666749"/>
                </a:lnTo>
                <a:lnTo>
                  <a:pt x="1968245" y="800099"/>
                </a:lnTo>
                <a:lnTo>
                  <a:pt x="2362200" y="533399"/>
                </a:lnTo>
                <a:lnTo>
                  <a:pt x="1968245" y="266699"/>
                </a:lnTo>
                <a:lnTo>
                  <a:pt x="1968245" y="400049"/>
                </a:lnTo>
                <a:lnTo>
                  <a:pt x="1575054" y="400049"/>
                </a:lnTo>
                <a:lnTo>
                  <a:pt x="1575054" y="0"/>
                </a:lnTo>
                <a:lnTo>
                  <a:pt x="0" y="0"/>
                </a:lnTo>
                <a:close/>
              </a:path>
            </a:pathLst>
          </a:custGeom>
          <a:ln w="9525">
            <a:solidFill>
              <a:srgbClr val="000000"/>
            </a:solidFill>
          </a:ln>
        </p:spPr>
        <p:txBody>
          <a:bodyPr wrap="square" lIns="0" tIns="0" rIns="0" bIns="0" rtlCol="0"/>
          <a:lstStyle/>
          <a:p>
            <a:endParaRPr/>
          </a:p>
        </p:txBody>
      </p:sp>
      <p:sp>
        <p:nvSpPr>
          <p:cNvPr id="69" name="object 69"/>
          <p:cNvSpPr/>
          <p:nvPr/>
        </p:nvSpPr>
        <p:spPr>
          <a:xfrm>
            <a:off x="5423039" y="2253995"/>
            <a:ext cx="1066800" cy="990600"/>
          </a:xfrm>
          <a:custGeom>
            <a:avLst/>
            <a:gdLst/>
            <a:ahLst/>
            <a:cxnLst/>
            <a:rect l="l" t="t" r="r" b="b"/>
            <a:pathLst>
              <a:path w="1066800" h="990600">
                <a:moveTo>
                  <a:pt x="1066800" y="495300"/>
                </a:moveTo>
                <a:lnTo>
                  <a:pt x="1064622" y="450215"/>
                </a:lnTo>
                <a:lnTo>
                  <a:pt x="1058216" y="406266"/>
                </a:lnTo>
                <a:lnTo>
                  <a:pt x="1047767" y="363625"/>
                </a:lnTo>
                <a:lnTo>
                  <a:pt x="1033464" y="322469"/>
                </a:lnTo>
                <a:lnTo>
                  <a:pt x="1015493" y="282971"/>
                </a:lnTo>
                <a:lnTo>
                  <a:pt x="994043" y="245307"/>
                </a:lnTo>
                <a:lnTo>
                  <a:pt x="969299" y="209652"/>
                </a:lnTo>
                <a:lnTo>
                  <a:pt x="941451" y="176179"/>
                </a:lnTo>
                <a:lnTo>
                  <a:pt x="910685" y="145065"/>
                </a:lnTo>
                <a:lnTo>
                  <a:pt x="877188" y="116484"/>
                </a:lnTo>
                <a:lnTo>
                  <a:pt x="841148" y="90611"/>
                </a:lnTo>
                <a:lnTo>
                  <a:pt x="802752" y="67620"/>
                </a:lnTo>
                <a:lnTo>
                  <a:pt x="762188" y="47687"/>
                </a:lnTo>
                <a:lnTo>
                  <a:pt x="719643" y="30985"/>
                </a:lnTo>
                <a:lnTo>
                  <a:pt x="675304" y="17691"/>
                </a:lnTo>
                <a:lnTo>
                  <a:pt x="629359" y="7979"/>
                </a:lnTo>
                <a:lnTo>
                  <a:pt x="581995" y="2024"/>
                </a:lnTo>
                <a:lnTo>
                  <a:pt x="533400" y="0"/>
                </a:lnTo>
                <a:lnTo>
                  <a:pt x="484804" y="2024"/>
                </a:lnTo>
                <a:lnTo>
                  <a:pt x="437440" y="7979"/>
                </a:lnTo>
                <a:lnTo>
                  <a:pt x="391495" y="17691"/>
                </a:lnTo>
                <a:lnTo>
                  <a:pt x="347156" y="30985"/>
                </a:lnTo>
                <a:lnTo>
                  <a:pt x="304611" y="47687"/>
                </a:lnTo>
                <a:lnTo>
                  <a:pt x="264047" y="67620"/>
                </a:lnTo>
                <a:lnTo>
                  <a:pt x="225651" y="90611"/>
                </a:lnTo>
                <a:lnTo>
                  <a:pt x="189611" y="116484"/>
                </a:lnTo>
                <a:lnTo>
                  <a:pt x="156114" y="145065"/>
                </a:lnTo>
                <a:lnTo>
                  <a:pt x="125348" y="176179"/>
                </a:lnTo>
                <a:lnTo>
                  <a:pt x="97500" y="209652"/>
                </a:lnTo>
                <a:lnTo>
                  <a:pt x="72756" y="245307"/>
                </a:lnTo>
                <a:lnTo>
                  <a:pt x="51306" y="282971"/>
                </a:lnTo>
                <a:lnTo>
                  <a:pt x="33335" y="322469"/>
                </a:lnTo>
                <a:lnTo>
                  <a:pt x="19032" y="363625"/>
                </a:lnTo>
                <a:lnTo>
                  <a:pt x="8583" y="406266"/>
                </a:lnTo>
                <a:lnTo>
                  <a:pt x="2177" y="450215"/>
                </a:lnTo>
                <a:lnTo>
                  <a:pt x="0" y="495300"/>
                </a:lnTo>
                <a:lnTo>
                  <a:pt x="2177" y="540384"/>
                </a:lnTo>
                <a:lnTo>
                  <a:pt x="8583" y="584333"/>
                </a:lnTo>
                <a:lnTo>
                  <a:pt x="19032" y="626974"/>
                </a:lnTo>
                <a:lnTo>
                  <a:pt x="33335" y="668130"/>
                </a:lnTo>
                <a:lnTo>
                  <a:pt x="51306" y="707628"/>
                </a:lnTo>
                <a:lnTo>
                  <a:pt x="72756" y="745292"/>
                </a:lnTo>
                <a:lnTo>
                  <a:pt x="97500" y="780947"/>
                </a:lnTo>
                <a:lnTo>
                  <a:pt x="125348" y="814420"/>
                </a:lnTo>
                <a:lnTo>
                  <a:pt x="156114" y="845534"/>
                </a:lnTo>
                <a:lnTo>
                  <a:pt x="189611" y="874115"/>
                </a:lnTo>
                <a:lnTo>
                  <a:pt x="225651" y="899988"/>
                </a:lnTo>
                <a:lnTo>
                  <a:pt x="264047" y="922979"/>
                </a:lnTo>
                <a:lnTo>
                  <a:pt x="304611" y="942912"/>
                </a:lnTo>
                <a:lnTo>
                  <a:pt x="347156" y="959614"/>
                </a:lnTo>
                <a:lnTo>
                  <a:pt x="391495" y="972908"/>
                </a:lnTo>
                <a:lnTo>
                  <a:pt x="437440" y="982620"/>
                </a:lnTo>
                <a:lnTo>
                  <a:pt x="484804" y="988575"/>
                </a:lnTo>
                <a:lnTo>
                  <a:pt x="533400" y="990600"/>
                </a:lnTo>
                <a:lnTo>
                  <a:pt x="581995" y="988575"/>
                </a:lnTo>
                <a:lnTo>
                  <a:pt x="629359" y="982620"/>
                </a:lnTo>
                <a:lnTo>
                  <a:pt x="675304" y="972908"/>
                </a:lnTo>
                <a:lnTo>
                  <a:pt x="719643" y="959614"/>
                </a:lnTo>
                <a:lnTo>
                  <a:pt x="762188" y="942912"/>
                </a:lnTo>
                <a:lnTo>
                  <a:pt x="802752" y="922979"/>
                </a:lnTo>
                <a:lnTo>
                  <a:pt x="841148" y="899988"/>
                </a:lnTo>
                <a:lnTo>
                  <a:pt x="877188" y="874115"/>
                </a:lnTo>
                <a:lnTo>
                  <a:pt x="910685" y="845534"/>
                </a:lnTo>
                <a:lnTo>
                  <a:pt x="941451" y="814420"/>
                </a:lnTo>
                <a:lnTo>
                  <a:pt x="969299" y="780947"/>
                </a:lnTo>
                <a:lnTo>
                  <a:pt x="994043" y="745292"/>
                </a:lnTo>
                <a:lnTo>
                  <a:pt x="1015493" y="707628"/>
                </a:lnTo>
                <a:lnTo>
                  <a:pt x="1033464" y="668130"/>
                </a:lnTo>
                <a:lnTo>
                  <a:pt x="1047767" y="626974"/>
                </a:lnTo>
                <a:lnTo>
                  <a:pt x="1058216" y="584333"/>
                </a:lnTo>
                <a:lnTo>
                  <a:pt x="1064622" y="540384"/>
                </a:lnTo>
                <a:lnTo>
                  <a:pt x="1066800" y="495300"/>
                </a:lnTo>
                <a:close/>
              </a:path>
            </a:pathLst>
          </a:custGeom>
          <a:solidFill>
            <a:srgbClr val="9A05FF"/>
          </a:solidFill>
        </p:spPr>
        <p:txBody>
          <a:bodyPr wrap="square" lIns="0" tIns="0" rIns="0" bIns="0" rtlCol="0"/>
          <a:lstStyle/>
          <a:p>
            <a:endParaRPr/>
          </a:p>
        </p:txBody>
      </p:sp>
      <p:sp>
        <p:nvSpPr>
          <p:cNvPr id="70" name="object 70"/>
          <p:cNvSpPr/>
          <p:nvPr/>
        </p:nvSpPr>
        <p:spPr>
          <a:xfrm>
            <a:off x="5423039" y="2253995"/>
            <a:ext cx="1066800" cy="990600"/>
          </a:xfrm>
          <a:custGeom>
            <a:avLst/>
            <a:gdLst/>
            <a:ahLst/>
            <a:cxnLst/>
            <a:rect l="l" t="t" r="r" b="b"/>
            <a:pathLst>
              <a:path w="1066800" h="990600">
                <a:moveTo>
                  <a:pt x="533400" y="0"/>
                </a:moveTo>
                <a:lnTo>
                  <a:pt x="484804" y="2024"/>
                </a:lnTo>
                <a:lnTo>
                  <a:pt x="437440" y="7979"/>
                </a:lnTo>
                <a:lnTo>
                  <a:pt x="391495" y="17691"/>
                </a:lnTo>
                <a:lnTo>
                  <a:pt x="347156" y="30985"/>
                </a:lnTo>
                <a:lnTo>
                  <a:pt x="304611" y="47687"/>
                </a:lnTo>
                <a:lnTo>
                  <a:pt x="264047" y="67620"/>
                </a:lnTo>
                <a:lnTo>
                  <a:pt x="225651" y="90611"/>
                </a:lnTo>
                <a:lnTo>
                  <a:pt x="189611" y="116484"/>
                </a:lnTo>
                <a:lnTo>
                  <a:pt x="156114" y="145065"/>
                </a:lnTo>
                <a:lnTo>
                  <a:pt x="125348" y="176179"/>
                </a:lnTo>
                <a:lnTo>
                  <a:pt x="97500" y="209652"/>
                </a:lnTo>
                <a:lnTo>
                  <a:pt x="72756" y="245307"/>
                </a:lnTo>
                <a:lnTo>
                  <a:pt x="51306" y="282971"/>
                </a:lnTo>
                <a:lnTo>
                  <a:pt x="33335" y="322469"/>
                </a:lnTo>
                <a:lnTo>
                  <a:pt x="19032" y="363625"/>
                </a:lnTo>
                <a:lnTo>
                  <a:pt x="8583" y="406266"/>
                </a:lnTo>
                <a:lnTo>
                  <a:pt x="2177" y="450215"/>
                </a:lnTo>
                <a:lnTo>
                  <a:pt x="0" y="495300"/>
                </a:lnTo>
                <a:lnTo>
                  <a:pt x="2177" y="540384"/>
                </a:lnTo>
                <a:lnTo>
                  <a:pt x="8583" y="584333"/>
                </a:lnTo>
                <a:lnTo>
                  <a:pt x="19032" y="626974"/>
                </a:lnTo>
                <a:lnTo>
                  <a:pt x="33335" y="668130"/>
                </a:lnTo>
                <a:lnTo>
                  <a:pt x="51306" y="707628"/>
                </a:lnTo>
                <a:lnTo>
                  <a:pt x="72756" y="745292"/>
                </a:lnTo>
                <a:lnTo>
                  <a:pt x="97500" y="780947"/>
                </a:lnTo>
                <a:lnTo>
                  <a:pt x="125348" y="814420"/>
                </a:lnTo>
                <a:lnTo>
                  <a:pt x="156114" y="845534"/>
                </a:lnTo>
                <a:lnTo>
                  <a:pt x="189611" y="874115"/>
                </a:lnTo>
                <a:lnTo>
                  <a:pt x="225651" y="899988"/>
                </a:lnTo>
                <a:lnTo>
                  <a:pt x="264047" y="922979"/>
                </a:lnTo>
                <a:lnTo>
                  <a:pt x="304611" y="942912"/>
                </a:lnTo>
                <a:lnTo>
                  <a:pt x="347156" y="959614"/>
                </a:lnTo>
                <a:lnTo>
                  <a:pt x="391495" y="972908"/>
                </a:lnTo>
                <a:lnTo>
                  <a:pt x="437440" y="982620"/>
                </a:lnTo>
                <a:lnTo>
                  <a:pt x="484804" y="988575"/>
                </a:lnTo>
                <a:lnTo>
                  <a:pt x="533400" y="990600"/>
                </a:lnTo>
                <a:lnTo>
                  <a:pt x="581995" y="988575"/>
                </a:lnTo>
                <a:lnTo>
                  <a:pt x="629359" y="982620"/>
                </a:lnTo>
                <a:lnTo>
                  <a:pt x="675304" y="972908"/>
                </a:lnTo>
                <a:lnTo>
                  <a:pt x="719643" y="959614"/>
                </a:lnTo>
                <a:lnTo>
                  <a:pt x="762188" y="942912"/>
                </a:lnTo>
                <a:lnTo>
                  <a:pt x="802752" y="922979"/>
                </a:lnTo>
                <a:lnTo>
                  <a:pt x="841148" y="899988"/>
                </a:lnTo>
                <a:lnTo>
                  <a:pt x="877188" y="874115"/>
                </a:lnTo>
                <a:lnTo>
                  <a:pt x="910685" y="845534"/>
                </a:lnTo>
                <a:lnTo>
                  <a:pt x="941451" y="814420"/>
                </a:lnTo>
                <a:lnTo>
                  <a:pt x="969299" y="780947"/>
                </a:lnTo>
                <a:lnTo>
                  <a:pt x="994043" y="745292"/>
                </a:lnTo>
                <a:lnTo>
                  <a:pt x="1015493" y="707628"/>
                </a:lnTo>
                <a:lnTo>
                  <a:pt x="1033464" y="668130"/>
                </a:lnTo>
                <a:lnTo>
                  <a:pt x="1047767" y="626974"/>
                </a:lnTo>
                <a:lnTo>
                  <a:pt x="1058216" y="584333"/>
                </a:lnTo>
                <a:lnTo>
                  <a:pt x="1064622" y="540384"/>
                </a:lnTo>
                <a:lnTo>
                  <a:pt x="1066800" y="495300"/>
                </a:lnTo>
                <a:lnTo>
                  <a:pt x="1064622" y="450215"/>
                </a:lnTo>
                <a:lnTo>
                  <a:pt x="1058216" y="406266"/>
                </a:lnTo>
                <a:lnTo>
                  <a:pt x="1047767" y="363625"/>
                </a:lnTo>
                <a:lnTo>
                  <a:pt x="1033464" y="322469"/>
                </a:lnTo>
                <a:lnTo>
                  <a:pt x="1015493" y="282971"/>
                </a:lnTo>
                <a:lnTo>
                  <a:pt x="994043" y="245307"/>
                </a:lnTo>
                <a:lnTo>
                  <a:pt x="969299" y="209652"/>
                </a:lnTo>
                <a:lnTo>
                  <a:pt x="941451" y="176179"/>
                </a:lnTo>
                <a:lnTo>
                  <a:pt x="910685" y="145065"/>
                </a:lnTo>
                <a:lnTo>
                  <a:pt x="877188" y="116484"/>
                </a:lnTo>
                <a:lnTo>
                  <a:pt x="841148" y="90611"/>
                </a:lnTo>
                <a:lnTo>
                  <a:pt x="802752" y="67620"/>
                </a:lnTo>
                <a:lnTo>
                  <a:pt x="762188" y="47687"/>
                </a:lnTo>
                <a:lnTo>
                  <a:pt x="719643" y="30985"/>
                </a:lnTo>
                <a:lnTo>
                  <a:pt x="675304" y="17691"/>
                </a:lnTo>
                <a:lnTo>
                  <a:pt x="629359" y="7979"/>
                </a:lnTo>
                <a:lnTo>
                  <a:pt x="581995" y="2024"/>
                </a:lnTo>
                <a:lnTo>
                  <a:pt x="533400" y="0"/>
                </a:lnTo>
                <a:close/>
              </a:path>
            </a:pathLst>
          </a:custGeom>
          <a:ln w="9525">
            <a:solidFill>
              <a:srgbClr val="000000"/>
            </a:solidFill>
          </a:ln>
        </p:spPr>
        <p:txBody>
          <a:bodyPr wrap="square" lIns="0" tIns="0" rIns="0" bIns="0" rtlCol="0"/>
          <a:lstStyle/>
          <a:p>
            <a:endParaRPr/>
          </a:p>
        </p:txBody>
      </p:sp>
      <p:sp>
        <p:nvSpPr>
          <p:cNvPr id="71" name="object 71"/>
          <p:cNvSpPr/>
          <p:nvPr/>
        </p:nvSpPr>
        <p:spPr>
          <a:xfrm>
            <a:off x="6489827" y="2253995"/>
            <a:ext cx="2514600" cy="1066800"/>
          </a:xfrm>
          <a:custGeom>
            <a:avLst/>
            <a:gdLst/>
            <a:ahLst/>
            <a:cxnLst/>
            <a:rect l="l" t="t" r="r" b="b"/>
            <a:pathLst>
              <a:path w="2514600" h="1066800">
                <a:moveTo>
                  <a:pt x="419100" y="800100"/>
                </a:moveTo>
                <a:lnTo>
                  <a:pt x="419100" y="266700"/>
                </a:lnTo>
                <a:lnTo>
                  <a:pt x="0" y="533400"/>
                </a:lnTo>
                <a:lnTo>
                  <a:pt x="419100" y="800100"/>
                </a:lnTo>
                <a:close/>
              </a:path>
              <a:path w="2514600" h="1066800">
                <a:moveTo>
                  <a:pt x="838200" y="666750"/>
                </a:moveTo>
                <a:lnTo>
                  <a:pt x="838200" y="400050"/>
                </a:lnTo>
                <a:lnTo>
                  <a:pt x="419100" y="400050"/>
                </a:lnTo>
                <a:lnTo>
                  <a:pt x="419100" y="666750"/>
                </a:lnTo>
                <a:lnTo>
                  <a:pt x="838200" y="666750"/>
                </a:lnTo>
                <a:close/>
              </a:path>
              <a:path w="2514600" h="1066800">
                <a:moveTo>
                  <a:pt x="2514600" y="1066799"/>
                </a:moveTo>
                <a:lnTo>
                  <a:pt x="2514600" y="0"/>
                </a:lnTo>
                <a:lnTo>
                  <a:pt x="838200" y="0"/>
                </a:lnTo>
                <a:lnTo>
                  <a:pt x="838200" y="1066800"/>
                </a:lnTo>
                <a:lnTo>
                  <a:pt x="2514600" y="1066799"/>
                </a:lnTo>
                <a:close/>
              </a:path>
            </a:pathLst>
          </a:custGeom>
          <a:solidFill>
            <a:srgbClr val="003366"/>
          </a:solidFill>
        </p:spPr>
        <p:txBody>
          <a:bodyPr wrap="square" lIns="0" tIns="0" rIns="0" bIns="0" rtlCol="0"/>
          <a:lstStyle/>
          <a:p>
            <a:endParaRPr/>
          </a:p>
        </p:txBody>
      </p:sp>
      <p:sp>
        <p:nvSpPr>
          <p:cNvPr id="72" name="object 72"/>
          <p:cNvSpPr/>
          <p:nvPr/>
        </p:nvSpPr>
        <p:spPr>
          <a:xfrm>
            <a:off x="6489827" y="2253995"/>
            <a:ext cx="2514600" cy="1066800"/>
          </a:xfrm>
          <a:custGeom>
            <a:avLst/>
            <a:gdLst/>
            <a:ahLst/>
            <a:cxnLst/>
            <a:rect l="l" t="t" r="r" b="b"/>
            <a:pathLst>
              <a:path w="2514600" h="1066800">
                <a:moveTo>
                  <a:pt x="838200" y="0"/>
                </a:moveTo>
                <a:lnTo>
                  <a:pt x="838200" y="400050"/>
                </a:lnTo>
                <a:lnTo>
                  <a:pt x="419100" y="400050"/>
                </a:lnTo>
                <a:lnTo>
                  <a:pt x="419100" y="266700"/>
                </a:lnTo>
                <a:lnTo>
                  <a:pt x="0" y="533400"/>
                </a:lnTo>
                <a:lnTo>
                  <a:pt x="419100" y="800100"/>
                </a:lnTo>
                <a:lnTo>
                  <a:pt x="419100" y="666750"/>
                </a:lnTo>
                <a:lnTo>
                  <a:pt x="838200" y="666750"/>
                </a:lnTo>
                <a:lnTo>
                  <a:pt x="838200" y="1066800"/>
                </a:lnTo>
                <a:lnTo>
                  <a:pt x="2514600" y="1066799"/>
                </a:lnTo>
                <a:lnTo>
                  <a:pt x="2514600" y="0"/>
                </a:lnTo>
                <a:lnTo>
                  <a:pt x="838200" y="0"/>
                </a:lnTo>
                <a:close/>
              </a:path>
            </a:pathLst>
          </a:custGeom>
          <a:ln w="9525">
            <a:solidFill>
              <a:srgbClr val="000000"/>
            </a:solidFill>
          </a:ln>
        </p:spPr>
        <p:txBody>
          <a:bodyPr wrap="square" lIns="0" tIns="0" rIns="0" bIns="0" rtlCol="0"/>
          <a:lstStyle/>
          <a:p>
            <a:endParaRPr/>
          </a:p>
        </p:txBody>
      </p:sp>
      <p:sp>
        <p:nvSpPr>
          <p:cNvPr id="73" name="object 73"/>
          <p:cNvSpPr txBox="1"/>
          <p:nvPr/>
        </p:nvSpPr>
        <p:spPr>
          <a:xfrm>
            <a:off x="3064135" y="2509520"/>
            <a:ext cx="6130290" cy="3957320"/>
          </a:xfrm>
          <a:prstGeom prst="rect">
            <a:avLst/>
          </a:prstGeom>
        </p:spPr>
        <p:txBody>
          <a:bodyPr vert="horz" wrap="square" lIns="0" tIns="12700" rIns="0" bIns="0" rtlCol="0">
            <a:spAutoFit/>
          </a:bodyPr>
          <a:lstStyle/>
          <a:p>
            <a:pPr marL="241300">
              <a:lnSpc>
                <a:spcPts val="2005"/>
              </a:lnSpc>
              <a:spcBef>
                <a:spcPts val="100"/>
              </a:spcBef>
              <a:tabLst>
                <a:tab pos="4431665" algn="l"/>
              </a:tabLst>
            </a:pPr>
            <a:r>
              <a:rPr sz="1800" spc="-5" dirty="0">
                <a:solidFill>
                  <a:srgbClr val="FFFFFF"/>
                </a:solidFill>
                <a:latin typeface="Arial"/>
                <a:cs typeface="Arial"/>
              </a:rPr>
              <a:t>Software	System</a:t>
            </a:r>
            <a:endParaRPr sz="1800">
              <a:latin typeface="Arial"/>
              <a:cs typeface="Arial"/>
            </a:endParaRPr>
          </a:p>
          <a:p>
            <a:pPr marL="241300">
              <a:lnSpc>
                <a:spcPts val="2005"/>
              </a:lnSpc>
              <a:tabLst>
                <a:tab pos="4431665" algn="l"/>
              </a:tabLst>
            </a:pPr>
            <a:r>
              <a:rPr sz="1800" spc="-5" dirty="0">
                <a:solidFill>
                  <a:srgbClr val="FFFFFF"/>
                </a:solidFill>
                <a:latin typeface="Arial"/>
                <a:cs typeface="Arial"/>
              </a:rPr>
              <a:t>engineering	engineering</a:t>
            </a:r>
            <a:endParaRPr sz="1800">
              <a:latin typeface="Arial"/>
              <a:cs typeface="Arial"/>
            </a:endParaRPr>
          </a:p>
          <a:p>
            <a:pPr>
              <a:lnSpc>
                <a:spcPct val="100000"/>
              </a:lnSpc>
              <a:spcBef>
                <a:spcPts val="40"/>
              </a:spcBef>
            </a:pPr>
            <a:endParaRPr sz="2800">
              <a:latin typeface="Times New Roman"/>
              <a:cs typeface="Times New Roman"/>
            </a:endParaRPr>
          </a:p>
          <a:p>
            <a:pPr marL="355600" marR="558800" indent="-342900">
              <a:lnSpc>
                <a:spcPts val="1739"/>
              </a:lnSpc>
              <a:spcBef>
                <a:spcPts val="5"/>
              </a:spcBef>
              <a:buClr>
                <a:srgbClr val="9A0000"/>
              </a:buClr>
              <a:buSzPct val="75000"/>
              <a:buFont typeface="Wingdings"/>
              <a:buChar char=""/>
              <a:tabLst>
                <a:tab pos="354965" algn="l"/>
                <a:tab pos="355600" algn="l"/>
              </a:tabLst>
            </a:pPr>
            <a:r>
              <a:rPr sz="1600" spc="-5" dirty="0">
                <a:latin typeface="Arial"/>
                <a:cs typeface="Arial"/>
              </a:rPr>
              <a:t>Increasing integration of </a:t>
            </a:r>
            <a:r>
              <a:rPr sz="1600" spc="-5" dirty="0">
                <a:solidFill>
                  <a:srgbClr val="9A0000"/>
                </a:solidFill>
                <a:latin typeface="Arial"/>
                <a:cs typeface="Arial"/>
              </a:rPr>
              <a:t>software engineering </a:t>
            </a:r>
            <a:r>
              <a:rPr sz="1600" spc="-5" dirty="0">
                <a:latin typeface="Arial"/>
                <a:cs typeface="Arial"/>
              </a:rPr>
              <a:t>and </a:t>
            </a:r>
            <a:r>
              <a:rPr sz="1600" dirty="0">
                <a:solidFill>
                  <a:srgbClr val="003365"/>
                </a:solidFill>
                <a:latin typeface="Arial"/>
                <a:cs typeface="Arial"/>
              </a:rPr>
              <a:t>system  </a:t>
            </a:r>
            <a:r>
              <a:rPr sz="1600" spc="-5" dirty="0">
                <a:solidFill>
                  <a:srgbClr val="003365"/>
                </a:solidFill>
                <a:latin typeface="Arial"/>
                <a:cs typeface="Arial"/>
              </a:rPr>
              <a:t>engineering</a:t>
            </a:r>
            <a:r>
              <a:rPr sz="1600" spc="-10" dirty="0">
                <a:solidFill>
                  <a:srgbClr val="003365"/>
                </a:solidFill>
                <a:latin typeface="Arial"/>
                <a:cs typeface="Arial"/>
              </a:rPr>
              <a:t> </a:t>
            </a:r>
            <a:r>
              <a:rPr sz="1600" spc="-5" dirty="0">
                <a:latin typeface="Arial"/>
                <a:cs typeface="Arial"/>
              </a:rPr>
              <a:t>activities</a:t>
            </a:r>
            <a:endParaRPr sz="1600">
              <a:latin typeface="Arial"/>
              <a:cs typeface="Arial"/>
            </a:endParaRPr>
          </a:p>
          <a:p>
            <a:pPr marL="355600" indent="-342900">
              <a:lnSpc>
                <a:spcPct val="100000"/>
              </a:lnSpc>
              <a:spcBef>
                <a:spcPts val="175"/>
              </a:spcBef>
              <a:buClr>
                <a:srgbClr val="9A0000"/>
              </a:buClr>
              <a:buSzPct val="75000"/>
              <a:buFont typeface="Wingdings"/>
              <a:buChar char=""/>
              <a:tabLst>
                <a:tab pos="354965" algn="l"/>
                <a:tab pos="355600" algn="l"/>
              </a:tabLst>
            </a:pPr>
            <a:r>
              <a:rPr sz="1600" spc="-5" dirty="0">
                <a:latin typeface="Arial"/>
                <a:cs typeface="Arial"/>
              </a:rPr>
              <a:t>Increasing emphasis on users and</a:t>
            </a:r>
            <a:r>
              <a:rPr sz="1600" spc="-10" dirty="0">
                <a:latin typeface="Arial"/>
                <a:cs typeface="Arial"/>
              </a:rPr>
              <a:t> </a:t>
            </a:r>
            <a:r>
              <a:rPr sz="1600" spc="-5" dirty="0">
                <a:latin typeface="Arial"/>
                <a:cs typeface="Arial"/>
              </a:rPr>
              <a:t>end-value</a:t>
            </a:r>
            <a:endParaRPr sz="1600">
              <a:latin typeface="Arial"/>
              <a:cs typeface="Arial"/>
            </a:endParaRPr>
          </a:p>
          <a:p>
            <a:pPr marL="355600" indent="-342900">
              <a:lnSpc>
                <a:spcPct val="100000"/>
              </a:lnSpc>
              <a:spcBef>
                <a:spcPts val="204"/>
              </a:spcBef>
              <a:buClr>
                <a:srgbClr val="9A0000"/>
              </a:buClr>
              <a:buSzPct val="75000"/>
              <a:buFont typeface="Wingdings"/>
              <a:buChar char=""/>
              <a:tabLst>
                <a:tab pos="354965" algn="l"/>
                <a:tab pos="355600" algn="l"/>
              </a:tabLst>
            </a:pPr>
            <a:r>
              <a:rPr sz="1600" spc="-5" dirty="0">
                <a:latin typeface="Arial"/>
                <a:cs typeface="Arial"/>
              </a:rPr>
              <a:t>Increasing SIS criticality and</a:t>
            </a:r>
            <a:r>
              <a:rPr sz="1600" spc="-10" dirty="0">
                <a:latin typeface="Arial"/>
                <a:cs typeface="Arial"/>
              </a:rPr>
              <a:t> </a:t>
            </a:r>
            <a:r>
              <a:rPr sz="1600" spc="-5" dirty="0">
                <a:latin typeface="Arial"/>
                <a:cs typeface="Arial"/>
              </a:rPr>
              <a:t>dependability</a:t>
            </a:r>
            <a:endParaRPr sz="1600">
              <a:latin typeface="Arial"/>
              <a:cs typeface="Arial"/>
            </a:endParaRPr>
          </a:p>
          <a:p>
            <a:pPr marL="355600" indent="-342900">
              <a:lnSpc>
                <a:spcPct val="100000"/>
              </a:lnSpc>
              <a:spcBef>
                <a:spcPts val="200"/>
              </a:spcBef>
              <a:buClr>
                <a:srgbClr val="9A0000"/>
              </a:buClr>
              <a:buSzPct val="75000"/>
              <a:buFont typeface="Wingdings"/>
              <a:buChar char=""/>
              <a:tabLst>
                <a:tab pos="354965" algn="l"/>
                <a:tab pos="355600" algn="l"/>
              </a:tabLst>
            </a:pPr>
            <a:r>
              <a:rPr sz="1600" spc="-5" dirty="0">
                <a:latin typeface="Arial"/>
                <a:cs typeface="Arial"/>
              </a:rPr>
              <a:t>Increasing need to manage rapid</a:t>
            </a:r>
            <a:r>
              <a:rPr sz="1600" spc="10" dirty="0">
                <a:latin typeface="Arial"/>
                <a:cs typeface="Arial"/>
              </a:rPr>
              <a:t> </a:t>
            </a:r>
            <a:r>
              <a:rPr sz="1600" spc="-5" dirty="0">
                <a:latin typeface="Arial"/>
                <a:cs typeface="Arial"/>
              </a:rPr>
              <a:t>change</a:t>
            </a:r>
            <a:endParaRPr sz="1600">
              <a:latin typeface="Arial"/>
              <a:cs typeface="Arial"/>
            </a:endParaRPr>
          </a:p>
          <a:p>
            <a:pPr marL="354965" marR="1047115" indent="-342900">
              <a:lnSpc>
                <a:spcPts val="1739"/>
              </a:lnSpc>
              <a:spcBef>
                <a:spcPts val="415"/>
              </a:spcBef>
              <a:buClr>
                <a:srgbClr val="9A0000"/>
              </a:buClr>
              <a:buSzPct val="75000"/>
              <a:buFont typeface="Wingdings"/>
              <a:buChar char=""/>
              <a:tabLst>
                <a:tab pos="354965" algn="l"/>
                <a:tab pos="355600" algn="l"/>
              </a:tabLst>
            </a:pPr>
            <a:r>
              <a:rPr sz="1600" spc="-5" dirty="0">
                <a:latin typeface="Arial"/>
                <a:cs typeface="Arial"/>
              </a:rPr>
              <a:t>Increasing project/product globalization and need for  interoperability</a:t>
            </a:r>
            <a:endParaRPr sz="1600">
              <a:latin typeface="Arial"/>
              <a:cs typeface="Arial"/>
            </a:endParaRPr>
          </a:p>
          <a:p>
            <a:pPr marL="355600" indent="-342900">
              <a:lnSpc>
                <a:spcPct val="100000"/>
              </a:lnSpc>
              <a:spcBef>
                <a:spcPts val="175"/>
              </a:spcBef>
              <a:buClr>
                <a:srgbClr val="9A0000"/>
              </a:buClr>
              <a:buSzPct val="75000"/>
              <a:buFont typeface="Wingdings"/>
              <a:buChar char=""/>
              <a:tabLst>
                <a:tab pos="354965" algn="l"/>
                <a:tab pos="355600" algn="l"/>
              </a:tabLst>
            </a:pPr>
            <a:r>
              <a:rPr sz="1600" spc="-5" dirty="0">
                <a:latin typeface="Arial"/>
                <a:cs typeface="Arial"/>
              </a:rPr>
              <a:t>Increasing size and</a:t>
            </a:r>
            <a:r>
              <a:rPr sz="1600" spc="-10" dirty="0">
                <a:latin typeface="Arial"/>
                <a:cs typeface="Arial"/>
              </a:rPr>
              <a:t> </a:t>
            </a:r>
            <a:r>
              <a:rPr sz="1600" spc="-5" dirty="0">
                <a:latin typeface="Arial"/>
                <a:cs typeface="Arial"/>
              </a:rPr>
              <a:t>complexity</a:t>
            </a:r>
            <a:endParaRPr sz="1600">
              <a:latin typeface="Arial"/>
              <a:cs typeface="Arial"/>
            </a:endParaRPr>
          </a:p>
          <a:p>
            <a:pPr marL="355600" marR="5080" indent="-342900">
              <a:lnSpc>
                <a:spcPct val="90500"/>
              </a:lnSpc>
              <a:spcBef>
                <a:spcPts val="385"/>
              </a:spcBef>
              <a:buClr>
                <a:srgbClr val="9A0000"/>
              </a:buClr>
              <a:buSzPct val="75000"/>
              <a:buFont typeface="Wingdings"/>
              <a:buChar char=""/>
              <a:tabLst>
                <a:tab pos="354965" algn="l"/>
                <a:tab pos="355600" algn="l"/>
              </a:tabLst>
            </a:pPr>
            <a:r>
              <a:rPr sz="1600" spc="-5" dirty="0">
                <a:latin typeface="Arial"/>
                <a:cs typeface="Arial"/>
              </a:rPr>
              <a:t>Increasing software “autonomy” (apps that independently  evaluate their environment and choose </a:t>
            </a:r>
            <a:r>
              <a:rPr sz="1600" dirty="0">
                <a:latin typeface="Arial"/>
                <a:cs typeface="Arial"/>
              </a:rPr>
              <a:t>a </a:t>
            </a:r>
            <a:r>
              <a:rPr sz="1600" spc="-5" dirty="0">
                <a:latin typeface="Arial"/>
                <a:cs typeface="Arial"/>
              </a:rPr>
              <a:t>course of action that is  appropriate)</a:t>
            </a:r>
            <a:endParaRPr sz="1600">
              <a:latin typeface="Arial"/>
              <a:cs typeface="Arial"/>
            </a:endParaRPr>
          </a:p>
          <a:p>
            <a:pPr marL="3136900">
              <a:lnSpc>
                <a:spcPct val="100000"/>
              </a:lnSpc>
              <a:spcBef>
                <a:spcPts val="120"/>
              </a:spcBef>
            </a:pPr>
            <a:r>
              <a:rPr sz="1800" i="1" spc="-5" dirty="0">
                <a:latin typeface="Arial"/>
                <a:cs typeface="Arial"/>
              </a:rPr>
              <a:t>Barry</a:t>
            </a:r>
            <a:r>
              <a:rPr sz="1800" i="1" spc="-10" dirty="0">
                <a:latin typeface="Arial"/>
                <a:cs typeface="Arial"/>
              </a:rPr>
              <a:t> </a:t>
            </a:r>
            <a:r>
              <a:rPr sz="1800" i="1" spc="-5" dirty="0">
                <a:latin typeface="Arial"/>
                <a:cs typeface="Arial"/>
              </a:rPr>
              <a:t>Boehm</a:t>
            </a:r>
            <a:endParaRPr sz="1800">
              <a:latin typeface="Arial"/>
              <a:cs typeface="Arial"/>
            </a:endParaRPr>
          </a:p>
        </p:txBody>
      </p:sp>
      <p:sp>
        <p:nvSpPr>
          <p:cNvPr id="75" name="object 75"/>
          <p:cNvSpPr txBox="1"/>
          <p:nvPr/>
        </p:nvSpPr>
        <p:spPr>
          <a:xfrm>
            <a:off x="9426327" y="6852020"/>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5</a:t>
            </a:fld>
            <a:endParaRPr sz="1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5221605" cy="635635"/>
          </a:xfrm>
          <a:prstGeom prst="rect">
            <a:avLst/>
          </a:prstGeom>
        </p:spPr>
        <p:txBody>
          <a:bodyPr vert="horz" wrap="square" lIns="0" tIns="12700" rIns="0" bIns="0" rtlCol="0">
            <a:spAutoFit/>
          </a:bodyPr>
          <a:lstStyle/>
          <a:p>
            <a:pPr marL="12700">
              <a:lnSpc>
                <a:spcPct val="100000"/>
              </a:lnSpc>
              <a:spcBef>
                <a:spcPts val="100"/>
              </a:spcBef>
            </a:pPr>
            <a:r>
              <a:rPr spc="-5" dirty="0"/>
              <a:t>Technology</a:t>
            </a:r>
            <a:r>
              <a:rPr spc="-65" dirty="0"/>
              <a:t> </a:t>
            </a:r>
            <a:r>
              <a:rPr spc="-5" dirty="0"/>
              <a:t>“Evolution”</a:t>
            </a:r>
          </a:p>
        </p:txBody>
      </p:sp>
      <p:sp>
        <p:nvSpPr>
          <p:cNvPr id="69" name="object 69"/>
          <p:cNvSpPr txBox="1"/>
          <p:nvPr/>
        </p:nvSpPr>
        <p:spPr>
          <a:xfrm>
            <a:off x="9426327" y="6852020"/>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6</a:t>
            </a:fld>
            <a:endParaRPr sz="1000">
              <a:latin typeface="Arial"/>
              <a:cs typeface="Arial"/>
            </a:endParaRPr>
          </a:p>
        </p:txBody>
      </p:sp>
      <p:sp>
        <p:nvSpPr>
          <p:cNvPr id="67" name="object 67"/>
          <p:cNvSpPr txBox="1"/>
          <p:nvPr/>
        </p:nvSpPr>
        <p:spPr>
          <a:xfrm>
            <a:off x="2683135" y="2277871"/>
            <a:ext cx="6456045" cy="3629660"/>
          </a:xfrm>
          <a:prstGeom prst="rect">
            <a:avLst/>
          </a:prstGeom>
        </p:spPr>
        <p:txBody>
          <a:bodyPr vert="horz" wrap="square" lIns="0" tIns="12700" rIns="0" bIns="0" rtlCol="0">
            <a:spAutoFit/>
          </a:bodyPr>
          <a:lstStyle/>
          <a:p>
            <a:pPr marL="355600" marR="5080" indent="-342900">
              <a:lnSpc>
                <a:spcPct val="100000"/>
              </a:lnSpc>
              <a:spcBef>
                <a:spcPts val="100"/>
              </a:spcBef>
              <a:buClr>
                <a:srgbClr val="9A0000"/>
              </a:buClr>
              <a:buSzPct val="75000"/>
              <a:buFont typeface="Wingdings"/>
              <a:buChar char=""/>
              <a:tabLst>
                <a:tab pos="354965" algn="l"/>
                <a:tab pos="355600" algn="l"/>
              </a:tabLst>
            </a:pPr>
            <a:r>
              <a:rPr sz="2400" dirty="0">
                <a:latin typeface="Arial"/>
                <a:cs typeface="Arial"/>
              </a:rPr>
              <a:t>Ray Kurzweil argues that technological  evolution is similar to biological evolution,</a:t>
            </a:r>
            <a:r>
              <a:rPr sz="2400" spc="-95" dirty="0">
                <a:latin typeface="Arial"/>
                <a:cs typeface="Arial"/>
              </a:rPr>
              <a:t> </a:t>
            </a:r>
            <a:r>
              <a:rPr sz="2400" dirty="0">
                <a:latin typeface="Arial"/>
                <a:cs typeface="Arial"/>
              </a:rPr>
              <a:t>but  </a:t>
            </a:r>
            <a:r>
              <a:rPr sz="2400" spc="-5" dirty="0">
                <a:latin typeface="Arial"/>
                <a:cs typeface="Arial"/>
              </a:rPr>
              <a:t>occurs at </a:t>
            </a:r>
            <a:r>
              <a:rPr sz="2400" dirty="0">
                <a:latin typeface="Arial"/>
                <a:cs typeface="Arial"/>
              </a:rPr>
              <a:t>a </a:t>
            </a:r>
            <a:r>
              <a:rPr sz="2400" spc="-5" dirty="0">
                <a:latin typeface="Arial"/>
                <a:cs typeface="Arial"/>
              </a:rPr>
              <a:t>rate that is orders of magnitude  faster.</a:t>
            </a:r>
            <a:endParaRPr sz="2400">
              <a:latin typeface="Arial"/>
              <a:cs typeface="Arial"/>
            </a:endParaRPr>
          </a:p>
          <a:p>
            <a:pPr marL="755650" marR="109220" lvl="1" indent="-285750" algn="just">
              <a:lnSpc>
                <a:spcPct val="100000"/>
              </a:lnSpc>
              <a:spcBef>
                <a:spcPts val="475"/>
              </a:spcBef>
              <a:buSzPct val="70000"/>
              <a:buFont typeface="Wingdings"/>
              <a:buChar char=""/>
              <a:tabLst>
                <a:tab pos="755650" algn="l"/>
              </a:tabLst>
            </a:pPr>
            <a:r>
              <a:rPr sz="2000" spc="-5" dirty="0">
                <a:solidFill>
                  <a:srgbClr val="9A0000"/>
                </a:solidFill>
                <a:latin typeface="Arial"/>
                <a:cs typeface="Arial"/>
              </a:rPr>
              <a:t>“ … the more </a:t>
            </a:r>
            <a:r>
              <a:rPr sz="2000" spc="-10" dirty="0">
                <a:solidFill>
                  <a:srgbClr val="9A0000"/>
                </a:solidFill>
                <a:latin typeface="Arial"/>
                <a:cs typeface="Arial"/>
              </a:rPr>
              <a:t>capable methods resulting </a:t>
            </a:r>
            <a:r>
              <a:rPr sz="2000" spc="-5" dirty="0">
                <a:solidFill>
                  <a:srgbClr val="9A0000"/>
                </a:solidFill>
                <a:latin typeface="Arial"/>
                <a:cs typeface="Arial"/>
              </a:rPr>
              <a:t>from </a:t>
            </a:r>
            <a:r>
              <a:rPr sz="2000" spc="-10" dirty="0">
                <a:solidFill>
                  <a:srgbClr val="9A0000"/>
                </a:solidFill>
                <a:latin typeface="Arial"/>
                <a:cs typeface="Arial"/>
              </a:rPr>
              <a:t>one  </a:t>
            </a:r>
            <a:r>
              <a:rPr sz="2000" spc="-5" dirty="0">
                <a:solidFill>
                  <a:srgbClr val="9A0000"/>
                </a:solidFill>
                <a:latin typeface="Arial"/>
                <a:cs typeface="Arial"/>
              </a:rPr>
              <a:t>stage of </a:t>
            </a:r>
            <a:r>
              <a:rPr sz="2000" spc="-10" dirty="0">
                <a:solidFill>
                  <a:srgbClr val="9A0000"/>
                </a:solidFill>
                <a:latin typeface="Arial"/>
                <a:cs typeface="Arial"/>
              </a:rPr>
              <a:t>evolutionary </a:t>
            </a:r>
            <a:r>
              <a:rPr sz="2000" spc="-5" dirty="0">
                <a:solidFill>
                  <a:srgbClr val="9A0000"/>
                </a:solidFill>
                <a:latin typeface="Arial"/>
                <a:cs typeface="Arial"/>
              </a:rPr>
              <a:t>progress are used to </a:t>
            </a:r>
            <a:r>
              <a:rPr sz="2000" spc="-10" dirty="0">
                <a:solidFill>
                  <a:srgbClr val="9A0000"/>
                </a:solidFill>
                <a:latin typeface="Arial"/>
                <a:cs typeface="Arial"/>
              </a:rPr>
              <a:t>create  </a:t>
            </a:r>
            <a:r>
              <a:rPr sz="2000" spc="-5" dirty="0">
                <a:solidFill>
                  <a:srgbClr val="9A0000"/>
                </a:solidFill>
                <a:latin typeface="Arial"/>
                <a:cs typeface="Arial"/>
              </a:rPr>
              <a:t>the next stage.” </a:t>
            </a:r>
            <a:r>
              <a:rPr sz="1400" spc="-10" dirty="0">
                <a:latin typeface="Arial"/>
                <a:cs typeface="Arial"/>
              </a:rPr>
              <a:t>[Kurweil, </a:t>
            </a:r>
            <a:r>
              <a:rPr sz="1400" spc="-5" dirty="0">
                <a:latin typeface="Arial"/>
                <a:cs typeface="Arial"/>
              </a:rPr>
              <a:t>R., </a:t>
            </a:r>
            <a:r>
              <a:rPr sz="1400" i="1" spc="-5" dirty="0">
                <a:latin typeface="Arial"/>
                <a:cs typeface="Arial"/>
              </a:rPr>
              <a:t>The </a:t>
            </a:r>
            <a:r>
              <a:rPr sz="1400" i="1" spc="-10" dirty="0">
                <a:latin typeface="Arial"/>
                <a:cs typeface="Arial"/>
              </a:rPr>
              <a:t>Singularity </a:t>
            </a:r>
            <a:r>
              <a:rPr sz="1400" i="1" spc="-5" dirty="0">
                <a:latin typeface="Arial"/>
                <a:cs typeface="Arial"/>
              </a:rPr>
              <a:t>is Near,</a:t>
            </a:r>
            <a:r>
              <a:rPr sz="1400" i="1" spc="30" dirty="0">
                <a:latin typeface="Arial"/>
                <a:cs typeface="Arial"/>
              </a:rPr>
              <a:t> </a:t>
            </a:r>
            <a:r>
              <a:rPr sz="1400" spc="-10" dirty="0">
                <a:latin typeface="Arial"/>
                <a:cs typeface="Arial"/>
              </a:rPr>
              <a:t>2005]</a:t>
            </a:r>
            <a:endParaRPr sz="1400">
              <a:latin typeface="Arial"/>
              <a:cs typeface="Arial"/>
            </a:endParaRPr>
          </a:p>
          <a:p>
            <a:pPr marL="355600" marR="399415" indent="-342900">
              <a:lnSpc>
                <a:spcPct val="100000"/>
              </a:lnSpc>
              <a:spcBef>
                <a:spcPts val="550"/>
              </a:spcBef>
              <a:buClr>
                <a:srgbClr val="9A0000"/>
              </a:buClr>
              <a:buSzPct val="75000"/>
              <a:buFont typeface="Wingdings"/>
              <a:buChar char=""/>
              <a:tabLst>
                <a:tab pos="354965" algn="l"/>
                <a:tab pos="355600" algn="l"/>
              </a:tabLst>
            </a:pPr>
            <a:r>
              <a:rPr sz="2400" spc="-5" dirty="0">
                <a:latin typeface="Arial"/>
                <a:cs typeface="Arial"/>
              </a:rPr>
              <a:t>What are “the more capable [process and]  methods [and tools]” for </a:t>
            </a:r>
            <a:r>
              <a:rPr sz="2400" spc="-5" dirty="0">
                <a:solidFill>
                  <a:srgbClr val="9A0000"/>
                </a:solidFill>
                <a:latin typeface="Arial"/>
                <a:cs typeface="Arial"/>
              </a:rPr>
              <a:t>software  </a:t>
            </a:r>
            <a:r>
              <a:rPr sz="2400" dirty="0">
                <a:solidFill>
                  <a:srgbClr val="9A0000"/>
                </a:solidFill>
                <a:latin typeface="Arial"/>
                <a:cs typeface="Arial"/>
              </a:rPr>
              <a:t>engineering?</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3535" y="1477772"/>
            <a:ext cx="6621780" cy="452755"/>
          </a:xfrm>
          <a:prstGeom prst="rect">
            <a:avLst/>
          </a:prstGeom>
        </p:spPr>
        <p:txBody>
          <a:bodyPr vert="horz" wrap="square" lIns="0" tIns="12700" rIns="0" bIns="0" rtlCol="0">
            <a:spAutoFit/>
          </a:bodyPr>
          <a:lstStyle/>
          <a:p>
            <a:pPr marL="12700">
              <a:lnSpc>
                <a:spcPct val="100000"/>
              </a:lnSpc>
              <a:spcBef>
                <a:spcPts val="100"/>
              </a:spcBef>
            </a:pPr>
            <a:r>
              <a:rPr sz="2800" dirty="0"/>
              <a:t>Idealized Technology Innovation</a:t>
            </a:r>
            <a:r>
              <a:rPr sz="2800" spc="-55" dirty="0"/>
              <a:t> </a:t>
            </a:r>
            <a:r>
              <a:rPr sz="2800" dirty="0"/>
              <a:t>Lifecycle</a:t>
            </a:r>
            <a:endParaRPr sz="2800"/>
          </a:p>
        </p:txBody>
      </p:sp>
      <p:sp>
        <p:nvSpPr>
          <p:cNvPr id="3" name="object 3"/>
          <p:cNvSpPr/>
          <p:nvPr/>
        </p:nvSpPr>
        <p:spPr>
          <a:xfrm>
            <a:off x="2832239" y="2253995"/>
            <a:ext cx="5367528" cy="42291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426327" y="6852020"/>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7</a:t>
            </a:fld>
            <a:endParaRPr sz="1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xfrm>
            <a:off x="2073535" y="1290319"/>
            <a:ext cx="3639820" cy="635635"/>
          </a:xfrm>
          <a:prstGeom prst="rect">
            <a:avLst/>
          </a:prstGeom>
        </p:spPr>
        <p:txBody>
          <a:bodyPr vert="horz" wrap="square" lIns="0" tIns="12700" rIns="0" bIns="0" rtlCol="0">
            <a:spAutoFit/>
          </a:bodyPr>
          <a:lstStyle/>
          <a:p>
            <a:pPr marL="12700">
              <a:lnSpc>
                <a:spcPct val="100000"/>
              </a:lnSpc>
              <a:spcBef>
                <a:spcPts val="100"/>
              </a:spcBef>
            </a:pPr>
            <a:r>
              <a:rPr spc="-5" dirty="0"/>
              <a:t>The Hype</a:t>
            </a:r>
            <a:r>
              <a:rPr spc="-75" dirty="0"/>
              <a:t> </a:t>
            </a:r>
            <a:r>
              <a:rPr spc="-5" dirty="0"/>
              <a:t>Cycle</a:t>
            </a:r>
          </a:p>
        </p:txBody>
      </p:sp>
      <p:sp>
        <p:nvSpPr>
          <p:cNvPr id="67" name="object 67"/>
          <p:cNvSpPr/>
          <p:nvPr/>
        </p:nvSpPr>
        <p:spPr>
          <a:xfrm>
            <a:off x="2756039" y="2177795"/>
            <a:ext cx="6440423" cy="4178046"/>
          </a:xfrm>
          <a:prstGeom prst="rect">
            <a:avLst/>
          </a:prstGeom>
          <a:blipFill>
            <a:blip r:embed="rId4" cstate="print"/>
            <a:stretch>
              <a:fillRect/>
            </a:stretch>
          </a:blipFill>
        </p:spPr>
        <p:txBody>
          <a:bodyPr wrap="square" lIns="0" tIns="0" rIns="0" bIns="0" rtlCol="0"/>
          <a:lstStyle/>
          <a:p>
            <a:endParaRPr/>
          </a:p>
        </p:txBody>
      </p:sp>
      <p:sp>
        <p:nvSpPr>
          <p:cNvPr id="68" name="object 68"/>
          <p:cNvSpPr txBox="1"/>
          <p:nvPr/>
        </p:nvSpPr>
        <p:spPr>
          <a:xfrm>
            <a:off x="7788535" y="6456678"/>
            <a:ext cx="1513840" cy="238760"/>
          </a:xfrm>
          <a:prstGeom prst="rect">
            <a:avLst/>
          </a:prstGeom>
        </p:spPr>
        <p:txBody>
          <a:bodyPr vert="horz" wrap="square" lIns="0" tIns="12065" rIns="0" bIns="0" rtlCol="0">
            <a:spAutoFit/>
          </a:bodyPr>
          <a:lstStyle/>
          <a:p>
            <a:pPr marL="12700">
              <a:lnSpc>
                <a:spcPct val="100000"/>
              </a:lnSpc>
              <a:spcBef>
                <a:spcPts val="95"/>
              </a:spcBef>
            </a:pPr>
            <a:r>
              <a:rPr sz="1400" i="1" spc="-10" dirty="0">
                <a:latin typeface="Courier New"/>
                <a:cs typeface="Courier New"/>
              </a:rPr>
              <a:t>Gartner</a:t>
            </a:r>
            <a:r>
              <a:rPr sz="1400" i="1" spc="-45" dirty="0">
                <a:latin typeface="Courier New"/>
                <a:cs typeface="Courier New"/>
              </a:rPr>
              <a:t> </a:t>
            </a:r>
            <a:r>
              <a:rPr sz="1400" i="1" spc="-10" dirty="0">
                <a:latin typeface="Courier New"/>
                <a:cs typeface="Courier New"/>
              </a:rPr>
              <a:t>Group,</a:t>
            </a:r>
            <a:endParaRPr sz="1400">
              <a:latin typeface="Courier New"/>
              <a:cs typeface="Courier New"/>
            </a:endParaRPr>
          </a:p>
        </p:txBody>
      </p:sp>
      <p:sp>
        <p:nvSpPr>
          <p:cNvPr id="70" name="object 70"/>
          <p:cNvSpPr txBox="1"/>
          <p:nvPr/>
        </p:nvSpPr>
        <p:spPr>
          <a:xfrm>
            <a:off x="7788535" y="6700534"/>
            <a:ext cx="451484" cy="226695"/>
          </a:xfrm>
          <a:prstGeom prst="rect">
            <a:avLst/>
          </a:prstGeom>
        </p:spPr>
        <p:txBody>
          <a:bodyPr vert="horz" wrap="square" lIns="0" tIns="0" rIns="0" bIns="0" rtlCol="0">
            <a:spAutoFit/>
          </a:bodyPr>
          <a:lstStyle/>
          <a:p>
            <a:pPr marL="12700">
              <a:lnSpc>
                <a:spcPts val="1545"/>
              </a:lnSpc>
            </a:pPr>
            <a:r>
              <a:rPr sz="1400" i="1" spc="-10" dirty="0">
                <a:latin typeface="Courier New"/>
                <a:cs typeface="Courier New"/>
              </a:rPr>
              <a:t>2008</a:t>
            </a:r>
            <a:endParaRPr sz="1400">
              <a:latin typeface="Courier New"/>
              <a:cs typeface="Courier New"/>
            </a:endParaRPr>
          </a:p>
        </p:txBody>
      </p:sp>
      <p:sp>
        <p:nvSpPr>
          <p:cNvPr id="71" name="object 71"/>
          <p:cNvSpPr txBox="1"/>
          <p:nvPr/>
        </p:nvSpPr>
        <p:spPr>
          <a:xfrm>
            <a:off x="9426327" y="6852020"/>
            <a:ext cx="121920" cy="167640"/>
          </a:xfrm>
          <a:prstGeom prst="rect">
            <a:avLst/>
          </a:prstGeom>
        </p:spPr>
        <p:txBody>
          <a:bodyPr vert="horz" wrap="square" lIns="0" tIns="635" rIns="0" bIns="0" rtlCol="0">
            <a:spAutoFit/>
          </a:bodyPr>
          <a:lstStyle/>
          <a:p>
            <a:pPr marL="25400">
              <a:lnSpc>
                <a:spcPct val="100000"/>
              </a:lnSpc>
              <a:spcBef>
                <a:spcPts val="5"/>
              </a:spcBef>
            </a:pPr>
            <a:fld id="{81D60167-4931-47E6-BA6A-407CBD079E47}" type="slidenum">
              <a:rPr sz="1000" dirty="0">
                <a:latin typeface="Arial"/>
                <a:cs typeface="Arial"/>
              </a:rPr>
              <a:t>8</a:t>
            </a:fld>
            <a:endParaRPr sz="1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54006"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 name="object 3"/>
          <p:cNvSpPr/>
          <p:nvPr/>
        </p:nvSpPr>
        <p:spPr>
          <a:xfrm>
            <a:off x="93221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4" name="object 4"/>
          <p:cNvSpPr/>
          <p:nvPr/>
        </p:nvSpPr>
        <p:spPr>
          <a:xfrm>
            <a:off x="919035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5" name="object 5"/>
          <p:cNvSpPr/>
          <p:nvPr/>
        </p:nvSpPr>
        <p:spPr>
          <a:xfrm>
            <a:off x="905852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6" name="object 6"/>
          <p:cNvSpPr/>
          <p:nvPr/>
        </p:nvSpPr>
        <p:spPr>
          <a:xfrm>
            <a:off x="892517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7" name="object 7"/>
          <p:cNvSpPr/>
          <p:nvPr/>
        </p:nvSpPr>
        <p:spPr>
          <a:xfrm>
            <a:off x="8793365" y="348995"/>
            <a:ext cx="66675" cy="6858000"/>
          </a:xfrm>
          <a:custGeom>
            <a:avLst/>
            <a:gdLst/>
            <a:ahLst/>
            <a:cxnLst/>
            <a:rect l="l" t="t" r="r" b="b"/>
            <a:pathLst>
              <a:path w="66675" h="6858000">
                <a:moveTo>
                  <a:pt x="0" y="6858000"/>
                </a:moveTo>
                <a:lnTo>
                  <a:pt x="66281" y="6858000"/>
                </a:lnTo>
                <a:lnTo>
                  <a:pt x="66281" y="0"/>
                </a:lnTo>
                <a:lnTo>
                  <a:pt x="0" y="0"/>
                </a:lnTo>
                <a:lnTo>
                  <a:pt x="0" y="6858000"/>
                </a:lnTo>
                <a:close/>
              </a:path>
            </a:pathLst>
          </a:custGeom>
          <a:solidFill>
            <a:srgbClr val="EAEAEA"/>
          </a:solidFill>
        </p:spPr>
        <p:txBody>
          <a:bodyPr wrap="square" lIns="0" tIns="0" rIns="0" bIns="0" rtlCol="0"/>
          <a:lstStyle/>
          <a:p>
            <a:endParaRPr/>
          </a:p>
        </p:txBody>
      </p:sp>
      <p:sp>
        <p:nvSpPr>
          <p:cNvPr id="8" name="object 8"/>
          <p:cNvSpPr/>
          <p:nvPr/>
        </p:nvSpPr>
        <p:spPr>
          <a:xfrm>
            <a:off x="8661539"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9" name="object 9"/>
          <p:cNvSpPr/>
          <p:nvPr/>
        </p:nvSpPr>
        <p:spPr>
          <a:xfrm>
            <a:off x="8529713"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0" name="object 10"/>
          <p:cNvSpPr/>
          <p:nvPr/>
        </p:nvSpPr>
        <p:spPr>
          <a:xfrm>
            <a:off x="8397887"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1" name="object 11"/>
          <p:cNvSpPr/>
          <p:nvPr/>
        </p:nvSpPr>
        <p:spPr>
          <a:xfrm>
            <a:off x="8266061" y="348995"/>
            <a:ext cx="66040" cy="6858000"/>
          </a:xfrm>
          <a:custGeom>
            <a:avLst/>
            <a:gdLst/>
            <a:ahLst/>
            <a:cxnLst/>
            <a:rect l="l" t="t" r="r" b="b"/>
            <a:pathLst>
              <a:path w="66040"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12" name="object 12"/>
          <p:cNvSpPr/>
          <p:nvPr/>
        </p:nvSpPr>
        <p:spPr>
          <a:xfrm>
            <a:off x="8132711" y="348995"/>
            <a:ext cx="67310" cy="6858000"/>
          </a:xfrm>
          <a:custGeom>
            <a:avLst/>
            <a:gdLst/>
            <a:ahLst/>
            <a:cxnLst/>
            <a:rect l="l" t="t" r="r" b="b"/>
            <a:pathLst>
              <a:path w="67309"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13" name="object 13"/>
          <p:cNvSpPr/>
          <p:nvPr/>
        </p:nvSpPr>
        <p:spPr>
          <a:xfrm>
            <a:off x="8000886"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14" name="object 14"/>
          <p:cNvSpPr/>
          <p:nvPr/>
        </p:nvSpPr>
        <p:spPr>
          <a:xfrm>
            <a:off x="7869046" y="348995"/>
            <a:ext cx="67310" cy="6858000"/>
          </a:xfrm>
          <a:custGeom>
            <a:avLst/>
            <a:gdLst/>
            <a:ahLst/>
            <a:cxnLst/>
            <a:rect l="l" t="t" r="r" b="b"/>
            <a:pathLst>
              <a:path w="67309" h="6858000">
                <a:moveTo>
                  <a:pt x="0" y="6858000"/>
                </a:moveTo>
                <a:lnTo>
                  <a:pt x="67068" y="6858000"/>
                </a:lnTo>
                <a:lnTo>
                  <a:pt x="67068" y="0"/>
                </a:lnTo>
                <a:lnTo>
                  <a:pt x="0" y="0"/>
                </a:lnTo>
                <a:lnTo>
                  <a:pt x="0" y="6858000"/>
                </a:lnTo>
                <a:close/>
              </a:path>
            </a:pathLst>
          </a:custGeom>
          <a:solidFill>
            <a:srgbClr val="EAEAEA"/>
          </a:solidFill>
        </p:spPr>
        <p:txBody>
          <a:bodyPr wrap="square" lIns="0" tIns="0" rIns="0" bIns="0" rtlCol="0"/>
          <a:lstStyle/>
          <a:p>
            <a:endParaRPr/>
          </a:p>
        </p:txBody>
      </p:sp>
      <p:sp>
        <p:nvSpPr>
          <p:cNvPr id="15" name="object 15"/>
          <p:cNvSpPr/>
          <p:nvPr/>
        </p:nvSpPr>
        <p:spPr>
          <a:xfrm>
            <a:off x="7737982"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6" name="object 16"/>
          <p:cNvSpPr/>
          <p:nvPr/>
        </p:nvSpPr>
        <p:spPr>
          <a:xfrm>
            <a:off x="7606156"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7" name="object 17"/>
          <p:cNvSpPr/>
          <p:nvPr/>
        </p:nvSpPr>
        <p:spPr>
          <a:xfrm>
            <a:off x="747433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18" name="object 18"/>
          <p:cNvSpPr/>
          <p:nvPr/>
        </p:nvSpPr>
        <p:spPr>
          <a:xfrm>
            <a:off x="7340981"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19" name="object 19"/>
          <p:cNvSpPr/>
          <p:nvPr/>
        </p:nvSpPr>
        <p:spPr>
          <a:xfrm>
            <a:off x="720915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0" name="object 20"/>
          <p:cNvSpPr/>
          <p:nvPr/>
        </p:nvSpPr>
        <p:spPr>
          <a:xfrm>
            <a:off x="7077329"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1" name="object 21"/>
          <p:cNvSpPr/>
          <p:nvPr/>
        </p:nvSpPr>
        <p:spPr>
          <a:xfrm>
            <a:off x="694550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22" name="object 22"/>
          <p:cNvSpPr/>
          <p:nvPr/>
        </p:nvSpPr>
        <p:spPr>
          <a:xfrm>
            <a:off x="6813689" y="348995"/>
            <a:ext cx="64769" cy="6858000"/>
          </a:xfrm>
          <a:custGeom>
            <a:avLst/>
            <a:gdLst/>
            <a:ahLst/>
            <a:cxnLst/>
            <a:rect l="l" t="t" r="r" b="b"/>
            <a:pathLst>
              <a:path w="64770" h="6858000">
                <a:moveTo>
                  <a:pt x="0" y="6858000"/>
                </a:moveTo>
                <a:lnTo>
                  <a:pt x="64757" y="6858000"/>
                </a:lnTo>
                <a:lnTo>
                  <a:pt x="64757" y="0"/>
                </a:lnTo>
                <a:lnTo>
                  <a:pt x="0" y="0"/>
                </a:lnTo>
                <a:lnTo>
                  <a:pt x="0" y="6858000"/>
                </a:lnTo>
                <a:close/>
              </a:path>
            </a:pathLst>
          </a:custGeom>
          <a:solidFill>
            <a:srgbClr val="EAEAEA"/>
          </a:solidFill>
        </p:spPr>
        <p:txBody>
          <a:bodyPr wrap="square" lIns="0" tIns="0" rIns="0" bIns="0" rtlCol="0"/>
          <a:lstStyle/>
          <a:p>
            <a:endParaRPr/>
          </a:p>
        </p:txBody>
      </p:sp>
      <p:sp>
        <p:nvSpPr>
          <p:cNvPr id="23" name="object 23"/>
          <p:cNvSpPr/>
          <p:nvPr/>
        </p:nvSpPr>
        <p:spPr>
          <a:xfrm>
            <a:off x="6681863" y="348995"/>
            <a:ext cx="66040" cy="6858000"/>
          </a:xfrm>
          <a:custGeom>
            <a:avLst/>
            <a:gdLst/>
            <a:ahLst/>
            <a:cxnLst/>
            <a:rect l="l" t="t" r="r" b="b"/>
            <a:pathLst>
              <a:path w="66040" h="6858000">
                <a:moveTo>
                  <a:pt x="0" y="6858000"/>
                </a:moveTo>
                <a:lnTo>
                  <a:pt x="65532" y="6858000"/>
                </a:lnTo>
                <a:lnTo>
                  <a:pt x="65532" y="0"/>
                </a:lnTo>
                <a:lnTo>
                  <a:pt x="0" y="0"/>
                </a:lnTo>
                <a:lnTo>
                  <a:pt x="0" y="6858000"/>
                </a:lnTo>
                <a:close/>
              </a:path>
            </a:pathLst>
          </a:custGeom>
          <a:solidFill>
            <a:srgbClr val="EAEAEA"/>
          </a:solidFill>
        </p:spPr>
        <p:txBody>
          <a:bodyPr wrap="square" lIns="0" tIns="0" rIns="0" bIns="0" rtlCol="0"/>
          <a:lstStyle/>
          <a:p>
            <a:endParaRPr/>
          </a:p>
        </p:txBody>
      </p:sp>
      <p:sp>
        <p:nvSpPr>
          <p:cNvPr id="24" name="object 24"/>
          <p:cNvSpPr/>
          <p:nvPr/>
        </p:nvSpPr>
        <p:spPr>
          <a:xfrm>
            <a:off x="6548513" y="348995"/>
            <a:ext cx="67310" cy="6858000"/>
          </a:xfrm>
          <a:custGeom>
            <a:avLst/>
            <a:gdLst/>
            <a:ahLst/>
            <a:cxnLst/>
            <a:rect l="l" t="t" r="r" b="b"/>
            <a:pathLst>
              <a:path w="67309"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5" name="object 25"/>
          <p:cNvSpPr/>
          <p:nvPr/>
        </p:nvSpPr>
        <p:spPr>
          <a:xfrm>
            <a:off x="641668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6" name="object 26"/>
          <p:cNvSpPr/>
          <p:nvPr/>
        </p:nvSpPr>
        <p:spPr>
          <a:xfrm>
            <a:off x="62848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27" name="object 27"/>
          <p:cNvSpPr/>
          <p:nvPr/>
        </p:nvSpPr>
        <p:spPr>
          <a:xfrm>
            <a:off x="6153035"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8" name="object 28"/>
          <p:cNvSpPr/>
          <p:nvPr/>
        </p:nvSpPr>
        <p:spPr>
          <a:xfrm>
            <a:off x="602120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29" name="object 29"/>
          <p:cNvSpPr/>
          <p:nvPr/>
        </p:nvSpPr>
        <p:spPr>
          <a:xfrm>
            <a:off x="589014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0" name="object 30"/>
          <p:cNvSpPr/>
          <p:nvPr/>
        </p:nvSpPr>
        <p:spPr>
          <a:xfrm>
            <a:off x="5756795"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1" name="object 31"/>
          <p:cNvSpPr/>
          <p:nvPr/>
        </p:nvSpPr>
        <p:spPr>
          <a:xfrm>
            <a:off x="5624969"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2" name="object 32"/>
          <p:cNvSpPr/>
          <p:nvPr/>
        </p:nvSpPr>
        <p:spPr>
          <a:xfrm>
            <a:off x="5493143" y="348995"/>
            <a:ext cx="66675" cy="6858000"/>
          </a:xfrm>
          <a:custGeom>
            <a:avLst/>
            <a:gdLst/>
            <a:ahLst/>
            <a:cxnLst/>
            <a:rect l="l" t="t" r="r" b="b"/>
            <a:pathLst>
              <a:path w="66675" h="6858000">
                <a:moveTo>
                  <a:pt x="0" y="6858000"/>
                </a:moveTo>
                <a:lnTo>
                  <a:pt x="66294" y="6858000"/>
                </a:lnTo>
                <a:lnTo>
                  <a:pt x="66294" y="0"/>
                </a:lnTo>
                <a:lnTo>
                  <a:pt x="0" y="0"/>
                </a:lnTo>
                <a:lnTo>
                  <a:pt x="0" y="6858000"/>
                </a:lnTo>
                <a:close/>
              </a:path>
            </a:pathLst>
          </a:custGeom>
          <a:solidFill>
            <a:srgbClr val="EAEAEA"/>
          </a:solidFill>
        </p:spPr>
        <p:txBody>
          <a:bodyPr wrap="square" lIns="0" tIns="0" rIns="0" bIns="0" rtlCol="0"/>
          <a:lstStyle/>
          <a:p>
            <a:endParaRPr/>
          </a:p>
        </p:txBody>
      </p:sp>
      <p:sp>
        <p:nvSpPr>
          <p:cNvPr id="33" name="object 33"/>
          <p:cNvSpPr/>
          <p:nvPr/>
        </p:nvSpPr>
        <p:spPr>
          <a:xfrm>
            <a:off x="5361317"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4" name="object 34"/>
          <p:cNvSpPr/>
          <p:nvPr/>
        </p:nvSpPr>
        <p:spPr>
          <a:xfrm>
            <a:off x="5229491"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5" name="object 35"/>
          <p:cNvSpPr/>
          <p:nvPr/>
        </p:nvSpPr>
        <p:spPr>
          <a:xfrm>
            <a:off x="5097665"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36" name="object 36"/>
          <p:cNvSpPr/>
          <p:nvPr/>
        </p:nvSpPr>
        <p:spPr>
          <a:xfrm>
            <a:off x="496431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37" name="object 37"/>
          <p:cNvSpPr/>
          <p:nvPr/>
        </p:nvSpPr>
        <p:spPr>
          <a:xfrm>
            <a:off x="483248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8" name="object 38"/>
          <p:cNvSpPr/>
          <p:nvPr/>
        </p:nvSpPr>
        <p:spPr>
          <a:xfrm>
            <a:off x="47006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39" name="object 39"/>
          <p:cNvSpPr/>
          <p:nvPr/>
        </p:nvSpPr>
        <p:spPr>
          <a:xfrm>
            <a:off x="4568837"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0" name="object 40"/>
          <p:cNvSpPr/>
          <p:nvPr/>
        </p:nvSpPr>
        <p:spPr>
          <a:xfrm>
            <a:off x="4437011"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41" name="object 41"/>
          <p:cNvSpPr/>
          <p:nvPr/>
        </p:nvSpPr>
        <p:spPr>
          <a:xfrm>
            <a:off x="4303661"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2" name="object 42"/>
          <p:cNvSpPr/>
          <p:nvPr/>
        </p:nvSpPr>
        <p:spPr>
          <a:xfrm>
            <a:off x="417183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3" name="object 43"/>
          <p:cNvSpPr/>
          <p:nvPr/>
        </p:nvSpPr>
        <p:spPr>
          <a:xfrm>
            <a:off x="4040009"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44" name="object 44"/>
          <p:cNvSpPr/>
          <p:nvPr/>
        </p:nvSpPr>
        <p:spPr>
          <a:xfrm>
            <a:off x="390894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5" name="object 45"/>
          <p:cNvSpPr/>
          <p:nvPr/>
        </p:nvSpPr>
        <p:spPr>
          <a:xfrm>
            <a:off x="3777119"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6" name="object 46"/>
          <p:cNvSpPr/>
          <p:nvPr/>
        </p:nvSpPr>
        <p:spPr>
          <a:xfrm>
            <a:off x="3645293" y="348995"/>
            <a:ext cx="64769" cy="6858000"/>
          </a:xfrm>
          <a:custGeom>
            <a:avLst/>
            <a:gdLst/>
            <a:ahLst/>
            <a:cxnLst/>
            <a:rect l="l" t="t" r="r" b="b"/>
            <a:pathLst>
              <a:path w="64770" h="6858000">
                <a:moveTo>
                  <a:pt x="0" y="6858000"/>
                </a:moveTo>
                <a:lnTo>
                  <a:pt x="64770" y="6858000"/>
                </a:lnTo>
                <a:lnTo>
                  <a:pt x="64770" y="0"/>
                </a:lnTo>
                <a:lnTo>
                  <a:pt x="0" y="0"/>
                </a:lnTo>
                <a:lnTo>
                  <a:pt x="0" y="6858000"/>
                </a:lnTo>
                <a:close/>
              </a:path>
            </a:pathLst>
          </a:custGeom>
          <a:solidFill>
            <a:srgbClr val="EAEAEA"/>
          </a:solidFill>
        </p:spPr>
        <p:txBody>
          <a:bodyPr wrap="square" lIns="0" tIns="0" rIns="0" bIns="0" rtlCol="0"/>
          <a:lstStyle/>
          <a:p>
            <a:endParaRPr/>
          </a:p>
        </p:txBody>
      </p:sp>
      <p:sp>
        <p:nvSpPr>
          <p:cNvPr id="47" name="object 47"/>
          <p:cNvSpPr/>
          <p:nvPr/>
        </p:nvSpPr>
        <p:spPr>
          <a:xfrm>
            <a:off x="3511943"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8" name="object 48"/>
          <p:cNvSpPr/>
          <p:nvPr/>
        </p:nvSpPr>
        <p:spPr>
          <a:xfrm>
            <a:off x="3380117"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49" name="object 49"/>
          <p:cNvSpPr/>
          <p:nvPr/>
        </p:nvSpPr>
        <p:spPr>
          <a:xfrm>
            <a:off x="3248291"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0" name="object 50"/>
          <p:cNvSpPr/>
          <p:nvPr/>
        </p:nvSpPr>
        <p:spPr>
          <a:xfrm>
            <a:off x="3116465" y="348995"/>
            <a:ext cx="66675" cy="6858000"/>
          </a:xfrm>
          <a:custGeom>
            <a:avLst/>
            <a:gdLst/>
            <a:ahLst/>
            <a:cxnLst/>
            <a:rect l="l" t="t" r="r" b="b"/>
            <a:pathLst>
              <a:path w="66675" h="6858000">
                <a:moveTo>
                  <a:pt x="0" y="6858000"/>
                </a:moveTo>
                <a:lnTo>
                  <a:pt x="66293" y="6858000"/>
                </a:lnTo>
                <a:lnTo>
                  <a:pt x="66293" y="0"/>
                </a:lnTo>
                <a:lnTo>
                  <a:pt x="0" y="0"/>
                </a:lnTo>
                <a:lnTo>
                  <a:pt x="0" y="6858000"/>
                </a:lnTo>
                <a:close/>
              </a:path>
            </a:pathLst>
          </a:custGeom>
          <a:solidFill>
            <a:srgbClr val="EAEAEA"/>
          </a:solidFill>
        </p:spPr>
        <p:txBody>
          <a:bodyPr wrap="square" lIns="0" tIns="0" rIns="0" bIns="0" rtlCol="0"/>
          <a:lstStyle/>
          <a:p>
            <a:endParaRPr/>
          </a:p>
        </p:txBody>
      </p:sp>
      <p:sp>
        <p:nvSpPr>
          <p:cNvPr id="51" name="object 51"/>
          <p:cNvSpPr/>
          <p:nvPr/>
        </p:nvSpPr>
        <p:spPr>
          <a:xfrm>
            <a:off x="2984639"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2" name="object 52"/>
          <p:cNvSpPr/>
          <p:nvPr/>
        </p:nvSpPr>
        <p:spPr>
          <a:xfrm>
            <a:off x="2852813"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3" name="object 53"/>
          <p:cNvSpPr/>
          <p:nvPr/>
        </p:nvSpPr>
        <p:spPr>
          <a:xfrm>
            <a:off x="2719463"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4" name="object 54"/>
          <p:cNvSpPr/>
          <p:nvPr/>
        </p:nvSpPr>
        <p:spPr>
          <a:xfrm>
            <a:off x="2587637"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5" name="object 55"/>
          <p:cNvSpPr/>
          <p:nvPr/>
        </p:nvSpPr>
        <p:spPr>
          <a:xfrm>
            <a:off x="2455811" y="348995"/>
            <a:ext cx="67310" cy="6858000"/>
          </a:xfrm>
          <a:custGeom>
            <a:avLst/>
            <a:gdLst/>
            <a:ahLst/>
            <a:cxnLst/>
            <a:rect l="l" t="t" r="r" b="b"/>
            <a:pathLst>
              <a:path w="67310" h="6858000">
                <a:moveTo>
                  <a:pt x="0" y="6858000"/>
                </a:moveTo>
                <a:lnTo>
                  <a:pt x="67056" y="6858000"/>
                </a:lnTo>
                <a:lnTo>
                  <a:pt x="67056" y="0"/>
                </a:lnTo>
                <a:lnTo>
                  <a:pt x="0" y="0"/>
                </a:lnTo>
                <a:lnTo>
                  <a:pt x="0" y="6858000"/>
                </a:lnTo>
                <a:close/>
              </a:path>
            </a:pathLst>
          </a:custGeom>
          <a:solidFill>
            <a:srgbClr val="EAEAEA"/>
          </a:solidFill>
        </p:spPr>
        <p:txBody>
          <a:bodyPr wrap="square" lIns="0" tIns="0" rIns="0" bIns="0" rtlCol="0"/>
          <a:lstStyle/>
          <a:p>
            <a:endParaRPr/>
          </a:p>
        </p:txBody>
      </p:sp>
      <p:sp>
        <p:nvSpPr>
          <p:cNvPr id="56" name="object 56"/>
          <p:cNvSpPr/>
          <p:nvPr/>
        </p:nvSpPr>
        <p:spPr>
          <a:xfrm>
            <a:off x="2323985" y="348995"/>
            <a:ext cx="67310" cy="6858000"/>
          </a:xfrm>
          <a:custGeom>
            <a:avLst/>
            <a:gdLst/>
            <a:ahLst/>
            <a:cxnLst/>
            <a:rect l="l" t="t" r="r" b="b"/>
            <a:pathLst>
              <a:path w="67310" h="6858000">
                <a:moveTo>
                  <a:pt x="0" y="6858000"/>
                </a:moveTo>
                <a:lnTo>
                  <a:pt x="67055" y="6858000"/>
                </a:lnTo>
                <a:lnTo>
                  <a:pt x="67055" y="0"/>
                </a:lnTo>
                <a:lnTo>
                  <a:pt x="0" y="0"/>
                </a:lnTo>
                <a:lnTo>
                  <a:pt x="0" y="6858000"/>
                </a:lnTo>
                <a:close/>
              </a:path>
            </a:pathLst>
          </a:custGeom>
          <a:solidFill>
            <a:srgbClr val="EAEAEA"/>
          </a:solidFill>
        </p:spPr>
        <p:txBody>
          <a:bodyPr wrap="square" lIns="0" tIns="0" rIns="0" bIns="0" rtlCol="0"/>
          <a:lstStyle/>
          <a:p>
            <a:endParaRPr/>
          </a:p>
        </p:txBody>
      </p:sp>
      <p:sp>
        <p:nvSpPr>
          <p:cNvPr id="57" name="object 57"/>
          <p:cNvSpPr/>
          <p:nvPr/>
        </p:nvSpPr>
        <p:spPr>
          <a:xfrm>
            <a:off x="2192159" y="348995"/>
            <a:ext cx="66040" cy="6858000"/>
          </a:xfrm>
          <a:custGeom>
            <a:avLst/>
            <a:gdLst/>
            <a:ahLst/>
            <a:cxnLst/>
            <a:rect l="l" t="t" r="r" b="b"/>
            <a:pathLst>
              <a:path w="66039" h="6858000">
                <a:moveTo>
                  <a:pt x="0" y="6858000"/>
                </a:moveTo>
                <a:lnTo>
                  <a:pt x="65531" y="6858000"/>
                </a:lnTo>
                <a:lnTo>
                  <a:pt x="65531" y="0"/>
                </a:lnTo>
                <a:lnTo>
                  <a:pt x="0" y="0"/>
                </a:lnTo>
                <a:lnTo>
                  <a:pt x="0" y="6858000"/>
                </a:lnTo>
                <a:close/>
              </a:path>
            </a:pathLst>
          </a:custGeom>
          <a:solidFill>
            <a:srgbClr val="EAEAEA"/>
          </a:solidFill>
        </p:spPr>
        <p:txBody>
          <a:bodyPr wrap="square" lIns="0" tIns="0" rIns="0" bIns="0" rtlCol="0"/>
          <a:lstStyle/>
          <a:p>
            <a:endParaRPr/>
          </a:p>
        </p:txBody>
      </p:sp>
      <p:sp>
        <p:nvSpPr>
          <p:cNvPr id="58" name="object 58"/>
          <p:cNvSpPr/>
          <p:nvPr/>
        </p:nvSpPr>
        <p:spPr>
          <a:xfrm>
            <a:off x="2061095" y="348995"/>
            <a:ext cx="64769" cy="6858000"/>
          </a:xfrm>
          <a:custGeom>
            <a:avLst/>
            <a:gdLst/>
            <a:ahLst/>
            <a:cxnLst/>
            <a:rect l="l" t="t" r="r" b="b"/>
            <a:pathLst>
              <a:path w="64769" h="6858000">
                <a:moveTo>
                  <a:pt x="0" y="6858000"/>
                </a:moveTo>
                <a:lnTo>
                  <a:pt x="64769" y="6858000"/>
                </a:lnTo>
                <a:lnTo>
                  <a:pt x="64769" y="0"/>
                </a:lnTo>
                <a:lnTo>
                  <a:pt x="0" y="0"/>
                </a:lnTo>
                <a:lnTo>
                  <a:pt x="0" y="6858000"/>
                </a:lnTo>
                <a:close/>
              </a:path>
            </a:pathLst>
          </a:custGeom>
          <a:solidFill>
            <a:srgbClr val="EAEAEA"/>
          </a:solidFill>
        </p:spPr>
        <p:txBody>
          <a:bodyPr wrap="square" lIns="0" tIns="0" rIns="0" bIns="0" rtlCol="0"/>
          <a:lstStyle/>
          <a:p>
            <a:endParaRPr/>
          </a:p>
        </p:txBody>
      </p:sp>
      <p:sp>
        <p:nvSpPr>
          <p:cNvPr id="59" name="object 59"/>
          <p:cNvSpPr/>
          <p:nvPr/>
        </p:nvSpPr>
        <p:spPr>
          <a:xfrm>
            <a:off x="774839" y="348995"/>
            <a:ext cx="1219200" cy="6858000"/>
          </a:xfrm>
          <a:custGeom>
            <a:avLst/>
            <a:gdLst/>
            <a:ahLst/>
            <a:cxnLst/>
            <a:rect l="l" t="t" r="r" b="b"/>
            <a:pathLst>
              <a:path w="1219200" h="6858000">
                <a:moveTo>
                  <a:pt x="0" y="6858000"/>
                </a:moveTo>
                <a:lnTo>
                  <a:pt x="1219200" y="6858000"/>
                </a:lnTo>
                <a:lnTo>
                  <a:pt x="1219200" y="0"/>
                </a:lnTo>
                <a:lnTo>
                  <a:pt x="0" y="0"/>
                </a:lnTo>
                <a:lnTo>
                  <a:pt x="0" y="6858000"/>
                </a:lnTo>
                <a:close/>
              </a:path>
            </a:pathLst>
          </a:custGeom>
          <a:solidFill>
            <a:srgbClr val="EAEAEA"/>
          </a:solidFill>
        </p:spPr>
        <p:txBody>
          <a:bodyPr wrap="square" lIns="0" tIns="0" rIns="0" bIns="0" rtlCol="0"/>
          <a:lstStyle/>
          <a:p>
            <a:endParaRPr/>
          </a:p>
        </p:txBody>
      </p:sp>
      <p:sp>
        <p:nvSpPr>
          <p:cNvPr id="60" name="object 60"/>
          <p:cNvSpPr/>
          <p:nvPr/>
        </p:nvSpPr>
        <p:spPr>
          <a:xfrm>
            <a:off x="2027567" y="348995"/>
            <a:ext cx="0" cy="6849109"/>
          </a:xfrm>
          <a:custGeom>
            <a:avLst/>
            <a:gdLst/>
            <a:ahLst/>
            <a:cxnLst/>
            <a:rect l="l" t="t" r="r" b="b"/>
            <a:pathLst>
              <a:path h="6849109">
                <a:moveTo>
                  <a:pt x="0" y="0"/>
                </a:moveTo>
                <a:lnTo>
                  <a:pt x="0" y="6848856"/>
                </a:lnTo>
              </a:path>
            </a:pathLst>
          </a:custGeom>
          <a:ln w="67056">
            <a:solidFill>
              <a:srgbClr val="DDDDDD"/>
            </a:solidFill>
          </a:ln>
        </p:spPr>
        <p:txBody>
          <a:bodyPr wrap="square" lIns="0" tIns="0" rIns="0" bIns="0" rtlCol="0"/>
          <a:lstStyle/>
          <a:p>
            <a:endParaRPr/>
          </a:p>
        </p:txBody>
      </p:sp>
      <p:sp>
        <p:nvSpPr>
          <p:cNvPr id="61" name="object 61"/>
          <p:cNvSpPr/>
          <p:nvPr/>
        </p:nvSpPr>
        <p:spPr>
          <a:xfrm>
            <a:off x="2159012"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2" name="object 62"/>
          <p:cNvSpPr/>
          <p:nvPr/>
        </p:nvSpPr>
        <p:spPr>
          <a:xfrm>
            <a:off x="2290838" y="348995"/>
            <a:ext cx="0" cy="6858000"/>
          </a:xfrm>
          <a:custGeom>
            <a:avLst/>
            <a:gdLst/>
            <a:ahLst/>
            <a:cxnLst/>
            <a:rect l="l" t="t" r="r" b="b"/>
            <a:pathLst>
              <a:path h="6858000">
                <a:moveTo>
                  <a:pt x="0" y="0"/>
                </a:moveTo>
                <a:lnTo>
                  <a:pt x="0" y="6858000"/>
                </a:lnTo>
              </a:path>
            </a:pathLst>
          </a:custGeom>
          <a:ln w="66294">
            <a:solidFill>
              <a:srgbClr val="DDDDDD"/>
            </a:solidFill>
          </a:ln>
        </p:spPr>
        <p:txBody>
          <a:bodyPr wrap="square" lIns="0" tIns="0" rIns="0" bIns="0" rtlCol="0"/>
          <a:lstStyle/>
          <a:p>
            <a:endParaRPr/>
          </a:p>
        </p:txBody>
      </p:sp>
      <p:sp>
        <p:nvSpPr>
          <p:cNvPr id="63" name="object 63"/>
          <p:cNvSpPr/>
          <p:nvPr/>
        </p:nvSpPr>
        <p:spPr>
          <a:xfrm>
            <a:off x="2423426" y="348995"/>
            <a:ext cx="0" cy="6858000"/>
          </a:xfrm>
          <a:custGeom>
            <a:avLst/>
            <a:gdLst/>
            <a:ahLst/>
            <a:cxnLst/>
            <a:rect l="l" t="t" r="r" b="b"/>
            <a:pathLst>
              <a:path h="6858000">
                <a:moveTo>
                  <a:pt x="0" y="0"/>
                </a:moveTo>
                <a:lnTo>
                  <a:pt x="0" y="6858000"/>
                </a:lnTo>
              </a:path>
            </a:pathLst>
          </a:custGeom>
          <a:ln w="64770">
            <a:solidFill>
              <a:srgbClr val="DDDDDD"/>
            </a:solidFill>
          </a:ln>
        </p:spPr>
        <p:txBody>
          <a:bodyPr wrap="square" lIns="0" tIns="0" rIns="0" bIns="0" rtlCol="0"/>
          <a:lstStyle/>
          <a:p>
            <a:endParaRPr/>
          </a:p>
        </p:txBody>
      </p:sp>
      <p:sp>
        <p:nvSpPr>
          <p:cNvPr id="64" name="object 64"/>
          <p:cNvSpPr/>
          <p:nvPr/>
        </p:nvSpPr>
        <p:spPr>
          <a:xfrm>
            <a:off x="2522867" y="348995"/>
            <a:ext cx="7395971" cy="6858000"/>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994039" y="2055876"/>
            <a:ext cx="6021324" cy="73913"/>
          </a:xfrm>
          <a:prstGeom prst="rect">
            <a:avLst/>
          </a:prstGeom>
          <a:blipFill>
            <a:blip r:embed="rId3" cstate="print"/>
            <a:stretch>
              <a:fillRect/>
            </a:stretch>
          </a:blipFill>
        </p:spPr>
        <p:txBody>
          <a:bodyPr wrap="square" lIns="0" tIns="0" rIns="0" bIns="0" rtlCol="0"/>
          <a:lstStyle/>
          <a:p>
            <a:endParaRPr/>
          </a:p>
        </p:txBody>
      </p:sp>
      <p:sp>
        <p:nvSpPr>
          <p:cNvPr id="66" name="object 66"/>
          <p:cNvSpPr txBox="1">
            <a:spLocks noGrp="1"/>
          </p:cNvSpPr>
          <p:nvPr>
            <p:ph type="title"/>
          </p:nvPr>
        </p:nvSpPr>
        <p:spPr>
          <a:prstGeom prst="rect">
            <a:avLst/>
          </a:prstGeom>
        </p:spPr>
        <p:txBody>
          <a:bodyPr vert="horz" wrap="square" lIns="0" tIns="12700" rIns="0" bIns="0" rtlCol="0">
            <a:spAutoFit/>
          </a:bodyPr>
          <a:lstStyle/>
          <a:p>
            <a:pPr marL="74295">
              <a:lnSpc>
                <a:spcPct val="100000"/>
              </a:lnSpc>
              <a:spcBef>
                <a:spcPts val="100"/>
              </a:spcBef>
            </a:pPr>
            <a:r>
              <a:rPr spc="-5" dirty="0"/>
              <a:t>Software Engineering</a:t>
            </a:r>
            <a:r>
              <a:rPr spc="-55" dirty="0"/>
              <a:t> </a:t>
            </a:r>
            <a:r>
              <a:rPr spc="-5" dirty="0"/>
              <a:t>Trends</a:t>
            </a:r>
          </a:p>
        </p:txBody>
      </p:sp>
      <p:sp>
        <p:nvSpPr>
          <p:cNvPr id="67" name="object 67"/>
          <p:cNvSpPr txBox="1"/>
          <p:nvPr/>
        </p:nvSpPr>
        <p:spPr>
          <a:xfrm>
            <a:off x="2683135" y="2211540"/>
            <a:ext cx="6571615" cy="4149090"/>
          </a:xfrm>
          <a:prstGeom prst="rect">
            <a:avLst/>
          </a:prstGeom>
        </p:spPr>
        <p:txBody>
          <a:bodyPr vert="horz" wrap="square" lIns="0" tIns="48895" rIns="0" bIns="0" rtlCol="0">
            <a:spAutoFit/>
          </a:bodyPr>
          <a:lstStyle/>
          <a:p>
            <a:pPr marL="355600" indent="-342900">
              <a:lnSpc>
                <a:spcPct val="100000"/>
              </a:lnSpc>
              <a:spcBef>
                <a:spcPts val="385"/>
              </a:spcBef>
              <a:buSzPct val="75000"/>
              <a:buFont typeface="Wingdings"/>
              <a:buChar char=""/>
              <a:tabLst>
                <a:tab pos="354965" algn="l"/>
                <a:tab pos="355600" algn="l"/>
              </a:tabLst>
            </a:pPr>
            <a:r>
              <a:rPr sz="2400" spc="-5" dirty="0">
                <a:solidFill>
                  <a:srgbClr val="9A0000"/>
                </a:solidFill>
                <a:latin typeface="Arial"/>
                <a:cs typeface="Arial"/>
              </a:rPr>
              <a:t>Soft</a:t>
            </a:r>
            <a:r>
              <a:rPr sz="2400" spc="-15" dirty="0">
                <a:solidFill>
                  <a:srgbClr val="9A0000"/>
                </a:solidFill>
                <a:latin typeface="Arial"/>
                <a:cs typeface="Arial"/>
              </a:rPr>
              <a:t> </a:t>
            </a:r>
            <a:r>
              <a:rPr sz="2400" spc="-5" dirty="0">
                <a:solidFill>
                  <a:srgbClr val="9A0000"/>
                </a:solidFill>
                <a:latin typeface="Arial"/>
                <a:cs typeface="Arial"/>
              </a:rPr>
              <a:t>Trends</a:t>
            </a:r>
            <a:endParaRPr sz="2400">
              <a:latin typeface="Arial"/>
              <a:cs typeface="Arial"/>
            </a:endParaRPr>
          </a:p>
          <a:p>
            <a:pPr marL="755650" marR="325120" lvl="1" indent="-285750">
              <a:lnSpc>
                <a:spcPts val="2170"/>
              </a:lnSpc>
              <a:spcBef>
                <a:spcPts val="505"/>
              </a:spcBef>
              <a:buClr>
                <a:srgbClr val="9A0000"/>
              </a:buClr>
              <a:buSzPct val="70000"/>
              <a:buFont typeface="Wingdings"/>
              <a:buChar char=""/>
              <a:tabLst>
                <a:tab pos="755015" algn="l"/>
                <a:tab pos="755650" algn="l"/>
              </a:tabLst>
            </a:pPr>
            <a:r>
              <a:rPr sz="2000" spc="-5" dirty="0">
                <a:latin typeface="Arial"/>
                <a:cs typeface="Arial"/>
              </a:rPr>
              <a:t>The broad </a:t>
            </a:r>
            <a:r>
              <a:rPr sz="2000" spc="-10" dirty="0">
                <a:latin typeface="Arial"/>
                <a:cs typeface="Arial"/>
              </a:rPr>
              <a:t>characteristics </a:t>
            </a:r>
            <a:r>
              <a:rPr sz="2000" spc="-5" dirty="0">
                <a:latin typeface="Arial"/>
                <a:cs typeface="Arial"/>
              </a:rPr>
              <a:t>of the new systems </a:t>
            </a:r>
            <a:r>
              <a:rPr sz="2000" spc="-10" dirty="0">
                <a:latin typeface="Arial"/>
                <a:cs typeface="Arial"/>
              </a:rPr>
              <a:t>we  </a:t>
            </a:r>
            <a:r>
              <a:rPr sz="2000" spc="-5" dirty="0">
                <a:latin typeface="Arial"/>
                <a:cs typeface="Arial"/>
              </a:rPr>
              <a:t>build (and test),</a:t>
            </a:r>
            <a:r>
              <a:rPr sz="2000" spc="5" dirty="0">
                <a:latin typeface="Arial"/>
                <a:cs typeface="Arial"/>
              </a:rPr>
              <a:t> </a:t>
            </a:r>
            <a:r>
              <a:rPr sz="2000" spc="-10" dirty="0">
                <a:latin typeface="Arial"/>
                <a:cs typeface="Arial"/>
              </a:rPr>
              <a:t>e.g.,</a:t>
            </a:r>
            <a:endParaRPr sz="2000">
              <a:latin typeface="Arial"/>
              <a:cs typeface="Arial"/>
            </a:endParaRPr>
          </a:p>
          <a:p>
            <a:pPr marL="1155700" lvl="2" indent="-228600">
              <a:lnSpc>
                <a:spcPct val="100000"/>
              </a:lnSpc>
              <a:spcBef>
                <a:spcPts val="185"/>
              </a:spcBef>
              <a:buClr>
                <a:srgbClr val="003365"/>
              </a:buClr>
              <a:buChar char="•"/>
              <a:tabLst>
                <a:tab pos="1155065" algn="l"/>
                <a:tab pos="1155700" algn="l"/>
              </a:tabLst>
            </a:pPr>
            <a:r>
              <a:rPr sz="1800" spc="-5" dirty="0">
                <a:latin typeface="Arial"/>
                <a:cs typeface="Arial"/>
              </a:rPr>
              <a:t>Emergent</a:t>
            </a:r>
            <a:r>
              <a:rPr sz="1800" spc="-10" dirty="0">
                <a:latin typeface="Arial"/>
                <a:cs typeface="Arial"/>
              </a:rPr>
              <a:t> </a:t>
            </a:r>
            <a:r>
              <a:rPr sz="1800" spc="-5" dirty="0">
                <a:latin typeface="Arial"/>
                <a:cs typeface="Arial"/>
              </a:rPr>
              <a:t>requirements</a:t>
            </a:r>
            <a:endParaRPr sz="1800">
              <a:latin typeface="Arial"/>
              <a:cs typeface="Arial"/>
            </a:endParaRPr>
          </a:p>
          <a:p>
            <a:pPr marL="1155700" lvl="2" indent="-228600">
              <a:lnSpc>
                <a:spcPct val="100000"/>
              </a:lnSpc>
              <a:spcBef>
                <a:spcPts val="229"/>
              </a:spcBef>
              <a:buClr>
                <a:srgbClr val="003365"/>
              </a:buClr>
              <a:buChar char="•"/>
              <a:tabLst>
                <a:tab pos="1155065" algn="l"/>
                <a:tab pos="1155700" algn="l"/>
              </a:tabLst>
            </a:pPr>
            <a:r>
              <a:rPr sz="1800" spc="-5" dirty="0">
                <a:latin typeface="Arial"/>
                <a:cs typeface="Arial"/>
              </a:rPr>
              <a:t>Autonomy of</a:t>
            </a:r>
            <a:r>
              <a:rPr sz="1800" spc="-10" dirty="0">
                <a:latin typeface="Arial"/>
                <a:cs typeface="Arial"/>
              </a:rPr>
              <a:t> </a:t>
            </a:r>
            <a:r>
              <a:rPr sz="1800" spc="-5" dirty="0">
                <a:latin typeface="Arial"/>
                <a:cs typeface="Arial"/>
              </a:rPr>
              <a:t>action</a:t>
            </a:r>
            <a:endParaRPr sz="1800">
              <a:latin typeface="Arial"/>
              <a:cs typeface="Arial"/>
            </a:endParaRPr>
          </a:p>
          <a:p>
            <a:pPr marL="755650" marR="5080" lvl="1" indent="-285750">
              <a:lnSpc>
                <a:spcPct val="90100"/>
              </a:lnSpc>
              <a:spcBef>
                <a:spcPts val="475"/>
              </a:spcBef>
              <a:buClr>
                <a:srgbClr val="9A0000"/>
              </a:buClr>
              <a:buSzPct val="70000"/>
              <a:buFont typeface="Wingdings"/>
              <a:buChar char=""/>
              <a:tabLst>
                <a:tab pos="755015" algn="l"/>
                <a:tab pos="755650" algn="l"/>
              </a:tabLst>
            </a:pPr>
            <a:r>
              <a:rPr sz="2000" spc="-5" dirty="0">
                <a:latin typeface="Arial"/>
                <a:cs typeface="Arial"/>
              </a:rPr>
              <a:t>The anthropological and sociological characteristics  of the new </a:t>
            </a:r>
            <a:r>
              <a:rPr sz="2000" spc="-10" dirty="0">
                <a:latin typeface="Arial"/>
                <a:cs typeface="Arial"/>
              </a:rPr>
              <a:t>generation </a:t>
            </a:r>
            <a:r>
              <a:rPr sz="2000" spc="-5" dirty="0">
                <a:latin typeface="Arial"/>
                <a:cs typeface="Arial"/>
              </a:rPr>
              <a:t>of </a:t>
            </a:r>
            <a:r>
              <a:rPr sz="2000" spc="-10" dirty="0">
                <a:latin typeface="Arial"/>
                <a:cs typeface="Arial"/>
              </a:rPr>
              <a:t>people </a:t>
            </a:r>
            <a:r>
              <a:rPr sz="2000" spc="-5" dirty="0">
                <a:latin typeface="Arial"/>
                <a:cs typeface="Arial"/>
              </a:rPr>
              <a:t>who do </a:t>
            </a:r>
            <a:r>
              <a:rPr sz="2000" spc="-10" dirty="0">
                <a:latin typeface="Arial"/>
                <a:cs typeface="Arial"/>
              </a:rPr>
              <a:t>software  </a:t>
            </a:r>
            <a:r>
              <a:rPr sz="2000" spc="-5" dirty="0">
                <a:latin typeface="Arial"/>
                <a:cs typeface="Arial"/>
              </a:rPr>
              <a:t>engineering</a:t>
            </a:r>
            <a:r>
              <a:rPr sz="2000" spc="-10" dirty="0">
                <a:latin typeface="Arial"/>
                <a:cs typeface="Arial"/>
              </a:rPr>
              <a:t> </a:t>
            </a:r>
            <a:r>
              <a:rPr sz="2000" spc="-5" dirty="0">
                <a:latin typeface="Arial"/>
                <a:cs typeface="Arial"/>
              </a:rPr>
              <a:t>work</a:t>
            </a:r>
            <a:endParaRPr sz="2000">
              <a:latin typeface="Arial"/>
              <a:cs typeface="Arial"/>
            </a:endParaRPr>
          </a:p>
          <a:p>
            <a:pPr marL="355600" indent="-342900">
              <a:lnSpc>
                <a:spcPct val="100000"/>
              </a:lnSpc>
              <a:spcBef>
                <a:spcPts val="275"/>
              </a:spcBef>
              <a:buSzPct val="75000"/>
              <a:buFont typeface="Wingdings"/>
              <a:buChar char=""/>
              <a:tabLst>
                <a:tab pos="354965" algn="l"/>
                <a:tab pos="355600" algn="l"/>
              </a:tabLst>
            </a:pPr>
            <a:r>
              <a:rPr sz="2400" dirty="0">
                <a:solidFill>
                  <a:srgbClr val="9A0000"/>
                </a:solidFill>
                <a:latin typeface="Arial"/>
                <a:cs typeface="Arial"/>
              </a:rPr>
              <a:t>Hard</a:t>
            </a:r>
            <a:r>
              <a:rPr sz="2400" spc="-10" dirty="0">
                <a:solidFill>
                  <a:srgbClr val="9A0000"/>
                </a:solidFill>
                <a:latin typeface="Arial"/>
                <a:cs typeface="Arial"/>
              </a:rPr>
              <a:t> </a:t>
            </a:r>
            <a:r>
              <a:rPr sz="2400" dirty="0">
                <a:solidFill>
                  <a:srgbClr val="9A0000"/>
                </a:solidFill>
                <a:latin typeface="Arial"/>
                <a:cs typeface="Arial"/>
              </a:rPr>
              <a:t>Trends</a:t>
            </a:r>
            <a:endParaRPr sz="2400">
              <a:latin typeface="Arial"/>
              <a:cs typeface="Arial"/>
            </a:endParaRPr>
          </a:p>
          <a:p>
            <a:pPr marL="755650" marR="224790" lvl="1" indent="-285750">
              <a:lnSpc>
                <a:spcPts val="2160"/>
              </a:lnSpc>
              <a:spcBef>
                <a:spcPts val="515"/>
              </a:spcBef>
              <a:buClr>
                <a:srgbClr val="9A0000"/>
              </a:buClr>
              <a:buSzPct val="70000"/>
              <a:buFont typeface="Wingdings"/>
              <a:buChar char=""/>
              <a:tabLst>
                <a:tab pos="755015" algn="l"/>
                <a:tab pos="755650" algn="l"/>
              </a:tabLst>
            </a:pPr>
            <a:r>
              <a:rPr sz="2000" spc="-5" dirty="0">
                <a:latin typeface="Arial"/>
                <a:cs typeface="Arial"/>
              </a:rPr>
              <a:t>The </a:t>
            </a:r>
            <a:r>
              <a:rPr sz="2000" spc="-10" dirty="0">
                <a:latin typeface="Arial"/>
                <a:cs typeface="Arial"/>
              </a:rPr>
              <a:t>technical </a:t>
            </a:r>
            <a:r>
              <a:rPr sz="2000" spc="-5" dirty="0">
                <a:latin typeface="Arial"/>
                <a:cs typeface="Arial"/>
              </a:rPr>
              <a:t>aspects of next </a:t>
            </a:r>
            <a:r>
              <a:rPr sz="2000" spc="-10" dirty="0">
                <a:latin typeface="Arial"/>
                <a:cs typeface="Arial"/>
              </a:rPr>
              <a:t>generation software  </a:t>
            </a:r>
            <a:r>
              <a:rPr sz="2000" spc="-5" dirty="0">
                <a:latin typeface="Arial"/>
                <a:cs typeface="Arial"/>
              </a:rPr>
              <a:t>intensive</a:t>
            </a:r>
            <a:r>
              <a:rPr sz="2000" spc="-10" dirty="0">
                <a:latin typeface="Arial"/>
                <a:cs typeface="Arial"/>
              </a:rPr>
              <a:t> </a:t>
            </a:r>
            <a:r>
              <a:rPr sz="2000" spc="-5" dirty="0">
                <a:latin typeface="Arial"/>
                <a:cs typeface="Arial"/>
              </a:rPr>
              <a:t>systems</a:t>
            </a:r>
            <a:endParaRPr sz="2000">
              <a:latin typeface="Arial"/>
              <a:cs typeface="Arial"/>
            </a:endParaRPr>
          </a:p>
          <a:p>
            <a:pPr marL="755650" marR="222250" lvl="1" indent="-285750">
              <a:lnSpc>
                <a:spcPts val="2160"/>
              </a:lnSpc>
              <a:spcBef>
                <a:spcPts val="480"/>
              </a:spcBef>
              <a:buClr>
                <a:srgbClr val="9A0000"/>
              </a:buClr>
              <a:buSzPct val="70000"/>
              <a:buFont typeface="Wingdings"/>
              <a:buChar char=""/>
              <a:tabLst>
                <a:tab pos="755015" algn="l"/>
                <a:tab pos="755650" algn="l"/>
              </a:tabLst>
            </a:pPr>
            <a:r>
              <a:rPr sz="2000" spc="-5" dirty="0">
                <a:latin typeface="Arial"/>
                <a:cs typeface="Arial"/>
              </a:rPr>
              <a:t>The technical </a:t>
            </a:r>
            <a:r>
              <a:rPr sz="2000" spc="-10" dirty="0">
                <a:latin typeface="Arial"/>
                <a:cs typeface="Arial"/>
              </a:rPr>
              <a:t>directions </a:t>
            </a:r>
            <a:r>
              <a:rPr sz="2000" spc="-5" dirty="0">
                <a:latin typeface="Arial"/>
                <a:cs typeface="Arial"/>
              </a:rPr>
              <a:t>that software </a:t>
            </a:r>
            <a:r>
              <a:rPr sz="2000" spc="-10" dirty="0">
                <a:latin typeface="Arial"/>
                <a:cs typeface="Arial"/>
              </a:rPr>
              <a:t>engineering  </a:t>
            </a:r>
            <a:r>
              <a:rPr sz="2000" spc="-5" dirty="0">
                <a:latin typeface="Arial"/>
                <a:cs typeface="Arial"/>
              </a:rPr>
              <a:t>process, </a:t>
            </a:r>
            <a:r>
              <a:rPr sz="2000" spc="-10" dirty="0">
                <a:latin typeface="Arial"/>
                <a:cs typeface="Arial"/>
              </a:rPr>
              <a:t>methods, </a:t>
            </a:r>
            <a:r>
              <a:rPr sz="2000" spc="-5" dirty="0">
                <a:latin typeface="Arial"/>
                <a:cs typeface="Arial"/>
              </a:rPr>
              <a:t>and tools will</a:t>
            </a:r>
            <a:r>
              <a:rPr sz="2000" spc="-10" dirty="0">
                <a:latin typeface="Arial"/>
                <a:cs typeface="Arial"/>
              </a:rPr>
              <a:t> take</a:t>
            </a:r>
            <a:endParaRPr sz="2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2431</Words>
  <Application>Microsoft Office PowerPoint</Application>
  <PresentationFormat>Custom</PresentationFormat>
  <Paragraphs>279</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Narrow</vt:lpstr>
      <vt:lpstr>Calibri</vt:lpstr>
      <vt:lpstr>Courier New</vt:lpstr>
      <vt:lpstr>Times New Roman</vt:lpstr>
      <vt:lpstr>Wingdings</vt:lpstr>
      <vt:lpstr>Office Theme</vt:lpstr>
      <vt:lpstr>Emerging Trends in</vt:lpstr>
      <vt:lpstr>Predictions</vt:lpstr>
      <vt:lpstr>The Big Picture</vt:lpstr>
      <vt:lpstr>A Harsh Reality</vt:lpstr>
      <vt:lpstr>Software Intensive Systems (SIS)</vt:lpstr>
      <vt:lpstr>Technology “Evolution”</vt:lpstr>
      <vt:lpstr>Idealized Technology Innovation Lifecycle</vt:lpstr>
      <vt:lpstr>The Hype Cycle</vt:lpstr>
      <vt:lpstr>Software Engineering Trends</vt:lpstr>
      <vt:lpstr>Soft Trends - I</vt:lpstr>
      <vt:lpstr>Software Trends - II</vt:lpstr>
      <vt:lpstr>Managing Size &amp; Complexity - I</vt:lpstr>
      <vt:lpstr>Managing Size &amp; Complexity - II</vt:lpstr>
      <vt:lpstr>Pervasive Computing (PvC)</vt:lpstr>
      <vt:lpstr>Pervasive Computing (PvC)</vt:lpstr>
      <vt:lpstr>Cloud Computing</vt:lpstr>
      <vt:lpstr>Emergent Requirements</vt:lpstr>
      <vt:lpstr>Software Building Blocks</vt:lpstr>
      <vt:lpstr>Open Source</vt:lpstr>
      <vt:lpstr>Testing Open Source</vt:lpstr>
      <vt:lpstr>Software Engineering Trends</vt:lpstr>
      <vt:lpstr>SE Trends—Process</vt:lpstr>
      <vt:lpstr>Process Trends</vt:lpstr>
      <vt:lpstr>Collaborative Development</vt:lpstr>
      <vt:lpstr>SE Trends—Methods</vt:lpstr>
      <vt:lpstr>Methods: The Grand Challenge</vt:lpstr>
      <vt:lpstr>Requirements Engineering</vt:lpstr>
      <vt:lpstr>Model-Driven Development</vt:lpstr>
      <vt:lpstr>Test-Driven Development</vt:lpstr>
      <vt:lpstr>Service-Orietn ed Development</vt:lpstr>
      <vt:lpstr>Aspect-Oriented Development</vt:lpstr>
      <vt:lpstr>SE Trends—Tools</vt:lpstr>
      <vt:lpstr>Tools Trends—RE and Modeling</vt:lpstr>
      <vt:lpstr>Tools Trends—Testing</vt:lpstr>
      <vt:lpstr>Tools Trends—SEE</vt:lpstr>
      <vt:lpstr>The Road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JaSSTKeynote.ppt</dc:title>
  <dc:creator>fx17762</dc:creator>
  <cp:lastModifiedBy>DELL</cp:lastModifiedBy>
  <cp:revision>3</cp:revision>
  <dcterms:created xsi:type="dcterms:W3CDTF">2020-11-27T05:34:35Z</dcterms:created>
  <dcterms:modified xsi:type="dcterms:W3CDTF">2020-11-27T05:45:51Z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2009-02-02T00:00:00Z</vt:filetime>
  </property>
  <property fmtid="{D5CDD505-2E9C-101B-9397-08002B2CF9AE}" pid="3" name="Creator">
    <vt:lpwstr>PScript5.dll Version 5.2.2</vt:lpwstr>
  </property>
  <property fmtid="{D5CDD505-2E9C-101B-9397-08002B2CF9AE}" pid="4" name="LastSaved">
    <vt:filetime>2020-11-27T00:00:00Z</vt:filetime>
  </property>
</Properties>
</file>