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665" r:id="rId2"/>
    <p:sldId id="675" r:id="rId3"/>
    <p:sldId id="676" r:id="rId4"/>
    <p:sldId id="677" r:id="rId5"/>
    <p:sldId id="678" r:id="rId6"/>
    <p:sldId id="679" r:id="rId7"/>
    <p:sldId id="681" r:id="rId8"/>
    <p:sldId id="680" r:id="rId9"/>
    <p:sldId id="682" r:id="rId10"/>
    <p:sldId id="683" r:id="rId11"/>
    <p:sldId id="685" r:id="rId12"/>
    <p:sldId id="684" r:id="rId13"/>
    <p:sldId id="686" r:id="rId14"/>
    <p:sldId id="687" r:id="rId15"/>
    <p:sldId id="688" r:id="rId16"/>
    <p:sldId id="689" r:id="rId17"/>
    <p:sldId id="690" r:id="rId18"/>
    <p:sldId id="691" r:id="rId19"/>
    <p:sldId id="692" r:id="rId20"/>
    <p:sldId id="6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60B26-3BDB-431E-A2C0-7F3C6F4C5417}" type="datetimeFigureOut">
              <a:rPr lang="en-IN" smtClean="0"/>
              <a:t>03/12/2020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6E803-0270-4165-BB7A-FCA89E4DF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18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D3FB8A86-D488-4152-AC2C-57DCCBC49A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nl-NL" altLang="en-US"/>
              <a:t>© SE, Global Software Development, Hans van Vliet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92DEF78-9786-47AD-974B-710496EC67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385824-3E54-42FE-BD48-18F16CF6D54B}" type="slidenum">
              <a:rPr lang="nl-NL" altLang="en-US"/>
              <a:pPr/>
              <a:t>20</a:t>
            </a:fld>
            <a:endParaRPr lang="nl-NL" altLang="en-US"/>
          </a:p>
        </p:txBody>
      </p:sp>
      <p:sp>
        <p:nvSpPr>
          <p:cNvPr id="1092610" name="Rectangle 2">
            <a:extLst>
              <a:ext uri="{FF2B5EF4-FFF2-40B4-BE49-F238E27FC236}">
                <a16:creationId xmlns:a16="http://schemas.microsoft.com/office/drawing/2014/main" id="{4D5A30C5-5FF5-436E-99D6-CD7321550CA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2611" name="Rectangle 3">
            <a:extLst>
              <a:ext uri="{FF2B5EF4-FFF2-40B4-BE49-F238E27FC236}">
                <a16:creationId xmlns:a16="http://schemas.microsoft.com/office/drawing/2014/main" id="{FA9A357D-8892-4610-91DD-6C561EA7F3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D9C-6DF9-4B01-8C9E-8FA1C3326F27}" type="datetime1">
              <a:rPr lang="en-IN" smtClean="0"/>
              <a:t>03/12/2020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SE, Global Software Development, Hans van Vliet,  ©2008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6C8E-5D73-497A-820A-EC13DA5B5BA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02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E6FF-10D1-4EF7-824F-92E9579A75EC}" type="datetime1">
              <a:rPr lang="en-IN" smtClean="0"/>
              <a:t>03/12/2020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SE, Global Software Development, Hans van Vliet,  ©2008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6C8E-5D73-497A-820A-EC13DA5B5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50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225A-B52E-49D2-9FC7-E37F3405F93F}" type="datetime1">
              <a:rPr lang="en-IN" smtClean="0"/>
              <a:t>03/12/2020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SE, Global Software Development, Hans van Vliet,  ©2008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6C8E-5D73-497A-820A-EC13DA5B5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23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2FED-7E96-490B-86B5-E788238BD3A3}" type="datetime1">
              <a:rPr lang="en-IN" smtClean="0"/>
              <a:t>03/12/2020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SE, Global Software Development, Hans van Vliet,  ©2008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6C8E-5D73-497A-820A-EC13DA5B5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46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E5DB-3BBB-49E9-9125-5F912C3A9B74}" type="datetime1">
              <a:rPr lang="en-IN" smtClean="0"/>
              <a:t>03/12/2020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SE, Global Software Development, Hans van Vliet,  ©2008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6C8E-5D73-497A-820A-EC13DA5B5BA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07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C644-0110-4A47-A93C-702D93EF3328}" type="datetime1">
              <a:rPr lang="en-IN" smtClean="0"/>
              <a:t>03/12/2020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SE, Global Software Development, Hans van Vliet,  ©2008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6C8E-5D73-497A-820A-EC13DA5B5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34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6E05-565B-4235-AF52-BF9E71A455AD}" type="datetime1">
              <a:rPr lang="en-IN" smtClean="0"/>
              <a:t>03/12/2020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SE, Global Software Development, Hans van Vliet,  ©2008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6C8E-5D73-497A-820A-EC13DA5B5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6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CE94-EA44-417F-8636-875C9DD4806C}" type="datetime1">
              <a:rPr lang="en-IN" smtClean="0"/>
              <a:t>03/12/2020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SE, Global Software Development, Hans van Vliet,  ©2008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6C8E-5D73-497A-820A-EC13DA5B5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10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BCDA-CE4D-498E-8211-279AD6AE39E2}" type="datetime1">
              <a:rPr lang="en-IN" smtClean="0"/>
              <a:t>03/12/2020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SE, Global Software Development, Hans van Vliet,  ©2008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6C8E-5D73-497A-820A-EC13DA5B5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17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AFA465-60B4-48C9-9B54-958108EB1D3C}" type="datetime1">
              <a:rPr lang="en-IN" smtClean="0"/>
              <a:t>03/12/2020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SE, Global Software Development, Hans van Vliet,  ©2008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5C6C8E-5D73-497A-820A-EC13DA5B5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92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4624-DD09-49F7-9E0E-9D0D1CC0FE1E}" type="datetime1">
              <a:rPr lang="en-IN" smtClean="0"/>
              <a:t>03/12/2020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SE, Global Software Development, Hans van Vliet,  ©2008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6C8E-5D73-497A-820A-EC13DA5B5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76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5A6E97-7637-4FFD-885F-97DFDE01A809}" type="datetime1">
              <a:rPr lang="en-IN" smtClean="0"/>
              <a:t>03/12/2020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SE, Global Software Development, Hans van Vliet,  ©2008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5C6C8E-5D73-497A-820A-EC13DA5B5BA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38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4" name="Rectangle 2">
            <a:extLst>
              <a:ext uri="{FF2B5EF4-FFF2-40B4-BE49-F238E27FC236}">
                <a16:creationId xmlns:a16="http://schemas.microsoft.com/office/drawing/2014/main" id="{CC5E78F5-15F6-41F3-BE8E-F40AB19D90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05050" y="311150"/>
            <a:ext cx="7581900" cy="960438"/>
          </a:xfrm>
        </p:spPr>
        <p:txBody>
          <a:bodyPr/>
          <a:lstStyle/>
          <a:p>
            <a:r>
              <a:rPr lang="en-US" altLang="en-US" sz="4000"/>
              <a:t>Global Software Development</a:t>
            </a:r>
          </a:p>
        </p:txBody>
      </p:sp>
      <p:sp>
        <p:nvSpPr>
          <p:cNvPr id="1078275" name="Rectangle 3">
            <a:extLst>
              <a:ext uri="{FF2B5EF4-FFF2-40B4-BE49-F238E27FC236}">
                <a16:creationId xmlns:a16="http://schemas.microsoft.com/office/drawing/2014/main" id="{778300C1-CC87-4C26-A2C6-FFEBD834799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05050" y="2963104"/>
            <a:ext cx="7956550" cy="1408113"/>
          </a:xfrm>
        </p:spPr>
        <p:txBody>
          <a:bodyPr/>
          <a:lstStyle/>
          <a:p>
            <a:pPr algn="l">
              <a:tabLst/>
            </a:pPr>
            <a:r>
              <a:rPr lang="en-GB" altLang="en-US" dirty="0"/>
              <a:t>Main issue:</a:t>
            </a:r>
          </a:p>
          <a:p>
            <a:pPr algn="l">
              <a:buFont typeface="Wingdings" panose="05000000000000000000" pitchFamily="2" charset="2"/>
              <a:buChar char="§"/>
              <a:tabLst/>
            </a:pPr>
            <a:r>
              <a:rPr lang="en-GB" altLang="en-US" dirty="0"/>
              <a:t> distance matters</a:t>
            </a:r>
            <a:endParaRPr lang="en-GB" altLang="en-US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>
            <a:extLst>
              <a:ext uri="{FF2B5EF4-FFF2-40B4-BE49-F238E27FC236}">
                <a16:creationId xmlns:a16="http://schemas.microsoft.com/office/drawing/2014/main" id="{B4ED4C0B-98DA-44C4-BCB3-C852A34794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Hofstede’s dimensions</a:t>
            </a:r>
          </a:p>
        </p:txBody>
      </p:sp>
      <p:sp>
        <p:nvSpPr>
          <p:cNvPr id="1103875" name="Rectangle 3">
            <a:extLst>
              <a:ext uri="{FF2B5EF4-FFF2-40B4-BE49-F238E27FC236}">
                <a16:creationId xmlns:a16="http://schemas.microsoft.com/office/drawing/2014/main" id="{75A63A8A-7A96-44E0-AB99-5E08A7E349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Power distance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status is important versus individuals are equal</a:t>
            </a:r>
            <a:endParaRPr lang="en-US" altLang="en-US" b="1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/>
              <a:t>Collectivism versus individualism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Individuals are part of a group, or everyone looks after himself</a:t>
            </a:r>
          </a:p>
          <a:p>
            <a:pPr>
              <a:lnSpc>
                <a:spcPct val="90000"/>
              </a:lnSpc>
            </a:pPr>
            <a:r>
              <a:rPr lang="en-US" altLang="en-US"/>
              <a:t>Femininity versus masculinity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Earnings, challenges, recognition (masculine) versus good relationships, cooperation, security (feminine)</a:t>
            </a:r>
          </a:p>
          <a:p>
            <a:pPr>
              <a:lnSpc>
                <a:spcPct val="90000"/>
              </a:lnSpc>
            </a:pPr>
            <a:r>
              <a:rPr lang="en-US" altLang="en-US"/>
              <a:t>Uncertainty avoidance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Strict rules that mitigate uncertainty versus more flexible</a:t>
            </a:r>
          </a:p>
          <a:p>
            <a:pPr>
              <a:lnSpc>
                <a:spcPct val="90000"/>
              </a:lnSpc>
            </a:pPr>
            <a:r>
              <a:rPr lang="en-US" altLang="en-US"/>
              <a:t>Long-term versus short-term orientation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Persistence in pursuing goals, order (LT) versus protecting one’s face, tradition (ST)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>
            <a:extLst>
              <a:ext uri="{FF2B5EF4-FFF2-40B4-BE49-F238E27FC236}">
                <a16:creationId xmlns:a16="http://schemas.microsoft.com/office/drawing/2014/main" id="{5683E99A-E36D-4E2C-AFFA-F91E680C3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Power distance</a:t>
            </a:r>
          </a:p>
        </p:txBody>
      </p:sp>
      <p:sp>
        <p:nvSpPr>
          <p:cNvPr id="1105923" name="Rectangle 3">
            <a:extLst>
              <a:ext uri="{FF2B5EF4-FFF2-40B4-BE49-F238E27FC236}">
                <a16:creationId xmlns:a16="http://schemas.microsoft.com/office/drawing/2014/main" id="{087A026D-97BC-4883-85A8-03DB27A1ED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North America, Europe: managers have to convince their team members</a:t>
            </a:r>
          </a:p>
          <a:p>
            <a:endParaRPr lang="en-US" altLang="en-US"/>
          </a:p>
          <a:p>
            <a:r>
              <a:rPr lang="en-US" altLang="en-US"/>
              <a:t>Asia: people respect authority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8" name="Rectangle 2">
            <a:extLst>
              <a:ext uri="{FF2B5EF4-FFF2-40B4-BE49-F238E27FC236}">
                <a16:creationId xmlns:a16="http://schemas.microsoft.com/office/drawing/2014/main" id="{995E05CE-A7B6-4F91-B70A-A737BA178F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Collectivism versus individualism</a:t>
            </a:r>
          </a:p>
        </p:txBody>
      </p:sp>
      <p:sp>
        <p:nvSpPr>
          <p:cNvPr id="1104899" name="Rectangle 3">
            <a:extLst>
              <a:ext uri="{FF2B5EF4-FFF2-40B4-BE49-F238E27FC236}">
                <a16:creationId xmlns:a16="http://schemas.microsoft.com/office/drawing/2014/main" id="{CCA55568-D6BF-4713-9CE2-AB7B0BE777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Asia: personal relationships are more important than the task at hand</a:t>
            </a:r>
          </a:p>
          <a:p>
            <a:endParaRPr lang="en-US" altLang="en-US"/>
          </a:p>
          <a:p>
            <a:r>
              <a:rPr lang="en-US" altLang="en-US"/>
              <a:t>North-America, Europe: very task-oriented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IDV (Individualism Index) differs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46" name="Rectangle 2">
            <a:extLst>
              <a:ext uri="{FF2B5EF4-FFF2-40B4-BE49-F238E27FC236}">
                <a16:creationId xmlns:a16="http://schemas.microsoft.com/office/drawing/2014/main" id="{010A4E63-DFEC-45A2-AE34-D1FAA678C8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Uncertainty avoidance</a:t>
            </a:r>
          </a:p>
        </p:txBody>
      </p:sp>
      <p:sp>
        <p:nvSpPr>
          <p:cNvPr id="1106947" name="Rectangle 3">
            <a:extLst>
              <a:ext uri="{FF2B5EF4-FFF2-40B4-BE49-F238E27FC236}">
                <a16:creationId xmlns:a16="http://schemas.microsoft.com/office/drawing/2014/main" id="{288BC815-8AD3-4B02-A9CF-7D691CE429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Low uncertainty avoidance (UAI): can better cope with uncertainty: they can deal with agile approaches, il-defined requirements, etc.</a:t>
            </a:r>
          </a:p>
          <a:p>
            <a:r>
              <a:rPr lang="en-US" altLang="en-US"/>
              <a:t>High uncertainty avoidance: favor waterfall, contracts, etc.</a:t>
            </a:r>
          </a:p>
          <a:p>
            <a:endParaRPr lang="en-US" altLang="en-US"/>
          </a:p>
          <a:p>
            <a:r>
              <a:rPr lang="en-US" altLang="en-US"/>
              <a:t>Latin America, Japan: high UAI</a:t>
            </a:r>
          </a:p>
          <a:p>
            <a:r>
              <a:rPr lang="en-US" altLang="en-US"/>
              <a:t>North America, India: low UAI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>
            <a:extLst>
              <a:ext uri="{FF2B5EF4-FFF2-40B4-BE49-F238E27FC236}">
                <a16:creationId xmlns:a16="http://schemas.microsoft.com/office/drawing/2014/main" id="{C3BC86B5-3422-4106-9041-C1DF140F7C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overcome distance?</a:t>
            </a:r>
          </a:p>
        </p:txBody>
      </p:sp>
      <p:sp>
        <p:nvSpPr>
          <p:cNvPr id="1107971" name="Rectangle 3">
            <a:extLst>
              <a:ext uri="{FF2B5EF4-FFF2-40B4-BE49-F238E27FC236}">
                <a16:creationId xmlns:a16="http://schemas.microsoft.com/office/drawing/2014/main" id="{C928EA0B-3D34-4536-9531-BB92B5B1B8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Common ground</a:t>
            </a:r>
          </a:p>
          <a:p>
            <a:endParaRPr lang="en-US" altLang="en-US"/>
          </a:p>
          <a:p>
            <a:r>
              <a:rPr lang="en-US" altLang="en-US"/>
              <a:t>Coupling of work</a:t>
            </a:r>
          </a:p>
          <a:p>
            <a:endParaRPr lang="en-US" altLang="en-US"/>
          </a:p>
          <a:p>
            <a:r>
              <a:rPr lang="en-US" altLang="en-US"/>
              <a:t>Collaboration readiness</a:t>
            </a:r>
          </a:p>
          <a:p>
            <a:endParaRPr lang="en-US" altLang="en-US"/>
          </a:p>
          <a:p>
            <a:r>
              <a:rPr lang="en-US" altLang="en-US"/>
              <a:t>Technology readiness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>
            <a:extLst>
              <a:ext uri="{FF2B5EF4-FFF2-40B4-BE49-F238E27FC236}">
                <a16:creationId xmlns:a16="http://schemas.microsoft.com/office/drawing/2014/main" id="{829B5DEA-AAC7-4FDB-BC2E-463C7302A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ground</a:t>
            </a:r>
          </a:p>
        </p:txBody>
      </p:sp>
      <p:sp>
        <p:nvSpPr>
          <p:cNvPr id="1108995" name="Rectangle 3">
            <a:extLst>
              <a:ext uri="{FF2B5EF4-FFF2-40B4-BE49-F238E27FC236}">
                <a16:creationId xmlns:a16="http://schemas.microsoft.com/office/drawing/2014/main" id="{AF5A811A-66A0-47A3-8193-800951C5D9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How much common knowledge members have, and are aware of</a:t>
            </a:r>
          </a:p>
          <a:p>
            <a:r>
              <a:rPr lang="en-US" altLang="en-US"/>
              <a:t>Common ground has to be established:</a:t>
            </a:r>
          </a:p>
          <a:p>
            <a:pPr lvl="1"/>
            <a:r>
              <a:rPr lang="en-US" altLang="en-US"/>
              <a:t>Traveling, especially at start of project</a:t>
            </a:r>
          </a:p>
          <a:p>
            <a:pPr lvl="1"/>
            <a:r>
              <a:rPr lang="en-US" altLang="en-US"/>
              <a:t>Socialization (kick-off meetings)</a:t>
            </a:r>
          </a:p>
          <a:p>
            <a:endParaRPr lang="en-US" altLang="en-US"/>
          </a:p>
          <a:p>
            <a:r>
              <a:rPr lang="en-US" altLang="en-US"/>
              <a:t>Intense interaction is more important for success than CMM level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>
            <a:extLst>
              <a:ext uri="{FF2B5EF4-FFF2-40B4-BE49-F238E27FC236}">
                <a16:creationId xmlns:a16="http://schemas.microsoft.com/office/drawing/2014/main" id="{A8B7A666-AC2C-409E-8200-4873F18905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Coupling of work</a:t>
            </a:r>
          </a:p>
        </p:txBody>
      </p:sp>
      <p:sp>
        <p:nvSpPr>
          <p:cNvPr id="1110019" name="Rectangle 3">
            <a:extLst>
              <a:ext uri="{FF2B5EF4-FFF2-40B4-BE49-F238E27FC236}">
                <a16:creationId xmlns:a16="http://schemas.microsoft.com/office/drawing/2014/main" id="{A0198005-FA3C-4D39-A9EA-84C640D4AC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Tasks that require much collaboration: at same site</a:t>
            </a:r>
          </a:p>
          <a:p>
            <a:endParaRPr lang="en-US" altLang="en-US"/>
          </a:p>
          <a:p>
            <a:r>
              <a:rPr lang="en-US" altLang="en-US"/>
              <a:t>Little interaction required: different sites</a:t>
            </a:r>
          </a:p>
          <a:p>
            <a:pPr lvl="1"/>
            <a:r>
              <a:rPr lang="en-US" altLang="en-US"/>
              <a:t>E.g., testing or implementing relatively independent subsystems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Rectangle 2">
            <a:extLst>
              <a:ext uri="{FF2B5EF4-FFF2-40B4-BE49-F238E27FC236}">
                <a16:creationId xmlns:a16="http://schemas.microsoft.com/office/drawing/2014/main" id="{128A6364-8E8B-4752-81A9-8668E73E3C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Collaboration readiness</a:t>
            </a:r>
          </a:p>
        </p:txBody>
      </p:sp>
      <p:sp>
        <p:nvSpPr>
          <p:cNvPr id="1111043" name="Rectangle 3">
            <a:extLst>
              <a:ext uri="{FF2B5EF4-FFF2-40B4-BE49-F238E27FC236}">
                <a16:creationId xmlns:a16="http://schemas.microsoft.com/office/drawing/2014/main" id="{773DE27A-AAF1-41FE-91F1-FC340E3990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Transition to global development organization:</a:t>
            </a:r>
          </a:p>
          <a:p>
            <a:pPr lvl="1"/>
            <a:r>
              <a:rPr lang="en-US" altLang="en-US"/>
              <a:t>Requires changing work habits</a:t>
            </a:r>
          </a:p>
          <a:p>
            <a:pPr lvl="1"/>
            <a:r>
              <a:rPr lang="en-US" altLang="en-US"/>
              <a:t>Learning new tools</a:t>
            </a:r>
          </a:p>
          <a:p>
            <a:pPr lvl="1"/>
            <a:r>
              <a:rPr lang="en-US" altLang="en-US"/>
              <a:t>Needs incentives for individuals to cooperate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Rectangle 2">
            <a:extLst>
              <a:ext uri="{FF2B5EF4-FFF2-40B4-BE49-F238E27FC236}">
                <a16:creationId xmlns:a16="http://schemas.microsoft.com/office/drawing/2014/main" id="{234D20C3-E236-4857-81B6-2AA516FD8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Technology readiness</a:t>
            </a:r>
          </a:p>
        </p:txBody>
      </p:sp>
      <p:sp>
        <p:nvSpPr>
          <p:cNvPr id="1112067" name="Rectangle 3">
            <a:extLst>
              <a:ext uri="{FF2B5EF4-FFF2-40B4-BE49-F238E27FC236}">
                <a16:creationId xmlns:a16="http://schemas.microsoft.com/office/drawing/2014/main" id="{84C23655-60A9-4823-8068-99159E0389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Project management tools (workflow management)</a:t>
            </a:r>
          </a:p>
          <a:p>
            <a:r>
              <a:rPr lang="en-US" altLang="en-US"/>
              <a:t>Web-enabled versions of tools</a:t>
            </a:r>
          </a:p>
          <a:p>
            <a:r>
              <a:rPr lang="en-US" altLang="en-US"/>
              <a:t>Remote control of builds and tests</a:t>
            </a:r>
          </a:p>
          <a:p>
            <a:r>
              <a:rPr lang="en-US" altLang="en-US"/>
              <a:t>Web-based project repositories</a:t>
            </a:r>
          </a:p>
          <a:p>
            <a:r>
              <a:rPr lang="en-US" altLang="en-US"/>
              <a:t>Real-time collaboration tools (simple media for simple messages, rich media for complex ones)</a:t>
            </a:r>
          </a:p>
          <a:p>
            <a:r>
              <a:rPr lang="en-US" altLang="en-US"/>
              <a:t>Knowledge management technology (codification AND personalization)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0" name="Rectangle 2">
            <a:extLst>
              <a:ext uri="{FF2B5EF4-FFF2-40B4-BE49-F238E27FC236}">
                <a16:creationId xmlns:a16="http://schemas.microsoft.com/office/drawing/2014/main" id="{E61A26E8-4448-44D0-8B0A-09DA86CBB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Organizing work in global software development</a:t>
            </a:r>
          </a:p>
        </p:txBody>
      </p:sp>
      <p:sp>
        <p:nvSpPr>
          <p:cNvPr id="1113091" name="Rectangle 3">
            <a:extLst>
              <a:ext uri="{FF2B5EF4-FFF2-40B4-BE49-F238E27FC236}">
                <a16:creationId xmlns:a16="http://schemas.microsoft.com/office/drawing/2014/main" id="{5589A681-CF81-4B22-ABBF-BD03DDC2CD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Reduce the need for informal communication</a:t>
            </a:r>
          </a:p>
          <a:p>
            <a:pPr lvl="1"/>
            <a:r>
              <a:rPr lang="en-US" altLang="en-US"/>
              <a:t>Usually through organizational means, e.g.:</a:t>
            </a:r>
          </a:p>
          <a:p>
            <a:pPr lvl="2"/>
            <a:r>
              <a:rPr lang="en-US" altLang="en-US"/>
              <a:t>Put user interface people together</a:t>
            </a:r>
          </a:p>
          <a:p>
            <a:pPr lvl="2"/>
            <a:r>
              <a:rPr lang="en-US" altLang="en-US"/>
              <a:t>Use gross structure (architecture) to divide work (Conway’s Law)</a:t>
            </a:r>
          </a:p>
          <a:p>
            <a:pPr lvl="2"/>
            <a:r>
              <a:rPr lang="en-US" altLang="en-US"/>
              <a:t>Split according to life cycle phases</a:t>
            </a:r>
          </a:p>
          <a:p>
            <a:endParaRPr lang="en-US" altLang="en-US"/>
          </a:p>
          <a:p>
            <a:r>
              <a:rPr lang="en-US" altLang="en-US"/>
              <a:t>Provide technologies that ease informal communication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586" name="Rectangle 2">
            <a:extLst>
              <a:ext uri="{FF2B5EF4-FFF2-40B4-BE49-F238E27FC236}">
                <a16:creationId xmlns:a16="http://schemas.microsoft.com/office/drawing/2014/main" id="{1F5AD0BC-F471-4EB7-8811-A818B9F083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Collocated versus global/multisite</a:t>
            </a:r>
          </a:p>
        </p:txBody>
      </p:sp>
      <p:sp>
        <p:nvSpPr>
          <p:cNvPr id="1091587" name="Rectangle 3">
            <a:extLst>
              <a:ext uri="{FF2B5EF4-FFF2-40B4-BE49-F238E27FC236}">
                <a16:creationId xmlns:a16="http://schemas.microsoft.com/office/drawing/2014/main" id="{87B0AB1A-D779-45A5-9871-3FAA1B5968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Collocated: housed within walking distance</a:t>
            </a:r>
          </a:p>
          <a:p>
            <a:pPr lvl="1"/>
            <a:r>
              <a:rPr lang="en-US" altLang="en-US" dirty="0"/>
              <a:t>People reinvent the wheel if they have to walk more than 30 meters, or climb the stairs</a:t>
            </a:r>
          </a:p>
          <a:p>
            <a:endParaRPr lang="en-US" altLang="en-US" dirty="0"/>
          </a:p>
          <a:p>
            <a:r>
              <a:rPr lang="en-US" altLang="en-US" dirty="0"/>
              <a:t>Main question: how to overcome distance in global projects:</a:t>
            </a:r>
          </a:p>
          <a:p>
            <a:pPr lvl="1"/>
            <a:r>
              <a:rPr lang="en-US" altLang="en-US" dirty="0"/>
              <a:t>Communication</a:t>
            </a:r>
          </a:p>
          <a:p>
            <a:pPr lvl="1"/>
            <a:r>
              <a:rPr lang="en-US" altLang="en-US" dirty="0"/>
              <a:t>Coordination </a:t>
            </a:r>
          </a:p>
          <a:p>
            <a:pPr lvl="1"/>
            <a:r>
              <a:rPr lang="en-US" altLang="en-US" dirty="0"/>
              <a:t>Control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2">
            <a:extLst>
              <a:ext uri="{FF2B5EF4-FFF2-40B4-BE49-F238E27FC236}">
                <a16:creationId xmlns:a16="http://schemas.microsoft.com/office/drawing/2014/main" id="{11124DC8-A1C3-49D1-B5A5-EC83150893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</a:t>
            </a:r>
          </a:p>
        </p:txBody>
      </p:sp>
      <p:sp>
        <p:nvSpPr>
          <p:cNvPr id="1088515" name="Rectangle 3">
            <a:extLst>
              <a:ext uri="{FF2B5EF4-FFF2-40B4-BE49-F238E27FC236}">
                <a16:creationId xmlns:a16="http://schemas.microsoft.com/office/drawing/2014/main" id="{F30E14D0-BEFA-4DF7-AF71-ECD2EC67F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Distance matters</a:t>
            </a:r>
          </a:p>
          <a:p>
            <a:endParaRPr lang="en-US" altLang="en-US"/>
          </a:p>
          <a:p>
            <a:r>
              <a:rPr lang="en-US" altLang="en-US"/>
              <a:t>Main challenges:</a:t>
            </a:r>
          </a:p>
          <a:p>
            <a:pPr lvl="1"/>
            <a:r>
              <a:rPr lang="en-US" altLang="en-US"/>
              <a:t>Deal with lack of informal communication</a:t>
            </a:r>
          </a:p>
          <a:p>
            <a:pPr lvl="1"/>
            <a:r>
              <a:rPr lang="en-US" altLang="en-US"/>
              <a:t>Handle cultural differences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4" name="Rectangle 2">
            <a:extLst>
              <a:ext uri="{FF2B5EF4-FFF2-40B4-BE49-F238E27FC236}">
                <a16:creationId xmlns:a16="http://schemas.microsoft.com/office/drawing/2014/main" id="{E1F5B556-0B4E-47B0-AD3B-5E27E74360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Arguments for global software development</a:t>
            </a:r>
          </a:p>
        </p:txBody>
      </p:sp>
      <p:sp>
        <p:nvSpPr>
          <p:cNvPr id="1093635" name="Rectangle 3">
            <a:extLst>
              <a:ext uri="{FF2B5EF4-FFF2-40B4-BE49-F238E27FC236}">
                <a16:creationId xmlns:a16="http://schemas.microsoft.com/office/drawing/2014/main" id="{56B2216D-FFA8-4817-97A8-D89EE1127A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Cost savings</a:t>
            </a:r>
          </a:p>
          <a:p>
            <a:endParaRPr lang="en-US" altLang="en-US"/>
          </a:p>
          <a:p>
            <a:r>
              <a:rPr lang="en-US" altLang="en-US"/>
              <a:t>Faster delivery (“follow the sun”)</a:t>
            </a:r>
          </a:p>
          <a:p>
            <a:endParaRPr lang="en-US" altLang="en-US"/>
          </a:p>
          <a:p>
            <a:r>
              <a:rPr lang="en-US" altLang="en-US"/>
              <a:t>Larger pool of developers</a:t>
            </a:r>
          </a:p>
          <a:p>
            <a:endParaRPr lang="en-US" altLang="en-US"/>
          </a:p>
          <a:p>
            <a:r>
              <a:rPr lang="en-US" altLang="en-US"/>
              <a:t>Better modularization</a:t>
            </a:r>
          </a:p>
          <a:p>
            <a:endParaRPr lang="en-US" altLang="en-US"/>
          </a:p>
          <a:p>
            <a:r>
              <a:rPr lang="en-US" altLang="en-US"/>
              <a:t>Little proof that these advantages materialize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58" name="Rectangle 2">
            <a:extLst>
              <a:ext uri="{FF2B5EF4-FFF2-40B4-BE49-F238E27FC236}">
                <a16:creationId xmlns:a16="http://schemas.microsoft.com/office/drawing/2014/main" id="{F65E5BFE-0A22-4F46-89AD-524A89B3ED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Challenges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8DFEB1-938E-4C43-82BA-C32DF9E40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94660" name="Text Box 4">
            <a:extLst>
              <a:ext uri="{FF2B5EF4-FFF2-40B4-BE49-F238E27FC236}">
                <a16:creationId xmlns:a16="http://schemas.microsoft.com/office/drawing/2014/main" id="{BC59C64E-6A06-4264-AE18-357A7DD2C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339" y="2997201"/>
            <a:ext cx="1870237" cy="453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>
            <a:spAutoFit/>
          </a:bodyPr>
          <a:lstStyle>
            <a:lvl1pPr marL="185738" indent="-1857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Arial" panose="020B0604020202020204" pitchFamily="34" charset="0"/>
              </a:rPr>
              <a:t>communication</a:t>
            </a:r>
          </a:p>
        </p:txBody>
      </p:sp>
      <p:sp>
        <p:nvSpPr>
          <p:cNvPr id="1094661" name="Text Box 5">
            <a:extLst>
              <a:ext uri="{FF2B5EF4-FFF2-40B4-BE49-F238E27FC236}">
                <a16:creationId xmlns:a16="http://schemas.microsoft.com/office/drawing/2014/main" id="{512721A5-8ABF-4C02-A140-BFD010E45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4" y="4113214"/>
            <a:ext cx="1543225" cy="453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>
            <a:spAutoFit/>
          </a:bodyPr>
          <a:lstStyle>
            <a:lvl1pPr marL="185738" indent="-1857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Arial" panose="020B0604020202020204" pitchFamily="34" charset="0"/>
              </a:rPr>
              <a:t>coordination</a:t>
            </a:r>
          </a:p>
        </p:txBody>
      </p:sp>
      <p:sp>
        <p:nvSpPr>
          <p:cNvPr id="1094662" name="Text Box 6">
            <a:extLst>
              <a:ext uri="{FF2B5EF4-FFF2-40B4-BE49-F238E27FC236}">
                <a16:creationId xmlns:a16="http://schemas.microsoft.com/office/drawing/2014/main" id="{0F23F8FC-0346-4E89-AB7D-F29A6AD98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5322889"/>
            <a:ext cx="914848" cy="453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>
            <a:spAutoFit/>
          </a:bodyPr>
          <a:lstStyle>
            <a:lvl1pPr marL="185738" indent="-1857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Arial" panose="020B0604020202020204" pitchFamily="34" charset="0"/>
              </a:rPr>
              <a:t>control</a:t>
            </a:r>
          </a:p>
        </p:txBody>
      </p:sp>
      <p:sp>
        <p:nvSpPr>
          <p:cNvPr id="1094663" name="Text Box 7">
            <a:extLst>
              <a:ext uri="{FF2B5EF4-FFF2-40B4-BE49-F238E27FC236}">
                <a16:creationId xmlns:a16="http://schemas.microsoft.com/office/drawing/2014/main" id="{12E457A3-A542-4F78-8809-477AEFB80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9138" y="2205039"/>
            <a:ext cx="1142474" cy="453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>
            <a:spAutoFit/>
          </a:bodyPr>
          <a:lstStyle>
            <a:lvl1pPr marL="185738" indent="-1857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Arial" panose="020B0604020202020204" pitchFamily="34" charset="0"/>
              </a:rPr>
              <a:t>temporal</a:t>
            </a:r>
          </a:p>
        </p:txBody>
      </p:sp>
      <p:sp>
        <p:nvSpPr>
          <p:cNvPr id="1094664" name="Text Box 8">
            <a:extLst>
              <a:ext uri="{FF2B5EF4-FFF2-40B4-BE49-F238E27FC236}">
                <a16:creationId xmlns:a16="http://schemas.microsoft.com/office/drawing/2014/main" id="{1B5109B5-A29C-42A2-AC31-A72EB73B6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5388" y="2205039"/>
            <a:ext cx="1615360" cy="453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>
            <a:spAutoFit/>
          </a:bodyPr>
          <a:lstStyle>
            <a:lvl1pPr marL="185738" indent="-1857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Arial" panose="020B0604020202020204" pitchFamily="34" charset="0"/>
              </a:rPr>
              <a:t>geographical</a:t>
            </a:r>
          </a:p>
        </p:txBody>
      </p:sp>
      <p:sp>
        <p:nvSpPr>
          <p:cNvPr id="1094665" name="Text Box 9">
            <a:extLst>
              <a:ext uri="{FF2B5EF4-FFF2-40B4-BE49-F238E27FC236}">
                <a16:creationId xmlns:a16="http://schemas.microsoft.com/office/drawing/2014/main" id="{5B10BEC9-5FC1-434F-A486-9757D8ED2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9951" y="2205039"/>
            <a:ext cx="1572079" cy="453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>
            <a:spAutoFit/>
          </a:bodyPr>
          <a:lstStyle>
            <a:lvl1pPr marL="185738" indent="-1857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Arial" panose="020B0604020202020204" pitchFamily="34" charset="0"/>
              </a:rPr>
              <a:t>sociocultural</a:t>
            </a:r>
          </a:p>
        </p:txBody>
      </p:sp>
      <p:sp>
        <p:nvSpPr>
          <p:cNvPr id="1094666" name="Text Box 10">
            <a:extLst>
              <a:ext uri="{FF2B5EF4-FFF2-40B4-BE49-F238E27FC236}">
                <a16:creationId xmlns:a16="http://schemas.microsoft.com/office/drawing/2014/main" id="{1482DFAA-B95E-4FF7-B163-AC600E9C7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1489076"/>
            <a:ext cx="1185756" cy="453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>
            <a:spAutoFit/>
          </a:bodyPr>
          <a:lstStyle>
            <a:lvl1pPr marL="185738" indent="-1857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distance</a:t>
            </a:r>
          </a:p>
        </p:txBody>
      </p:sp>
      <p:sp>
        <p:nvSpPr>
          <p:cNvPr id="1094667" name="Text Box 11">
            <a:extLst>
              <a:ext uri="{FF2B5EF4-FFF2-40B4-BE49-F238E27FC236}">
                <a16:creationId xmlns:a16="http://schemas.microsoft.com/office/drawing/2014/main" id="{4255A3C3-88D7-4F2D-AE41-E5884497A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8" y="2997201"/>
            <a:ext cx="316928" cy="453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>
            <a:spAutoFit/>
          </a:bodyPr>
          <a:lstStyle>
            <a:lvl1pPr marL="185738" indent="-1857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94668" name="Text Box 12">
            <a:extLst>
              <a:ext uri="{FF2B5EF4-FFF2-40B4-BE49-F238E27FC236}">
                <a16:creationId xmlns:a16="http://schemas.microsoft.com/office/drawing/2014/main" id="{B39A21B5-B8B3-4750-8790-7E4C35400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3675" y="5322889"/>
            <a:ext cx="316928" cy="453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>
            <a:spAutoFit/>
          </a:bodyPr>
          <a:lstStyle>
            <a:lvl1pPr marL="185738" indent="-1857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94669" name="Text Box 13">
            <a:extLst>
              <a:ext uri="{FF2B5EF4-FFF2-40B4-BE49-F238E27FC236}">
                <a16:creationId xmlns:a16="http://schemas.microsoft.com/office/drawing/2014/main" id="{28337C39-4F39-49E0-84A6-90A39526E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3" y="2997201"/>
            <a:ext cx="316928" cy="453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>
            <a:spAutoFit/>
          </a:bodyPr>
          <a:lstStyle>
            <a:lvl1pPr marL="185738" indent="-1857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94670" name="Text Box 14">
            <a:extLst>
              <a:ext uri="{FF2B5EF4-FFF2-40B4-BE49-F238E27FC236}">
                <a16:creationId xmlns:a16="http://schemas.microsoft.com/office/drawing/2014/main" id="{80752830-A72E-47EB-A9F1-269CB5E32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8" y="4113214"/>
            <a:ext cx="316928" cy="453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>
            <a:spAutoFit/>
          </a:bodyPr>
          <a:lstStyle>
            <a:lvl1pPr marL="185738" indent="-1857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94671" name="Text Box 15">
            <a:extLst>
              <a:ext uri="{FF2B5EF4-FFF2-40B4-BE49-F238E27FC236}">
                <a16:creationId xmlns:a16="http://schemas.microsoft.com/office/drawing/2014/main" id="{66B6C8FC-BD99-4882-8D16-C6D9564FC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8" y="5322889"/>
            <a:ext cx="316928" cy="453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>
            <a:spAutoFit/>
          </a:bodyPr>
          <a:lstStyle>
            <a:lvl1pPr marL="185738" indent="-1857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94672" name="Text Box 16">
            <a:extLst>
              <a:ext uri="{FF2B5EF4-FFF2-40B4-BE49-F238E27FC236}">
                <a16:creationId xmlns:a16="http://schemas.microsoft.com/office/drawing/2014/main" id="{3DA3ABBA-7D17-47C8-8A20-0105D0B57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3" y="4113214"/>
            <a:ext cx="316928" cy="453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>
            <a:spAutoFit/>
          </a:bodyPr>
          <a:lstStyle>
            <a:lvl1pPr marL="185738" indent="-1857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94673" name="Text Box 17">
            <a:extLst>
              <a:ext uri="{FF2B5EF4-FFF2-40B4-BE49-F238E27FC236}">
                <a16:creationId xmlns:a16="http://schemas.microsoft.com/office/drawing/2014/main" id="{EF48A9BC-B403-4AE3-95C6-866F71393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3675" y="2997201"/>
            <a:ext cx="316928" cy="453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>
            <a:spAutoFit/>
          </a:bodyPr>
          <a:lstStyle>
            <a:lvl1pPr marL="185738" indent="-1857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Arial" panose="020B0604020202020204" pitchFamily="34" charset="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94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94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9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1094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1094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0946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9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094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094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9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5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1094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/>
                                        <p:tgtEl>
                                          <p:spTgt spid="1094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10946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9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094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094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9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3" presetID="5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2000"/>
                                        <p:tgtEl>
                                          <p:spTgt spid="1094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/>
                                        <p:tgtEl>
                                          <p:spTgt spid="1094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10946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9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094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094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94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4" presetID="5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2000"/>
                                        <p:tgtEl>
                                          <p:spTgt spid="1094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/>
                                        <p:tgtEl>
                                          <p:spTgt spid="1094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1094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9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094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094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094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55" presetID="5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2000"/>
                                        <p:tgtEl>
                                          <p:spTgt spid="1094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/>
                                        <p:tgtEl>
                                          <p:spTgt spid="1094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10946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9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1094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1094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09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66" presetID="5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2000"/>
                                        <p:tgtEl>
                                          <p:spTgt spid="1094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/>
                                        <p:tgtEl>
                                          <p:spTgt spid="1094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1094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9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1094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094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09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5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2000"/>
                                        <p:tgtEl>
                                          <p:spTgt spid="1094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/>
                                        <p:tgtEl>
                                          <p:spTgt spid="1094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10946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9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4667" grpId="0"/>
      <p:bldP spid="1094667" grpId="1"/>
      <p:bldP spid="1094668" grpId="0"/>
      <p:bldP spid="1094668" grpId="1"/>
      <p:bldP spid="1094669" grpId="0"/>
      <p:bldP spid="1094669" grpId="1"/>
      <p:bldP spid="1094670" grpId="0"/>
      <p:bldP spid="1094670" grpId="1"/>
      <p:bldP spid="1094671" grpId="0"/>
      <p:bldP spid="1094671" grpId="1"/>
      <p:bldP spid="1094672" grpId="0"/>
      <p:bldP spid="1094672" grpId="1"/>
      <p:bldP spid="1094673" grpId="0"/>
      <p:bldP spid="109467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>
            <a:extLst>
              <a:ext uri="{FF2B5EF4-FFF2-40B4-BE49-F238E27FC236}">
                <a16:creationId xmlns:a16="http://schemas.microsoft.com/office/drawing/2014/main" id="{ED2C0EC5-B427-47ED-B6E0-63F7AA652B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Temporal distance challenges</a:t>
            </a:r>
          </a:p>
        </p:txBody>
      </p:sp>
      <p:sp>
        <p:nvSpPr>
          <p:cNvPr id="1096707" name="Rectangle 3">
            <a:extLst>
              <a:ext uri="{FF2B5EF4-FFF2-40B4-BE49-F238E27FC236}">
                <a16:creationId xmlns:a16="http://schemas.microsoft.com/office/drawing/2014/main" id="{17DB5071-D3C4-4A5C-936E-B87A0292D6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Communication:</a:t>
            </a:r>
          </a:p>
          <a:p>
            <a:pPr lvl="1"/>
            <a:r>
              <a:rPr lang="en-US" altLang="en-US"/>
              <a:t>Being effective (asynchronous is less effective, misunderstandings, …)</a:t>
            </a:r>
          </a:p>
          <a:p>
            <a:r>
              <a:rPr lang="en-US" altLang="en-US"/>
              <a:t>Coordination:</a:t>
            </a:r>
          </a:p>
          <a:p>
            <a:pPr lvl="1"/>
            <a:r>
              <a:rPr lang="en-US" altLang="en-US"/>
              <a:t>Cost is larger (travels, infrastructure cost, …)</a:t>
            </a:r>
          </a:p>
          <a:p>
            <a:r>
              <a:rPr lang="en-US" altLang="en-US"/>
              <a:t>Control:</a:t>
            </a:r>
          </a:p>
          <a:p>
            <a:pPr lvl="1"/>
            <a:r>
              <a:rPr lang="en-US" altLang="en-US"/>
              <a:t>Delays (wait for next teleconference meeting, send email and wait, search for contact, …)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>
            <a:extLst>
              <a:ext uri="{FF2B5EF4-FFF2-40B4-BE49-F238E27FC236}">
                <a16:creationId xmlns:a16="http://schemas.microsoft.com/office/drawing/2014/main" id="{AAE4167B-707B-466E-8F65-55CA5787C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Geographical distance challenges</a:t>
            </a:r>
          </a:p>
        </p:txBody>
      </p:sp>
      <p:sp>
        <p:nvSpPr>
          <p:cNvPr id="1097731" name="Rectangle 3">
            <a:extLst>
              <a:ext uri="{FF2B5EF4-FFF2-40B4-BE49-F238E27FC236}">
                <a16:creationId xmlns:a16="http://schemas.microsoft.com/office/drawing/2014/main" id="{69F2323D-33EE-4C7B-A516-B167901500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Communication:</a:t>
            </a:r>
          </a:p>
          <a:p>
            <a:pPr lvl="1"/>
            <a:r>
              <a:rPr lang="en-US" altLang="en-US"/>
              <a:t>Effective information exchange (less informal exchange, different languages, different domain knowledge, …)</a:t>
            </a:r>
          </a:p>
          <a:p>
            <a:pPr lvl="1"/>
            <a:r>
              <a:rPr lang="en-US" altLang="en-US"/>
              <a:t>Build a team (cohesiveness, “them and us” feelings, trust, …)</a:t>
            </a:r>
          </a:p>
          <a:p>
            <a:r>
              <a:rPr lang="en-US" altLang="en-US"/>
              <a:t>Coordination:</a:t>
            </a:r>
          </a:p>
          <a:p>
            <a:pPr lvl="1"/>
            <a:r>
              <a:rPr lang="en-US" altLang="en-US"/>
              <a:t>Task awareness (shared mental model, …)</a:t>
            </a:r>
          </a:p>
          <a:p>
            <a:pPr lvl="1"/>
            <a:r>
              <a:rPr lang="en-US" altLang="en-US"/>
              <a:t>Sense of urgency (perception, …)</a:t>
            </a:r>
          </a:p>
          <a:p>
            <a:r>
              <a:rPr lang="en-US" altLang="en-US"/>
              <a:t>Control:</a:t>
            </a:r>
          </a:p>
          <a:p>
            <a:pPr lvl="1"/>
            <a:r>
              <a:rPr lang="en-US" altLang="en-US"/>
              <a:t>Accurate status information (tracking, blaming, …)</a:t>
            </a:r>
          </a:p>
          <a:p>
            <a:pPr lvl="1"/>
            <a:r>
              <a:rPr lang="en-US" altLang="en-US"/>
              <a:t>Uniform process (different tools and techniques, …)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Rectangle 2">
            <a:extLst>
              <a:ext uri="{FF2B5EF4-FFF2-40B4-BE49-F238E27FC236}">
                <a16:creationId xmlns:a16="http://schemas.microsoft.com/office/drawing/2014/main" id="{7ABA1C41-6E3E-48FA-857B-94E591F80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Geographical distance: awareness</a:t>
            </a:r>
          </a:p>
        </p:txBody>
      </p:sp>
      <p:sp>
        <p:nvSpPr>
          <p:cNvPr id="1099779" name="Rectangle 3">
            <a:extLst>
              <a:ext uri="{FF2B5EF4-FFF2-40B4-BE49-F238E27FC236}">
                <a16:creationId xmlns:a16="http://schemas.microsoft.com/office/drawing/2014/main" id="{C64B4465-4669-45AD-A65C-BBC7958161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Activity awareness: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What are the others doing?</a:t>
            </a:r>
          </a:p>
          <a:p>
            <a:pPr>
              <a:lnSpc>
                <a:spcPct val="90000"/>
              </a:lnSpc>
            </a:pPr>
            <a:r>
              <a:rPr lang="en-US" altLang="en-US"/>
              <a:t>Availability awareness: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When can I reach them?</a:t>
            </a:r>
          </a:p>
          <a:p>
            <a:pPr>
              <a:lnSpc>
                <a:spcPct val="90000"/>
              </a:lnSpc>
            </a:pPr>
            <a:r>
              <a:rPr lang="en-US" altLang="en-US"/>
              <a:t>Process awareness: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What are they doing?</a:t>
            </a:r>
          </a:p>
          <a:p>
            <a:pPr>
              <a:lnSpc>
                <a:spcPct val="90000"/>
              </a:lnSpc>
            </a:pPr>
            <a:r>
              <a:rPr lang="en-US" altLang="en-US"/>
              <a:t>Perspective awareness: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What are the others thinking, and why?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Improving awareness and familiarity with other members helps!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4" name="Rectangle 2">
            <a:extLst>
              <a:ext uri="{FF2B5EF4-FFF2-40B4-BE49-F238E27FC236}">
                <a16:creationId xmlns:a16="http://schemas.microsoft.com/office/drawing/2014/main" id="{EC3440A9-BF24-4DEB-B11B-237B9B3CB5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Sociocultural distance challenges</a:t>
            </a:r>
          </a:p>
        </p:txBody>
      </p:sp>
      <p:sp>
        <p:nvSpPr>
          <p:cNvPr id="1098755" name="Rectangle 3">
            <a:extLst>
              <a:ext uri="{FF2B5EF4-FFF2-40B4-BE49-F238E27FC236}">
                <a16:creationId xmlns:a16="http://schemas.microsoft.com/office/drawing/2014/main" id="{60354788-6954-4DFD-BA1A-5E7A8E460A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Communication:</a:t>
            </a:r>
          </a:p>
          <a:p>
            <a:pPr lvl="1"/>
            <a:r>
              <a:rPr lang="en-US" altLang="en-US"/>
              <a:t>Cultural misunderstandings (corporate, technical, national, …)</a:t>
            </a:r>
          </a:p>
          <a:p>
            <a:r>
              <a:rPr lang="en-US" altLang="en-US"/>
              <a:t>Coordination:</a:t>
            </a:r>
          </a:p>
          <a:p>
            <a:pPr lvl="1"/>
            <a:r>
              <a:rPr lang="en-US" altLang="en-US"/>
              <a:t>Effectiveness (vocabulary, communication style, …)</a:t>
            </a:r>
          </a:p>
          <a:p>
            <a:r>
              <a:rPr lang="en-US" altLang="en-US"/>
              <a:t>Control:</a:t>
            </a:r>
          </a:p>
          <a:p>
            <a:pPr lvl="1"/>
            <a:r>
              <a:rPr lang="en-US" altLang="en-US"/>
              <a:t>Quality and expertise (CMM level 5 does not guarantee quality)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805" name="Rectangle 5">
            <a:extLst>
              <a:ext uri="{FF2B5EF4-FFF2-40B4-BE49-F238E27FC236}">
                <a16:creationId xmlns:a16="http://schemas.microsoft.com/office/drawing/2014/main" id="{1EE2D660-A720-43AE-8975-68A5D1FAC5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National culture</a:t>
            </a:r>
          </a:p>
        </p:txBody>
      </p:sp>
      <p:sp>
        <p:nvSpPr>
          <p:cNvPr id="1100806" name="Rectangle 6">
            <a:extLst>
              <a:ext uri="{FF2B5EF4-FFF2-40B4-BE49-F238E27FC236}">
                <a16:creationId xmlns:a16="http://schemas.microsoft.com/office/drawing/2014/main" id="{B7DFD8EE-A43A-4ED0-B395-DEB1B5AAED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American managers have a hamburger style of management. They start with sweet talk – the top of the bun. Then the criticism is slipped in – the meat. Finally, some encouraging words – the bottom bun.</a:t>
            </a:r>
          </a:p>
          <a:p>
            <a:endParaRPr lang="en-US" altLang="en-US"/>
          </a:p>
          <a:p>
            <a:r>
              <a:rPr lang="en-US" altLang="en-US"/>
              <a:t>With the Germans, all one gets is the meat.</a:t>
            </a:r>
          </a:p>
          <a:p>
            <a:endParaRPr lang="en-US" altLang="en-US"/>
          </a:p>
          <a:p>
            <a:r>
              <a:rPr lang="en-US" altLang="en-US"/>
              <a:t>With the Japanese, all one gets is the bun; one has to smell the meat.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0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0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0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0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08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08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781</Words>
  <Application>Microsoft Office PowerPoint</Application>
  <PresentationFormat>Widescreen</PresentationFormat>
  <Paragraphs>161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Retrospect</vt:lpstr>
      <vt:lpstr>Global Software Development</vt:lpstr>
      <vt:lpstr>Collocated versus global/multisite</vt:lpstr>
      <vt:lpstr>Arguments for global software development</vt:lpstr>
      <vt:lpstr>Challenges</vt:lpstr>
      <vt:lpstr>Temporal distance challenges</vt:lpstr>
      <vt:lpstr>Geographical distance challenges</vt:lpstr>
      <vt:lpstr>Geographical distance: awareness</vt:lpstr>
      <vt:lpstr>Sociocultural distance challenges</vt:lpstr>
      <vt:lpstr>National culture</vt:lpstr>
      <vt:lpstr>Hofstede’s dimensions</vt:lpstr>
      <vt:lpstr>Power distance</vt:lpstr>
      <vt:lpstr>Collectivism versus individualism</vt:lpstr>
      <vt:lpstr>Uncertainty avoidance</vt:lpstr>
      <vt:lpstr>How to overcome distance?</vt:lpstr>
      <vt:lpstr>Common ground</vt:lpstr>
      <vt:lpstr>Coupling of work</vt:lpstr>
      <vt:lpstr>Collaboration readiness</vt:lpstr>
      <vt:lpstr>Technology readiness</vt:lpstr>
      <vt:lpstr>Organizing work in global software development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Software Development</dc:title>
  <dc:creator>DELL</dc:creator>
  <cp:lastModifiedBy>DELL</cp:lastModifiedBy>
  <cp:revision>1</cp:revision>
  <dcterms:created xsi:type="dcterms:W3CDTF">2020-12-03T06:44:10Z</dcterms:created>
  <dcterms:modified xsi:type="dcterms:W3CDTF">2020-12-03T06:46:39Z</dcterms:modified>
</cp:coreProperties>
</file>