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8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59" r:id="rId15"/>
    <p:sldId id="258" r:id="rId16"/>
    <p:sldId id="260" r:id="rId17"/>
    <p:sldId id="302" r:id="rId18"/>
    <p:sldId id="261" r:id="rId19"/>
    <p:sldId id="257" r:id="rId20"/>
    <p:sldId id="301" r:id="rId21"/>
    <p:sldId id="303" r:id="rId22"/>
    <p:sldId id="265" r:id="rId23"/>
    <p:sldId id="304" r:id="rId24"/>
    <p:sldId id="323" r:id="rId25"/>
    <p:sldId id="324" r:id="rId26"/>
    <p:sldId id="325" r:id="rId27"/>
    <p:sldId id="328" r:id="rId28"/>
    <p:sldId id="326" r:id="rId29"/>
    <p:sldId id="327" r:id="rId30"/>
    <p:sldId id="329" r:id="rId31"/>
    <p:sldId id="330" r:id="rId32"/>
    <p:sldId id="337" r:id="rId33"/>
    <p:sldId id="338" r:id="rId34"/>
    <p:sldId id="339" r:id="rId35"/>
    <p:sldId id="340" r:id="rId36"/>
    <p:sldId id="341" r:id="rId37"/>
    <p:sldId id="266" r:id="rId38"/>
    <p:sldId id="34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1" d="100"/>
          <a:sy n="61" d="100"/>
        </p:scale>
        <p:origin x="109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2B673-D608-4698-9615-D3A4B6E641C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49F3D-CB48-4266-B837-53FB8FF0D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3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2626C8-DD48-4A57-BA64-FD96BB7AE5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9E15B-88A9-4848-958A-BFE57525BEB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D9E87F7-7978-4776-916D-8A32BA945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A3D7B8A-BC42-452B-B94E-408B3209E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Regression testing is nothing more than repetition of existing tests.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These tests are run when we make minor changes to software or the environment where the software will have to exist.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During a normal development process, we develop classes and modules.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These classes are unit tested and we integrate them with all the other collaborating classes.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Then, we run an integration test suite on the complete system at the appropriate level.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Once integrated and tested to a suitable level of confidence, we go on and develop other parts of the system.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However, over time, some of the older classes need changes.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When these changes are made, we need to retest the entire system, or selectively test some parts of the class.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Essentially, this test is the same of the original test suite.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However, the intention here is to show that modifications made have not caused any unintended problems.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If the test suite is run constantly on the entire system as new modules are integrated, we can check that the entire system complies with the required specifications.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EFD448-B0EC-4DDE-970C-DF9CE14FC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5D631E-A7B3-4407-BF08-676EE17559F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895EAC7B-6EF8-4A53-A071-DE68430C9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F1C17E4-3588-40F2-8D3D-175310EE5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This process of retesting again is called regression testing.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Let us look at some more terminology now to establish the regression testing concepts in more depth.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42923A-FCE8-420E-A5C9-DD075C26C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E1407-E509-4BA4-903B-1665418C724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411F5113-0178-4A42-97FC-2785B788C1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15C55C6-A572-43C3-9F99-514DFD7F9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NOTE: THIS SLIDE PRETTY MUCH SAYS THE SAME THING MANY WAYS – THIS IS INTENTIONAL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The information here is often ignored during development, so it is important to stress it again and again</a:t>
            </a:r>
          </a:p>
          <a:p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Regression testing is a powerful technique to manage, change, and ensure the quality of software under development.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However, it can be limited.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If it is pushed beyond its scope, we will not get positive results.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Regression test suites do not contain tests for </a:t>
            </a:r>
            <a:r>
              <a:rPr lang="en-US" altLang="en-US" u="sng">
                <a:solidFill>
                  <a:srgbClr val="000000"/>
                </a:solidFill>
                <a:cs typeface="Arial" panose="020B0604020202020204" pitchFamily="34" charset="0"/>
              </a:rPr>
              <a:t>new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 or </a:t>
            </a:r>
            <a:r>
              <a:rPr lang="en-US" altLang="en-US" u="sng">
                <a:solidFill>
                  <a:srgbClr val="000000"/>
                </a:solidFill>
                <a:cs typeface="Arial" panose="020B0604020202020204" pitchFamily="34" charset="0"/>
              </a:rPr>
              <a:t>changed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 capabilities.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A regression test suite is a static promoted primary test suite.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We do not make any changes to a regression test suite, so it will not be able to test for new or changed capabilities.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When we have new or changed capabilities, an updated primary test suite must be used.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When the implementation passes this test suite, we can then promote it again to create a newer version of the regression test suite.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When a test suite is reused as a regression test suite, it is no longer effective as a primary test suite.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This is because regression test suites are not effective when checking new features.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New features should be tested using an updated primary test suite.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Once a baseline has passed all of its test cases, the baseline test suite has revealed all the bugs that it can.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It does not become effective until a change is made in the component or in another component in the same system.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This is an important point, because many organizations used the primary as a regression test suite.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When new features are added, they update the primary and rerun the test again.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This practice works well for small teams and small projects.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However, for any serious software development efforts, we need to promote the primary test suite regularly into a regression test suite.</a:t>
            </a:r>
          </a:p>
          <a:p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This will also give us the ability to guarantee the separation between a current version in development, and the current version in test.</a:t>
            </a:r>
            <a:endParaRPr lang="en-US" altLang="en-US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B4F2-ED33-4FC5-A51E-4C070CF43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723B0-2FDC-49CD-B13C-86352C027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DA20-9D08-49BE-A081-F6B613C6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9E0-3D72-4128-926A-7BA93B55C0EF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1E18-ADE0-46D6-A718-16BC30B6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A882-7B98-45BD-AFF6-6C9C43FC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F178-4D07-48D9-A458-5E55E391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5ADF-1448-4A4D-8F19-E90379D4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6900C-1614-49ED-B469-33014639F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2F58-7352-4E5A-8E32-92437910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9E0-3D72-4128-926A-7BA93B55C0EF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F023-20F8-4AE0-ADA3-FC0682FC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F3BD8-A9E5-4FC6-AD86-DD8A7FCC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F178-4D07-48D9-A458-5E55E391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42D44-EA29-4889-8EA5-71589C7D6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57BC2-C6DE-4D58-A1F4-B54EBB5C1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7957-D330-42C7-9746-51605879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9E0-3D72-4128-926A-7BA93B55C0EF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4CB7-E41D-4EEE-B786-D3DC7959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8897-2651-432D-8FEB-EA2CC44C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F178-4D07-48D9-A458-5E55E391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7ED3-936C-4314-A8FF-AB2B08E7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98BB-5CA2-42BB-AA24-F723D589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4A86-961B-43C4-925F-3614433B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9E0-3D72-4128-926A-7BA93B55C0EF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DBD7C-6277-4915-95F6-A0B2D9F4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E9D8-D587-4A18-8150-E5B7CB24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F178-4D07-48D9-A458-5E55E391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54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A03D-BF35-4680-95B8-EE7AB717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AE59-9616-4230-B6FF-8799A826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2B85-7938-4C92-B7EA-7FE8DA92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9E0-3D72-4128-926A-7BA93B55C0EF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DD7B-D7AD-4A07-B225-85C667C7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1038-9CD9-47CC-BFD0-F8BE1381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F178-4D07-48D9-A458-5E55E391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6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A526-B7A6-4EC7-BE75-6387748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378B-955B-43CE-BCA0-F146FF5C4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E3D4-F7BE-400F-BA9A-7255C2316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63BBC-5A89-4AD6-845E-FB4D9332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9E0-3D72-4128-926A-7BA93B55C0EF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7A71E-8F40-465E-93F5-765725BA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C5E18-595F-4D51-9193-238FF9B4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F178-4D07-48D9-A458-5E55E391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79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36B6-52AC-4758-AB05-3EB39021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BCD6A-E668-494D-B836-42974D04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A04B6-54BB-448E-AF51-F707F469D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CAA43-3436-426F-ADEB-93756E503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A4600-718F-40F1-96D4-6B197AE66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D596A-5BC4-441D-BEDC-0C5AF28E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9E0-3D72-4128-926A-7BA93B55C0EF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35510-003E-4C45-9AA5-0BCB8FAA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97645-E6AF-4350-829E-6981FAB9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F178-4D07-48D9-A458-5E55E391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83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182-D07D-4F50-ABF4-DF496E06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D8CAB-7964-4B5A-B160-7C75CDF0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9E0-3D72-4128-926A-7BA93B55C0EF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B8F32-4819-4205-8CE7-B67483C7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03183-5683-4D54-A61C-EE11463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F178-4D07-48D9-A458-5E55E391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5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DDCCA-F666-4EA6-B702-F0963540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9E0-3D72-4128-926A-7BA93B55C0EF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C5BB9-D484-4C1A-8710-EAEC0169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CD468-E722-4A7C-A839-289332E0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F178-4D07-48D9-A458-5E55E391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19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DE0E-3DBC-4346-84EB-C985D7AB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82F8-B4EF-4EDD-A26F-23265159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055C7-B354-42C4-AF39-D5ED2156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8C900-D0E3-461F-9E09-E4BCBA98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9E0-3D72-4128-926A-7BA93B55C0EF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07181-CA3C-430C-939A-C03C62C1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D07E5-4334-462C-8B63-6ACD11B1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F178-4D07-48D9-A458-5E55E391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40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F345-9CB7-4CE7-A86C-D0129A13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3A85B-4174-4A3E-A1BF-8903E35E5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E46B4-D020-44ED-877E-4E96D04AA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FD9E8-C0A9-497F-8394-AB4EF6BD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9E0-3D72-4128-926A-7BA93B55C0EF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16DF7-902D-4E21-8C15-872E2E58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17D51-1A52-490F-A9B9-8DC40D89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F178-4D07-48D9-A458-5E55E391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8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23025-F84F-4DAF-93C1-8E800331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CAF71-FF7E-47A3-96F5-D3A39C909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A60C-AB65-4A66-AE76-57A3EB30A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09E0-3D72-4128-926A-7BA93B55C0EF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EABE-C70E-4232-A918-B110B3366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E0FF-DF49-4864-822F-203395D30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F178-4D07-48D9-A458-5E55E391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B83D-FFCE-410F-99EA-ECC4881C6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089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SCM Process, Repository and Tools</a:t>
            </a:r>
          </a:p>
        </p:txBody>
      </p:sp>
    </p:spTree>
    <p:extLst>
      <p:ext uri="{BB962C8B-B14F-4D97-AF65-F5344CB8AC3E}">
        <p14:creationId xmlns:p14="http://schemas.microsoft.com/office/powerpoint/2010/main" val="288094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403" y="174128"/>
            <a:ext cx="4414557" cy="2823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765" b="1" spc="-4" dirty="0">
                <a:latin typeface="Arial"/>
                <a:cs typeface="Arial"/>
              </a:rPr>
              <a:t>The </a:t>
            </a:r>
            <a:r>
              <a:rPr sz="1765" b="1" spc="-9" dirty="0">
                <a:latin typeface="Arial"/>
                <a:cs typeface="Arial"/>
              </a:rPr>
              <a:t>Project Manager: Managing </a:t>
            </a:r>
            <a:r>
              <a:rPr sz="1765" b="1" spc="-4" dirty="0">
                <a:latin typeface="Arial"/>
                <a:cs typeface="Arial"/>
              </a:rPr>
              <a:t>a</a:t>
            </a:r>
            <a:r>
              <a:rPr sz="1765" b="1" spc="75" dirty="0">
                <a:latin typeface="Arial"/>
                <a:cs typeface="Arial"/>
              </a:rPr>
              <a:t> </a:t>
            </a:r>
            <a:r>
              <a:rPr sz="1765" b="1" spc="-9" dirty="0">
                <a:latin typeface="Arial"/>
                <a:cs typeface="Arial"/>
              </a:rPr>
              <a:t>Project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3325" y="788276"/>
            <a:ext cx="9743090" cy="5754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294" y="301763"/>
            <a:ext cx="6132419" cy="2823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765" b="1" spc="-4" dirty="0">
                <a:latin typeface="Arial"/>
                <a:cs typeface="Arial"/>
              </a:rPr>
              <a:t>The </a:t>
            </a:r>
            <a:r>
              <a:rPr sz="1765" b="1" spc="-9" dirty="0">
                <a:latin typeface="Arial"/>
                <a:cs typeface="Arial"/>
              </a:rPr>
              <a:t>Developer: Joining </a:t>
            </a:r>
            <a:r>
              <a:rPr sz="1765" b="1" spc="-4" dirty="0">
                <a:latin typeface="Arial"/>
                <a:cs typeface="Arial"/>
              </a:rPr>
              <a:t>a </a:t>
            </a:r>
            <a:r>
              <a:rPr sz="1765" b="1" spc="-9" dirty="0">
                <a:latin typeface="Arial"/>
                <a:cs typeface="Arial"/>
              </a:rPr>
              <a:t>Project </a:t>
            </a:r>
            <a:r>
              <a:rPr sz="1765" b="1" spc="-4" dirty="0">
                <a:latin typeface="Arial"/>
                <a:cs typeface="Arial"/>
              </a:rPr>
              <a:t>and Doing</a:t>
            </a:r>
            <a:r>
              <a:rPr sz="1765" b="1" spc="115" dirty="0">
                <a:latin typeface="Arial"/>
                <a:cs typeface="Arial"/>
              </a:rPr>
              <a:t> </a:t>
            </a:r>
            <a:r>
              <a:rPr sz="1765" b="1" spc="-9" dirty="0">
                <a:latin typeface="Arial"/>
                <a:cs typeface="Arial"/>
              </a:rPr>
              <a:t>Development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2869" y="1182414"/>
            <a:ext cx="9207062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231" y="285998"/>
            <a:ext cx="4935071" cy="2823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765" b="1" spc="-4" dirty="0">
                <a:latin typeface="Arial"/>
                <a:cs typeface="Arial"/>
              </a:rPr>
              <a:t>The </a:t>
            </a:r>
            <a:r>
              <a:rPr sz="1765" b="1" spc="-9" dirty="0">
                <a:latin typeface="Arial"/>
                <a:cs typeface="Arial"/>
              </a:rPr>
              <a:t>Integrator: Integration, </a:t>
            </a:r>
            <a:r>
              <a:rPr sz="1765" b="1" spc="-4" dirty="0">
                <a:latin typeface="Arial"/>
                <a:cs typeface="Arial"/>
              </a:rPr>
              <a:t>Build, and</a:t>
            </a:r>
            <a:r>
              <a:rPr sz="1765" b="1" spc="35" dirty="0">
                <a:latin typeface="Arial"/>
                <a:cs typeface="Arial"/>
              </a:rPr>
              <a:t> </a:t>
            </a:r>
            <a:r>
              <a:rPr sz="1765" b="1" spc="-9" dirty="0">
                <a:latin typeface="Arial"/>
                <a:cs typeface="Arial"/>
              </a:rPr>
              <a:t>Release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3945" y="882869"/>
            <a:ext cx="9207062" cy="5533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62D1-930B-47AE-989A-E267402D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Tools </a:t>
            </a:r>
          </a:p>
        </p:txBody>
      </p:sp>
    </p:spTree>
    <p:extLst>
      <p:ext uri="{BB962C8B-B14F-4D97-AF65-F5344CB8AC3E}">
        <p14:creationId xmlns:p14="http://schemas.microsoft.com/office/powerpoint/2010/main" val="200268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1E5A-ADF7-49B3-BD6A-C716930A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1257"/>
            <a:ext cx="10874829" cy="6415314"/>
          </a:xfrm>
        </p:spPr>
        <p:txBody>
          <a:bodyPr/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IN" sz="2800" spc="-5" dirty="0">
                <a:latin typeface="Arial"/>
                <a:cs typeface="Arial"/>
              </a:rPr>
              <a:t>SCM tools are </a:t>
            </a:r>
            <a:r>
              <a:rPr lang="en-IN" sz="2800" dirty="0">
                <a:latin typeface="Arial"/>
                <a:cs typeface="Arial"/>
              </a:rPr>
              <a:t>software </a:t>
            </a:r>
            <a:r>
              <a:rPr lang="en-IN" sz="2800" spc="-5" dirty="0">
                <a:latin typeface="Arial"/>
                <a:cs typeface="Arial"/>
              </a:rPr>
              <a:t>tools </a:t>
            </a:r>
            <a:r>
              <a:rPr lang="en-IN" sz="2800" dirty="0">
                <a:latin typeface="Arial"/>
                <a:cs typeface="Arial"/>
              </a:rPr>
              <a:t>that </a:t>
            </a:r>
            <a:r>
              <a:rPr lang="en-IN" sz="2800" spc="-5" dirty="0">
                <a:latin typeface="Arial"/>
                <a:cs typeface="Arial"/>
              </a:rPr>
              <a:t>automate and facilitate  the application of the SCM best</a:t>
            </a:r>
            <a:r>
              <a:rPr lang="en-IN" sz="2800" spc="30" dirty="0">
                <a:latin typeface="Arial"/>
                <a:cs typeface="Arial"/>
              </a:rPr>
              <a:t> </a:t>
            </a:r>
            <a:r>
              <a:rPr lang="en-IN" sz="2800" spc="-10" dirty="0">
                <a:latin typeface="Arial"/>
                <a:cs typeface="Arial"/>
              </a:rPr>
              <a:t>practices.</a:t>
            </a:r>
          </a:p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IN" sz="2800" dirty="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lang="en-IN" sz="2800" spc="-5" dirty="0">
                <a:latin typeface="Arial"/>
                <a:cs typeface="Arial"/>
              </a:rPr>
              <a:t>It is unrealistic to try </a:t>
            </a:r>
            <a:r>
              <a:rPr lang="en-IN" sz="2800" dirty="0">
                <a:latin typeface="Arial"/>
                <a:cs typeface="Arial"/>
              </a:rPr>
              <a:t>to </a:t>
            </a:r>
            <a:r>
              <a:rPr lang="en-IN" sz="2800" spc="-5" dirty="0">
                <a:latin typeface="Arial"/>
                <a:cs typeface="Arial"/>
              </a:rPr>
              <a:t>maintain effective SCM without an  SCM</a:t>
            </a:r>
            <a:r>
              <a:rPr lang="en-IN" sz="2800" spc="-10" dirty="0">
                <a:latin typeface="Arial"/>
                <a:cs typeface="Arial"/>
              </a:rPr>
              <a:t> tool.</a:t>
            </a:r>
          </a:p>
          <a:p>
            <a:pPr marL="355600" marR="6350" indent="-3429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endParaRPr lang="en-IN" sz="28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lang="en-IN" sz="2800" spc="-5" dirty="0">
                <a:latin typeface="Arial"/>
                <a:cs typeface="Arial"/>
              </a:rPr>
              <a:t>The goal of successful SCM is </a:t>
            </a:r>
            <a:r>
              <a:rPr lang="en-IN" sz="2800" dirty="0">
                <a:latin typeface="Arial"/>
                <a:cs typeface="Arial"/>
              </a:rPr>
              <a:t>to </a:t>
            </a:r>
            <a:r>
              <a:rPr lang="en-IN" sz="2800" spc="-5" dirty="0">
                <a:latin typeface="Arial"/>
                <a:cs typeface="Arial"/>
              </a:rPr>
              <a:t>allow as much change as  possible </a:t>
            </a:r>
            <a:r>
              <a:rPr lang="en-IN" sz="2800" dirty="0">
                <a:latin typeface="Arial"/>
                <a:cs typeface="Arial"/>
              </a:rPr>
              <a:t>while </a:t>
            </a:r>
            <a:r>
              <a:rPr lang="en-IN" sz="2800" spc="-5" dirty="0">
                <a:latin typeface="Arial"/>
                <a:cs typeface="Arial"/>
              </a:rPr>
              <a:t>still maintaining control </a:t>
            </a:r>
            <a:r>
              <a:rPr lang="en-IN" sz="2800" dirty="0">
                <a:latin typeface="Arial"/>
                <a:cs typeface="Arial"/>
              </a:rPr>
              <a:t>of </a:t>
            </a:r>
            <a:r>
              <a:rPr lang="en-IN" sz="2800" spc="-5" dirty="0">
                <a:latin typeface="Arial"/>
                <a:cs typeface="Arial"/>
              </a:rPr>
              <a:t>the </a:t>
            </a:r>
            <a:r>
              <a:rPr lang="en-IN" sz="2800" dirty="0">
                <a:latin typeface="Arial"/>
                <a:cs typeface="Arial"/>
              </a:rPr>
              <a:t>software.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endParaRPr lang="en-IN" sz="28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lang="en-IN" sz="2800" dirty="0">
                <a:latin typeface="Arial"/>
                <a:cs typeface="Arial"/>
              </a:rPr>
              <a:t> SCM </a:t>
            </a:r>
            <a:r>
              <a:rPr lang="en-IN" sz="2800" spc="-5" dirty="0">
                <a:latin typeface="Arial"/>
                <a:cs typeface="Arial"/>
              </a:rPr>
              <a:t>tools help automate tedious, manual, and error-prone  pieces </a:t>
            </a:r>
            <a:r>
              <a:rPr lang="en-IN" sz="2800" dirty="0">
                <a:latin typeface="Arial"/>
                <a:cs typeface="Arial"/>
              </a:rPr>
              <a:t>of the </a:t>
            </a:r>
            <a:r>
              <a:rPr lang="en-IN" sz="2800" spc="-5" dirty="0">
                <a:latin typeface="Arial"/>
                <a:cs typeface="Arial"/>
              </a:rPr>
              <a:t>SCM </a:t>
            </a:r>
            <a:r>
              <a:rPr lang="en-IN" sz="2800" dirty="0">
                <a:latin typeface="Arial"/>
                <a:cs typeface="Arial"/>
              </a:rPr>
              <a:t>process, </a:t>
            </a:r>
            <a:r>
              <a:rPr lang="en-IN" sz="2800" spc="-5" dirty="0">
                <a:latin typeface="Arial"/>
                <a:cs typeface="Arial"/>
              </a:rPr>
              <a:t>and can ensure that your  project can support all of the SCM best</a:t>
            </a:r>
            <a:r>
              <a:rPr lang="en-IN" sz="2800" spc="50" dirty="0">
                <a:latin typeface="Arial"/>
                <a:cs typeface="Arial"/>
              </a:rPr>
              <a:t> </a:t>
            </a:r>
            <a:r>
              <a:rPr lang="en-IN" sz="2800" spc="-10" dirty="0">
                <a:latin typeface="Arial"/>
                <a:cs typeface="Arial"/>
              </a:rPr>
              <a:t>practices.</a:t>
            </a:r>
            <a:endParaRPr lang="en-IN" sz="2800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35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36C2-2133-46EB-ADCE-E43FAED3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15" y="388710"/>
            <a:ext cx="10515600" cy="6201275"/>
          </a:xfrm>
        </p:spPr>
        <p:txBody>
          <a:bodyPr>
            <a:normAutofit fontScale="92500" lnSpcReduction="20000"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lang="en-IN" sz="2800" b="1" spc="-5" dirty="0">
                <a:latin typeface="Arial"/>
                <a:cs typeface="Arial"/>
              </a:rPr>
              <a:t>SCM </a:t>
            </a:r>
            <a:r>
              <a:rPr lang="en-IN" sz="2800" b="1" spc="-50" dirty="0">
                <a:latin typeface="Arial"/>
                <a:cs typeface="Arial"/>
              </a:rPr>
              <a:t>Tools</a:t>
            </a:r>
            <a:r>
              <a:rPr lang="en-IN" sz="2800" b="1" spc="-35" dirty="0">
                <a:latin typeface="Arial"/>
                <a:cs typeface="Arial"/>
              </a:rPr>
              <a:t> </a:t>
            </a:r>
            <a:r>
              <a:rPr lang="en-IN" sz="2800" b="1" spc="-5" dirty="0">
                <a:latin typeface="Arial"/>
                <a:cs typeface="Arial"/>
              </a:rPr>
              <a:t>Examples</a:t>
            </a: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Microsoft Visual </a:t>
            </a:r>
            <a:r>
              <a:rPr lang="en-IN" sz="1900" b="1" spc="-5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Safe</a:t>
            </a:r>
            <a:r>
              <a:rPr lang="en-IN" sz="19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900" b="1" spc="-5" dirty="0">
                <a:latin typeface="Arial" panose="020B0604020202020204" pitchFamily="34" charset="0"/>
                <a:cs typeface="Arial" panose="020B0604020202020204" pitchFamily="34" charset="0"/>
              </a:rPr>
              <a:t>(VSS)</a:t>
            </a: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endParaRPr lang="en-IN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Concurrent version </a:t>
            </a:r>
            <a:r>
              <a:rPr lang="en-IN" sz="1900" b="1" spc="-5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IN" sz="19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900" b="1" spc="-5" dirty="0">
                <a:latin typeface="Arial" panose="020B0604020202020204" pitchFamily="34" charset="0"/>
                <a:cs typeface="Arial" panose="020B0604020202020204" pitchFamily="34" charset="0"/>
              </a:rPr>
              <a:t>(CVS)</a:t>
            </a: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endParaRPr lang="en-IN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r>
              <a:rPr lang="en-IN" sz="19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900" b="1" spc="-5" dirty="0">
                <a:latin typeface="Arial" panose="020B0604020202020204" pitchFamily="34" charset="0"/>
                <a:cs typeface="Arial" panose="020B0604020202020204" pitchFamily="34" charset="0"/>
              </a:rPr>
              <a:t>(SVN)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endParaRPr lang="en-IN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ClearCase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endParaRPr lang="en-IN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sz="19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SourceForge</a:t>
            </a:r>
            <a:endParaRPr lang="en-IN" sz="19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endParaRPr lang="en-IN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Rational </a:t>
            </a:r>
            <a:r>
              <a:rPr lang="en-IN" sz="1900" b="1" spc="-5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en-IN" sz="19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900" b="1" spc="-10" dirty="0">
                <a:latin typeface="Arial" panose="020B0604020202020204" pitchFamily="34" charset="0"/>
                <a:cs typeface="Arial" panose="020B0604020202020204" pitchFamily="34" charset="0"/>
              </a:rPr>
              <a:t>(RTC)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endParaRPr lang="en-IN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IN" sz="1900" b="1" spc="-5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Foundation Server</a:t>
            </a:r>
            <a:r>
              <a:rPr lang="en-IN" sz="1900" b="1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900" b="1" spc="-5" dirty="0">
                <a:latin typeface="Arial" panose="020B0604020202020204" pitchFamily="34" charset="0"/>
                <a:cs typeface="Arial" panose="020B0604020202020204" pitchFamily="34" charset="0"/>
              </a:rPr>
              <a:t>(TFS )</a:t>
            </a:r>
            <a:endParaRPr lang="en-IN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1900" b="1" spc="-10" dirty="0">
                <a:latin typeface="Arial"/>
                <a:cs typeface="Arial"/>
              </a:rPr>
              <a:t>Bugzilla</a:t>
            </a:r>
            <a:endParaRPr lang="en-IN" sz="1900" b="1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6235" algn="l"/>
              </a:tabLst>
            </a:pPr>
            <a:r>
              <a:rPr lang="en-IN" sz="1900" b="1" spc="-10" dirty="0">
                <a:latin typeface="Arial"/>
                <a:cs typeface="Arial"/>
              </a:rPr>
              <a:t>Mantis</a:t>
            </a:r>
            <a:endParaRPr lang="en-IN" sz="1900" b="1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1900" b="1" spc="-5" dirty="0">
                <a:latin typeface="Arial"/>
                <a:cs typeface="Arial"/>
              </a:rPr>
              <a:t>IBM </a:t>
            </a:r>
            <a:r>
              <a:rPr lang="en-IN" sz="1900" b="1" spc="-10" dirty="0">
                <a:latin typeface="Arial"/>
                <a:cs typeface="Arial"/>
              </a:rPr>
              <a:t>Rational</a:t>
            </a:r>
            <a:r>
              <a:rPr lang="en-IN" sz="1900" b="1" spc="-30" dirty="0">
                <a:latin typeface="Arial"/>
                <a:cs typeface="Arial"/>
              </a:rPr>
              <a:t> </a:t>
            </a:r>
            <a:r>
              <a:rPr lang="en-IN" sz="1900" b="1" spc="-10" dirty="0">
                <a:latin typeface="Arial"/>
                <a:cs typeface="Arial"/>
              </a:rPr>
              <a:t>ClearCase</a:t>
            </a:r>
            <a:endParaRPr lang="en-IN" sz="1900" b="1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1900" b="1" spc="-5" dirty="0">
                <a:latin typeface="Arial"/>
                <a:cs typeface="Arial"/>
              </a:rPr>
              <a:t>GIT</a:t>
            </a:r>
            <a:endParaRPr lang="en-IN" sz="1900" b="1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85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4BDE-3C6F-4BEB-9D53-A0FB555A4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5" y="461283"/>
            <a:ext cx="10515600" cy="515574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lang="en-IN" sz="2800" b="1" spc="-5" dirty="0">
                <a:latin typeface="Arial"/>
                <a:cs typeface="Arial"/>
              </a:rPr>
              <a:t>SCM </a:t>
            </a:r>
            <a:r>
              <a:rPr lang="en-IN" sz="2800" b="1" spc="-55" dirty="0">
                <a:latin typeface="Arial"/>
                <a:cs typeface="Arial"/>
              </a:rPr>
              <a:t>Tools </a:t>
            </a:r>
            <a:r>
              <a:rPr lang="en-IN" sz="2800" b="1" spc="-10" dirty="0">
                <a:latin typeface="Arial"/>
                <a:cs typeface="Arial"/>
              </a:rPr>
              <a:t>Examples</a:t>
            </a:r>
            <a:r>
              <a:rPr lang="en-IN" sz="2800" b="1" spc="55" dirty="0">
                <a:latin typeface="Arial"/>
                <a:cs typeface="Arial"/>
              </a:rPr>
              <a:t> </a:t>
            </a:r>
            <a:r>
              <a:rPr lang="en-IN" sz="2800" b="1" spc="-10" dirty="0">
                <a:latin typeface="Arial"/>
                <a:cs typeface="Arial"/>
              </a:rPr>
              <a:t>(web–Collaborative )</a:t>
            </a:r>
            <a:endParaRPr lang="en-IN" sz="28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800" spc="-5" dirty="0">
                <a:latin typeface="Arial"/>
                <a:cs typeface="Arial"/>
              </a:rPr>
              <a:t>GitHub</a:t>
            </a:r>
            <a:endParaRPr lang="en-IN" sz="28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800" spc="-10" dirty="0" err="1">
                <a:latin typeface="Arial"/>
                <a:cs typeface="Arial"/>
              </a:rPr>
              <a:t>GoogleCode</a:t>
            </a:r>
            <a:endParaRPr lang="en-IN" sz="28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800" spc="-5" dirty="0" err="1">
                <a:latin typeface="Arial"/>
                <a:cs typeface="Arial"/>
              </a:rPr>
              <a:t>Gforge</a:t>
            </a:r>
            <a:endParaRPr lang="en-IN" sz="28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800" spc="-5" dirty="0">
                <a:latin typeface="Arial"/>
                <a:cs typeface="Arial"/>
              </a:rPr>
              <a:t>Jazz</a:t>
            </a:r>
            <a:endParaRPr lang="en-IN" sz="28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800" spc="-5" dirty="0">
                <a:latin typeface="Arial"/>
                <a:cs typeface="Arial"/>
              </a:rPr>
              <a:t>Microsoft </a:t>
            </a:r>
            <a:r>
              <a:rPr lang="en-IN" sz="2800" spc="-95" dirty="0">
                <a:latin typeface="Arial"/>
                <a:cs typeface="Arial"/>
              </a:rPr>
              <a:t>Team </a:t>
            </a:r>
            <a:r>
              <a:rPr lang="en-IN" sz="2800" spc="-10" dirty="0">
                <a:latin typeface="Arial"/>
                <a:cs typeface="Arial"/>
              </a:rPr>
              <a:t>Foundation</a:t>
            </a:r>
            <a:r>
              <a:rPr lang="en-IN" sz="2800" spc="-5" dirty="0">
                <a:latin typeface="Arial"/>
                <a:cs typeface="Arial"/>
              </a:rPr>
              <a:t> </a:t>
            </a:r>
            <a:r>
              <a:rPr lang="en-IN" sz="2800" spc="-10" dirty="0">
                <a:latin typeface="Arial"/>
                <a:cs typeface="Arial"/>
              </a:rPr>
              <a:t>Server</a:t>
            </a:r>
            <a:endParaRPr lang="en-IN" sz="2800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953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9B35-AD13-494B-A6CE-31F5CA75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952"/>
            <a:ext cx="10515600" cy="6287923"/>
          </a:xfrm>
        </p:spPr>
        <p:txBody>
          <a:bodyPr/>
          <a:lstStyle/>
          <a:p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Version Controlling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tools: 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SVN (Subversion),</a:t>
            </a:r>
            <a:r>
              <a:rPr lang="en-IN"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spc="-10" dirty="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</a:p>
          <a:p>
            <a:endParaRPr lang="en-IN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Project Compiling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scripts and </a:t>
            </a: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Automation: </a:t>
            </a:r>
          </a:p>
          <a:p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 ANT, NANT, VB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Script, </a:t>
            </a: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Cruise</a:t>
            </a:r>
            <a:r>
              <a:rPr lang="en-IN"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endParaRPr lang="en-IN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IN"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Packaging: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NSIS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2800" spc="-5" dirty="0" err="1">
                <a:latin typeface="Arial" panose="020B0604020202020204" pitchFamily="34" charset="0"/>
                <a:cs typeface="Arial" panose="020B0604020202020204" pitchFamily="34" charset="0"/>
              </a:rPr>
              <a:t>Nullsoft</a:t>
            </a: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spc="-10" dirty="0">
                <a:latin typeface="Arial" panose="020B0604020202020204" pitchFamily="34" charset="0"/>
                <a:cs typeface="Arial" panose="020B0604020202020204" pitchFamily="34" charset="0"/>
              </a:rPr>
              <a:t>Scriptable </a:t>
            </a: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en-IN"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endParaRPr lang="en-IN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en-IN" sz="2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Tracking: 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Mantis,</a:t>
            </a:r>
            <a:r>
              <a:rPr lang="en-IN"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Jeera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endParaRPr lang="en-IN" sz="28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endParaRPr lang="en-IN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endParaRPr lang="en-IN" sz="2800" dirty="0">
              <a:latin typeface="Arial"/>
              <a:cs typeface="Arial"/>
            </a:endParaRPr>
          </a:p>
          <a:p>
            <a:endParaRPr lang="en-IN" sz="2800" dirty="0">
              <a:latin typeface="Times New Roman"/>
              <a:cs typeface="Times New Roman"/>
            </a:endParaRPr>
          </a:p>
          <a:p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01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5731-2778-4678-950B-63A68811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SCM </a:t>
            </a:r>
            <a:r>
              <a:rPr lang="en-IN" spc="-55" dirty="0"/>
              <a:t>Tools </a:t>
            </a:r>
            <a:r>
              <a:rPr lang="en-IN" spc="-10" dirty="0"/>
              <a:t>Basic</a:t>
            </a:r>
            <a:r>
              <a:rPr lang="en-IN" spc="5" dirty="0"/>
              <a:t> </a:t>
            </a:r>
            <a:r>
              <a:rPr lang="en-IN" spc="-10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1283-9724-44C4-8736-C2A2B595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17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800" spc="-160" dirty="0">
                <a:latin typeface="Arial"/>
                <a:cs typeface="Arial"/>
              </a:rPr>
              <a:t>To </a:t>
            </a:r>
            <a:r>
              <a:rPr lang="en-IN" sz="2800" dirty="0">
                <a:latin typeface="Arial"/>
                <a:cs typeface="Arial"/>
              </a:rPr>
              <a:t>maintain a library or repository of</a:t>
            </a:r>
            <a:r>
              <a:rPr lang="en-IN" sz="2800" spc="130" dirty="0">
                <a:latin typeface="Arial"/>
                <a:cs typeface="Arial"/>
              </a:rPr>
              <a:t> </a:t>
            </a:r>
            <a:r>
              <a:rPr lang="en-IN" sz="2800" dirty="0">
                <a:latin typeface="Arial"/>
                <a:cs typeface="Arial"/>
              </a:rPr>
              <a:t>files</a:t>
            </a:r>
          </a:p>
          <a:p>
            <a:pPr marL="354965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800" spc="-160" dirty="0">
                <a:latin typeface="Arial"/>
                <a:cs typeface="Arial"/>
              </a:rPr>
              <a:t>To </a:t>
            </a:r>
            <a:r>
              <a:rPr lang="en-IN" sz="2800" dirty="0">
                <a:latin typeface="Arial"/>
                <a:cs typeface="Arial"/>
              </a:rPr>
              <a:t>create and store multiple versions of</a:t>
            </a:r>
            <a:r>
              <a:rPr lang="en-IN" sz="2800" spc="114" dirty="0">
                <a:latin typeface="Arial"/>
                <a:cs typeface="Arial"/>
              </a:rPr>
              <a:t> </a:t>
            </a:r>
            <a:r>
              <a:rPr lang="en-IN" sz="2800" dirty="0">
                <a:latin typeface="Arial"/>
                <a:cs typeface="Arial"/>
              </a:rPr>
              <a:t>files</a:t>
            </a:r>
          </a:p>
          <a:p>
            <a:pPr marL="355600" marR="508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  <a:tab pos="913130" algn="l"/>
                <a:tab pos="2264410" algn="l"/>
                <a:tab pos="2644775" algn="l"/>
                <a:tab pos="4646930" algn="l"/>
                <a:tab pos="5245100" algn="l"/>
                <a:tab pos="6536690" algn="l"/>
                <a:tab pos="7134859" algn="l"/>
              </a:tabLst>
            </a:pPr>
            <a:r>
              <a:rPr lang="en-IN" sz="2800" spc="-315" dirty="0">
                <a:latin typeface="Arial"/>
                <a:cs typeface="Arial"/>
              </a:rPr>
              <a:t>T</a:t>
            </a:r>
            <a:r>
              <a:rPr lang="en-IN" sz="2800" dirty="0">
                <a:latin typeface="Arial"/>
                <a:cs typeface="Arial"/>
              </a:rPr>
              <a:t>o	</a:t>
            </a:r>
            <a:r>
              <a:rPr lang="en-IN" sz="2800" spc="5" dirty="0">
                <a:latin typeface="Arial"/>
                <a:cs typeface="Arial"/>
              </a:rPr>
              <a:t>p</a:t>
            </a:r>
            <a:r>
              <a:rPr lang="en-IN" sz="2800" dirty="0">
                <a:latin typeface="Arial"/>
                <a:cs typeface="Arial"/>
              </a:rPr>
              <a:t>rovide	a	mechanism	for	locking	(to	enforce  serialized change to any given</a:t>
            </a:r>
            <a:r>
              <a:rPr lang="en-IN" sz="2800" spc="-20" dirty="0">
                <a:latin typeface="Arial"/>
                <a:cs typeface="Arial"/>
              </a:rPr>
              <a:t> </a:t>
            </a:r>
            <a:r>
              <a:rPr lang="en-IN" sz="2800" dirty="0">
                <a:latin typeface="Arial"/>
                <a:cs typeface="Arial"/>
              </a:rPr>
              <a:t>file)</a:t>
            </a: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800" spc="-160" dirty="0">
                <a:latin typeface="Arial"/>
                <a:cs typeface="Arial"/>
              </a:rPr>
              <a:t>To </a:t>
            </a:r>
            <a:r>
              <a:rPr lang="en-IN" sz="2800" dirty="0">
                <a:latin typeface="Arial"/>
                <a:cs typeface="Arial"/>
              </a:rPr>
              <a:t>identify collections of file</a:t>
            </a:r>
            <a:r>
              <a:rPr lang="en-IN" sz="2800" spc="120" dirty="0">
                <a:latin typeface="Arial"/>
                <a:cs typeface="Arial"/>
              </a:rPr>
              <a:t> </a:t>
            </a:r>
            <a:r>
              <a:rPr lang="en-IN" sz="2800" dirty="0">
                <a:latin typeface="Arial"/>
                <a:cs typeface="Arial"/>
              </a:rPr>
              <a:t>versions</a:t>
            </a:r>
          </a:p>
          <a:p>
            <a:pPr marL="355600" marR="5715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  <a:tab pos="1027430" algn="l"/>
                <a:tab pos="3676650" algn="l"/>
                <a:tab pos="5298440" algn="l"/>
                <a:tab pos="5890260" algn="l"/>
                <a:tab pos="6818630" algn="l"/>
                <a:tab pos="7827009" algn="l"/>
              </a:tabLst>
            </a:pPr>
            <a:r>
              <a:rPr lang="en-IN" sz="2800" spc="-315" dirty="0">
                <a:latin typeface="Arial"/>
                <a:cs typeface="Arial"/>
              </a:rPr>
              <a:t>T</a:t>
            </a:r>
            <a:r>
              <a:rPr lang="en-IN" sz="2800" dirty="0">
                <a:latin typeface="Arial"/>
                <a:cs typeface="Arial"/>
              </a:rPr>
              <a:t>o	extract/retrieve	versions	of	files	from	the  repository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60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8E0F-3E27-4957-B735-0B480285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CM Tools</a:t>
            </a:r>
            <a:r>
              <a:rPr lang="en-US" sz="4000" dirty="0"/>
              <a:t> - Necessary Features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7206-98A8-44F8-B06E-502F2E97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Versioning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Dependency Tracking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Audit Trails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Reporting of Changes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Supports the Change Rules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Requirements Tracing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Repository arranged as "basic objects" and "aggregate objects"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Supports both Linear evolution and Trees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67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534" y="228125"/>
            <a:ext cx="5766680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pc="-4" dirty="0">
                <a:solidFill>
                  <a:srgbClr val="FF0000"/>
                </a:solidFill>
              </a:rPr>
              <a:t>SCM</a:t>
            </a:r>
            <a:r>
              <a:rPr spc="-62" dirty="0">
                <a:solidFill>
                  <a:srgbClr val="FF0000"/>
                </a:solidFill>
              </a:rPr>
              <a:t> </a:t>
            </a:r>
            <a:r>
              <a:rPr spc="-9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5912" y="1112489"/>
            <a:ext cx="9392749" cy="55173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221" marR="5043" indent="-302575" algn="just">
              <a:spcBef>
                <a:spcPts val="84"/>
              </a:spcBef>
              <a:buChar char="•"/>
              <a:tabLst>
                <a:tab pos="313781" algn="l"/>
              </a:tabLst>
            </a:pPr>
            <a:r>
              <a:rPr sz="2030" spc="-4" dirty="0">
                <a:latin typeface="Arial"/>
                <a:cs typeface="Arial"/>
              </a:rPr>
              <a:t>A </a:t>
            </a:r>
            <a:r>
              <a:rPr sz="2030" spc="-9" dirty="0">
                <a:latin typeface="Arial"/>
                <a:cs typeface="Arial"/>
              </a:rPr>
              <a:t>process defines </a:t>
            </a:r>
            <a:r>
              <a:rPr sz="2030" spc="-4" dirty="0">
                <a:latin typeface="Arial"/>
                <a:cs typeface="Arial"/>
              </a:rPr>
              <a:t>the steps by </a:t>
            </a:r>
            <a:r>
              <a:rPr sz="2030" spc="-9" dirty="0">
                <a:latin typeface="Arial"/>
                <a:cs typeface="Arial"/>
              </a:rPr>
              <a:t>which </a:t>
            </a:r>
            <a:r>
              <a:rPr sz="2030" spc="-4" dirty="0">
                <a:latin typeface="Arial"/>
                <a:cs typeface="Arial"/>
              </a:rPr>
              <a:t>you </a:t>
            </a:r>
            <a:r>
              <a:rPr sz="2030" spc="-9" dirty="0">
                <a:latin typeface="Arial"/>
                <a:cs typeface="Arial"/>
              </a:rPr>
              <a:t>perform </a:t>
            </a:r>
            <a:r>
              <a:rPr sz="2030" spc="-4" dirty="0">
                <a:latin typeface="Arial"/>
                <a:cs typeface="Arial"/>
              </a:rPr>
              <a:t>a </a:t>
            </a:r>
            <a:r>
              <a:rPr sz="2030" spc="-9" dirty="0">
                <a:latin typeface="Arial"/>
                <a:cs typeface="Arial"/>
              </a:rPr>
              <a:t>specific  </a:t>
            </a:r>
            <a:r>
              <a:rPr sz="2030" spc="-4" dirty="0">
                <a:latin typeface="Arial"/>
                <a:cs typeface="Arial"/>
              </a:rPr>
              <a:t>task or set of tasks. </a:t>
            </a:r>
            <a:endParaRPr lang="en-IN" sz="2030" spc="-4" dirty="0">
              <a:latin typeface="Arial"/>
              <a:cs typeface="Arial"/>
            </a:endParaRPr>
          </a:p>
          <a:p>
            <a:pPr marL="313221" marR="5043" indent="-302575" algn="just">
              <a:spcBef>
                <a:spcPts val="84"/>
              </a:spcBef>
              <a:buChar char="•"/>
              <a:tabLst>
                <a:tab pos="313781" algn="l"/>
              </a:tabLst>
            </a:pPr>
            <a:endParaRPr lang="en-IN" sz="2030" spc="-4" dirty="0">
              <a:latin typeface="Arial"/>
              <a:cs typeface="Arial"/>
            </a:endParaRPr>
          </a:p>
          <a:p>
            <a:pPr marL="313221" marR="5043" indent="-302575" algn="just">
              <a:spcBef>
                <a:spcPts val="84"/>
              </a:spcBef>
              <a:buChar char="•"/>
              <a:tabLst>
                <a:tab pos="313781" algn="l"/>
              </a:tabLst>
            </a:pPr>
            <a:r>
              <a:rPr sz="2030" spc="-4" dirty="0">
                <a:latin typeface="Arial"/>
                <a:cs typeface="Arial"/>
              </a:rPr>
              <a:t>An SCM process is the way SCM is  </a:t>
            </a:r>
            <a:r>
              <a:rPr sz="2030" spc="-9" dirty="0">
                <a:latin typeface="Arial"/>
                <a:cs typeface="Arial"/>
              </a:rPr>
              <a:t>performed </a:t>
            </a:r>
            <a:r>
              <a:rPr sz="2030" spc="-4" dirty="0">
                <a:latin typeface="Arial"/>
                <a:cs typeface="Arial"/>
              </a:rPr>
              <a:t>on your </a:t>
            </a:r>
            <a:r>
              <a:rPr sz="2030" spc="-9" dirty="0">
                <a:latin typeface="Arial"/>
                <a:cs typeface="Arial"/>
              </a:rPr>
              <a:t>project </a:t>
            </a:r>
            <a:r>
              <a:rPr sz="2030" spc="-18" dirty="0">
                <a:latin typeface="Arial"/>
                <a:cs typeface="Arial"/>
              </a:rPr>
              <a:t>specifically, </a:t>
            </a:r>
            <a:r>
              <a:rPr sz="2030" spc="-4" dirty="0">
                <a:latin typeface="Arial"/>
                <a:cs typeface="Arial"/>
              </a:rPr>
              <a:t>how an SCM tool </a:t>
            </a:r>
            <a:r>
              <a:rPr sz="2030" spc="-9" dirty="0">
                <a:latin typeface="Arial"/>
                <a:cs typeface="Arial"/>
              </a:rPr>
              <a:t>is  </a:t>
            </a:r>
            <a:r>
              <a:rPr sz="2030" spc="-4" dirty="0">
                <a:latin typeface="Arial"/>
                <a:cs typeface="Arial"/>
              </a:rPr>
              <a:t>applied to accomplish a set of</a:t>
            </a:r>
            <a:r>
              <a:rPr sz="2030" spc="-35" dirty="0">
                <a:latin typeface="Arial"/>
                <a:cs typeface="Arial"/>
              </a:rPr>
              <a:t> </a:t>
            </a:r>
            <a:r>
              <a:rPr sz="2030" spc="-4" dirty="0">
                <a:latin typeface="Arial"/>
                <a:cs typeface="Arial"/>
              </a:rPr>
              <a:t>tasks.</a:t>
            </a:r>
            <a:endParaRPr lang="en-IN" sz="2030" spc="-4" dirty="0">
              <a:latin typeface="Arial"/>
              <a:cs typeface="Arial"/>
            </a:endParaRPr>
          </a:p>
          <a:p>
            <a:pPr marL="313221" marR="5043" indent="-302575" algn="just">
              <a:spcBef>
                <a:spcPts val="84"/>
              </a:spcBef>
              <a:buChar char="•"/>
              <a:tabLst>
                <a:tab pos="313781" algn="l"/>
              </a:tabLst>
            </a:pPr>
            <a:endParaRPr lang="en-IN" sz="2030" spc="-4" dirty="0">
              <a:latin typeface="Arial"/>
              <a:cs typeface="Arial"/>
            </a:endParaRPr>
          </a:p>
          <a:p>
            <a:pPr marL="313221" marR="5043" indent="-302575" algn="just">
              <a:spcBef>
                <a:spcPts val="84"/>
              </a:spcBef>
              <a:buChar char="•"/>
              <a:tabLst>
                <a:tab pos="313781" algn="l"/>
              </a:tabLst>
            </a:pPr>
            <a:endParaRPr sz="2030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1218"/>
              </a:spcBef>
              <a:buChar char="•"/>
              <a:tabLst>
                <a:tab pos="313781" algn="l"/>
              </a:tabLst>
            </a:pPr>
            <a:r>
              <a:rPr sz="2030" spc="-4" dirty="0">
                <a:latin typeface="Arial"/>
                <a:cs typeface="Arial"/>
              </a:rPr>
              <a:t>A key mistake most people make is to assume that an SCM  tool will, in and of itself, solve their SCM </a:t>
            </a:r>
            <a:r>
              <a:rPr sz="2030" spc="-9" dirty="0">
                <a:latin typeface="Arial"/>
                <a:cs typeface="Arial"/>
              </a:rPr>
              <a:t>problems </a:t>
            </a:r>
            <a:r>
              <a:rPr sz="2030" spc="-4" dirty="0">
                <a:latin typeface="Arial"/>
                <a:cs typeface="Arial"/>
              </a:rPr>
              <a:t>or </a:t>
            </a:r>
            <a:r>
              <a:rPr sz="2030" spc="-9" dirty="0">
                <a:latin typeface="Arial"/>
                <a:cs typeface="Arial"/>
              </a:rPr>
              <a:t>support  </a:t>
            </a:r>
            <a:r>
              <a:rPr sz="2030" spc="-4" dirty="0">
                <a:latin typeface="Arial"/>
                <a:cs typeface="Arial"/>
              </a:rPr>
              <a:t>their SCM </a:t>
            </a:r>
            <a:r>
              <a:rPr sz="2030" spc="-9" dirty="0">
                <a:latin typeface="Arial"/>
                <a:cs typeface="Arial"/>
              </a:rPr>
              <a:t>requirements.</a:t>
            </a:r>
            <a:endParaRPr lang="en-IN" sz="2030" spc="-9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1218"/>
              </a:spcBef>
              <a:buChar char="•"/>
              <a:tabLst>
                <a:tab pos="313781" algn="l"/>
              </a:tabLst>
            </a:pPr>
            <a:endParaRPr lang="en-IN" sz="2030" spc="-9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1218"/>
              </a:spcBef>
              <a:buChar char="•"/>
              <a:tabLst>
                <a:tab pos="313781" algn="l"/>
              </a:tabLst>
            </a:pPr>
            <a:r>
              <a:rPr sz="2030" spc="-9" dirty="0">
                <a:latin typeface="Arial"/>
                <a:cs typeface="Arial"/>
              </a:rPr>
              <a:t> </a:t>
            </a:r>
            <a:r>
              <a:rPr sz="2030" b="1" spc="-4" dirty="0">
                <a:latin typeface="Arial"/>
                <a:cs typeface="Arial"/>
              </a:rPr>
              <a:t>How you apply the SCM tool </a:t>
            </a:r>
            <a:r>
              <a:rPr sz="2030" b="1" spc="-9" dirty="0">
                <a:latin typeface="Arial"/>
                <a:cs typeface="Arial"/>
              </a:rPr>
              <a:t>to  </a:t>
            </a:r>
            <a:r>
              <a:rPr sz="2030" b="1" spc="-4" dirty="0">
                <a:latin typeface="Arial"/>
                <a:cs typeface="Arial"/>
              </a:rPr>
              <a:t>your </a:t>
            </a:r>
            <a:r>
              <a:rPr sz="2030" b="1" spc="-9" dirty="0">
                <a:latin typeface="Arial"/>
                <a:cs typeface="Arial"/>
              </a:rPr>
              <a:t>development environment </a:t>
            </a:r>
            <a:r>
              <a:rPr sz="2030" b="1" spc="-4" dirty="0">
                <a:latin typeface="Arial"/>
                <a:cs typeface="Arial"/>
              </a:rPr>
              <a:t>is </a:t>
            </a:r>
            <a:r>
              <a:rPr sz="2030" b="1" spc="-9" dirty="0">
                <a:latin typeface="Arial"/>
                <a:cs typeface="Arial"/>
              </a:rPr>
              <a:t>called </a:t>
            </a:r>
            <a:r>
              <a:rPr sz="2030" b="1" spc="-4" dirty="0">
                <a:latin typeface="Arial"/>
                <a:cs typeface="Arial"/>
              </a:rPr>
              <a:t>the </a:t>
            </a:r>
            <a:r>
              <a:rPr sz="2030" b="1" spc="-9" dirty="0">
                <a:latin typeface="Arial"/>
                <a:cs typeface="Arial"/>
              </a:rPr>
              <a:t>usage  model, </a:t>
            </a:r>
            <a:r>
              <a:rPr sz="2030" b="1" spc="-4" dirty="0">
                <a:latin typeface="Arial"/>
                <a:cs typeface="Arial"/>
              </a:rPr>
              <a:t>or SCM process</a:t>
            </a:r>
            <a:r>
              <a:rPr sz="2030" spc="-4" dirty="0">
                <a:latin typeface="Arial"/>
                <a:cs typeface="Arial"/>
              </a:rPr>
              <a:t>.</a:t>
            </a:r>
            <a:endParaRPr lang="en-IN" sz="2030" spc="-4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1218"/>
              </a:spcBef>
              <a:buChar char="•"/>
              <a:tabLst>
                <a:tab pos="313781" algn="l"/>
              </a:tabLst>
            </a:pPr>
            <a:endParaRPr lang="en-IN" sz="2030" spc="-4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1218"/>
              </a:spcBef>
              <a:buChar char="•"/>
              <a:tabLst>
                <a:tab pos="313781" algn="l"/>
              </a:tabLst>
            </a:pPr>
            <a:r>
              <a:rPr sz="2030" spc="-4" dirty="0">
                <a:latin typeface="Arial"/>
                <a:cs typeface="Arial"/>
              </a:rPr>
              <a:t> </a:t>
            </a:r>
            <a:r>
              <a:rPr sz="2030" spc="-9" dirty="0">
                <a:latin typeface="Arial"/>
                <a:cs typeface="Arial"/>
              </a:rPr>
              <a:t>It </a:t>
            </a:r>
            <a:r>
              <a:rPr sz="2030" spc="-4" dirty="0">
                <a:latin typeface="Arial"/>
                <a:cs typeface="Arial"/>
              </a:rPr>
              <a:t>is this </a:t>
            </a:r>
            <a:r>
              <a:rPr sz="2030" spc="-9" dirty="0">
                <a:latin typeface="Arial"/>
                <a:cs typeface="Arial"/>
              </a:rPr>
              <a:t>model </a:t>
            </a:r>
            <a:r>
              <a:rPr sz="2030" spc="-4" dirty="0">
                <a:latin typeface="Arial"/>
                <a:cs typeface="Arial"/>
              </a:rPr>
              <a:t>or </a:t>
            </a:r>
            <a:r>
              <a:rPr sz="2030" spc="-9" dirty="0">
                <a:latin typeface="Arial"/>
                <a:cs typeface="Arial"/>
              </a:rPr>
              <a:t>process that will  </a:t>
            </a:r>
            <a:r>
              <a:rPr sz="2030" spc="-4" dirty="0">
                <a:latin typeface="Arial"/>
                <a:cs typeface="Arial"/>
              </a:rPr>
              <a:t>in part </a:t>
            </a:r>
            <a:r>
              <a:rPr sz="2030" spc="-9" dirty="0">
                <a:latin typeface="Arial"/>
                <a:cs typeface="Arial"/>
              </a:rPr>
              <a:t>determine </a:t>
            </a:r>
            <a:r>
              <a:rPr sz="2030" spc="-4" dirty="0">
                <a:latin typeface="Arial"/>
                <a:cs typeface="Arial"/>
              </a:rPr>
              <a:t>how </a:t>
            </a:r>
            <a:r>
              <a:rPr sz="2030" spc="-9" dirty="0">
                <a:latin typeface="Arial"/>
                <a:cs typeface="Arial"/>
              </a:rPr>
              <a:t>successfully </a:t>
            </a:r>
            <a:r>
              <a:rPr sz="2030" spc="-4" dirty="0">
                <a:latin typeface="Arial"/>
                <a:cs typeface="Arial"/>
              </a:rPr>
              <a:t>you </a:t>
            </a:r>
            <a:r>
              <a:rPr sz="2030" spc="-9" dirty="0">
                <a:latin typeface="Arial"/>
                <a:cs typeface="Arial"/>
              </a:rPr>
              <a:t>address </a:t>
            </a:r>
            <a:r>
              <a:rPr sz="2030" spc="-4" dirty="0">
                <a:latin typeface="Arial"/>
                <a:cs typeface="Arial"/>
              </a:rPr>
              <a:t>your </a:t>
            </a:r>
            <a:r>
              <a:rPr sz="2030" spc="-9" dirty="0">
                <a:latin typeface="Arial"/>
                <a:cs typeface="Arial"/>
              </a:rPr>
              <a:t>SCM  </a:t>
            </a:r>
            <a:r>
              <a:rPr sz="2030" spc="-4" dirty="0">
                <a:latin typeface="Arial"/>
                <a:cs typeface="Arial"/>
              </a:rPr>
              <a:t>issues.</a:t>
            </a:r>
            <a:endParaRPr sz="203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122-FB5B-476B-BD42-CAE006AC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935703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82D2-5D43-402F-BD18-250D1F2E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0"/>
            <a:ext cx="11070021" cy="6858000"/>
          </a:xfrm>
        </p:spPr>
        <p:txBody>
          <a:bodyPr>
            <a:normAutofit lnSpcReduction="10000"/>
          </a:bodyPr>
          <a:lstStyle/>
          <a:p>
            <a:r>
              <a:rPr lang="en-IN" sz="2800" spc="-5" dirty="0">
                <a:cs typeface="Century Gothic"/>
              </a:rPr>
              <a:t>Is Set	</a:t>
            </a:r>
            <a:r>
              <a:rPr lang="en-IN" sz="2800" spc="-15" dirty="0">
                <a:cs typeface="Century Gothic"/>
              </a:rPr>
              <a:t>o</a:t>
            </a:r>
            <a:r>
              <a:rPr lang="en-IN" sz="2800" spc="-5" dirty="0">
                <a:cs typeface="Century Gothic"/>
              </a:rPr>
              <a:t>f</a:t>
            </a:r>
            <a:r>
              <a:rPr lang="en-IN" sz="2800" dirty="0">
                <a:cs typeface="Century Gothic"/>
              </a:rPr>
              <a:t>	m</a:t>
            </a:r>
            <a:r>
              <a:rPr lang="en-IN" sz="2800" spc="-5" dirty="0">
                <a:cs typeface="Century Gothic"/>
              </a:rPr>
              <a:t>ec</a:t>
            </a:r>
            <a:r>
              <a:rPr lang="en-IN" sz="2800" dirty="0">
                <a:cs typeface="Century Gothic"/>
              </a:rPr>
              <a:t>h</a:t>
            </a:r>
            <a:r>
              <a:rPr lang="en-IN" sz="2800" spc="-10" dirty="0">
                <a:cs typeface="Century Gothic"/>
              </a:rPr>
              <a:t>an</a:t>
            </a:r>
            <a:r>
              <a:rPr lang="en-IN" sz="2800" spc="5" dirty="0">
                <a:cs typeface="Century Gothic"/>
              </a:rPr>
              <a:t>i</a:t>
            </a:r>
            <a:r>
              <a:rPr lang="en-IN" sz="2800" spc="-10" dirty="0">
                <a:cs typeface="Century Gothic"/>
              </a:rPr>
              <a:t>s</a:t>
            </a:r>
            <a:r>
              <a:rPr lang="en-IN" sz="2800" spc="-15" dirty="0">
                <a:cs typeface="Century Gothic"/>
              </a:rPr>
              <a:t>m</a:t>
            </a:r>
            <a:r>
              <a:rPr lang="en-IN" sz="2800" spc="-5" dirty="0">
                <a:cs typeface="Century Gothic"/>
              </a:rPr>
              <a:t>s</a:t>
            </a:r>
            <a:r>
              <a:rPr lang="en-IN" sz="2800" dirty="0">
                <a:cs typeface="Century Gothic"/>
              </a:rPr>
              <a:t>	  </a:t>
            </a:r>
            <a:r>
              <a:rPr lang="en-IN" sz="2800" spc="-10" dirty="0">
                <a:cs typeface="Century Gothic"/>
              </a:rPr>
              <a:t>a</a:t>
            </a:r>
            <a:r>
              <a:rPr lang="en-IN" sz="2800" dirty="0">
                <a:cs typeface="Century Gothic"/>
              </a:rPr>
              <a:t>n</a:t>
            </a:r>
            <a:r>
              <a:rPr lang="en-IN" sz="2800" spc="-5" dirty="0">
                <a:cs typeface="Century Gothic"/>
              </a:rPr>
              <a:t>d</a:t>
            </a:r>
            <a:r>
              <a:rPr lang="en-IN" sz="2800" dirty="0">
                <a:cs typeface="Century Gothic"/>
              </a:rPr>
              <a:t>	</a:t>
            </a:r>
            <a:r>
              <a:rPr lang="en-IN" sz="2800" spc="-10" dirty="0">
                <a:cs typeface="Century Gothic"/>
              </a:rPr>
              <a:t>dat</a:t>
            </a:r>
            <a:r>
              <a:rPr lang="en-IN" sz="2800" spc="-5" dirty="0">
                <a:cs typeface="Century Gothic"/>
              </a:rPr>
              <a:t>a</a:t>
            </a:r>
            <a:r>
              <a:rPr lang="en-IN" sz="2800" dirty="0">
                <a:cs typeface="Century Gothic"/>
              </a:rPr>
              <a:t>	</a:t>
            </a:r>
            <a:r>
              <a:rPr lang="en-IN" sz="2800" spc="-10" dirty="0">
                <a:cs typeface="Century Gothic"/>
              </a:rPr>
              <a:t>st</a:t>
            </a:r>
            <a:r>
              <a:rPr lang="en-IN" sz="2800" dirty="0">
                <a:cs typeface="Century Gothic"/>
              </a:rPr>
              <a:t>r</a:t>
            </a:r>
            <a:r>
              <a:rPr lang="en-IN" sz="2800" spc="-5" dirty="0">
                <a:cs typeface="Century Gothic"/>
              </a:rPr>
              <a:t>uctures</a:t>
            </a:r>
            <a:r>
              <a:rPr lang="en-IN" sz="2800" dirty="0">
                <a:cs typeface="Century Gothic"/>
              </a:rPr>
              <a:t>	th</a:t>
            </a:r>
            <a:r>
              <a:rPr lang="en-IN" sz="2800" spc="-10" dirty="0">
                <a:cs typeface="Century Gothic"/>
              </a:rPr>
              <a:t>a</a:t>
            </a:r>
            <a:r>
              <a:rPr lang="en-IN" sz="2800" spc="-5" dirty="0">
                <a:cs typeface="Century Gothic"/>
              </a:rPr>
              <a:t>t</a:t>
            </a:r>
            <a:r>
              <a:rPr lang="en-IN" sz="2800" dirty="0">
                <a:cs typeface="Century Gothic"/>
              </a:rPr>
              <a:t>	</a:t>
            </a:r>
            <a:r>
              <a:rPr lang="en-IN" sz="2800" spc="-10" dirty="0">
                <a:cs typeface="Century Gothic"/>
              </a:rPr>
              <a:t>a</a:t>
            </a:r>
            <a:r>
              <a:rPr lang="en-IN" sz="2800" spc="-5" dirty="0">
                <a:cs typeface="Century Gothic"/>
              </a:rPr>
              <a:t>l</a:t>
            </a:r>
            <a:r>
              <a:rPr lang="en-IN" sz="2800" spc="-10" dirty="0">
                <a:cs typeface="Century Gothic"/>
              </a:rPr>
              <a:t>l</a:t>
            </a:r>
            <a:r>
              <a:rPr lang="en-IN" sz="2800" dirty="0">
                <a:cs typeface="Century Gothic"/>
              </a:rPr>
              <a:t>o</a:t>
            </a:r>
            <a:r>
              <a:rPr lang="en-IN" sz="2800" spc="-5" dirty="0">
                <a:cs typeface="Century Gothic"/>
              </a:rPr>
              <a:t>w</a:t>
            </a:r>
            <a:r>
              <a:rPr lang="en-IN" sz="2800" dirty="0">
                <a:cs typeface="Century Gothic"/>
              </a:rPr>
              <a:t>	</a:t>
            </a:r>
          </a:p>
          <a:p>
            <a:pPr marL="0" indent="0">
              <a:buNone/>
            </a:pPr>
            <a:r>
              <a:rPr lang="en-IN" spc="-5" dirty="0">
                <a:cs typeface="Century Gothic"/>
              </a:rPr>
              <a:t>   </a:t>
            </a:r>
            <a:r>
              <a:rPr lang="en-IN" sz="2800" spc="-5" dirty="0">
                <a:cs typeface="Century Gothic"/>
              </a:rPr>
              <a:t>a</a:t>
            </a:r>
            <a:r>
              <a:rPr lang="en-IN" sz="2800" dirty="0">
                <a:cs typeface="Century Gothic"/>
              </a:rPr>
              <a:t>	</a:t>
            </a:r>
            <a:r>
              <a:rPr lang="en-IN" sz="2800" spc="-5" dirty="0">
                <a:cs typeface="Century Gothic"/>
              </a:rPr>
              <a:t>t</a:t>
            </a:r>
            <a:r>
              <a:rPr lang="en-IN" sz="2800" dirty="0">
                <a:cs typeface="Century Gothic"/>
              </a:rPr>
              <a:t>e</a:t>
            </a:r>
            <a:r>
              <a:rPr lang="en-IN" sz="2800" spc="5" dirty="0">
                <a:cs typeface="Century Gothic"/>
              </a:rPr>
              <a:t>a</a:t>
            </a:r>
            <a:r>
              <a:rPr lang="en-IN" sz="2800" spc="-5" dirty="0">
                <a:cs typeface="Century Gothic"/>
              </a:rPr>
              <a:t>m</a:t>
            </a:r>
            <a:r>
              <a:rPr lang="en-IN" sz="2800" dirty="0">
                <a:cs typeface="Century Gothic"/>
              </a:rPr>
              <a:t>	</a:t>
            </a:r>
            <a:r>
              <a:rPr lang="en-IN" sz="2800" spc="10" dirty="0">
                <a:cs typeface="Century Gothic"/>
              </a:rPr>
              <a:t>to  </a:t>
            </a:r>
            <a:r>
              <a:rPr lang="en-IN" sz="2800" spc="-10" dirty="0">
                <a:cs typeface="Century Gothic"/>
              </a:rPr>
              <a:t>manage change </a:t>
            </a:r>
            <a:r>
              <a:rPr lang="en-IN" sz="2800" spc="5" dirty="0">
                <a:cs typeface="Century Gothic"/>
              </a:rPr>
              <a:t>in </a:t>
            </a:r>
            <a:r>
              <a:rPr lang="en-IN" sz="2800" spc="-5" dirty="0">
                <a:cs typeface="Century Gothic"/>
              </a:rPr>
              <a:t>an </a:t>
            </a:r>
            <a:r>
              <a:rPr lang="en-IN" sz="2800" dirty="0">
                <a:cs typeface="Century Gothic"/>
              </a:rPr>
              <a:t>effective</a:t>
            </a:r>
            <a:r>
              <a:rPr lang="en-IN" sz="2800" spc="50" dirty="0">
                <a:cs typeface="Century Gothic"/>
              </a:rPr>
              <a:t> </a:t>
            </a:r>
            <a:r>
              <a:rPr lang="en-IN" sz="2800" spc="-5" dirty="0">
                <a:cs typeface="Century Gothic"/>
              </a:rPr>
              <a:t>manner.</a:t>
            </a:r>
            <a:endParaRPr lang="en-IN" sz="2800" dirty="0">
              <a:cs typeface="Century Gothic"/>
            </a:endParaRPr>
          </a:p>
          <a:p>
            <a:endParaRPr lang="en-US" altLang="en-US" dirty="0"/>
          </a:p>
          <a:p>
            <a:r>
              <a:rPr lang="en-US" altLang="en-US" dirty="0"/>
              <a:t>All items under configuration are placed into a repository</a:t>
            </a:r>
          </a:p>
          <a:p>
            <a:endParaRPr lang="en-US" altLang="en-US" dirty="0"/>
          </a:p>
          <a:p>
            <a:r>
              <a:rPr lang="en-US" altLang="en-US" dirty="0"/>
              <a:t>This repository is controlled by a tool like RCS or CVS</a:t>
            </a:r>
          </a:p>
          <a:p>
            <a:endParaRPr lang="en-US" altLang="en-US" dirty="0"/>
          </a:p>
          <a:p>
            <a:r>
              <a:rPr lang="en-US" altLang="en-US" dirty="0"/>
              <a:t>CM Repository- 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b="1" dirty="0"/>
              <a:t>Configuration Item</a:t>
            </a:r>
          </a:p>
          <a:p>
            <a:pPr marL="855663" lvl="1" indent="-398463" eaLnBrk="1" hangingPunct="1"/>
            <a:r>
              <a:rPr lang="en-US" altLang="en-US" dirty="0"/>
              <a:t>standard term for entities in the CMR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b="1" dirty="0"/>
              <a:t>CM Objects</a:t>
            </a:r>
          </a:p>
          <a:p>
            <a:pPr marL="1373188" lvl="2" indent="-342900" eaLnBrk="1" hangingPunct="1"/>
            <a:r>
              <a:rPr lang="en-US" altLang="en-US" dirty="0"/>
              <a:t>CM probably organized as object-oriented database</a:t>
            </a:r>
          </a:p>
          <a:p>
            <a:pPr marL="855663" lvl="1" indent="-398463" eaLnBrk="1" hangingPunct="1"/>
            <a:r>
              <a:rPr lang="en-US" altLang="en-US" dirty="0"/>
              <a:t>Basic Objects</a:t>
            </a:r>
          </a:p>
          <a:p>
            <a:pPr marL="855663" lvl="1" indent="-398463" eaLnBrk="1" hangingPunct="1"/>
            <a:r>
              <a:rPr lang="en-US" altLang="en-US" dirty="0"/>
              <a:t>Aggregate Objects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057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559" y="555421"/>
            <a:ext cx="9358760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Contents </a:t>
            </a:r>
            <a:r>
              <a:rPr sz="3600" spc="-5" dirty="0"/>
              <a:t>of SCM</a:t>
            </a:r>
            <a:r>
              <a:rPr sz="3600" spc="-25" dirty="0"/>
              <a:t> </a:t>
            </a:r>
            <a:r>
              <a:rPr sz="3600" spc="-5" dirty="0"/>
              <a:t>Repository</a:t>
            </a:r>
          </a:p>
        </p:txBody>
      </p:sp>
      <p:sp>
        <p:nvSpPr>
          <p:cNvPr id="3" name="object 3"/>
          <p:cNvSpPr/>
          <p:nvPr/>
        </p:nvSpPr>
        <p:spPr>
          <a:xfrm>
            <a:off x="1040524" y="1324303"/>
            <a:ext cx="8387255" cy="510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9F05-CD8D-4AD9-BF12-842AA2C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Functions of a Repository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7A20-8769-4F4F-8225-84C747FA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Access to repository is controlled by a security policy (in CVS/RCS a username/password)</a:t>
            </a:r>
          </a:p>
          <a:p>
            <a:r>
              <a:rPr lang="en-US" altLang="en-US" sz="2800" dirty="0"/>
              <a:t>After a user is logged into the repository they can:</a:t>
            </a:r>
          </a:p>
          <a:p>
            <a:pPr lvl="1"/>
            <a:r>
              <a:rPr lang="en-US" altLang="en-US" sz="2400" dirty="0"/>
              <a:t>Check-out a file for use</a:t>
            </a:r>
          </a:p>
          <a:p>
            <a:pPr lvl="1"/>
            <a:r>
              <a:rPr lang="en-US" altLang="en-US" sz="2400" dirty="0"/>
              <a:t>Check-in a changed file back into the repository</a:t>
            </a:r>
          </a:p>
          <a:p>
            <a:pPr lvl="1"/>
            <a:r>
              <a:rPr lang="en-US" altLang="en-US" sz="2400" dirty="0"/>
              <a:t>Tag the repository at a certain date/time</a:t>
            </a:r>
          </a:p>
          <a:p>
            <a:pPr lvl="1"/>
            <a:r>
              <a:rPr lang="en-US" altLang="en-US" sz="2400" dirty="0"/>
              <a:t>Place a new file into the repository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20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BB60189-488D-4675-8133-268E865B2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Check-Out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0809725-FAE7-4513-8508-9DD4124D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Check-out:</a:t>
            </a:r>
          </a:p>
          <a:p>
            <a:pPr lvl="1"/>
            <a:r>
              <a:rPr lang="en-US" altLang="en-US"/>
              <a:t>The repository marks the file as checked-out</a:t>
            </a:r>
          </a:p>
          <a:p>
            <a:pPr lvl="1"/>
            <a:r>
              <a:rPr lang="en-US" altLang="en-US"/>
              <a:t>In concurrent systems (like CVS), a list of all users that have checked out the file is maintained</a:t>
            </a:r>
          </a:p>
          <a:p>
            <a:pPr lvl="1"/>
            <a:r>
              <a:rPr lang="en-US" altLang="en-US"/>
              <a:t>In locking systems (like RCS), only one user can check-out a file at a time.  In essence the file is locked for future use</a:t>
            </a:r>
          </a:p>
          <a:p>
            <a:r>
              <a:rPr lang="en-US" altLang="en-US"/>
              <a:t>CVS can work in both locking and concurrent modes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>
            <a:extLst>
              <a:ext uri="{FF2B5EF4-FFF2-40B4-BE49-F238E27FC236}">
                <a16:creationId xmlns:a16="http://schemas.microsoft.com/office/drawing/2014/main" id="{FAEB6277-7B1A-431C-A33B-B3814F3B0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Check-In…</a:t>
            </a: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56B8BAFD-7F54-4C0E-985B-93CD78DEA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/>
              <a:t>Check-in:</a:t>
            </a:r>
          </a:p>
          <a:p>
            <a:pPr lvl="1"/>
            <a:r>
              <a:rPr lang="en-AU" altLang="en-US"/>
              <a:t>The file is modified and the changed version is checked back into the repository</a:t>
            </a:r>
          </a:p>
          <a:p>
            <a:pPr lvl="1"/>
            <a:r>
              <a:rPr lang="en-AU" altLang="en-US"/>
              <a:t>If the file was locked – then only the user that checked it out can unlock it by checking in the same file (verified on file name only)</a:t>
            </a:r>
          </a:p>
          <a:p>
            <a:pPr lvl="1"/>
            <a:r>
              <a:rPr lang="en-AU" altLang="en-US"/>
              <a:t>In a concurrent system – the first user to check in will cause the system to enter a conflict resolution mode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56956E1-09E0-4F74-BDEF-E056D7244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Check-In…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55E7B202-5AD8-433B-BA7B-F402FF17E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a concurrent versioning system: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Users can potentially work on the same file at the same time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two users change the same sections of the file then when checking in, the system will flag a merge conflict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Merge conflicts have to be resolved before the file can be placed into the repository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allows more flexibility, however it can be more dangerous as well when used without sufficient training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0305BF8B-9FE4-4645-94D6-80237B0B0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Check-In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E8FA388F-0C14-433F-BB1D-6DD9C09B1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/>
              <a:t>Most companies have procedures that will outline the steps to take before a file is checked back into the repository</a:t>
            </a:r>
          </a:p>
          <a:p>
            <a:pPr>
              <a:lnSpc>
                <a:spcPct val="90000"/>
              </a:lnSpc>
            </a:pPr>
            <a:r>
              <a:rPr lang="en-AU" altLang="en-US"/>
              <a:t>All changes made to the file are documented in a “status log” during the check-in process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Some procedures require the change request number to be stated after a certain date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6">
            <a:extLst>
              <a:ext uri="{FF2B5EF4-FFF2-40B4-BE49-F238E27FC236}">
                <a16:creationId xmlns:a16="http://schemas.microsoft.com/office/drawing/2014/main" id="{E62B2624-76B6-4AA7-8EF7-10249C151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Tagging a Repository…</a:t>
            </a:r>
          </a:p>
        </p:txBody>
      </p:sp>
      <p:sp>
        <p:nvSpPr>
          <p:cNvPr id="83975" name="Rectangle 7">
            <a:extLst>
              <a:ext uri="{FF2B5EF4-FFF2-40B4-BE49-F238E27FC236}">
                <a16:creationId xmlns:a16="http://schemas.microsoft.com/office/drawing/2014/main" id="{0293EA14-3FA5-4770-AA35-371A13F83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As software evolves the files that make up the system are all at different version levels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 (from an O/S can be)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Text editor v3.0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Internet explorer v5.5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Kernel build 1885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Windowing system build 23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Etc…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Before the above configuration is released – we need to note down these numbers.  That process is known as tagging the repository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AB64783-BF33-4135-B897-BFB8EA508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Tagging a Repository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91DC3D8-B767-43DD-9FD5-2C773D211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Once a repository is tagged </a:t>
            </a:r>
          </a:p>
          <a:p>
            <a:pPr lvl="1"/>
            <a:r>
              <a:rPr lang="en-US" altLang="en-US"/>
              <a:t>We can revert back to this level even if a large number of changes are made</a:t>
            </a:r>
          </a:p>
          <a:p>
            <a:pPr lvl="1"/>
            <a:r>
              <a:rPr lang="en-US" altLang="en-US"/>
              <a:t>The tag number can be issued to the quality and testing teams for verification.</a:t>
            </a:r>
          </a:p>
          <a:p>
            <a:r>
              <a:rPr lang="en-US" altLang="en-US"/>
              <a:t>Repository is tagged at regular intervals,</a:t>
            </a:r>
          </a:p>
          <a:p>
            <a:pPr lvl="1"/>
            <a:r>
              <a:rPr lang="en-US" altLang="en-US"/>
              <a:t>Weekly is typical early in the life cycle</a:t>
            </a:r>
          </a:p>
          <a:p>
            <a:pPr lvl="1"/>
            <a:r>
              <a:rPr lang="en-US" altLang="en-US"/>
              <a:t>Daily towards the end or if the process calls for high-frequency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285" y="693648"/>
            <a:ext cx="8383755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pc="-4" dirty="0">
                <a:solidFill>
                  <a:srgbClr val="FF0000"/>
                </a:solidFill>
              </a:rPr>
              <a:t>Unified Change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4" dirty="0">
                <a:solidFill>
                  <a:srgbClr val="FF0000"/>
                </a:solidFill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7669" y="2402830"/>
            <a:ext cx="7356662" cy="32314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221" indent="-302575">
              <a:spcBef>
                <a:spcPts val="84"/>
              </a:spcBef>
              <a:buChar char="•"/>
              <a:tabLst>
                <a:tab pos="313221" algn="l"/>
                <a:tab pos="313781" algn="l"/>
              </a:tabLst>
            </a:pPr>
            <a:r>
              <a:rPr sz="2030" spc="-4" dirty="0">
                <a:latin typeface="Arial"/>
                <a:cs typeface="Arial"/>
              </a:rPr>
              <a:t>is a </a:t>
            </a:r>
            <a:r>
              <a:rPr sz="2030" spc="-9" dirty="0">
                <a:latin typeface="Arial"/>
                <a:cs typeface="Arial"/>
              </a:rPr>
              <a:t>software-configuration management process </a:t>
            </a:r>
            <a:r>
              <a:rPr sz="2030" spc="-4" dirty="0">
                <a:latin typeface="Arial"/>
                <a:cs typeface="Arial"/>
              </a:rPr>
              <a:t>for</a:t>
            </a:r>
            <a:r>
              <a:rPr sz="2030" spc="97" dirty="0">
                <a:latin typeface="Arial"/>
                <a:cs typeface="Arial"/>
              </a:rPr>
              <a:t> </a:t>
            </a:r>
            <a:r>
              <a:rPr sz="2030" spc="-9" dirty="0">
                <a:latin typeface="Arial"/>
                <a:cs typeface="Arial"/>
              </a:rPr>
              <a:t>software</a:t>
            </a:r>
            <a:endParaRPr sz="203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5112" y="2866453"/>
            <a:ext cx="2196353" cy="32314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1754935" algn="l"/>
              </a:tabLst>
            </a:pPr>
            <a:r>
              <a:rPr sz="2030" spc="-9" dirty="0">
                <a:latin typeface="Arial"/>
                <a:cs typeface="Arial"/>
              </a:rPr>
              <a:t>developmen</a:t>
            </a:r>
            <a:r>
              <a:rPr sz="2030" spc="-4" dirty="0">
                <a:latin typeface="Arial"/>
                <a:cs typeface="Arial"/>
              </a:rPr>
              <a:t>t</a:t>
            </a:r>
            <a:r>
              <a:rPr sz="2030" dirty="0">
                <a:latin typeface="Arial"/>
                <a:cs typeface="Arial"/>
              </a:rPr>
              <a:t>	</a:t>
            </a:r>
            <a:r>
              <a:rPr sz="2030" spc="-4" dirty="0">
                <a:latin typeface="Arial"/>
                <a:cs typeface="Arial"/>
              </a:rPr>
              <a:t>t</a:t>
            </a:r>
            <a:r>
              <a:rPr sz="2030" spc="-9" dirty="0">
                <a:latin typeface="Arial"/>
                <a:cs typeface="Arial"/>
              </a:rPr>
              <a:t>hat</a:t>
            </a:r>
            <a:endParaRPr sz="203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5113" y="3175723"/>
            <a:ext cx="2319057" cy="32314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1463006" algn="l"/>
              </a:tabLst>
            </a:pPr>
            <a:r>
              <a:rPr sz="2030" spc="-9" dirty="0">
                <a:latin typeface="Arial"/>
                <a:cs typeface="Arial"/>
              </a:rPr>
              <a:t>managing	change</a:t>
            </a:r>
            <a:endParaRPr sz="203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9693" y="2866454"/>
            <a:ext cx="3680572" cy="63553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84907" marR="4483" indent="-174261">
              <a:spcBef>
                <a:spcPts val="84"/>
              </a:spcBef>
              <a:tabLst>
                <a:tab pos="721697" algn="l"/>
                <a:tab pos="968240" algn="l"/>
                <a:tab pos="1596923" algn="l"/>
                <a:tab pos="2617273" algn="l"/>
                <a:tab pos="3340652" algn="l"/>
              </a:tabLst>
            </a:pPr>
            <a:r>
              <a:rPr sz="2030" spc="-9" dirty="0">
                <a:latin typeface="Arial"/>
                <a:cs typeface="Arial"/>
              </a:rPr>
              <a:t>span</a:t>
            </a:r>
            <a:r>
              <a:rPr sz="2030" spc="-4" dirty="0">
                <a:latin typeface="Arial"/>
                <a:cs typeface="Arial"/>
              </a:rPr>
              <a:t>s</a:t>
            </a:r>
            <a:r>
              <a:rPr sz="2030" dirty="0">
                <a:latin typeface="Arial"/>
                <a:cs typeface="Arial"/>
              </a:rPr>
              <a:t>		</a:t>
            </a:r>
            <a:r>
              <a:rPr sz="2030" spc="-9" dirty="0">
                <a:latin typeface="Arial"/>
                <a:cs typeface="Arial"/>
              </a:rPr>
              <a:t>th</a:t>
            </a:r>
            <a:r>
              <a:rPr sz="2030" spc="-4" dirty="0">
                <a:latin typeface="Arial"/>
                <a:cs typeface="Arial"/>
              </a:rPr>
              <a:t>e</a:t>
            </a:r>
            <a:r>
              <a:rPr sz="2030" dirty="0">
                <a:latin typeface="Arial"/>
                <a:cs typeface="Arial"/>
              </a:rPr>
              <a:t>	</a:t>
            </a:r>
            <a:r>
              <a:rPr sz="2030" spc="-9" dirty="0">
                <a:latin typeface="Arial"/>
                <a:cs typeface="Arial"/>
              </a:rPr>
              <a:t>developmen</a:t>
            </a:r>
            <a:r>
              <a:rPr sz="2030" spc="-4" dirty="0">
                <a:latin typeface="Arial"/>
                <a:cs typeface="Arial"/>
              </a:rPr>
              <a:t>t</a:t>
            </a:r>
            <a:r>
              <a:rPr sz="2030" dirty="0">
                <a:latin typeface="Arial"/>
                <a:cs typeface="Arial"/>
              </a:rPr>
              <a:t>	</a:t>
            </a:r>
            <a:r>
              <a:rPr sz="2030" spc="-9" dirty="0">
                <a:latin typeface="Arial"/>
                <a:cs typeface="Arial"/>
              </a:rPr>
              <a:t>life  </a:t>
            </a:r>
            <a:r>
              <a:rPr sz="2030" spc="-4" dirty="0">
                <a:latin typeface="Arial"/>
                <a:cs typeface="Arial"/>
              </a:rPr>
              <a:t>to	</a:t>
            </a:r>
            <a:r>
              <a:rPr sz="2030" spc="-9" dirty="0">
                <a:latin typeface="Arial"/>
                <a:cs typeface="Arial"/>
              </a:rPr>
              <a:t>requirements,	design</a:t>
            </a:r>
            <a:endParaRPr sz="203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6222" y="2866454"/>
            <a:ext cx="923365" cy="63553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indent="242620">
              <a:spcBef>
                <a:spcPts val="84"/>
              </a:spcBef>
            </a:pPr>
            <a:r>
              <a:rPr sz="2030" spc="-9" dirty="0">
                <a:latin typeface="Arial"/>
                <a:cs typeface="Arial"/>
              </a:rPr>
              <a:t>cycle,  models,</a:t>
            </a:r>
            <a:endParaRPr sz="203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2562" y="3330076"/>
            <a:ext cx="7358343" cy="2349602"/>
          </a:xfrm>
          <a:prstGeom prst="rect">
            <a:avLst/>
          </a:prstGeom>
        </p:spPr>
        <p:txBody>
          <a:bodyPr vert="horz" wrap="square" lIns="0" tIns="165847" rIns="0" bIns="0" rtlCol="0">
            <a:spAutoFit/>
          </a:bodyPr>
          <a:lstStyle/>
          <a:p>
            <a:pPr marL="313221">
              <a:spcBef>
                <a:spcPts val="1306"/>
              </a:spcBef>
            </a:pPr>
            <a:r>
              <a:rPr sz="2030" spc="-4" dirty="0">
                <a:latin typeface="Arial"/>
                <a:cs typeface="Arial"/>
              </a:rPr>
              <a:t>documentation, components, test cases, and source</a:t>
            </a:r>
            <a:r>
              <a:rPr sz="2030" spc="-40" dirty="0">
                <a:latin typeface="Arial"/>
                <a:cs typeface="Arial"/>
              </a:rPr>
              <a:t> </a:t>
            </a:r>
            <a:r>
              <a:rPr sz="2030" spc="-4" dirty="0">
                <a:latin typeface="Arial"/>
                <a:cs typeface="Arial"/>
              </a:rPr>
              <a:t>code</a:t>
            </a:r>
            <a:endParaRPr sz="2030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1218"/>
              </a:spcBef>
              <a:buFont typeface="Arial"/>
              <a:buChar char="•"/>
              <a:tabLst>
                <a:tab pos="313781" algn="l"/>
              </a:tabLst>
            </a:pPr>
            <a:r>
              <a:rPr sz="2030" b="1" spc="-9" dirty="0">
                <a:latin typeface="Arial"/>
                <a:cs typeface="Arial"/>
              </a:rPr>
              <a:t>Fundamental </a:t>
            </a:r>
            <a:r>
              <a:rPr sz="2030" b="1" spc="-4" dirty="0">
                <a:latin typeface="Arial"/>
                <a:cs typeface="Arial"/>
              </a:rPr>
              <a:t>to </a:t>
            </a:r>
            <a:r>
              <a:rPr sz="2030" b="1" spc="-9" dirty="0">
                <a:latin typeface="Arial"/>
                <a:cs typeface="Arial"/>
              </a:rPr>
              <a:t>UCM </a:t>
            </a:r>
            <a:r>
              <a:rPr sz="2030" b="1" spc="-4" dirty="0">
                <a:latin typeface="Arial"/>
                <a:cs typeface="Arial"/>
              </a:rPr>
              <a:t>is the </a:t>
            </a:r>
            <a:r>
              <a:rPr sz="2030" b="1" spc="-9" dirty="0">
                <a:latin typeface="Arial"/>
                <a:cs typeface="Arial"/>
              </a:rPr>
              <a:t>unification </a:t>
            </a:r>
            <a:r>
              <a:rPr sz="2030" b="1" spc="-4" dirty="0">
                <a:latin typeface="Arial"/>
                <a:cs typeface="Arial"/>
              </a:rPr>
              <a:t>of the </a:t>
            </a:r>
            <a:r>
              <a:rPr sz="2030" b="1" spc="-9" dirty="0">
                <a:latin typeface="Arial"/>
                <a:cs typeface="Arial"/>
              </a:rPr>
              <a:t>activities  </a:t>
            </a:r>
            <a:r>
              <a:rPr sz="2030" b="1" spc="-4" dirty="0">
                <a:latin typeface="Arial"/>
                <a:cs typeface="Arial"/>
              </a:rPr>
              <a:t>used to plan and track </a:t>
            </a:r>
            <a:r>
              <a:rPr sz="2030" b="1" spc="-9" dirty="0">
                <a:latin typeface="Arial"/>
                <a:cs typeface="Arial"/>
              </a:rPr>
              <a:t>project </a:t>
            </a:r>
            <a:r>
              <a:rPr sz="2030" b="1" spc="-4" dirty="0">
                <a:latin typeface="Arial"/>
                <a:cs typeface="Arial"/>
              </a:rPr>
              <a:t>progress with the </a:t>
            </a:r>
            <a:r>
              <a:rPr sz="2030" b="1" spc="-9" dirty="0">
                <a:latin typeface="Arial"/>
                <a:cs typeface="Arial"/>
              </a:rPr>
              <a:t>artifacts  </a:t>
            </a:r>
            <a:r>
              <a:rPr sz="2030" b="1" spc="-4" dirty="0">
                <a:latin typeface="Arial"/>
                <a:cs typeface="Arial"/>
              </a:rPr>
              <a:t>being</a:t>
            </a:r>
            <a:r>
              <a:rPr sz="2030" b="1" spc="-18" dirty="0">
                <a:latin typeface="Arial"/>
                <a:cs typeface="Arial"/>
              </a:rPr>
              <a:t> </a:t>
            </a:r>
            <a:r>
              <a:rPr sz="2030" b="1" spc="-9" dirty="0">
                <a:latin typeface="Arial"/>
                <a:cs typeface="Arial"/>
              </a:rPr>
              <a:t>changed</a:t>
            </a:r>
            <a:endParaRPr sz="2030" dirty="0">
              <a:latin typeface="Arial"/>
              <a:cs typeface="Arial"/>
            </a:endParaRPr>
          </a:p>
          <a:p>
            <a:pPr marL="313221" marR="6724" indent="-302575" algn="just">
              <a:spcBef>
                <a:spcPts val="1218"/>
              </a:spcBef>
              <a:buChar char="•"/>
              <a:tabLst>
                <a:tab pos="313781" algn="l"/>
              </a:tabLst>
            </a:pPr>
            <a:r>
              <a:rPr sz="2030" spc="-9" dirty="0">
                <a:latin typeface="Arial"/>
                <a:cs typeface="Arial"/>
              </a:rPr>
              <a:t>Implementation </a:t>
            </a:r>
            <a:r>
              <a:rPr sz="2030" spc="-4" dirty="0">
                <a:latin typeface="Arial"/>
                <a:cs typeface="Arial"/>
              </a:rPr>
              <a:t>of the </a:t>
            </a:r>
            <a:r>
              <a:rPr sz="2030" spc="-9" dirty="0">
                <a:latin typeface="Arial"/>
                <a:cs typeface="Arial"/>
              </a:rPr>
              <a:t>UCM model </a:t>
            </a:r>
            <a:r>
              <a:rPr sz="2030" spc="-4" dirty="0">
                <a:latin typeface="Arial"/>
                <a:cs typeface="Arial"/>
              </a:rPr>
              <a:t>is realized by both </a:t>
            </a:r>
            <a:r>
              <a:rPr sz="2030" spc="-9" dirty="0">
                <a:latin typeface="Arial"/>
                <a:cs typeface="Arial"/>
              </a:rPr>
              <a:t>process  </a:t>
            </a:r>
            <a:r>
              <a:rPr sz="2030" spc="-4" dirty="0">
                <a:latin typeface="Arial"/>
                <a:cs typeface="Arial"/>
              </a:rPr>
              <a:t>and</a:t>
            </a:r>
            <a:r>
              <a:rPr sz="2030" spc="-13" dirty="0">
                <a:latin typeface="Arial"/>
                <a:cs typeface="Arial"/>
              </a:rPr>
              <a:t> </a:t>
            </a:r>
            <a:r>
              <a:rPr sz="2030" spc="-9" dirty="0">
                <a:latin typeface="Arial"/>
                <a:cs typeface="Arial"/>
              </a:rPr>
              <a:t>tools</a:t>
            </a:r>
            <a:endParaRPr sz="203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>
            <a:extLst>
              <a:ext uri="{FF2B5EF4-FFF2-40B4-BE49-F238E27FC236}">
                <a16:creationId xmlns:a16="http://schemas.microsoft.com/office/drawing/2014/main" id="{E580AFBF-23E8-4067-A7E9-2160DCDF3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>
                <a:solidFill>
                  <a:srgbClr val="FF0000"/>
                </a:solidFill>
              </a:rPr>
              <a:t>Ensuring Build Consistency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39BC6352-5D1A-4060-AE21-4AF6F5C69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When developers check-in source code with modifications – the changes may cause more bugs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 ensure that new changes do not cause unexpected failures many techniques are used by developers: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Regression testing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Compile &amp; link verification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Static audits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Metrics trends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This aspect of development is one of the most important and requires careful monitoring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4C064DB1-6382-4E6B-B14E-BE7159BEF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What is Regression Testing?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2FD2D9C-B10E-4785-9BD5-FE73FC1E6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/>
              <a:t>Simply put, it is repetition of existing tests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Usually done after minor changes are made to code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It does not apply for enhancements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Before checking in the changes into a repository</a:t>
            </a:r>
          </a:p>
          <a:p>
            <a:pPr>
              <a:lnSpc>
                <a:spcPct val="90000"/>
              </a:lnSpc>
            </a:pPr>
            <a:r>
              <a:rPr lang="en-AU" altLang="en-US"/>
              <a:t>It can be seen as selective testing</a:t>
            </a:r>
          </a:p>
          <a:p>
            <a:pPr>
              <a:lnSpc>
                <a:spcPct val="90000"/>
              </a:lnSpc>
            </a:pPr>
            <a:r>
              <a:rPr lang="en-AU" altLang="en-US"/>
              <a:t>Intention is to show that modifications have not caused unintended effects</a:t>
            </a:r>
          </a:p>
          <a:p>
            <a:pPr>
              <a:lnSpc>
                <a:spcPct val="90000"/>
              </a:lnSpc>
            </a:pPr>
            <a:r>
              <a:rPr lang="en-AU" altLang="en-US"/>
              <a:t>Verifies that the system still complies with its specified requirements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AutoShape 1026">
            <a:extLst>
              <a:ext uri="{FF2B5EF4-FFF2-40B4-BE49-F238E27FC236}">
                <a16:creationId xmlns:a16="http://schemas.microsoft.com/office/drawing/2014/main" id="{F67E93D0-CEC3-4093-BC43-E93542BE0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572000"/>
            <a:ext cx="7696200" cy="13716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1139" name="Rectangle 1027">
            <a:extLst>
              <a:ext uri="{FF2B5EF4-FFF2-40B4-BE49-F238E27FC236}">
                <a16:creationId xmlns:a16="http://schemas.microsoft.com/office/drawing/2014/main" id="{64AA26BF-53EF-4AE2-B832-A2ED9BDB0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Regression Testing</a:t>
            </a:r>
          </a:p>
        </p:txBody>
      </p:sp>
      <p:sp>
        <p:nvSpPr>
          <p:cNvPr id="91140" name="Rectangle 1028">
            <a:extLst>
              <a:ext uri="{FF2B5EF4-FFF2-40B4-BE49-F238E27FC236}">
                <a16:creationId xmlns:a16="http://schemas.microsoft.com/office/drawing/2014/main" id="{FFCE2FE4-CBA2-4C08-B2C0-3056A460F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2057400"/>
            <a:ext cx="2209800" cy="9144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AU" altLang="en-US" b="1">
                <a:latin typeface="Trebuchet MS" panose="020B0603020202020204" pitchFamily="34" charset="0"/>
              </a:rPr>
              <a:t>Initial Version </a:t>
            </a:r>
          </a:p>
          <a:p>
            <a:pPr algn="ctr" eaLnBrk="0" hangingPunct="0"/>
            <a:r>
              <a:rPr lang="en-AU" altLang="en-US" b="1">
                <a:latin typeface="Trebuchet MS" panose="020B0603020202020204" pitchFamily="34" charset="0"/>
              </a:rPr>
              <a:t>(v3.2)</a:t>
            </a:r>
          </a:p>
        </p:txBody>
      </p:sp>
      <p:sp>
        <p:nvSpPr>
          <p:cNvPr id="91141" name="Rectangle 1029">
            <a:extLst>
              <a:ext uri="{FF2B5EF4-FFF2-40B4-BE49-F238E27FC236}">
                <a16:creationId xmlns:a16="http://schemas.microsoft.com/office/drawing/2014/main" id="{14A69CA8-A1D7-45B7-94BB-0407621E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4953000"/>
            <a:ext cx="2671762" cy="762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AU" altLang="en-US" b="1">
                <a:latin typeface="Trebuchet MS" panose="020B0603020202020204" pitchFamily="34" charset="0"/>
              </a:rPr>
              <a:t>Changed Version</a:t>
            </a:r>
          </a:p>
        </p:txBody>
      </p:sp>
      <p:sp>
        <p:nvSpPr>
          <p:cNvPr id="91142" name="AutoShape 1030">
            <a:extLst>
              <a:ext uri="{FF2B5EF4-FFF2-40B4-BE49-F238E27FC236}">
                <a16:creationId xmlns:a16="http://schemas.microsoft.com/office/drawing/2014/main" id="{80AB08A2-2E35-4F1E-8922-74F172F2C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2514600" cy="9144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AU" altLang="en-US" b="1">
                <a:latin typeface="Trebuchet MS" panose="020B0603020202020204" pitchFamily="34" charset="0"/>
              </a:rPr>
              <a:t>Test Case</a:t>
            </a:r>
            <a:endParaRPr lang="en-AU" altLang="en-US">
              <a:latin typeface="Trebuchet MS" panose="020B0603020202020204" pitchFamily="34" charset="0"/>
            </a:endParaRPr>
          </a:p>
        </p:txBody>
      </p:sp>
      <p:sp>
        <p:nvSpPr>
          <p:cNvPr id="91143" name="Oval 1031">
            <a:extLst>
              <a:ext uri="{FF2B5EF4-FFF2-40B4-BE49-F238E27FC236}">
                <a16:creationId xmlns:a16="http://schemas.microsoft.com/office/drawing/2014/main" id="{1DEC3DED-0AB4-4649-AECA-D128E76BA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657600"/>
            <a:ext cx="15240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AU" altLang="en-US" b="1">
                <a:solidFill>
                  <a:srgbClr val="FFFFCC"/>
                </a:solidFill>
                <a:latin typeface="Trebuchet MS" panose="020B0603020202020204" pitchFamily="34" charset="0"/>
              </a:rPr>
              <a:t>Faults</a:t>
            </a:r>
          </a:p>
        </p:txBody>
      </p:sp>
      <p:cxnSp>
        <p:nvCxnSpPr>
          <p:cNvPr id="91144" name="AutoShape 1032">
            <a:extLst>
              <a:ext uri="{FF2B5EF4-FFF2-40B4-BE49-F238E27FC236}">
                <a16:creationId xmlns:a16="http://schemas.microsoft.com/office/drawing/2014/main" id="{F856668D-3A9F-4CF5-B804-643646FA4F65}"/>
              </a:ext>
            </a:extLst>
          </p:cNvPr>
          <p:cNvCxnSpPr>
            <a:cxnSpLocks noChangeShapeType="1"/>
            <a:stCxn id="91142" idx="3"/>
            <a:endCxn id="91140" idx="1"/>
          </p:cNvCxnSpPr>
          <p:nvPr/>
        </p:nvCxnSpPr>
        <p:spPr bwMode="auto">
          <a:xfrm>
            <a:off x="4965701" y="2514600"/>
            <a:ext cx="2036763" cy="0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5" name="Text Box 1033">
            <a:extLst>
              <a:ext uri="{FF2B5EF4-FFF2-40B4-BE49-F238E27FC236}">
                <a16:creationId xmlns:a16="http://schemas.microsoft.com/office/drawing/2014/main" id="{E1747304-EEEC-4646-8206-DE25AF0D6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2057400"/>
            <a:ext cx="10038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altLang="en-US" b="1">
                <a:latin typeface="Trebuchet MS" panose="020B0603020202020204" pitchFamily="34" charset="0"/>
              </a:rPr>
              <a:t>Verifies</a:t>
            </a:r>
          </a:p>
        </p:txBody>
      </p:sp>
      <p:cxnSp>
        <p:nvCxnSpPr>
          <p:cNvPr id="91146" name="AutoShape 1034">
            <a:extLst>
              <a:ext uri="{FF2B5EF4-FFF2-40B4-BE49-F238E27FC236}">
                <a16:creationId xmlns:a16="http://schemas.microsoft.com/office/drawing/2014/main" id="{F4DA07E8-EC74-46F7-9B49-B231FF77F4A8}"/>
              </a:ext>
            </a:extLst>
          </p:cNvPr>
          <p:cNvCxnSpPr>
            <a:cxnSpLocks noChangeShapeType="1"/>
            <a:stCxn id="91142" idx="2"/>
            <a:endCxn id="91143" idx="2"/>
          </p:cNvCxnSpPr>
          <p:nvPr/>
        </p:nvCxnSpPr>
        <p:spPr bwMode="auto">
          <a:xfrm rot="16200000" flipH="1">
            <a:off x="3905250" y="2774950"/>
            <a:ext cx="977900" cy="1397000"/>
          </a:xfrm>
          <a:prstGeom prst="curvedConnector2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7" name="Text Box 1035">
            <a:extLst>
              <a:ext uri="{FF2B5EF4-FFF2-40B4-BE49-F238E27FC236}">
                <a16:creationId xmlns:a16="http://schemas.microsoft.com/office/drawing/2014/main" id="{A3EF2D9D-827F-40EF-8250-E3C42EA6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200400"/>
            <a:ext cx="100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altLang="en-US" b="1">
                <a:latin typeface="Trebuchet MS" panose="020B0603020202020204" pitchFamily="34" charset="0"/>
              </a:rPr>
              <a:t>Reveals</a:t>
            </a:r>
          </a:p>
        </p:txBody>
      </p:sp>
      <p:cxnSp>
        <p:nvCxnSpPr>
          <p:cNvPr id="91148" name="AutoShape 1036">
            <a:extLst>
              <a:ext uri="{FF2B5EF4-FFF2-40B4-BE49-F238E27FC236}">
                <a16:creationId xmlns:a16="http://schemas.microsoft.com/office/drawing/2014/main" id="{32101765-3144-45C7-85E1-A9C3E0A58D5F}"/>
              </a:ext>
            </a:extLst>
          </p:cNvPr>
          <p:cNvCxnSpPr>
            <a:cxnSpLocks noChangeShapeType="1"/>
            <a:stCxn id="91140" idx="2"/>
            <a:endCxn id="91143" idx="6"/>
          </p:cNvCxnSpPr>
          <p:nvPr/>
        </p:nvCxnSpPr>
        <p:spPr bwMode="auto">
          <a:xfrm rot="5400000">
            <a:off x="6892132" y="2734469"/>
            <a:ext cx="977900" cy="1477963"/>
          </a:xfrm>
          <a:prstGeom prst="curvedConnector2">
            <a:avLst/>
          </a:prstGeom>
          <a:noFill/>
          <a:ln w="444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9" name="AutoShape 1037">
            <a:extLst>
              <a:ext uri="{FF2B5EF4-FFF2-40B4-BE49-F238E27FC236}">
                <a16:creationId xmlns:a16="http://schemas.microsoft.com/office/drawing/2014/main" id="{08ABD34C-D61E-4389-BA40-F4BD4FD60306}"/>
              </a:ext>
            </a:extLst>
          </p:cNvPr>
          <p:cNvCxnSpPr>
            <a:cxnSpLocks noChangeShapeType="1"/>
            <a:stCxn id="91141" idx="1"/>
            <a:endCxn id="91143" idx="4"/>
          </p:cNvCxnSpPr>
          <p:nvPr/>
        </p:nvCxnSpPr>
        <p:spPr bwMode="auto">
          <a:xfrm rot="10800000">
            <a:off x="5867400" y="4279900"/>
            <a:ext cx="896938" cy="1054100"/>
          </a:xfrm>
          <a:prstGeom prst="curvedConnector2">
            <a:avLst/>
          </a:prstGeom>
          <a:noFill/>
          <a:ln w="444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50" name="AutoShape 1038">
            <a:extLst>
              <a:ext uri="{FF2B5EF4-FFF2-40B4-BE49-F238E27FC236}">
                <a16:creationId xmlns:a16="http://schemas.microsoft.com/office/drawing/2014/main" id="{614A71F2-2A7F-426C-8BF5-B6B459B94CE0}"/>
              </a:ext>
            </a:extLst>
          </p:cNvPr>
          <p:cNvCxnSpPr>
            <a:cxnSpLocks noChangeShapeType="1"/>
            <a:stCxn id="91140" idx="2"/>
            <a:endCxn id="91141" idx="0"/>
          </p:cNvCxnSpPr>
          <p:nvPr/>
        </p:nvCxnSpPr>
        <p:spPr bwMode="auto">
          <a:xfrm flipH="1">
            <a:off x="8113713" y="2984500"/>
            <a:ext cx="6350" cy="1955800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51" name="Text Box 1039">
            <a:extLst>
              <a:ext uri="{FF2B5EF4-FFF2-40B4-BE49-F238E27FC236}">
                <a16:creationId xmlns:a16="http://schemas.microsoft.com/office/drawing/2014/main" id="{61BCAF59-A7EE-4E3B-B272-A0DF71442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3581401"/>
            <a:ext cx="16113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altLang="en-US" b="1">
                <a:latin typeface="Trebuchet MS" panose="020B0603020202020204" pitchFamily="34" charset="0"/>
              </a:rPr>
              <a:t>Minor</a:t>
            </a:r>
          </a:p>
          <a:p>
            <a:pPr eaLnBrk="0" hangingPunct="0"/>
            <a:r>
              <a:rPr lang="en-AU" altLang="en-US" b="1">
                <a:latin typeface="Trebuchet MS" panose="020B0603020202020204" pitchFamily="34" charset="0"/>
              </a:rPr>
              <a:t>Modifications</a:t>
            </a:r>
          </a:p>
        </p:txBody>
      </p:sp>
      <p:sp>
        <p:nvSpPr>
          <p:cNvPr id="91152" name="Text Box 1040">
            <a:extLst>
              <a:ext uri="{FF2B5EF4-FFF2-40B4-BE49-F238E27FC236}">
                <a16:creationId xmlns:a16="http://schemas.microsoft.com/office/drawing/2014/main" id="{84AAEA71-933D-4291-A42F-2BFA1E7C4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AU" altLang="en-US" b="1">
                <a:latin typeface="Trebuchet MS" panose="020B0603020202020204" pitchFamily="34" charset="0"/>
              </a:rPr>
              <a:t>fixes</a:t>
            </a:r>
          </a:p>
        </p:txBody>
      </p:sp>
      <p:cxnSp>
        <p:nvCxnSpPr>
          <p:cNvPr id="91153" name="AutoShape 1041">
            <a:extLst>
              <a:ext uri="{FF2B5EF4-FFF2-40B4-BE49-F238E27FC236}">
                <a16:creationId xmlns:a16="http://schemas.microsoft.com/office/drawing/2014/main" id="{BC553098-3B1C-4C29-8A96-351481731C22}"/>
              </a:ext>
            </a:extLst>
          </p:cNvPr>
          <p:cNvCxnSpPr>
            <a:cxnSpLocks noChangeShapeType="1"/>
            <a:stCxn id="91142" idx="2"/>
            <a:endCxn id="91141" idx="1"/>
          </p:cNvCxnSpPr>
          <p:nvPr/>
        </p:nvCxnSpPr>
        <p:spPr bwMode="auto">
          <a:xfrm rot="16200000" flipH="1">
            <a:off x="4055269" y="2624931"/>
            <a:ext cx="2349500" cy="3068638"/>
          </a:xfrm>
          <a:prstGeom prst="bentConnector2">
            <a:avLst/>
          </a:prstGeom>
          <a:noFill/>
          <a:ln w="444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54" name="Text Box 1042">
            <a:extLst>
              <a:ext uri="{FF2B5EF4-FFF2-40B4-BE49-F238E27FC236}">
                <a16:creationId xmlns:a16="http://schemas.microsoft.com/office/drawing/2014/main" id="{0CFD355C-891E-4639-A8A5-EE71640AC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4876800"/>
            <a:ext cx="10038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altLang="en-US" b="1">
                <a:latin typeface="Trebuchet MS" panose="020B0603020202020204" pitchFamily="34" charset="0"/>
              </a:rPr>
              <a:t>Verifies</a:t>
            </a:r>
          </a:p>
        </p:txBody>
      </p:sp>
      <p:sp>
        <p:nvSpPr>
          <p:cNvPr id="91155" name="Text Box 1043">
            <a:extLst>
              <a:ext uri="{FF2B5EF4-FFF2-40B4-BE49-F238E27FC236}">
                <a16:creationId xmlns:a16="http://schemas.microsoft.com/office/drawing/2014/main" id="{807846D0-F390-4F24-937E-70630EA1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86400"/>
            <a:ext cx="2165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altLang="en-US" b="1">
                <a:latin typeface="Trebuchet MS" panose="020B0603020202020204" pitchFamily="34" charset="0"/>
              </a:rPr>
              <a:t>Regression Testing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6" name="Rectangle 14">
            <a:extLst>
              <a:ext uri="{FF2B5EF4-FFF2-40B4-BE49-F238E27FC236}">
                <a16:creationId xmlns:a16="http://schemas.microsoft.com/office/drawing/2014/main" id="{528484C6-EBFB-403E-9EFE-9D980E931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Regression Testing Limitations</a:t>
            </a:r>
          </a:p>
        </p:txBody>
      </p:sp>
      <p:sp>
        <p:nvSpPr>
          <p:cNvPr id="95247" name="Rectangle 15">
            <a:extLst>
              <a:ext uri="{FF2B5EF4-FFF2-40B4-BE49-F238E27FC236}">
                <a16:creationId xmlns:a16="http://schemas.microsoft.com/office/drawing/2014/main" id="{1BC23B9D-8789-4D04-9E03-0FE6D81B0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/>
              <a:t>Regression test suite does not contain tests for new or changed capabilities </a:t>
            </a:r>
          </a:p>
          <a:p>
            <a:r>
              <a:rPr lang="en-AU" altLang="en-US"/>
              <a:t>When a primary test suite is promoted to become a regression test suite, it is no longer effective as a primary test suite</a:t>
            </a:r>
          </a:p>
          <a:p>
            <a:pPr lvl="1"/>
            <a:r>
              <a:rPr lang="en-AU" altLang="en-US"/>
              <a:t>Once a version has passed all of its test cases, the  test suite has revealed all the bugs that it can and must be changed to look for new changes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>
            <a:extLst>
              <a:ext uri="{FF2B5EF4-FFF2-40B4-BE49-F238E27FC236}">
                <a16:creationId xmlns:a16="http://schemas.microsoft.com/office/drawing/2014/main" id="{187725E6-F764-4E0A-B2CF-9C5E27ED7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Compile and Link Verification</a:t>
            </a: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3F484D11-10B6-4B0D-8837-8A90CF39E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/>
              <a:t>This process is applied mainly to source code before checking it into a repository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The changed copy is built locally on the developers workspace</a:t>
            </a:r>
          </a:p>
          <a:p>
            <a:pPr>
              <a:lnSpc>
                <a:spcPct val="90000"/>
              </a:lnSpc>
            </a:pPr>
            <a:r>
              <a:rPr lang="en-AU" altLang="en-US"/>
              <a:t>The aim is to ensure that there are no compiler errors, warnings or link failures when integrated with the existing set of code as mirrored on the repository</a:t>
            </a:r>
          </a:p>
          <a:p>
            <a:pPr>
              <a:lnSpc>
                <a:spcPct val="90000"/>
              </a:lnSpc>
            </a:pPr>
            <a:r>
              <a:rPr lang="en-AU" altLang="en-US"/>
              <a:t>This is the simplest form of check, and increases confidence – this does not check for bugs.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>
            <a:extLst>
              <a:ext uri="{FF2B5EF4-FFF2-40B4-BE49-F238E27FC236}">
                <a16:creationId xmlns:a16="http://schemas.microsoft.com/office/drawing/2014/main" id="{53B363B6-DC02-4D80-AA11-697332D2F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Static Audits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23EF1643-AD0C-4632-B765-37C2DFE9D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Applicable to source code</a:t>
            </a:r>
          </a:p>
          <a:p>
            <a:pPr>
              <a:lnSpc>
                <a:spcPct val="90000"/>
              </a:lnSpc>
            </a:pPr>
            <a:r>
              <a:rPr lang="en-US" altLang="en-US"/>
              <a:t>Before check-in the changed code is passed through a static code verification tool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Any violations or failure to meet company standards are picked up by this tool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issues are resolved before check-in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step can ensure that the overall quality of the code in the repository is higher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Does not detect functional bugs or errors that can be caused at runtime.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BF55736-3AAA-481A-A512-ECF393E2A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Metrics Trends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3602DA7-18B0-4075-9342-3CD7CD411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step is another step to ensure that poor quality code does not enter the repository</a:t>
            </a:r>
          </a:p>
          <a:p>
            <a:r>
              <a:rPr lang="en-US" altLang="en-US"/>
              <a:t>Company can define a global standard on the size of methods, allowed complexity et</a:t>
            </a:r>
            <a:r>
              <a:rPr lang="en-AU" altLang="en-US"/>
              <a:t>c…</a:t>
            </a:r>
            <a:endParaRPr lang="en-US" altLang="en-US"/>
          </a:p>
          <a:p>
            <a:pPr lvl="1"/>
            <a:r>
              <a:rPr lang="en-US" altLang="en-US"/>
              <a:t>If changes have caused a deviation from the norm, then it required approval from the team leader before being checked into the repository</a:t>
            </a:r>
          </a:p>
          <a:p>
            <a:r>
              <a:rPr lang="en-US" altLang="en-US"/>
              <a:t>The code is analyzed over a period to ensure that over time the code does not deteriorate.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8" y="225359"/>
            <a:ext cx="5410192" cy="28690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10000"/>
              </a:lnSpc>
              <a:spcBef>
                <a:spcPts val="88"/>
              </a:spcBef>
            </a:pPr>
            <a:r>
              <a:rPr lang="en-IN" sz="1765" dirty="0">
                <a:latin typeface="Arial"/>
                <a:cs typeface="Arial"/>
              </a:rPr>
              <a:t>Finally 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779" y="512263"/>
            <a:ext cx="11556124" cy="6345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0905-C8AC-44A1-8574-F37FBFC1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SCM is like an insurance policy.</a:t>
            </a:r>
          </a:p>
          <a:p>
            <a:endParaRPr lang="en-AU" altLang="en-US" dirty="0"/>
          </a:p>
          <a:p>
            <a:r>
              <a:rPr lang="en-AU" altLang="en-US" dirty="0"/>
              <a:t>Effective SCM can ensure:</a:t>
            </a:r>
          </a:p>
          <a:p>
            <a:endParaRPr lang="en-AU" altLang="en-US" dirty="0"/>
          </a:p>
          <a:p>
            <a:pPr lvl="1"/>
            <a:r>
              <a:rPr lang="en-US" altLang="en-US" dirty="0"/>
              <a:t>Rework cost is reduced</a:t>
            </a:r>
          </a:p>
          <a:p>
            <a:pPr lvl="1"/>
            <a:r>
              <a:rPr lang="en-US" altLang="en-US" dirty="0"/>
              <a:t>Effort put into development is not wasted</a:t>
            </a:r>
          </a:p>
          <a:p>
            <a:pPr lvl="1"/>
            <a:r>
              <a:rPr lang="en-US" altLang="en-US" dirty="0"/>
              <a:t>There is no loss of control as software evolves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67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338" y="732622"/>
            <a:ext cx="9569669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pc="-4" dirty="0">
                <a:solidFill>
                  <a:srgbClr val="FF0000"/>
                </a:solidFill>
              </a:rPr>
              <a:t>Unified Change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4" dirty="0">
                <a:solidFill>
                  <a:srgbClr val="FF0000"/>
                </a:solidFill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3112" y="1809478"/>
            <a:ext cx="9250859" cy="4270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6164" indent="-303135" algn="just">
              <a:spcBef>
                <a:spcPts val="88"/>
              </a:spcBef>
            </a:pPr>
            <a:r>
              <a:rPr sz="1941" dirty="0">
                <a:latin typeface="Arial"/>
                <a:cs typeface="Arial"/>
              </a:rPr>
              <a:t>UCM was derived from observed best practices in thousands of  development organizations that demonstrated a capability to  </a:t>
            </a:r>
            <a:r>
              <a:rPr sz="1941" spc="-4" dirty="0">
                <a:latin typeface="Arial"/>
                <a:cs typeface="Arial"/>
              </a:rPr>
              <a:t>develop software </a:t>
            </a:r>
            <a:r>
              <a:rPr sz="1941" dirty="0">
                <a:latin typeface="Arial"/>
                <a:cs typeface="Arial"/>
              </a:rPr>
              <a:t>in a </a:t>
            </a:r>
            <a:r>
              <a:rPr sz="1941" spc="-4" dirty="0">
                <a:latin typeface="Arial"/>
                <a:cs typeface="Arial"/>
              </a:rPr>
              <a:t>robust, scalable, and repeatable </a:t>
            </a:r>
            <a:r>
              <a:rPr sz="1941" spc="-40" dirty="0">
                <a:latin typeface="Arial"/>
                <a:cs typeface="Arial"/>
              </a:rPr>
              <a:t>way. </a:t>
            </a:r>
            <a:endParaRPr lang="en-IN" sz="1941" spc="-40" dirty="0">
              <a:latin typeface="Arial"/>
              <a:cs typeface="Arial"/>
            </a:endParaRPr>
          </a:p>
          <a:p>
            <a:pPr marL="313781" marR="6164" indent="-303135" algn="just">
              <a:spcBef>
                <a:spcPts val="88"/>
              </a:spcBef>
            </a:pPr>
            <a:endParaRPr lang="en-IN" sz="1941" spc="-40" dirty="0">
              <a:latin typeface="Arial"/>
              <a:cs typeface="Arial"/>
            </a:endParaRPr>
          </a:p>
          <a:p>
            <a:pPr marL="313781" marR="6164" indent="-303135" algn="just">
              <a:spcBef>
                <a:spcPts val="88"/>
              </a:spcBef>
            </a:pPr>
            <a:r>
              <a:rPr sz="1941" spc="-4" dirty="0">
                <a:latin typeface="Arial"/>
                <a:cs typeface="Arial"/>
              </a:rPr>
              <a:t>By  </a:t>
            </a:r>
            <a:r>
              <a:rPr sz="1941" dirty="0">
                <a:latin typeface="Arial"/>
                <a:cs typeface="Arial"/>
              </a:rPr>
              <a:t>automating these best practices, </a:t>
            </a:r>
            <a:r>
              <a:rPr sz="1941" spc="-4" dirty="0">
                <a:latin typeface="Arial"/>
                <a:cs typeface="Arial"/>
              </a:rPr>
              <a:t>UCM </a:t>
            </a:r>
            <a:r>
              <a:rPr sz="1941" dirty="0">
                <a:latin typeface="Arial"/>
                <a:cs typeface="Arial"/>
              </a:rPr>
              <a:t>provides value to a  development organization in many ways, but </a:t>
            </a:r>
            <a:r>
              <a:rPr sz="1941" b="1" dirty="0">
                <a:latin typeface="Arial"/>
                <a:cs typeface="Arial"/>
              </a:rPr>
              <a:t>four areas are</a:t>
            </a:r>
            <a:r>
              <a:rPr sz="1941" b="1" spc="-49" dirty="0">
                <a:latin typeface="Arial"/>
                <a:cs typeface="Arial"/>
              </a:rPr>
              <a:t> </a:t>
            </a:r>
            <a:r>
              <a:rPr sz="1941" b="1" dirty="0">
                <a:latin typeface="Arial"/>
                <a:cs typeface="Arial"/>
              </a:rPr>
              <a:t>key</a:t>
            </a:r>
            <a:r>
              <a:rPr sz="1941" dirty="0">
                <a:latin typeface="Arial"/>
                <a:cs typeface="Arial"/>
              </a:rPr>
              <a:t>:</a:t>
            </a:r>
            <a:endParaRPr lang="en-IN" sz="1941" dirty="0">
              <a:latin typeface="Arial"/>
              <a:cs typeface="Arial"/>
            </a:endParaRPr>
          </a:p>
          <a:p>
            <a:pPr marL="313781" marR="6164" indent="-303135" algn="just">
              <a:spcBef>
                <a:spcPts val="88"/>
              </a:spcBef>
            </a:pPr>
            <a:endParaRPr sz="1941" dirty="0">
              <a:latin typeface="Arial"/>
              <a:cs typeface="Arial"/>
            </a:endParaRPr>
          </a:p>
          <a:p>
            <a:pPr marL="313221" indent="-302575" algn="just">
              <a:spcBef>
                <a:spcPts val="1266"/>
              </a:spcBef>
              <a:buChar char="•"/>
              <a:tabLst>
                <a:tab pos="313781" algn="l"/>
              </a:tabLst>
            </a:pPr>
            <a:r>
              <a:rPr sz="1941" dirty="0">
                <a:latin typeface="Arial"/>
                <a:cs typeface="Arial"/>
              </a:rPr>
              <a:t>Abstraction: </a:t>
            </a:r>
            <a:r>
              <a:rPr sz="2118" b="1" spc="-4" dirty="0">
                <a:latin typeface="Arial"/>
                <a:cs typeface="Arial"/>
              </a:rPr>
              <a:t> work best on higher-level</a:t>
            </a:r>
            <a:r>
              <a:rPr sz="2118" b="1" spc="-13" dirty="0">
                <a:latin typeface="Arial"/>
                <a:cs typeface="Arial"/>
              </a:rPr>
              <a:t> </a:t>
            </a:r>
            <a:r>
              <a:rPr sz="2118" b="1" spc="-9" dirty="0">
                <a:latin typeface="Arial"/>
                <a:cs typeface="Arial"/>
              </a:rPr>
              <a:t>tasks</a:t>
            </a:r>
            <a:endParaRPr lang="en-IN" sz="2118" b="1" spc="-9" dirty="0">
              <a:latin typeface="Arial"/>
              <a:cs typeface="Arial"/>
            </a:endParaRPr>
          </a:p>
          <a:p>
            <a:pPr marL="313221" indent="-302575" algn="just">
              <a:spcBef>
                <a:spcPts val="1266"/>
              </a:spcBef>
              <a:buChar char="•"/>
              <a:tabLst>
                <a:tab pos="313781" algn="l"/>
              </a:tabLst>
            </a:pPr>
            <a:endParaRPr sz="2118" dirty="0">
              <a:latin typeface="Arial"/>
              <a:cs typeface="Arial"/>
            </a:endParaRPr>
          </a:p>
          <a:p>
            <a:pPr marL="313781" marR="4483" indent="-302575" algn="just">
              <a:spcBef>
                <a:spcPts val="1271"/>
              </a:spcBef>
              <a:buChar char="•"/>
              <a:tabLst>
                <a:tab pos="313781" algn="l"/>
              </a:tabLst>
            </a:pPr>
            <a:r>
              <a:rPr sz="1941" dirty="0">
                <a:latin typeface="Arial"/>
                <a:cs typeface="Arial"/>
              </a:rPr>
              <a:t>Communication: </a:t>
            </a:r>
            <a:r>
              <a:rPr sz="2118" b="1" spc="-4" dirty="0">
                <a:latin typeface="Arial"/>
                <a:cs typeface="Arial"/>
              </a:rPr>
              <a:t>about individual activities, relieving  </a:t>
            </a:r>
            <a:r>
              <a:rPr sz="2118" b="1" dirty="0">
                <a:latin typeface="Arial"/>
                <a:cs typeface="Arial"/>
              </a:rPr>
              <a:t>developers of the burden </a:t>
            </a:r>
            <a:r>
              <a:rPr sz="2118" b="1" spc="-4" dirty="0">
                <a:latin typeface="Arial"/>
                <a:cs typeface="Arial"/>
              </a:rPr>
              <a:t>of remembering the </a:t>
            </a:r>
            <a:r>
              <a:rPr sz="2118" b="1" dirty="0">
                <a:latin typeface="Arial"/>
                <a:cs typeface="Arial"/>
              </a:rPr>
              <a:t>specific  </a:t>
            </a:r>
            <a:r>
              <a:rPr sz="2118" b="1" spc="-4" dirty="0">
                <a:latin typeface="Arial"/>
                <a:cs typeface="Arial"/>
              </a:rPr>
              <a:t>files and versions they created </a:t>
            </a:r>
            <a:r>
              <a:rPr sz="2118" b="1" dirty="0">
                <a:latin typeface="Arial"/>
                <a:cs typeface="Arial"/>
              </a:rPr>
              <a:t>to </a:t>
            </a:r>
            <a:r>
              <a:rPr sz="2118" b="1" spc="-4" dirty="0">
                <a:latin typeface="Arial"/>
                <a:cs typeface="Arial"/>
              </a:rPr>
              <a:t>fulfill activities </a:t>
            </a:r>
            <a:r>
              <a:rPr sz="2118" b="1" dirty="0">
                <a:latin typeface="Arial"/>
                <a:cs typeface="Arial"/>
              </a:rPr>
              <a:t>on  </a:t>
            </a:r>
            <a:r>
              <a:rPr sz="2118" b="1" spc="-4" dirty="0">
                <a:latin typeface="Arial"/>
                <a:cs typeface="Arial"/>
              </a:rPr>
              <a:t>which they</a:t>
            </a:r>
            <a:r>
              <a:rPr sz="2118" b="1" spc="-9" dirty="0">
                <a:latin typeface="Arial"/>
                <a:cs typeface="Arial"/>
              </a:rPr>
              <a:t> </a:t>
            </a:r>
            <a:r>
              <a:rPr sz="2118" b="1" spc="-4" dirty="0">
                <a:latin typeface="Arial"/>
                <a:cs typeface="Arial"/>
              </a:rPr>
              <a:t>worked</a:t>
            </a:r>
            <a:endParaRPr sz="211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817" y="669560"/>
            <a:ext cx="9077438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pc="-4" dirty="0">
                <a:solidFill>
                  <a:srgbClr val="FF0000"/>
                </a:solidFill>
              </a:rPr>
              <a:t>Unified Change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4" dirty="0">
                <a:solidFill>
                  <a:srgbClr val="FF0000"/>
                </a:solidFill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3473" y="1710373"/>
            <a:ext cx="9077438" cy="279823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 algn="just">
              <a:spcBef>
                <a:spcPts val="88"/>
              </a:spcBef>
              <a:buFont typeface="Arial"/>
              <a:buChar char="•"/>
              <a:tabLst>
                <a:tab pos="314342" algn="l"/>
              </a:tabLst>
            </a:pPr>
            <a:r>
              <a:rPr sz="1941" dirty="0">
                <a:latin typeface="Arial"/>
                <a:cs typeface="Arial"/>
              </a:rPr>
              <a:t>Stability: </a:t>
            </a:r>
            <a:r>
              <a:rPr sz="2118" b="1" spc="-4" dirty="0">
                <a:latin typeface="Arial"/>
                <a:cs typeface="Arial"/>
              </a:rPr>
              <a:t>the project progresses in a known, controlled  way with markers placed along the way to denote  intermediate stable</a:t>
            </a:r>
            <a:r>
              <a:rPr sz="2118" b="1" spc="9" dirty="0">
                <a:latin typeface="Arial"/>
                <a:cs typeface="Arial"/>
              </a:rPr>
              <a:t> </a:t>
            </a:r>
            <a:r>
              <a:rPr sz="2118" b="1" spc="-4" dirty="0">
                <a:latin typeface="Arial"/>
                <a:cs typeface="Arial"/>
              </a:rPr>
              <a:t>points</a:t>
            </a:r>
            <a:endParaRPr lang="en-IN" sz="2118" b="1" spc="-4" dirty="0">
              <a:latin typeface="Arial"/>
              <a:cs typeface="Arial"/>
            </a:endParaRPr>
          </a:p>
          <a:p>
            <a:pPr marL="313781" marR="4483" indent="-302575" algn="just">
              <a:spcBef>
                <a:spcPts val="88"/>
              </a:spcBef>
              <a:buFont typeface="Arial"/>
              <a:buChar char="•"/>
              <a:tabLst>
                <a:tab pos="314342" algn="l"/>
              </a:tabLst>
            </a:pPr>
            <a:endParaRPr sz="2118" dirty="0">
              <a:latin typeface="Arial"/>
              <a:cs typeface="Arial"/>
            </a:endParaRPr>
          </a:p>
          <a:p>
            <a:pPr marL="313781" marR="4483" indent="-302575" algn="just">
              <a:spcBef>
                <a:spcPts val="1271"/>
              </a:spcBef>
              <a:buFont typeface="Arial"/>
              <a:buChar char="•"/>
              <a:tabLst>
                <a:tab pos="314342" algn="l"/>
              </a:tabLst>
            </a:pPr>
            <a:r>
              <a:rPr sz="1941" dirty="0">
                <a:latin typeface="Arial"/>
                <a:cs typeface="Arial"/>
              </a:rPr>
              <a:t>Control: </a:t>
            </a:r>
            <a:r>
              <a:rPr sz="2118" b="1" spc="-4" dirty="0">
                <a:latin typeface="Arial"/>
                <a:cs typeface="Arial"/>
              </a:rPr>
              <a:t>mechanisms to assist in managing the flow of  </a:t>
            </a:r>
            <a:r>
              <a:rPr sz="2118" b="1" dirty="0">
                <a:latin typeface="Arial"/>
                <a:cs typeface="Arial"/>
              </a:rPr>
              <a:t>changes </a:t>
            </a:r>
            <a:r>
              <a:rPr sz="2118" b="1" spc="-4" dirty="0">
                <a:latin typeface="Arial"/>
                <a:cs typeface="Arial"/>
              </a:rPr>
              <a:t>from a </a:t>
            </a:r>
            <a:r>
              <a:rPr sz="2118" b="1" dirty="0">
                <a:latin typeface="Arial"/>
                <a:cs typeface="Arial"/>
              </a:rPr>
              <a:t>developer's </a:t>
            </a:r>
            <a:r>
              <a:rPr sz="2118" b="1" spc="-4" dirty="0">
                <a:latin typeface="Arial"/>
                <a:cs typeface="Arial"/>
              </a:rPr>
              <a:t>isolated development  stream to a project-integration area or to other  developers; tracking, managing, and controlling the  flow of changes from the project's integration area or  from other developer's streams; and assisting in  integrating those changes</a:t>
            </a:r>
            <a:endParaRPr sz="211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196595"/>
            <a:ext cx="8336458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pc="-9" dirty="0"/>
              <a:t>UCM Process</a:t>
            </a:r>
            <a:r>
              <a:rPr spc="-22" dirty="0"/>
              <a:t> </a:t>
            </a:r>
            <a:r>
              <a:rPr spc="-9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1201680" y="884453"/>
            <a:ext cx="9518871" cy="597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62" y="207244"/>
            <a:ext cx="8825190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pc="-4" dirty="0"/>
              <a:t>A new</a:t>
            </a:r>
            <a:r>
              <a:rPr spc="-168" dirty="0"/>
              <a:t> </a:t>
            </a:r>
            <a:r>
              <a:rPr spc="-4" dirty="0"/>
              <a:t>role…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8162" y="1084265"/>
            <a:ext cx="10007604" cy="55412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marR="4483" indent="-302575" algn="just">
              <a:spcBef>
                <a:spcPts val="88"/>
              </a:spcBef>
            </a:pPr>
            <a:r>
              <a:rPr sz="1941" spc="-4" dirty="0">
                <a:latin typeface="Arial"/>
                <a:cs typeface="Arial"/>
              </a:rPr>
              <a:t>The </a:t>
            </a:r>
            <a:r>
              <a:rPr sz="1941" b="1" dirty="0">
                <a:latin typeface="Arial"/>
                <a:cs typeface="Arial"/>
              </a:rPr>
              <a:t>configuration manager </a:t>
            </a:r>
            <a:r>
              <a:rPr sz="1941" dirty="0">
                <a:latin typeface="Arial"/>
                <a:cs typeface="Arial"/>
              </a:rPr>
              <a:t>is familiar with an organization's  configuration and change-management processes and with the  </a:t>
            </a:r>
            <a:r>
              <a:rPr sz="1941" spc="-4" dirty="0">
                <a:latin typeface="Arial"/>
                <a:cs typeface="Arial"/>
              </a:rPr>
              <a:t>SCM tools being used.</a:t>
            </a:r>
            <a:endParaRPr lang="en-IN" sz="1941" spc="-4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88"/>
              </a:spcBef>
            </a:pPr>
            <a:endParaRPr lang="en-IN" sz="1941" spc="-4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88"/>
              </a:spcBef>
            </a:pPr>
            <a:endParaRPr lang="en-IN" sz="1941" spc="-4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88"/>
              </a:spcBef>
            </a:pPr>
            <a:r>
              <a:rPr sz="1941" spc="-4" dirty="0">
                <a:latin typeface="Arial"/>
                <a:cs typeface="Arial"/>
              </a:rPr>
              <a:t> The configuration manager is  </a:t>
            </a:r>
            <a:r>
              <a:rPr sz="1941" dirty="0">
                <a:latin typeface="Arial"/>
                <a:cs typeface="Arial"/>
              </a:rPr>
              <a:t>responsible for </a:t>
            </a:r>
            <a:r>
              <a:rPr sz="1941" b="1" spc="-4" dirty="0">
                <a:latin typeface="Arial"/>
                <a:cs typeface="Arial"/>
              </a:rPr>
              <a:t>creating and </a:t>
            </a:r>
            <a:r>
              <a:rPr sz="1941" b="1" dirty="0">
                <a:latin typeface="Arial"/>
                <a:cs typeface="Arial"/>
              </a:rPr>
              <a:t>maintaining the physical  infrastructure necessary to implement the design</a:t>
            </a:r>
            <a:r>
              <a:rPr sz="1941" dirty="0">
                <a:latin typeface="Arial"/>
                <a:cs typeface="Arial"/>
              </a:rPr>
              <a:t>. </a:t>
            </a:r>
            <a:endParaRPr lang="en-IN" sz="1941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88"/>
              </a:spcBef>
            </a:pPr>
            <a:endParaRPr lang="en-IN" sz="1941" spc="-4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88"/>
              </a:spcBef>
            </a:pPr>
            <a:endParaRPr lang="en-IN" sz="1941" spc="-4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88"/>
              </a:spcBef>
            </a:pPr>
            <a:r>
              <a:rPr sz="1941" spc="-4" dirty="0">
                <a:latin typeface="Arial"/>
                <a:cs typeface="Arial"/>
              </a:rPr>
              <a:t>This  </a:t>
            </a:r>
            <a:r>
              <a:rPr sz="1941" dirty="0">
                <a:latin typeface="Arial"/>
                <a:cs typeface="Arial"/>
              </a:rPr>
              <a:t>primarily involves creating and maintaining repositories and  importing existing files and directories. </a:t>
            </a:r>
            <a:endParaRPr lang="en-IN" sz="1941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88"/>
              </a:spcBef>
            </a:pPr>
            <a:endParaRPr lang="en-IN" sz="1941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88"/>
              </a:spcBef>
            </a:pPr>
            <a:endParaRPr lang="en-IN" sz="1941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88"/>
              </a:spcBef>
            </a:pPr>
            <a:r>
              <a:rPr sz="1941" dirty="0">
                <a:latin typeface="Arial"/>
                <a:cs typeface="Arial"/>
              </a:rPr>
              <a:t>(In some organizations  the configuration manager is also responsible for things such as  disk space allocation, network resources, and backup strategies  </a:t>
            </a:r>
            <a:r>
              <a:rPr sz="1941" spc="-4" dirty="0">
                <a:latin typeface="Arial"/>
                <a:cs typeface="Arial"/>
              </a:rPr>
              <a:t>as they relate to SCM data. </a:t>
            </a:r>
            <a:endParaRPr lang="en-IN" sz="1941" spc="-4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88"/>
              </a:spcBef>
            </a:pPr>
            <a:endParaRPr lang="en-IN" sz="1941" spc="-4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88"/>
              </a:spcBef>
            </a:pPr>
            <a:endParaRPr lang="en-IN" sz="1941" spc="-4" dirty="0">
              <a:latin typeface="Arial"/>
              <a:cs typeface="Arial"/>
            </a:endParaRPr>
          </a:p>
          <a:p>
            <a:pPr marL="313221" marR="4483" indent="-302575" algn="just">
              <a:spcBef>
                <a:spcPts val="88"/>
              </a:spcBef>
            </a:pPr>
            <a:r>
              <a:rPr sz="1941" spc="-4" dirty="0">
                <a:latin typeface="Arial"/>
                <a:cs typeface="Arial"/>
              </a:rPr>
              <a:t>The process described here  </a:t>
            </a:r>
            <a:r>
              <a:rPr sz="1941" dirty="0">
                <a:latin typeface="Arial"/>
                <a:cs typeface="Arial"/>
              </a:rPr>
              <a:t>allocates these activities to the system</a:t>
            </a:r>
            <a:r>
              <a:rPr sz="1941" spc="-44" dirty="0">
                <a:latin typeface="Arial"/>
                <a:cs typeface="Arial"/>
              </a:rPr>
              <a:t> </a:t>
            </a:r>
            <a:r>
              <a:rPr sz="1941" spc="-9" dirty="0">
                <a:latin typeface="Arial"/>
                <a:cs typeface="Arial"/>
              </a:rPr>
              <a:t>administrator.)</a:t>
            </a:r>
            <a:endParaRPr sz="194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701" y="130926"/>
            <a:ext cx="6358778" cy="33723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118" spc="-4" dirty="0"/>
              <a:t>The Architect: Defining the Implementation</a:t>
            </a:r>
            <a:r>
              <a:rPr sz="2118" spc="-115" dirty="0"/>
              <a:t> </a:t>
            </a:r>
            <a:r>
              <a:rPr sz="2118" spc="-4" dirty="0"/>
              <a:t>Model</a:t>
            </a:r>
            <a:endParaRPr sz="2118" dirty="0"/>
          </a:p>
        </p:txBody>
      </p:sp>
      <p:sp>
        <p:nvSpPr>
          <p:cNvPr id="3" name="object 3"/>
          <p:cNvSpPr/>
          <p:nvPr/>
        </p:nvSpPr>
        <p:spPr>
          <a:xfrm>
            <a:off x="460701" y="756744"/>
            <a:ext cx="10086430" cy="5970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279" y="159874"/>
            <a:ext cx="6580094" cy="2823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765" b="1" spc="-4" dirty="0">
                <a:latin typeface="Arial"/>
                <a:cs typeface="Arial"/>
              </a:rPr>
              <a:t>The </a:t>
            </a:r>
            <a:r>
              <a:rPr sz="1765" b="1" spc="-9" dirty="0">
                <a:latin typeface="Arial"/>
                <a:cs typeface="Arial"/>
              </a:rPr>
              <a:t>Configuration Manager: Setting </a:t>
            </a:r>
            <a:r>
              <a:rPr sz="1765" b="1" spc="-4" dirty="0">
                <a:latin typeface="Arial"/>
                <a:cs typeface="Arial"/>
              </a:rPr>
              <a:t>Up the SCM</a:t>
            </a:r>
            <a:r>
              <a:rPr sz="1765" b="1" spc="141" dirty="0">
                <a:latin typeface="Arial"/>
                <a:cs typeface="Arial"/>
              </a:rPr>
              <a:t> </a:t>
            </a:r>
            <a:r>
              <a:rPr sz="1765" b="1" spc="-9" dirty="0">
                <a:latin typeface="Arial"/>
                <a:cs typeface="Arial"/>
              </a:rPr>
              <a:t>Environment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5669" y="630621"/>
            <a:ext cx="9869214" cy="5785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2395</Words>
  <Application>Microsoft Office PowerPoint</Application>
  <PresentationFormat>Widescreen</PresentationFormat>
  <Paragraphs>270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SCM Process, Repository and Tools</vt:lpstr>
      <vt:lpstr>SCM Process</vt:lpstr>
      <vt:lpstr>Unified Change Management</vt:lpstr>
      <vt:lpstr>Unified Change Management</vt:lpstr>
      <vt:lpstr>Unified Change Management</vt:lpstr>
      <vt:lpstr>UCM Process Overview</vt:lpstr>
      <vt:lpstr>A new role…</vt:lpstr>
      <vt:lpstr>The Architect: Defining the Implementation Model</vt:lpstr>
      <vt:lpstr>PowerPoint Presentation</vt:lpstr>
      <vt:lpstr>PowerPoint Presentation</vt:lpstr>
      <vt:lpstr>PowerPoint Presentation</vt:lpstr>
      <vt:lpstr>PowerPoint Presentation</vt:lpstr>
      <vt:lpstr>Tools </vt:lpstr>
      <vt:lpstr>PowerPoint Presentation</vt:lpstr>
      <vt:lpstr>PowerPoint Presentation</vt:lpstr>
      <vt:lpstr>PowerPoint Presentation</vt:lpstr>
      <vt:lpstr>PowerPoint Presentation</vt:lpstr>
      <vt:lpstr>SCM Tools Basic Functions</vt:lpstr>
      <vt:lpstr>CM Tools - Necessary Features</vt:lpstr>
      <vt:lpstr>Repository</vt:lpstr>
      <vt:lpstr>PowerPoint Presentation</vt:lpstr>
      <vt:lpstr>Contents of SCM Repository</vt:lpstr>
      <vt:lpstr>Functions of a Repository</vt:lpstr>
      <vt:lpstr>File Check-Out</vt:lpstr>
      <vt:lpstr>File Check-In…</vt:lpstr>
      <vt:lpstr>File Check-In…</vt:lpstr>
      <vt:lpstr>File Check-In</vt:lpstr>
      <vt:lpstr>Tagging a Repository…</vt:lpstr>
      <vt:lpstr>Tagging a Repository</vt:lpstr>
      <vt:lpstr>Ensuring Build Consistency</vt:lpstr>
      <vt:lpstr>What is Regression Testing?</vt:lpstr>
      <vt:lpstr>Regression Testing</vt:lpstr>
      <vt:lpstr>Regression Testing Limitations</vt:lpstr>
      <vt:lpstr>Compile and Link Verification</vt:lpstr>
      <vt:lpstr>Static Audits</vt:lpstr>
      <vt:lpstr>Metrics Trends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 Repository and Tools</dc:title>
  <dc:creator>DELL</dc:creator>
  <cp:lastModifiedBy>DELL</cp:lastModifiedBy>
  <cp:revision>13</cp:revision>
  <dcterms:created xsi:type="dcterms:W3CDTF">2020-11-25T16:29:49Z</dcterms:created>
  <dcterms:modified xsi:type="dcterms:W3CDTF">2020-11-25T18:11:05Z</dcterms:modified>
</cp:coreProperties>
</file>