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2" r:id="rId3"/>
    <p:sldId id="270" r:id="rId4"/>
    <p:sldId id="268" r:id="rId5"/>
    <p:sldId id="257" r:id="rId6"/>
    <p:sldId id="258" r:id="rId7"/>
    <p:sldId id="259" r:id="rId8"/>
    <p:sldId id="271" r:id="rId9"/>
    <p:sldId id="273" r:id="rId10"/>
    <p:sldId id="274" r:id="rId11"/>
    <p:sldId id="280" r:id="rId12"/>
    <p:sldId id="279" r:id="rId13"/>
    <p:sldId id="275" r:id="rId14"/>
    <p:sldId id="262" r:id="rId15"/>
    <p:sldId id="278" r:id="rId16"/>
    <p:sldId id="260" r:id="rId17"/>
    <p:sldId id="266" r:id="rId18"/>
    <p:sldId id="267" r:id="rId19"/>
    <p:sldId id="276" r:id="rId20"/>
    <p:sldId id="269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  <a:srgbClr val="0000FF"/>
    <a:srgbClr val="008000"/>
    <a:srgbClr val="33CC3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79B6C2A-E51A-4AF7-9A18-CA7D7E98DBB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10B5DA2-E144-4C81-AF79-2B8CEF89B69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36D81C4-4CC2-4173-80B4-43AFA8B331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F3E4550F-7AE9-4AD2-90B5-BF03B39B2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42E8B7F6-F4ED-4AFA-B9D1-E873A254D30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38C08A7-93C6-414A-A3B6-38EB96E4C8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9F27909E-99AB-4395-AD6F-DBA9866AED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26CCCCC7-278C-4B41-9543-33987B57B6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E680B949-2653-4E08-B987-DD279D28B47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C97612FD-26F1-432A-8F18-71F7C17C72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3CB525A0-9181-4183-9E49-7A865A237A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97D0FCB0-67A2-4B73-9B21-3489A58444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599F0BDD-6F8D-4B47-B708-AD220DC76E9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293CD8B6-B1FD-490D-8A07-6B04DF672D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6E68AC6-A467-4E4F-8238-FF963020D0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B82C69D4-08EC-4067-8130-6E374DE70B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6B2439F7-4AEE-46C9-884A-E1596ADF3A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879CA-4430-43E4-87A0-1C9CAA4671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70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DE49A1D-A925-402B-B4C6-67F7C6ED31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067D38-69D6-4EF6-B10E-71B50E337C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55064E-B10D-4C3D-8D8D-D54BC6F701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CE5DD4F-6028-4B2A-A443-EC96175F6B6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2308AC-E5C9-4B35-8749-6CD1AE857A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4C29A7C-66C2-446A-B0EE-088ADEF642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47CCE-1905-473E-9814-2416ABFE8CF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6D4F0E0-D0B0-47F2-A798-5B4B2AF70F0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9118A2-8F32-4CB8-916E-CBF63E0B0E4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8F3D1F-E695-429A-B864-A4BCA645CF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B606A0-B0A9-4E29-AD83-664EB4E560F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B6ABD4D-BE86-4E00-968A-CFEB0C2CE16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4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0EADD0-FBC3-430E-964C-621497D03E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E1F9240-3675-46FF-B4F1-9CB1A1EB85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45C7A-36CF-470E-83B9-383B74235F8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FBC362B-E888-4637-AE9E-88E9F1AD70B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8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6ED356-E4FB-41B3-80D0-B1D98C97BD4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A0AF60-82D9-4105-B8A3-AF0B78BA1D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48E865-0B17-45D7-B91B-1129FD0EEB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04FAE4E-97EB-4A66-8956-1D87221FACE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5BE44E-931B-4C34-BC5A-BB1B932E48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63DB558-ED4E-4B82-9180-67FC65469A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09BDD-C8F9-4332-A06F-7D8643B75AF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91DF07C3-10CC-4CF7-BF52-1F3C039D085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601C47-653C-4A3B-9E97-E73D2C804B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8A54FC-B0C3-4B37-8B25-9DE8D603EB8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F604C2-28D0-4814-A796-1BE8B9C78E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44FA34F-9192-40D5-8B56-9BE0F63B448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DF14B69-05E0-40C9-BA51-F07E1911B3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7A9CD1A-7A84-4FDC-A3CC-C86F4040AC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2C2065-10C1-403D-954E-53D8D3D6A2C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90895444-83AB-4D7F-A97C-A13B61A274F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9D7B2C-79D5-4412-BBF7-440D449335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E5DD397-A484-4DC3-8074-61B5A94B4D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C95C9-A80C-44FA-ABCD-16BB82D9CC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DBE9706-D975-4DB1-AC9D-BB75E7590B4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5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194363-AAA2-43BF-8F73-D8B84B16D7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86C7F2E-766C-4C01-8A65-3C576641AC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49064B-262E-4FEB-91A4-3BD00FD43CC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8CA8DF4-10A3-48CC-8051-F73F0D14C0C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BD214B-C8DF-4893-91F3-BD84D6C399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3CCEA32-6FF9-4FD8-BCAE-F426A6C05A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A3AD7E43-01F9-4EB5-BD19-31FACC4D5A7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AF627A0E-4FFA-46EB-A847-FBCB5023473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A2E29A10-0282-4037-92A5-A9DB95D44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E1129A9F-ED0B-4C33-B927-50C0C61FA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4B913528-5EB9-4352-A54D-396C1DB5E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BF8FFF06-A070-421E-B7B1-056CEEFAD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13E5DFB4-6C60-4644-BA0B-90E420EF3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B59330F1-9625-4B71-B668-0CB237433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7AA264E9-4000-40AA-9E9B-E86B0D566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98EE33F3-2C51-424A-8BA3-97159D3F4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807BD90C-D779-4BC3-8404-AFD174D87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A559D3E3-2FC7-462F-97F7-FF02E82D6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E8EEF11B-EA3D-4A68-A97D-6A004C65B4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36" name="Rectangle 16">
            <a:extLst>
              <a:ext uri="{FF2B5EF4-FFF2-40B4-BE49-F238E27FC236}">
                <a16:creationId xmlns:a16="http://schemas.microsoft.com/office/drawing/2014/main" id="{3671008D-8669-4B03-A11A-30A0A1FC96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ilbert.com/strips/comic/2008-11-01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D37F96A-0B06-4963-BA20-365F77EFB8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76600" y="1828800"/>
            <a:ext cx="5715000" cy="2209800"/>
          </a:xfrm>
        </p:spPr>
        <p:txBody>
          <a:bodyPr/>
          <a:lstStyle/>
          <a:p>
            <a:pPr eaLnBrk="1" hangingPunct="1"/>
            <a:r>
              <a:rPr lang="en-US" altLang="en-US"/>
              <a:t>Configuration Management</a:t>
            </a:r>
            <a:br>
              <a:rPr lang="en-US" altLang="en-US"/>
            </a:br>
            <a:r>
              <a:rPr lang="en-US" altLang="en-US" sz="2800">
                <a:solidFill>
                  <a:srgbClr val="FFC000"/>
                </a:solidFill>
              </a:rPr>
              <a:t>(managing change)</a:t>
            </a:r>
          </a:p>
        </p:txBody>
      </p:sp>
      <p:pic>
        <p:nvPicPr>
          <p:cNvPr id="3075" name="Picture 5" descr="http://www.dilbert.com/dyn/str_strip/000000000/00000000/0000000/000000/20000/9000/700/29705/29705.strip.gif">
            <a:hlinkClick r:id="rId2"/>
            <a:extLst>
              <a:ext uri="{FF2B5EF4-FFF2-40B4-BE49-F238E27FC236}">
                <a16:creationId xmlns:a16="http://schemas.microsoft.com/office/drawing/2014/main" id="{4B806E42-2223-45E4-A553-78C6933F6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330700"/>
            <a:ext cx="73914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D069ADC-0FE8-45FA-813B-124852AD1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Template</a:t>
            </a:r>
            <a:r>
              <a:rPr lang="en-US" sz="3600"/>
              <a:t> for </a:t>
            </a:r>
            <a:br>
              <a:rPr lang="en-US" sz="3600"/>
            </a:br>
            <a:r>
              <a:rPr lang="en-US" sz="3600"/>
              <a:t>Baseline Change Requests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0F24EB9-DBE8-40BA-8976-2554185D5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305800" cy="4495800"/>
          </a:xfrm>
        </p:spPr>
        <p:txBody>
          <a:bodyPr/>
          <a:lstStyle/>
          <a:p>
            <a:pPr eaLnBrk="1" hangingPunct="1"/>
            <a:r>
              <a:rPr lang="en-US" altLang="en-US" sz="2800"/>
              <a:t>Name, Date, </a:t>
            </a:r>
            <a:r>
              <a:rPr lang="en-US" altLang="en-US" sz="2000"/>
              <a:t>yadda yadda</a:t>
            </a:r>
            <a:endParaRPr lang="en-US" altLang="en-US" sz="2800"/>
          </a:p>
          <a:p>
            <a:pPr eaLnBrk="1" hangingPunct="1"/>
            <a:r>
              <a:rPr lang="en-US" altLang="en-US" sz="2800"/>
              <a:t>Type of change</a:t>
            </a:r>
          </a:p>
          <a:p>
            <a:pPr eaLnBrk="1" hangingPunct="1"/>
            <a:r>
              <a:rPr lang="en-US" altLang="en-US" sz="2800"/>
              <a:t>Goal of making the change</a:t>
            </a:r>
          </a:p>
          <a:p>
            <a:pPr eaLnBrk="1" hangingPunct="1"/>
            <a:r>
              <a:rPr lang="en-US" altLang="en-US" sz="2800"/>
              <a:t>Priority / Urgency</a:t>
            </a:r>
          </a:p>
          <a:p>
            <a:pPr eaLnBrk="1" hangingPunct="1"/>
            <a:r>
              <a:rPr lang="en-US" altLang="en-US" sz="2800"/>
              <a:t>Detailed description of the changes</a:t>
            </a:r>
          </a:p>
          <a:p>
            <a:pPr eaLnBrk="1" hangingPunct="1"/>
            <a:r>
              <a:rPr lang="en-US" altLang="en-US" sz="2800"/>
              <a:t>Expected Effects</a:t>
            </a:r>
          </a:p>
          <a:p>
            <a:pPr eaLnBrk="1" hangingPunct="1"/>
            <a:r>
              <a:rPr lang="en-US" altLang="en-US" sz="2800"/>
              <a:t>Timetable for making changes, testing, release,</a:t>
            </a:r>
          </a:p>
          <a:p>
            <a:pPr eaLnBrk="1" hangingPunct="1"/>
            <a:r>
              <a:rPr lang="en-US" altLang="en-US" sz="2800"/>
              <a:t>Estimated Costs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20662CF0-E314-4AFF-9759-6AE3F6D57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788" y="90488"/>
            <a:ext cx="830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BB5907C0-FB6A-46EE-A835-07B5CDC57FB7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r>
              <a:rPr lang="en-US" altLang="en-US" sz="1400"/>
              <a:t> of 21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satc.gsfc.nasa.gov/GuideBooks/Image4.jpg">
            <a:extLst>
              <a:ext uri="{FF2B5EF4-FFF2-40B4-BE49-F238E27FC236}">
                <a16:creationId xmlns:a16="http://schemas.microsoft.com/office/drawing/2014/main" id="{EA7DE047-2D31-48A9-AA82-A4C242609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4953000" cy="617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>
            <a:extLst>
              <a:ext uri="{FF2B5EF4-FFF2-40B4-BE49-F238E27FC236}">
                <a16:creationId xmlns:a16="http://schemas.microsoft.com/office/drawing/2014/main" id="{57FE2669-7E20-40FB-8C52-FDD789AD7BC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233988" y="3833812"/>
            <a:ext cx="3524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http://satc.gsfc.nasa.gov/GuideBooks/Image4.jpg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4FBC-0630-45DD-8AD6-6F561AD6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Numbering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98A7C5B-DCA3-4B69-8814-F32C5598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371600"/>
            <a:ext cx="90678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 u="sng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    After Modify	Build 1	Build 2   Release 1…</a:t>
            </a:r>
          </a:p>
          <a:p>
            <a:pPr>
              <a:spcBef>
                <a:spcPts val="9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Plan	0.0.0 </a:t>
            </a:r>
            <a:r>
              <a:rPr lang="en-US" alt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(original version)</a:t>
            </a:r>
            <a:endParaRPr lang="en-US" altLang="en-US" sz="20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0.0.1  --&gt;	0.1.0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0.1.1			 --&gt; 	0.2.0   --&gt;	 1.0.0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1	0.0.0  --&gt;	0.1.0	 --&gt; 	0.2.0   --&gt;	 1.0.0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2	0.0.0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0.0.8  --&gt;	0.1.0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0.1.1			 --&gt;  0.2.0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0.2.1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0.2.2					  --&gt;  1.0.0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A716E6E7-3125-4D5E-9385-A155C1FD7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788" y="90488"/>
            <a:ext cx="830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588F7C0-5456-4845-A64A-6B6FC5AF2398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r>
              <a:rPr lang="en-US" altLang="en-US" sz="1400"/>
              <a:t> of 21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392DDA3-F2A1-4696-9E74-6B75B568C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Question...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EB3B1B2-5616-41EC-B82F-6F658CE01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924800" cy="3886200"/>
          </a:xfrm>
        </p:spPr>
        <p:txBody>
          <a:bodyPr/>
          <a:lstStyle/>
          <a:p>
            <a:pPr marL="377825" indent="-377825" eaLnBrk="1" hangingPunct="1"/>
            <a:r>
              <a:rPr lang="en-US" altLang="en-US" b="1">
                <a:solidFill>
                  <a:schemeClr val="bg2"/>
                </a:solidFill>
              </a:rPr>
              <a:t>How do we keep track of all these versions, dependencies among components, approval records, etc. etc. etc.?</a:t>
            </a:r>
          </a:p>
          <a:p>
            <a:pPr marL="1271588" lvl="1" indent="-533400" eaLnBrk="1" hangingPunct="1">
              <a:spcBef>
                <a:spcPct val="45000"/>
              </a:spcBef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en-US" altLang="en-US" sz="3600">
                <a:solidFill>
                  <a:srgbClr val="0000FF"/>
                </a:solidFill>
              </a:rPr>
              <a:t>Use Good CM </a:t>
            </a:r>
            <a:r>
              <a:rPr lang="en-US" altLang="en-US" sz="3600" b="1" u="sng">
                <a:solidFill>
                  <a:srgbClr val="0000FF"/>
                </a:solidFill>
              </a:rPr>
              <a:t>Tools</a:t>
            </a:r>
          </a:p>
          <a:p>
            <a:pPr marL="1271588" lvl="1" indent="-533400" eaLnBrk="1" hangingPunct="1">
              <a:spcBef>
                <a:spcPct val="45000"/>
              </a:spcBef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en-US" altLang="en-US" sz="3600">
                <a:solidFill>
                  <a:srgbClr val="0000FF"/>
                </a:solidFill>
              </a:rPr>
              <a:t>Have a Sound CM </a:t>
            </a:r>
            <a:r>
              <a:rPr lang="en-US" altLang="en-US" sz="3600" b="1" u="sng">
                <a:solidFill>
                  <a:srgbClr val="0000FF"/>
                </a:solidFill>
              </a:rPr>
              <a:t>Procedure</a:t>
            </a:r>
          </a:p>
        </p:txBody>
      </p:sp>
      <p:pic>
        <p:nvPicPr>
          <p:cNvPr id="15364" name="Picture 4" descr="C:\Documents and Settings\dannellys\Local Settings\Temporary Internet Files\Content.IE5\FA16LC51\MCj00787110000[1].wmf">
            <a:extLst>
              <a:ext uri="{FF2B5EF4-FFF2-40B4-BE49-F238E27FC236}">
                <a16:creationId xmlns:a16="http://schemas.microsoft.com/office/drawing/2014/main" id="{692099AE-FC51-4C5A-81B8-5A252E258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4775"/>
            <a:ext cx="936625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B531DB2-C1E7-4E64-8637-24C6C470B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1371600"/>
          </a:xfrm>
        </p:spPr>
        <p:txBody>
          <a:bodyPr/>
          <a:lstStyle/>
          <a:p>
            <a:pPr eaLnBrk="1" hangingPunct="1"/>
            <a:r>
              <a:rPr lang="en-US" altLang="en-US" b="1"/>
              <a:t>CM Repository</a:t>
            </a:r>
            <a:r>
              <a:rPr lang="en-US" altLang="en-US" sz="4000"/>
              <a:t> - Common Jargon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CA70CC0-3A96-4E8F-AF41-01FD7C58B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en-US" b="1"/>
              <a:t>Configuration Item</a:t>
            </a:r>
          </a:p>
          <a:p>
            <a:pPr marL="855663" lvl="1" indent="-398463" eaLnBrk="1" hangingPunct="1"/>
            <a:r>
              <a:rPr lang="en-US" altLang="en-US"/>
              <a:t>standard term for entities in the CMR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b="1"/>
              <a:t>CM Objects</a:t>
            </a:r>
          </a:p>
          <a:p>
            <a:pPr marL="1373188" lvl="2" indent="-342900" eaLnBrk="1" hangingPunct="1"/>
            <a:r>
              <a:rPr lang="en-US" altLang="en-US"/>
              <a:t>CM probably organized as object-oriented database</a:t>
            </a:r>
          </a:p>
          <a:p>
            <a:pPr marL="855663" lvl="1" indent="-398463" eaLnBrk="1" hangingPunct="1"/>
            <a:r>
              <a:rPr lang="en-US" altLang="en-US"/>
              <a:t>Basic Objects</a:t>
            </a:r>
          </a:p>
          <a:p>
            <a:pPr marL="855663" lvl="1" indent="-398463" eaLnBrk="1" hangingPunct="1"/>
            <a:r>
              <a:rPr lang="en-US" altLang="en-US"/>
              <a:t>Aggregate Objects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E7363110-C064-404A-93DB-848FCE1A2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788" y="90488"/>
            <a:ext cx="830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F1A784FF-E633-4206-AC75-E3B5828FE90F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r>
              <a:rPr lang="en-US" altLang="en-US" sz="1400"/>
              <a:t> of 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>
            <a:extLst>
              <a:ext uri="{FF2B5EF4-FFF2-40B4-BE49-F238E27FC236}">
                <a16:creationId xmlns:a16="http://schemas.microsoft.com/office/drawing/2014/main" id="{C650E340-A85D-430A-ADE4-52C56A15A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CM Tools</a:t>
            </a:r>
            <a:r>
              <a:rPr lang="en-US" dirty="0"/>
              <a:t> </a:t>
            </a:r>
            <a:r>
              <a:rPr lang="en-US" sz="3200" dirty="0"/>
              <a:t>- Necessary Features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F9E3160-CE42-4DD3-A3B3-2B006D62C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800"/>
              <a:t>Versioning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/>
              <a:t>Dependency Tracking!!!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/>
              <a:t>Audit Trails!!!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/>
              <a:t>Reporting of Changes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/>
              <a:t>Supports the Change Rules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/>
              <a:t>Requirements Tracing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/>
              <a:t>Repository arranged as "basic objects" and "aggregate objects"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/>
              <a:t>Supports both Linear evolution and Trees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787FFBB-47BA-4C68-8052-726056428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Parts of a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 Plan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037948C-E2ED-4D7F-8628-551C9DDB7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b="1"/>
              <a:t>Process Elements</a:t>
            </a:r>
          </a:p>
          <a:p>
            <a:pPr lvl="2" eaLnBrk="1" hangingPunct="1"/>
            <a:r>
              <a:rPr lang="en-US" altLang="en-US"/>
              <a:t>collection of </a:t>
            </a:r>
            <a:r>
              <a:rPr lang="en-US" altLang="en-US" b="1">
                <a:solidFill>
                  <a:srgbClr val="FF6600"/>
                </a:solidFill>
              </a:rPr>
              <a:t>procedures</a:t>
            </a:r>
            <a:r>
              <a:rPr lang="en-US" altLang="en-US"/>
              <a:t> that define 	     approach to change management</a:t>
            </a:r>
          </a:p>
          <a:p>
            <a:pPr eaLnBrk="1" hangingPunct="1"/>
            <a:r>
              <a:rPr lang="en-US" altLang="en-US" b="1"/>
              <a:t>Component Elements</a:t>
            </a:r>
          </a:p>
          <a:p>
            <a:pPr lvl="2" eaLnBrk="1" hangingPunct="1"/>
            <a:r>
              <a:rPr lang="en-US" altLang="en-US"/>
              <a:t>set of </a:t>
            </a:r>
            <a:r>
              <a:rPr lang="en-US" altLang="en-US" b="1">
                <a:solidFill>
                  <a:srgbClr val="FF6600"/>
                </a:solidFill>
              </a:rPr>
              <a:t>tools</a:t>
            </a:r>
            <a:r>
              <a:rPr lang="en-US" altLang="en-US"/>
              <a:t> and file management system that enable access to and management of items</a:t>
            </a:r>
          </a:p>
          <a:p>
            <a:pPr eaLnBrk="1" hangingPunct="1"/>
            <a:r>
              <a:rPr lang="en-US" altLang="en-US" b="1"/>
              <a:t>Construction Elements</a:t>
            </a:r>
          </a:p>
          <a:p>
            <a:pPr lvl="2" eaLnBrk="1" hangingPunct="1"/>
            <a:r>
              <a:rPr lang="en-US" altLang="en-US" b="1">
                <a:solidFill>
                  <a:srgbClr val="FF6600"/>
                </a:solidFill>
              </a:rPr>
              <a:t>tools</a:t>
            </a:r>
            <a:r>
              <a:rPr lang="en-US" altLang="en-US"/>
              <a:t> that automate the construction 		      of software, test suites, etc.</a:t>
            </a:r>
          </a:p>
          <a:p>
            <a:pPr eaLnBrk="1" hangingPunct="1"/>
            <a:r>
              <a:rPr lang="en-US" altLang="en-US" b="1"/>
              <a:t>Human Elements</a:t>
            </a:r>
          </a:p>
        </p:txBody>
      </p:sp>
      <p:pic>
        <p:nvPicPr>
          <p:cNvPr id="18436" name="Picture 4" descr="MCj02869290000[1]">
            <a:extLst>
              <a:ext uri="{FF2B5EF4-FFF2-40B4-BE49-F238E27FC236}">
                <a16:creationId xmlns:a16="http://schemas.microsoft.com/office/drawing/2014/main" id="{F9A6BDD2-67FE-4978-A52D-1323BCF41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05000"/>
            <a:ext cx="21494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 descr="MPj03829740000[1]">
            <a:extLst>
              <a:ext uri="{FF2B5EF4-FFF2-40B4-BE49-F238E27FC236}">
                <a16:creationId xmlns:a16="http://schemas.microsoft.com/office/drawing/2014/main" id="{F0D42B09-E8D5-44F3-A86D-1DAD6D028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953000"/>
            <a:ext cx="2057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4">
            <a:extLst>
              <a:ext uri="{FF2B5EF4-FFF2-40B4-BE49-F238E27FC236}">
                <a16:creationId xmlns:a16="http://schemas.microsoft.com/office/drawing/2014/main" id="{8E1CB83C-B87B-49F2-A484-211066B37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463" y="90488"/>
            <a:ext cx="1017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785045C2-9599-4497-BD8A-79232A54BA3A}" type="slidenum">
              <a:rPr lang="en-US" altLang="en-US" sz="18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r>
              <a:rPr lang="en-US" altLang="en-US" sz="1800"/>
              <a:t> of 21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0BA6C87-446E-4E01-AD45-A4D5F0195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IEEE / ANSI 828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F28192E-B22C-4D1E-9DAD-0CF1FD0FC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9144000" cy="5791200"/>
          </a:xfrm>
        </p:spPr>
        <p:txBody>
          <a:bodyPr/>
          <a:lstStyle/>
          <a:p>
            <a:pPr marL="0" indent="4763" algn="ctr"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bg2"/>
                </a:solidFill>
                <a:latin typeface="Garamond" panose="02020404030301010803" pitchFamily="18" charset="0"/>
              </a:rPr>
              <a:t>Standard for Software Configuration Management Plans</a:t>
            </a:r>
          </a:p>
          <a:p>
            <a:pPr marL="0" indent="4763" eaLnBrk="1" hangingPunct="1">
              <a:buFont typeface="Wingdings" panose="05000000000000000000" pitchFamily="2" charset="2"/>
              <a:buNone/>
            </a:pPr>
            <a:endParaRPr lang="en-US" altLang="en-US" sz="800" b="1">
              <a:solidFill>
                <a:schemeClr val="bg2"/>
              </a:solidFill>
            </a:endParaRPr>
          </a:p>
          <a:p>
            <a:pPr marL="0" indent="4763" eaLnBrk="1" hangingPunct="1">
              <a:buFont typeface="Wingdings" panose="05000000000000000000" pitchFamily="2" charset="2"/>
              <a:buNone/>
            </a:pPr>
            <a:r>
              <a:rPr lang="en-US" altLang="en-US" sz="1600" b="1"/>
              <a:t>1.  Introduction</a:t>
            </a:r>
          </a:p>
          <a:p>
            <a:pPr marL="747713" lvl="1" eaLnBrk="1" hangingPunct="1">
              <a:buFont typeface="Wingdings" panose="05000000000000000000" pitchFamily="2" charset="2"/>
              <a:buNone/>
            </a:pPr>
            <a:r>
              <a:rPr lang="en-US" altLang="en-US" sz="1400" b="1"/>
              <a:t>a) purpose</a:t>
            </a:r>
          </a:p>
          <a:p>
            <a:pPr marL="747713" lvl="1" eaLnBrk="1" hangingPunct="1">
              <a:buFont typeface="Wingdings" panose="05000000000000000000" pitchFamily="2" charset="2"/>
              <a:buNone/>
            </a:pPr>
            <a:r>
              <a:rPr lang="en-US" altLang="en-US" sz="1400" b="1"/>
              <a:t>b) scope</a:t>
            </a:r>
          </a:p>
          <a:p>
            <a:pPr marL="747713" lvl="1" eaLnBrk="1" hangingPunct="1">
              <a:buFont typeface="Wingdings" panose="05000000000000000000" pitchFamily="2" charset="2"/>
              <a:buNone/>
            </a:pPr>
            <a:r>
              <a:rPr lang="en-US" altLang="en-US" sz="1400" b="1"/>
              <a:t>c) definitions and acronyms</a:t>
            </a:r>
          </a:p>
          <a:p>
            <a:pPr marL="747713" lvl="1" eaLnBrk="1" hangingPunct="1">
              <a:buFont typeface="Wingdings" panose="05000000000000000000" pitchFamily="2" charset="2"/>
              <a:buNone/>
            </a:pPr>
            <a:r>
              <a:rPr lang="en-US" altLang="en-US" sz="1400" b="1"/>
              <a:t>d) references</a:t>
            </a:r>
          </a:p>
          <a:p>
            <a:pPr marL="0" indent="4763" eaLnBrk="1" hangingPunct="1">
              <a:buFont typeface="Wingdings" panose="05000000000000000000" pitchFamily="2" charset="2"/>
              <a:buNone/>
            </a:pPr>
            <a:r>
              <a:rPr lang="en-US" altLang="en-US" sz="1600" b="1"/>
              <a:t>2.  Management</a:t>
            </a:r>
          </a:p>
          <a:p>
            <a:pPr marL="747713" lvl="1" eaLnBrk="1" hangingPunct="1">
              <a:buFont typeface="Wingdings" panose="05000000000000000000" pitchFamily="2" charset="2"/>
              <a:buNone/>
            </a:pPr>
            <a:r>
              <a:rPr lang="en-US" altLang="en-US" sz="1400" b="1"/>
              <a:t>a) organization</a:t>
            </a:r>
          </a:p>
          <a:p>
            <a:pPr marL="747713" lvl="1" eaLnBrk="1" hangingPunct="1">
              <a:buFont typeface="Wingdings" panose="05000000000000000000" pitchFamily="2" charset="2"/>
              <a:buNone/>
            </a:pPr>
            <a:r>
              <a:rPr lang="en-US" altLang="en-US" sz="1400" b="1"/>
              <a:t>b) SCM responsibilities</a:t>
            </a:r>
          </a:p>
          <a:p>
            <a:pPr marL="747713" lvl="1" eaLnBrk="1" hangingPunct="1">
              <a:buFont typeface="Wingdings" panose="05000000000000000000" pitchFamily="2" charset="2"/>
              <a:buNone/>
            </a:pPr>
            <a:r>
              <a:rPr lang="en-US" altLang="en-US" sz="1400" b="1"/>
              <a:t>c) interface control</a:t>
            </a:r>
          </a:p>
          <a:p>
            <a:pPr marL="747713" lvl="1" eaLnBrk="1" hangingPunct="1">
              <a:buFont typeface="Wingdings" panose="05000000000000000000" pitchFamily="2" charset="2"/>
              <a:buNone/>
            </a:pPr>
            <a:r>
              <a:rPr lang="en-US" altLang="en-US" sz="1400" b="1"/>
              <a:t>d) SCMP implementation</a:t>
            </a:r>
          </a:p>
          <a:p>
            <a:pPr marL="747713" lvl="1" eaLnBrk="1" hangingPunct="1">
              <a:buFont typeface="Wingdings" panose="05000000000000000000" pitchFamily="2" charset="2"/>
              <a:buNone/>
            </a:pPr>
            <a:r>
              <a:rPr lang="en-US" altLang="en-US" sz="1400" b="1"/>
              <a:t>e) policies, directives, procedures </a:t>
            </a:r>
            <a:r>
              <a:rPr lang="en-US" altLang="en-US" sz="1400">
                <a:solidFill>
                  <a:schemeClr val="bg2"/>
                </a:solidFill>
              </a:rPr>
              <a:t>(naming conventions, version designations, problem report process)</a:t>
            </a:r>
          </a:p>
          <a:p>
            <a:pPr marL="0" indent="4763" eaLnBrk="1" hangingPunct="1">
              <a:buFont typeface="Wingdings" panose="05000000000000000000" pitchFamily="2" charset="2"/>
              <a:buNone/>
            </a:pPr>
            <a:r>
              <a:rPr lang="en-US" altLang="en-US" sz="1600" b="1"/>
              <a:t>3.  SCM Activities</a:t>
            </a:r>
          </a:p>
          <a:p>
            <a:pPr marL="747713" lvl="1" eaLnBrk="1" hangingPunct="1">
              <a:buFont typeface="Wingdings" panose="05000000000000000000" pitchFamily="2" charset="2"/>
              <a:buNone/>
            </a:pPr>
            <a:r>
              <a:rPr lang="en-US" altLang="en-US" sz="1400" b="1"/>
              <a:t>a) configuration identification</a:t>
            </a:r>
          </a:p>
          <a:p>
            <a:pPr marL="747713" lvl="1" eaLnBrk="1" hangingPunct="1">
              <a:buFont typeface="Wingdings" panose="05000000000000000000" pitchFamily="2" charset="2"/>
              <a:buNone/>
            </a:pPr>
            <a:r>
              <a:rPr lang="en-US" altLang="en-US" sz="1400" b="1"/>
              <a:t>b) configuration control </a:t>
            </a:r>
            <a:r>
              <a:rPr lang="en-US" altLang="en-US" sz="1400">
                <a:solidFill>
                  <a:schemeClr val="bg2"/>
                </a:solidFill>
              </a:rPr>
              <a:t>(change history, review authority, read/write control, member identification)</a:t>
            </a:r>
          </a:p>
          <a:p>
            <a:pPr marL="747713" lvl="1" eaLnBrk="1" hangingPunct="1">
              <a:buFont typeface="Wingdings" panose="05000000000000000000" pitchFamily="2" charset="2"/>
              <a:buNone/>
            </a:pPr>
            <a:r>
              <a:rPr lang="en-US" altLang="en-US" sz="1400" b="1"/>
              <a:t>c) configuration status accounting </a:t>
            </a:r>
            <a:r>
              <a:rPr lang="en-US" altLang="en-US" sz="1400">
                <a:solidFill>
                  <a:schemeClr val="bg2"/>
                </a:solidFill>
              </a:rPr>
              <a:t>(status of change requests, status of approved changes, …)</a:t>
            </a:r>
          </a:p>
          <a:p>
            <a:pPr marL="747713" lvl="1" eaLnBrk="1" hangingPunct="1">
              <a:buFont typeface="Wingdings" panose="05000000000000000000" pitchFamily="2" charset="2"/>
              <a:buNone/>
            </a:pPr>
            <a:r>
              <a:rPr lang="en-US" altLang="en-US" sz="1400" b="1"/>
              <a:t>d) audits and reviews</a:t>
            </a:r>
          </a:p>
          <a:p>
            <a:pPr marL="0" indent="4763" eaLnBrk="1" hangingPunct="1">
              <a:buFont typeface="Wingdings" panose="05000000000000000000" pitchFamily="2" charset="2"/>
              <a:buNone/>
            </a:pPr>
            <a:r>
              <a:rPr lang="en-US" altLang="en-US" sz="1600" b="1"/>
              <a:t>4.  Tools, Techniques, and Methodologies</a:t>
            </a:r>
          </a:p>
          <a:p>
            <a:pPr marL="0" indent="4763" eaLnBrk="1" hangingPunct="1">
              <a:buFont typeface="Wingdings" panose="05000000000000000000" pitchFamily="2" charset="2"/>
              <a:buNone/>
            </a:pPr>
            <a:r>
              <a:rPr lang="en-US" altLang="en-US" sz="1600" b="1"/>
              <a:t>5.  Supplier Control</a:t>
            </a:r>
          </a:p>
          <a:p>
            <a:pPr marL="0" indent="4763" eaLnBrk="1" hangingPunct="1">
              <a:buFont typeface="Wingdings" panose="05000000000000000000" pitchFamily="2" charset="2"/>
              <a:buNone/>
            </a:pPr>
            <a:r>
              <a:rPr lang="en-US" altLang="en-US" sz="1600" b="1"/>
              <a:t>6.  Records Collection and Retention</a:t>
            </a:r>
          </a:p>
        </p:txBody>
      </p:sp>
      <p:pic>
        <p:nvPicPr>
          <p:cNvPr id="19460" name="Picture 5" descr="5835">
            <a:extLst>
              <a:ext uri="{FF2B5EF4-FFF2-40B4-BE49-F238E27FC236}">
                <a16:creationId xmlns:a16="http://schemas.microsoft.com/office/drawing/2014/main" id="{F26A6E18-4275-4F52-935E-C504E64CA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1676400"/>
            <a:ext cx="17335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4">
            <a:extLst>
              <a:ext uri="{FF2B5EF4-FFF2-40B4-BE49-F238E27FC236}">
                <a16:creationId xmlns:a16="http://schemas.microsoft.com/office/drawing/2014/main" id="{E0B482CC-6274-4A0A-925B-2251AD1C8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463" y="90488"/>
            <a:ext cx="1017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814ABD76-D66D-4E7D-9FE4-A3A3D2367409}" type="slidenum">
              <a:rPr lang="en-US" altLang="en-US" sz="18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r>
              <a:rPr lang="en-US" altLang="en-US" sz="1800"/>
              <a:t> of 21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A9BC8FA-6D43-47B0-8868-FA7DA8C71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IEEE 1042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CFDC9DA-B807-4A07-AB69-69B9F159C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bg2"/>
                </a:solidFill>
                <a:latin typeface="Garamond" panose="02020404030301010803" pitchFamily="18" charset="0"/>
              </a:rPr>
              <a:t>Guide to Software Configuration Management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2400" b="1">
              <a:solidFill>
                <a:schemeClr val="bg2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 altLang="en-US" sz="2800"/>
              <a:t>Defines </a:t>
            </a:r>
            <a:r>
              <a:rPr lang="en-US" altLang="en-US" sz="2800" b="1">
                <a:solidFill>
                  <a:srgbClr val="FF6600"/>
                </a:solidFill>
              </a:rPr>
              <a:t>terms</a:t>
            </a:r>
            <a:r>
              <a:rPr lang="en-US" altLang="en-US" sz="2800"/>
              <a:t> such as baseline and version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800"/>
              <a:t>Discusses configuration management as a management discipline and its </a:t>
            </a:r>
            <a:r>
              <a:rPr lang="en-US" altLang="en-US" sz="2800" b="1">
                <a:solidFill>
                  <a:srgbClr val="FF6600"/>
                </a:solidFill>
              </a:rPr>
              <a:t>role</a:t>
            </a:r>
            <a:r>
              <a:rPr lang="en-US" altLang="en-US" sz="2800"/>
              <a:t> in the engineering process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800"/>
              <a:t>Includes </a:t>
            </a:r>
            <a:r>
              <a:rPr lang="en-US" altLang="en-US" sz="2800" b="1">
                <a:solidFill>
                  <a:srgbClr val="FF6600"/>
                </a:solidFill>
              </a:rPr>
              <a:t>checklists</a:t>
            </a:r>
            <a:r>
              <a:rPr lang="en-US" altLang="en-US" sz="2800"/>
              <a:t> of issues for sections of the SCMP (IEEE Std 828)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800">
                <a:solidFill>
                  <a:schemeClr val="bg2"/>
                </a:solidFill>
              </a:rPr>
              <a:t>Includes four complete </a:t>
            </a:r>
            <a:r>
              <a:rPr lang="en-US" altLang="en-US" sz="2800" b="1">
                <a:solidFill>
                  <a:srgbClr val="FF6600"/>
                </a:solidFill>
              </a:rPr>
              <a:t>examples</a:t>
            </a:r>
            <a:r>
              <a:rPr lang="en-US" altLang="en-US" sz="2800">
                <a:solidFill>
                  <a:schemeClr val="bg2"/>
                </a:solidFill>
              </a:rPr>
              <a:t> of SCMPs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0F73BFF8-21D9-47F3-A1E3-1F27DB21C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463" y="90488"/>
            <a:ext cx="1017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9424BB31-6CDB-4FAD-8593-62B9A500D0A0}" type="slidenum">
              <a:rPr lang="en-US" altLang="en-US" sz="18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r>
              <a:rPr lang="en-US" altLang="en-US" sz="1800"/>
              <a:t> of 21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5BA7B52-59C7-499B-9886-9DEF21AA9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CM Audits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B2AB8D2-15A9-4720-AC34-96117B9DC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693025" cy="372427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/>
              <a:t>% of unapproved changes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% of Change Orders completed on schedule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% of affected Configuration Items that were not checked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% of properly documented Configuration Items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number of CM Process Failures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19E732B2-750E-4B60-866E-F7BA287AA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463" y="90488"/>
            <a:ext cx="1017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5A1F4535-E918-451C-AC45-80C7EDE90A3F}" type="slidenum">
              <a:rPr lang="en-US" altLang="en-US" sz="18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r>
              <a:rPr lang="en-US" altLang="en-US" sz="1800"/>
              <a:t> of 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2E31D63-5A83-4906-AD92-A6A286976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Starter Questions...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07EB7F8-A554-40CF-9F43-516F49981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bg2"/>
                </a:solidFill>
              </a:rPr>
              <a:t>Which is more important?</a:t>
            </a:r>
          </a:p>
          <a:p>
            <a:pPr marL="1831975" lvl="3" indent="-452438" eaLnBrk="1" hangingPunct="1">
              <a:defRPr/>
            </a:pPr>
            <a:r>
              <a:rPr lang="en-US" sz="2800" b="1" dirty="0">
                <a:solidFill>
                  <a:schemeClr val="bg2"/>
                </a:solidFill>
              </a:rPr>
              <a:t>reliability and stability</a:t>
            </a:r>
          </a:p>
          <a:p>
            <a:pPr marL="1831975" lvl="3" indent="-452438" eaLnBrk="1" hangingPunct="1">
              <a:defRPr/>
            </a:pPr>
            <a:r>
              <a:rPr lang="en-US" sz="2800" b="1" dirty="0">
                <a:solidFill>
                  <a:schemeClr val="bg2"/>
                </a:solidFill>
              </a:rPr>
              <a:t>unrestrained progress</a:t>
            </a:r>
            <a:endParaRPr lang="en-US" sz="4000" b="1" dirty="0">
              <a:solidFill>
                <a:schemeClr val="bg2"/>
              </a:solidFill>
            </a:endParaRPr>
          </a:p>
          <a:p>
            <a:pPr eaLnBrk="1" hangingPunct="1">
              <a:spcBef>
                <a:spcPts val="1800"/>
              </a:spcBef>
              <a:defRPr/>
            </a:pPr>
            <a:r>
              <a:rPr lang="en-US" b="1" dirty="0">
                <a:solidFill>
                  <a:schemeClr val="bg2"/>
                </a:solidFill>
              </a:rPr>
              <a:t>Why is change potentially dangerous?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b="1" dirty="0">
                <a:solidFill>
                  <a:schemeClr val="bg2"/>
                </a:solidFill>
              </a:rPr>
              <a:t>What causes configuration problems?</a:t>
            </a:r>
          </a:p>
          <a:p>
            <a:pPr lvl="3" eaLnBrk="1" hangingPunct="1">
              <a:spcBef>
                <a:spcPts val="300"/>
              </a:spcBef>
              <a:defRPr/>
            </a:pPr>
            <a:r>
              <a:rPr lang="en-US" b="1" dirty="0">
                <a:solidFill>
                  <a:schemeClr val="bg2"/>
                </a:solidFill>
              </a:rPr>
              <a:t>multiple developers</a:t>
            </a:r>
          </a:p>
          <a:p>
            <a:pPr lvl="3" eaLnBrk="1" hangingPunct="1">
              <a:spcBef>
                <a:spcPts val="300"/>
              </a:spcBef>
              <a:defRPr/>
            </a:pPr>
            <a:r>
              <a:rPr lang="en-US" b="1" dirty="0">
                <a:solidFill>
                  <a:schemeClr val="bg2"/>
                </a:solidFill>
              </a:rPr>
              <a:t>multiple releases</a:t>
            </a:r>
          </a:p>
          <a:p>
            <a:pPr lvl="3" eaLnBrk="1" hangingPunct="1">
              <a:spcBef>
                <a:spcPts val="300"/>
              </a:spcBef>
              <a:defRPr/>
            </a:pPr>
            <a:r>
              <a:rPr lang="en-US" b="1" dirty="0">
                <a:solidFill>
                  <a:schemeClr val="bg2"/>
                </a:solidFill>
              </a:rPr>
              <a:t>components used in multiple products</a:t>
            </a:r>
          </a:p>
          <a:p>
            <a:pPr lvl="3" eaLnBrk="1" hangingPunct="1">
              <a:spcBef>
                <a:spcPts val="300"/>
              </a:spcBef>
              <a:defRPr/>
            </a:pPr>
            <a:r>
              <a:rPr lang="en-US" b="1" dirty="0">
                <a:solidFill>
                  <a:schemeClr val="bg2"/>
                </a:solidFill>
              </a:rPr>
              <a:t>changing requirements</a:t>
            </a:r>
          </a:p>
          <a:p>
            <a:pPr lvl="3" eaLnBrk="1" hangingPunct="1">
              <a:spcBef>
                <a:spcPts val="300"/>
              </a:spcBef>
              <a:defRPr/>
            </a:pPr>
            <a:r>
              <a:rPr lang="en-US" b="1" dirty="0">
                <a:solidFill>
                  <a:schemeClr val="bg2"/>
                </a:solidFill>
              </a:rPr>
              <a:t>etc...</a:t>
            </a:r>
          </a:p>
        </p:txBody>
      </p:sp>
      <p:pic>
        <p:nvPicPr>
          <p:cNvPr id="4100" name="Picture 4" descr="C:\Documents and Settings\dannellys\Local Settings\Temporary Internet Files\Content.IE5\FA16LC51\MCj00787110000[1].wmf">
            <a:extLst>
              <a:ext uri="{FF2B5EF4-FFF2-40B4-BE49-F238E27FC236}">
                <a16:creationId xmlns:a16="http://schemas.microsoft.com/office/drawing/2014/main" id="{30D42932-577C-46D8-9C9B-77CC7401E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4775"/>
            <a:ext cx="936625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BE92BC2-9963-43E1-8385-39C2045E9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4C595EA-70DE-4580-84D1-BB529656E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bg2"/>
                </a:solidFill>
              </a:rPr>
              <a:t>Change is inevitable.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b="1">
                <a:solidFill>
                  <a:schemeClr val="bg2"/>
                </a:solidFill>
              </a:rPr>
              <a:t>Baselines are milestones of a configuration item.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b="1">
                <a:solidFill>
                  <a:schemeClr val="bg2"/>
                </a:solidFill>
              </a:rPr>
              <a:t>Use a tool or set of tools to control change</a:t>
            </a:r>
          </a:p>
          <a:p>
            <a:pPr lvl="2" eaLnBrk="1" hangingPunct="1"/>
            <a:r>
              <a:rPr lang="en-US" altLang="en-US">
                <a:solidFill>
                  <a:schemeClr val="bg2"/>
                </a:solidFill>
              </a:rPr>
              <a:t>access control</a:t>
            </a:r>
          </a:p>
          <a:p>
            <a:pPr lvl="2" eaLnBrk="1" hangingPunct="1"/>
            <a:r>
              <a:rPr lang="en-US" altLang="en-US">
                <a:solidFill>
                  <a:schemeClr val="bg2"/>
                </a:solidFill>
              </a:rPr>
              <a:t>version tracking</a:t>
            </a:r>
          </a:p>
          <a:p>
            <a:pPr lvl="2" eaLnBrk="1" hangingPunct="1"/>
            <a:r>
              <a:rPr lang="en-US" altLang="en-US">
                <a:solidFill>
                  <a:schemeClr val="bg2"/>
                </a:solidFill>
              </a:rPr>
              <a:t>etc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b="1">
                <a:solidFill>
                  <a:schemeClr val="bg2"/>
                </a:solidFill>
              </a:rPr>
              <a:t>Adopt a Change Management Plan</a:t>
            </a:r>
          </a:p>
        </p:txBody>
      </p:sp>
      <p:sp>
        <p:nvSpPr>
          <p:cNvPr id="22532" name="Line 4">
            <a:extLst>
              <a:ext uri="{FF2B5EF4-FFF2-40B4-BE49-F238E27FC236}">
                <a16:creationId xmlns:a16="http://schemas.microsoft.com/office/drawing/2014/main" id="{24137F28-40BE-4AD8-B5A5-983AA2DAA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600200"/>
            <a:ext cx="84582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AutoShape 7">
            <a:extLst>
              <a:ext uri="{FF2B5EF4-FFF2-40B4-BE49-F238E27FC236}">
                <a16:creationId xmlns:a16="http://schemas.microsoft.com/office/drawing/2014/main" id="{382D86E9-C9FD-472E-A2CD-F242EFE12F9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334000" y="1295400"/>
            <a:ext cx="1981200" cy="1676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418 h 21600"/>
              <a:gd name="T14" fmla="*/ 19869 w 21600"/>
              <a:gd name="T15" fmla="*/ 774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265" y="0"/>
                </a:lnTo>
                <a:lnTo>
                  <a:pt x="15265" y="4418"/>
                </a:lnTo>
                <a:lnTo>
                  <a:pt x="12427" y="4418"/>
                </a:lnTo>
                <a:cubicBezTo>
                  <a:pt x="5564" y="4418"/>
                  <a:pt x="0" y="7883"/>
                  <a:pt x="0" y="12158"/>
                </a:cubicBezTo>
                <a:lnTo>
                  <a:pt x="0" y="21600"/>
                </a:lnTo>
                <a:lnTo>
                  <a:pt x="3395" y="21600"/>
                </a:lnTo>
                <a:lnTo>
                  <a:pt x="3395" y="12158"/>
                </a:lnTo>
                <a:cubicBezTo>
                  <a:pt x="3395" y="9718"/>
                  <a:pt x="7439" y="7740"/>
                  <a:pt x="12427" y="7740"/>
                </a:cubicBezTo>
                <a:lnTo>
                  <a:pt x="15265" y="7740"/>
                </a:lnTo>
                <a:lnTo>
                  <a:pt x="15265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33CC33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IN"/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78F7D689-1C30-4C65-88AC-64B60B76B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57263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>
                <a:solidFill>
                  <a:srgbClr val="009900"/>
                </a:solidFill>
                <a:latin typeface="Arial" charset="0"/>
              </a:rPr>
              <a:t>Change is inevitable.</a:t>
            </a:r>
            <a:endParaRPr lang="en-US" sz="3600" b="1" i="1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4584" name="AutoShape 8">
            <a:extLst>
              <a:ext uri="{FF2B5EF4-FFF2-40B4-BE49-F238E27FC236}">
                <a16:creationId xmlns:a16="http://schemas.microsoft.com/office/drawing/2014/main" id="{EE814D05-2F66-4ABF-97E9-833C2BB976E1}"/>
              </a:ext>
            </a:extLst>
          </p:cNvPr>
          <p:cNvSpPr>
            <a:spLocks noChangeArrowheads="1"/>
          </p:cNvSpPr>
          <p:nvPr/>
        </p:nvSpPr>
        <p:spPr bwMode="auto">
          <a:xfrm rot="3079234">
            <a:off x="5073651" y="3876675"/>
            <a:ext cx="381000" cy="1844675"/>
          </a:xfrm>
          <a:prstGeom prst="downArrow">
            <a:avLst>
              <a:gd name="adj1" fmla="val 50000"/>
              <a:gd name="adj2" fmla="val 139377"/>
            </a:avLst>
          </a:prstGeom>
          <a:solidFill>
            <a:srgbClr val="33CC33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A2391187-F86C-4838-B77B-318022E8B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71800"/>
            <a:ext cx="3587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rgbClr val="C00000"/>
                </a:solidFill>
              </a:rPr>
              <a:t>Change creates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rgbClr val="C00000"/>
                </a:solidFill>
              </a:rPr>
              <a:t>confusion.</a:t>
            </a:r>
            <a:endParaRPr lang="en-US" altLang="en-US" sz="3600">
              <a:solidFill>
                <a:srgbClr val="C00000"/>
              </a:solidFill>
            </a:endParaRP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F3B22896-15C1-484B-BF15-233572BF6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1712913"/>
            <a:ext cx="67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</a:rPr>
              <a:t>AND</a:t>
            </a:r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EF888673-C490-40F5-AF92-79D6FE5B7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768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</a:rPr>
              <a:t>BUT,</a:t>
            </a:r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3768FAAA-ACC1-4E79-AB92-B159D2734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7164388" cy="708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Confusion is NOT inevitable.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  <p:bldP spid="24586" grpId="0"/>
      <p:bldP spid="24587" grpId="0"/>
      <p:bldP spid="24588" grpId="0"/>
      <p:bldP spid="245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D063D27-B344-4560-8AF5-12239F613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Outline for Tonight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81676B5-4D62-43F0-9F32-04EAB4146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en-US"/>
              <a:t>"Baselines"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/>
              <a:t>CM Repository and Config Tools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/>
              <a:t>CM Plan</a:t>
            </a:r>
          </a:p>
          <a:p>
            <a:pPr eaLnBrk="1" hangingPunct="1"/>
            <a:endParaRPr lang="en-US" altLang="en-US"/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273D594B-2154-42E1-99CC-71230C57E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752600"/>
            <a:ext cx="84582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FF2A1854-4EBE-44CF-8D56-2FD12C62F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6019800"/>
            <a:ext cx="5959475" cy="7381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28588" indent="-14288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chemeClr val="bg2"/>
                </a:solidFill>
              </a:rPr>
              <a:t>Much of this Software Configuration Management presentation </a:t>
            </a:r>
          </a:p>
          <a:p>
            <a:pPr algn="ctr" eaLnBrk="1" hangingPunct="1"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chemeClr val="bg2"/>
                </a:solidFill>
              </a:rPr>
              <a:t>is based on Chapter 27 of Pressman's </a:t>
            </a:r>
          </a:p>
          <a:p>
            <a:pPr lvl="1"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i="1">
                <a:solidFill>
                  <a:schemeClr val="bg2"/>
                </a:solidFill>
              </a:rPr>
              <a:t>Software Engineering: A Practitioners Approach</a:t>
            </a:r>
            <a:r>
              <a:rPr lang="en-US" altLang="en-US" sz="1400">
                <a:solidFill>
                  <a:schemeClr val="bg2"/>
                </a:solidFill>
              </a:rPr>
              <a:t> 6th Edition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7DC3050-7A58-44FD-A770-76187AC2B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Goals of CM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B2BBE5E-9D65-4688-A02F-3F012403C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58200" cy="38862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sz="3400"/>
              <a:t>Identify Change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3400"/>
              <a:t>Report Changes to people who        Need to Know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3400"/>
              <a:t>Control Change</a:t>
            </a:r>
          </a:p>
          <a:p>
            <a:pPr lvl="2" eaLnBrk="1" hangingPunct="1"/>
            <a:r>
              <a:rPr lang="en-US" altLang="en-US" sz="2800"/>
              <a:t>Stability vs Progress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3400"/>
              <a:t>Ensure Change is Properly Implemented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B2A637EA-F20D-45B8-B74B-C863F1420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90488"/>
            <a:ext cx="654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FDD5CDBF-427E-49DD-A49D-C59C762BB142}" type="slidenum">
              <a:rPr lang="en-US" altLang="en-US" sz="12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r>
              <a:rPr lang="en-US" altLang="en-US" sz="1200"/>
              <a:t> of 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A1F5A54-8740-42FC-B0B3-EFF21383E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What Changes?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B8F6639-69D6-4BC9-85C8-7A066FC76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b="1"/>
              <a:t>Software Code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/>
              <a:t>source code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/>
              <a:t>object code</a:t>
            </a:r>
          </a:p>
          <a:p>
            <a:pPr eaLnBrk="1" hangingPunct="1"/>
            <a:r>
              <a:rPr lang="en-US" altLang="en-US" b="1"/>
              <a:t>Tests</a:t>
            </a:r>
          </a:p>
          <a:p>
            <a:pPr eaLnBrk="1" hangingPunct="1"/>
            <a:r>
              <a:rPr lang="en-US" altLang="en-US" b="1"/>
              <a:t>Data</a:t>
            </a:r>
          </a:p>
          <a:p>
            <a:pPr eaLnBrk="1" hangingPunct="1"/>
            <a:r>
              <a:rPr lang="en-US" altLang="en-US" b="1"/>
              <a:t>Documents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/>
              <a:t>SRS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/>
              <a:t>designs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/>
              <a:t>project schedules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/>
              <a:t>test plans, test results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/>
              <a:t>…</a:t>
            </a:r>
          </a:p>
        </p:txBody>
      </p:sp>
      <p:pic>
        <p:nvPicPr>
          <p:cNvPr id="8196" name="Picture 4" descr="C:\Documents and Settings\dannellys\Local Settings\Temporary Internet Files\Content.IE5\FA16LC51\MCj00787110000[1].wmf">
            <a:extLst>
              <a:ext uri="{FF2B5EF4-FFF2-40B4-BE49-F238E27FC236}">
                <a16:creationId xmlns:a16="http://schemas.microsoft.com/office/drawing/2014/main" id="{D0CD186D-C584-4F9D-A9CE-B07FB7436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4775"/>
            <a:ext cx="936625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1595E61-B3E6-4BDE-BB8A-E8983D07C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Concept: </a:t>
            </a:r>
            <a:r>
              <a:rPr lang="en-US" altLang="en-US" b="1"/>
              <a:t>"Baseline"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BE13E4C-4256-40FC-935F-C951DA963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marL="0" indent="4763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"A specification or product that has been formally reviewed and agreed upon, that there-after serves as the basis for further development, and that can be changed only through formal change control procedures."</a:t>
            </a:r>
          </a:p>
          <a:p>
            <a:pPr lvl="4" indent="3175" eaLnBrk="1" hangingPunct="1">
              <a:buFont typeface="Wingdings" panose="05000000000000000000" pitchFamily="2" charset="2"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IEEE Std 729 </a:t>
            </a:r>
          </a:p>
          <a:p>
            <a:pPr lvl="4" indent="317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Standard Glossary of Software Engineering Terminology</a:t>
            </a:r>
          </a:p>
          <a:p>
            <a:pPr lvl="4" indent="3175" eaLnBrk="1" hangingPunct="1">
              <a:buFont typeface="Wingdings" panose="05000000000000000000" pitchFamily="2" charset="2"/>
              <a:buNone/>
            </a:pPr>
            <a:endParaRPr lang="en-US" altLang="en-US" sz="1800" i="1">
              <a:latin typeface="Times New Roman" panose="02020603050405020304" pitchFamily="18" charset="0"/>
            </a:endParaRP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5FC6CD9F-6507-4E9B-8157-5C65FC307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4213" y="90488"/>
            <a:ext cx="731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7 of 21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C3CF028-E02A-4407-B2F7-FEB7E08BC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609600"/>
            <a:ext cx="304800" cy="304800"/>
          </a:xfrm>
          <a:prstGeom prst="star5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3D52688-0BDF-487B-A312-E31A1A066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Baselines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08840B5-1CE8-47C9-A80F-2CFC80A6A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eaLnBrk="1" hangingPunct="1">
              <a:spcBef>
                <a:spcPct val="55000"/>
              </a:spcBef>
            </a:pPr>
            <a:r>
              <a:rPr lang="en-US" altLang="en-US" sz="2800"/>
              <a:t>Establishment of a baseline is a milestone.  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en-US" sz="2800"/>
              <a:t>Before that milestone, changes can be made informally.  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en-US" sz="2800"/>
              <a:t>Once reviewed and accepted, the product becomes an established baseline.  Everyone proceeds using that version, which is located in a central repository.  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en-US" sz="2800"/>
              <a:t>Therefore, further change requires formal review, notifications, etc.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32416663-A64B-43D5-8254-EBFA1200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4213" y="90488"/>
            <a:ext cx="731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7D92D4EB-A2CF-4C36-B119-D548A74FFAFD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r>
              <a:rPr lang="en-US" altLang="en-US" sz="1400"/>
              <a:t> of 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8173E3E-97ED-42BF-9E4D-CB479D6D8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924800" cy="3886200"/>
          </a:xfrm>
        </p:spPr>
        <p:txBody>
          <a:bodyPr/>
          <a:lstStyle/>
          <a:p>
            <a:pPr marL="533400" indent="-533400" eaLnBrk="1" hangingPunct="1">
              <a:spcBef>
                <a:spcPct val="0"/>
              </a:spcBef>
              <a:buSzTx/>
              <a:buFont typeface="Wingdings" panose="05000000000000000000" pitchFamily="2" charset="2"/>
              <a:buAutoNum type="arabicPeriod"/>
              <a:defRPr/>
            </a:pPr>
            <a:r>
              <a:rPr lang="en-US" sz="2400" dirty="0"/>
              <a:t>Change Request is made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(see next slide)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533400" indent="-533400" eaLnBrk="1" hangingPunct="1">
              <a:spcBef>
                <a:spcPct val="40000"/>
              </a:spcBef>
              <a:buSzTx/>
              <a:buFont typeface="Wingdings" panose="05000000000000000000" pitchFamily="2" charset="2"/>
              <a:buAutoNum type="arabicPeriod"/>
              <a:defRPr/>
            </a:pPr>
            <a:r>
              <a:rPr lang="en-US" sz="2400" dirty="0"/>
              <a:t>Request is Approved or Denied</a:t>
            </a:r>
          </a:p>
          <a:p>
            <a:pPr marL="533400" indent="-533400" eaLnBrk="1" hangingPunct="1">
              <a:spcBef>
                <a:spcPct val="40000"/>
              </a:spcBef>
              <a:buSzTx/>
              <a:buFont typeface="Wingdings" panose="05000000000000000000" pitchFamily="2" charset="2"/>
              <a:buAutoNum type="arabicPeriod"/>
              <a:defRPr/>
            </a:pPr>
            <a:r>
              <a:rPr lang="en-US" sz="2400" dirty="0"/>
              <a:t>"Check Out" the item(s)</a:t>
            </a:r>
          </a:p>
          <a:p>
            <a:pPr marL="533400" indent="-533400" eaLnBrk="1" hangingPunct="1">
              <a:spcBef>
                <a:spcPct val="40000"/>
              </a:spcBef>
              <a:buSzTx/>
              <a:buFont typeface="Wingdings" panose="05000000000000000000" pitchFamily="2" charset="2"/>
              <a:buAutoNum type="arabicPeriod"/>
              <a:defRPr/>
            </a:pPr>
            <a:r>
              <a:rPr lang="en-US" sz="2400" dirty="0"/>
              <a:t>Make Changes</a:t>
            </a:r>
          </a:p>
          <a:p>
            <a:pPr marL="533400" indent="-533400" eaLnBrk="1" hangingPunct="1">
              <a:spcBef>
                <a:spcPct val="40000"/>
              </a:spcBef>
              <a:buSzTx/>
              <a:buFont typeface="Wingdings" panose="05000000000000000000" pitchFamily="2" charset="2"/>
              <a:buAutoNum type="arabicPeriod"/>
              <a:defRPr/>
            </a:pPr>
            <a:r>
              <a:rPr lang="en-US" sz="2400" dirty="0"/>
              <a:t>Testing or Reviews</a:t>
            </a:r>
          </a:p>
          <a:p>
            <a:pPr marL="1714500" lvl="3" indent="-342900" eaLnBrk="1" hangingPunct="1">
              <a:spcBef>
                <a:spcPct val="5000"/>
              </a:spcBef>
              <a:buSzTx/>
              <a:defRPr/>
            </a:pPr>
            <a:r>
              <a:rPr lang="en-US" sz="1600" dirty="0"/>
              <a:t>formal review of design changes,</a:t>
            </a:r>
          </a:p>
          <a:p>
            <a:pPr marL="1714500" lvl="3" indent="-342900" eaLnBrk="1" hangingPunct="1">
              <a:spcBef>
                <a:spcPct val="5000"/>
              </a:spcBef>
              <a:buSzTx/>
              <a:defRPr/>
            </a:pPr>
            <a:r>
              <a:rPr lang="en-US" sz="1600" dirty="0"/>
              <a:t>regression testing of modules, etc</a:t>
            </a:r>
          </a:p>
          <a:p>
            <a:pPr marL="533400" indent="-533400" eaLnBrk="1" hangingPunct="1">
              <a:spcBef>
                <a:spcPct val="40000"/>
              </a:spcBef>
              <a:buSzTx/>
              <a:buFont typeface="Wingdings" panose="05000000000000000000" pitchFamily="2" charset="2"/>
              <a:buAutoNum type="arabicPeriod"/>
              <a:defRPr/>
            </a:pPr>
            <a:r>
              <a:rPr lang="en-US" sz="2400" dirty="0"/>
              <a:t>Review the Change Order</a:t>
            </a:r>
          </a:p>
          <a:p>
            <a:pPr marL="533400" indent="-533400" eaLnBrk="1" hangingPunct="1">
              <a:spcBef>
                <a:spcPct val="40000"/>
              </a:spcBef>
              <a:buSzTx/>
              <a:buFont typeface="Wingdings" panose="05000000000000000000" pitchFamily="2" charset="2"/>
              <a:buAutoNum type="arabicPeriod"/>
              <a:defRPr/>
            </a:pPr>
            <a:r>
              <a:rPr lang="en-US" sz="2400" dirty="0"/>
              <a:t>Notify all Dependencies</a:t>
            </a:r>
          </a:p>
          <a:p>
            <a:pPr marL="1714500" lvl="3" indent="-342900" eaLnBrk="1" hangingPunct="1">
              <a:spcBef>
                <a:spcPct val="5000"/>
              </a:spcBef>
              <a:buSzTx/>
              <a:defRPr/>
            </a:pPr>
            <a:r>
              <a:rPr lang="en-US" sz="1600" dirty="0"/>
              <a:t>when baseline change will occur</a:t>
            </a:r>
          </a:p>
          <a:p>
            <a:pPr marL="1714500" lvl="3" indent="-342900" eaLnBrk="1" hangingPunct="1">
              <a:spcBef>
                <a:spcPct val="5000"/>
              </a:spcBef>
              <a:buSzTx/>
              <a:defRPr/>
            </a:pPr>
            <a:r>
              <a:rPr lang="en-US" sz="1600" dirty="0"/>
              <a:t>what changes were made to baseline</a:t>
            </a:r>
          </a:p>
          <a:p>
            <a:pPr marL="533400" indent="-533400" eaLnBrk="1" hangingPunct="1">
              <a:spcBef>
                <a:spcPct val="40000"/>
              </a:spcBef>
              <a:buSzTx/>
              <a:buFont typeface="Wingdings" panose="05000000000000000000" pitchFamily="2" charset="2"/>
              <a:buAutoNum type="arabicPeriod"/>
              <a:defRPr/>
            </a:pPr>
            <a:r>
              <a:rPr lang="en-US" sz="2400" dirty="0"/>
              <a:t>"Check In" the new baseline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4981ECF-A89D-493E-A466-CE26E9FD8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Baseline</a:t>
            </a:r>
            <a:r>
              <a:rPr lang="en-US" dirty="0"/>
              <a:t> </a:t>
            </a:r>
            <a:r>
              <a:rPr lang="en-US" sz="4000" dirty="0"/>
              <a:t>- </a:t>
            </a:r>
            <a:r>
              <a:rPr lang="en-US" sz="3600" dirty="0"/>
              <a:t>Standard Change Process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1A0F7602-F00A-4484-8EA8-EC185965F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4213" y="90488"/>
            <a:ext cx="731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AAF41E7-1C30-499D-9D66-225BA5AE1C7A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r>
              <a:rPr lang="en-US" altLang="en-US" sz="1400"/>
              <a:t> of 21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1248</TotalTime>
  <Words>908</Words>
  <Application>Microsoft Office PowerPoint</Application>
  <PresentationFormat>On-screen Show (4:3)</PresentationFormat>
  <Paragraphs>171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Courier New</vt:lpstr>
      <vt:lpstr>Garamond</vt:lpstr>
      <vt:lpstr>Times New Roman</vt:lpstr>
      <vt:lpstr>Wingdings</vt:lpstr>
      <vt:lpstr>Pixel</vt:lpstr>
      <vt:lpstr>Configuration Management (managing change)</vt:lpstr>
      <vt:lpstr>Starter Questions...</vt:lpstr>
      <vt:lpstr>PowerPoint Presentation</vt:lpstr>
      <vt:lpstr>Outline for Tonight</vt:lpstr>
      <vt:lpstr>Goals of CM</vt:lpstr>
      <vt:lpstr>What Changes?</vt:lpstr>
      <vt:lpstr>Key Concept: "Baseline"</vt:lpstr>
      <vt:lpstr>Baselines</vt:lpstr>
      <vt:lpstr>Baseline - Standard Change Process</vt:lpstr>
      <vt:lpstr>Template for  Baseline Change Requests</vt:lpstr>
      <vt:lpstr>PowerPoint Presentation</vt:lpstr>
      <vt:lpstr>Version Numbering</vt:lpstr>
      <vt:lpstr>Question...</vt:lpstr>
      <vt:lpstr>CM Repository - Common Jargon</vt:lpstr>
      <vt:lpstr>CM Tools - Necessary Features</vt:lpstr>
      <vt:lpstr>Parts of a CM Plan</vt:lpstr>
      <vt:lpstr>IEEE / ANSI 828</vt:lpstr>
      <vt:lpstr>IEEE 1042</vt:lpstr>
      <vt:lpstr>CM Audits</vt:lpstr>
      <vt:lpstr>Summary</vt:lpstr>
    </vt:vector>
  </TitlesOfParts>
  <Company>Winthrop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Management</dc:title>
  <dc:creator>Stephen Dannelly</dc:creator>
  <cp:lastModifiedBy>DELL</cp:lastModifiedBy>
  <cp:revision>69</cp:revision>
  <dcterms:created xsi:type="dcterms:W3CDTF">2004-11-16T15:40:08Z</dcterms:created>
  <dcterms:modified xsi:type="dcterms:W3CDTF">2021-04-17T03:59:06Z</dcterms:modified>
</cp:coreProperties>
</file>