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6"/>
  </p:notesMasterIdLst>
  <p:handoutMasterIdLst>
    <p:handoutMasterId r:id="rId87"/>
  </p:handoutMasterIdLst>
  <p:sldIdLst>
    <p:sldId id="318" r:id="rId2"/>
    <p:sldId id="256" r:id="rId3"/>
    <p:sldId id="353" r:id="rId4"/>
    <p:sldId id="257" r:id="rId5"/>
    <p:sldId id="278" r:id="rId6"/>
    <p:sldId id="279" r:id="rId7"/>
    <p:sldId id="258" r:id="rId8"/>
    <p:sldId id="384" r:id="rId9"/>
    <p:sldId id="259" r:id="rId10"/>
    <p:sldId id="260" r:id="rId11"/>
    <p:sldId id="261" r:id="rId12"/>
    <p:sldId id="262" r:id="rId13"/>
    <p:sldId id="263" r:id="rId14"/>
    <p:sldId id="264" r:id="rId15"/>
    <p:sldId id="266" r:id="rId16"/>
    <p:sldId id="352" r:id="rId17"/>
    <p:sldId id="291" r:id="rId18"/>
    <p:sldId id="343" r:id="rId19"/>
    <p:sldId id="360" r:id="rId20"/>
    <p:sldId id="269" r:id="rId21"/>
    <p:sldId id="361" r:id="rId22"/>
    <p:sldId id="270" r:id="rId23"/>
    <p:sldId id="271" r:id="rId24"/>
    <p:sldId id="281" r:id="rId25"/>
    <p:sldId id="282" r:id="rId26"/>
    <p:sldId id="372" r:id="rId27"/>
    <p:sldId id="373" r:id="rId28"/>
    <p:sldId id="374" r:id="rId29"/>
    <p:sldId id="378" r:id="rId30"/>
    <p:sldId id="375" r:id="rId31"/>
    <p:sldId id="389" r:id="rId32"/>
    <p:sldId id="390" r:id="rId33"/>
    <p:sldId id="382" r:id="rId34"/>
    <p:sldId id="379" r:id="rId35"/>
    <p:sldId id="380" r:id="rId36"/>
    <p:sldId id="385" r:id="rId37"/>
    <p:sldId id="391" r:id="rId38"/>
    <p:sldId id="392" r:id="rId39"/>
    <p:sldId id="393" r:id="rId40"/>
    <p:sldId id="387" r:id="rId41"/>
    <p:sldId id="388" r:id="rId42"/>
    <p:sldId id="272" r:id="rId43"/>
    <p:sldId id="283" r:id="rId44"/>
    <p:sldId id="273" r:id="rId45"/>
    <p:sldId id="274" r:id="rId46"/>
    <p:sldId id="292" r:id="rId47"/>
    <p:sldId id="320" r:id="rId48"/>
    <p:sldId id="354" r:id="rId49"/>
    <p:sldId id="355" r:id="rId50"/>
    <p:sldId id="322" r:id="rId51"/>
    <p:sldId id="275" r:id="rId52"/>
    <p:sldId id="356" r:id="rId53"/>
    <p:sldId id="357" r:id="rId54"/>
    <p:sldId id="358" r:id="rId55"/>
    <p:sldId id="362" r:id="rId56"/>
    <p:sldId id="329" r:id="rId57"/>
    <p:sldId id="363" r:id="rId58"/>
    <p:sldId id="348" r:id="rId59"/>
    <p:sldId id="359" r:id="rId60"/>
    <p:sldId id="364" r:id="rId61"/>
    <p:sldId id="365" r:id="rId62"/>
    <p:sldId id="366" r:id="rId63"/>
    <p:sldId id="290" r:id="rId64"/>
    <p:sldId id="301" r:id="rId65"/>
    <p:sldId id="367" r:id="rId66"/>
    <p:sldId id="349" r:id="rId67"/>
    <p:sldId id="350" r:id="rId68"/>
    <p:sldId id="326" r:id="rId69"/>
    <p:sldId id="368" r:id="rId70"/>
    <p:sldId id="369" r:id="rId71"/>
    <p:sldId id="370" r:id="rId72"/>
    <p:sldId id="351" r:id="rId73"/>
    <p:sldId id="371" r:id="rId74"/>
    <p:sldId id="319" r:id="rId75"/>
    <p:sldId id="302" r:id="rId76"/>
    <p:sldId id="315" r:id="rId77"/>
    <p:sldId id="316" r:id="rId78"/>
    <p:sldId id="317" r:id="rId79"/>
    <p:sldId id="330" r:id="rId80"/>
    <p:sldId id="344" r:id="rId81"/>
    <p:sldId id="345" r:id="rId82"/>
    <p:sldId id="346" r:id="rId83"/>
    <p:sldId id="347" r:id="rId84"/>
    <p:sldId id="289" r:id="rId85"/>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94" y="-108"/>
      </p:cViewPr>
      <p:guideLst>
        <p:guide orient="horz" pos="1517"/>
        <p:guide pos="1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cs typeface="ＭＳ Ｐゴシック" charset="-128"/>
              </a:defRPr>
            </a:lvl1pPr>
          </a:lstStyle>
          <a:p>
            <a:pPr>
              <a:defRPr/>
            </a:pPr>
            <a:endParaRPr lang="en-US"/>
          </a:p>
        </p:txBody>
      </p:sp>
      <p:sp>
        <p:nvSpPr>
          <p:cNvPr id="74756"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cs typeface="ＭＳ Ｐゴシック" charset="-128"/>
              </a:defRPr>
            </a:lvl1pPr>
          </a:lstStyle>
          <a:p>
            <a:pPr>
              <a:defRPr/>
            </a:pPr>
            <a:endParaRPr lang="en-US"/>
          </a:p>
        </p:txBody>
      </p:sp>
      <p:sp>
        <p:nvSpPr>
          <p:cNvPr id="74757"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charset="0"/>
              </a:defRPr>
            </a:lvl1pPr>
          </a:lstStyle>
          <a:p>
            <a:fld id="{54492EB3-0312-4C94-ACA2-C5355F3C7664}" type="slidenum">
              <a:rPr lang="en-US"/>
              <a:pPr/>
              <a:t>‹#›</a:t>
            </a:fld>
            <a:endParaRPr lang="en-US"/>
          </a:p>
        </p:txBody>
      </p:sp>
    </p:spTree>
    <p:extLst>
      <p:ext uri="{BB962C8B-B14F-4D97-AF65-F5344CB8AC3E}">
        <p14:creationId xmlns:p14="http://schemas.microsoft.com/office/powerpoint/2010/main" val="4292921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charset="0"/>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90588" y="696913"/>
            <a:ext cx="521970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charset="0"/>
              </a:defRPr>
            </a:lvl1pPr>
          </a:lstStyle>
          <a:p>
            <a:fld id="{0C9E32B4-B3B1-4225-B1EE-1A9B01E99D40}" type="slidenum">
              <a:rPr lang="en-US"/>
              <a:pPr/>
              <a:t>‹#›</a:t>
            </a:fld>
            <a:endParaRPr lang="en-US"/>
          </a:p>
        </p:txBody>
      </p:sp>
    </p:spTree>
    <p:extLst>
      <p:ext uri="{BB962C8B-B14F-4D97-AF65-F5344CB8AC3E}">
        <p14:creationId xmlns:p14="http://schemas.microsoft.com/office/powerpoint/2010/main" val="992559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B534060-CEFA-42F5-8F8B-10AE1E493BE7}"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1D7B7A3-AC53-43E5-B643-2C51BEB2A4FF}" type="slidenum">
              <a:rPr lang="en-US"/>
              <a:pPr/>
              <a:t>11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27CDA14-3197-4095-A0D3-F47D3DA01A1E}" type="slidenum">
              <a:rPr lang="en-US"/>
              <a:pPr/>
              <a:t>12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3D689BC-F572-4BA9-AB89-A03A584F0857}" type="slidenum">
              <a:rPr lang="en-US"/>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0385B22-6B66-48BC-8AE6-1E478A3CAB3A}" type="slidenum">
              <a:rPr lang="en-US"/>
              <a:pPr/>
              <a:t>14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508355F-3906-4B8A-A13C-4D51DD85A2A4}" type="slidenum">
              <a:rPr lang="en-US"/>
              <a:pPr/>
              <a:t>15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963EF80-E9B9-4B6E-9929-A6CBF4649B08}" type="slidenum">
              <a:rPr lang="en-US"/>
              <a:pPr/>
              <a:t>16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382FA15-1B10-4CF1-A2E6-E223568F8713}" type="slidenum">
              <a:rPr lang="en-US"/>
              <a:pPr/>
              <a:t>17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DF07683-E227-469A-9B1A-E09CF32C7CA9}" type="slidenum">
              <a:rPr lang="en-US"/>
              <a:pPr/>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5B593B-0AEB-430F-A40A-ABB32B8A3B3A}" type="slidenum">
              <a:rPr lang="en-US"/>
              <a:pPr/>
              <a:t>19</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C8AC77-05AD-4B47-9659-126DABED6D46}" type="slidenum">
              <a:rPr lang="en-US"/>
              <a:pPr/>
              <a:t>20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8DC76A4-7CFC-45C3-A87F-C66B869671CB}"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364175B-759C-440D-948D-A19806604024}" type="slidenum">
              <a:rPr lang="en-US"/>
              <a:pPr/>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8852C7D-DD15-4840-8F87-F3C9189612C6}" type="slidenum">
              <a:rPr lang="en-US"/>
              <a:pPr/>
              <a:t>22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F151B8F-42BC-4F70-BBB4-B75117B82E89}" type="slidenum">
              <a:rPr lang="en-US"/>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938AB46-E39A-45DC-96AA-EBEAB3713A7B}" type="slidenum">
              <a:rPr lang="en-US"/>
              <a:pPr/>
              <a:t>24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2BD9BEE-782A-4A51-B4CD-DD4202A318B3}" type="slidenum">
              <a:rPr lang="en-US"/>
              <a:pPr/>
              <a:t>25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5B593B-0AEB-430F-A40A-ABB32B8A3B3A}" type="slidenum">
              <a:rPr lang="en-US"/>
              <a:pPr/>
              <a:t>33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79D6252-9D79-45B3-A133-502007AED4E7}" type="slidenum">
              <a:rPr lang="en-US"/>
              <a:pPr/>
              <a:t>42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9285CF-9147-4C86-BFB0-5537E5985403}" type="slidenum">
              <a:rPr lang="en-US"/>
              <a:pPr/>
              <a:t>43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7955D52-9982-4A86-A44F-222362204651}" type="slidenum">
              <a:rPr lang="en-US"/>
              <a:pPr/>
              <a:t>44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A79A738-9A4B-4B70-A2E4-85751BE973DF}" type="slidenum">
              <a:rPr lang="en-US"/>
              <a:pPr/>
              <a:t>45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5318887-75B5-408A-B8AC-5EA0ABF8D853}" type="slidenum">
              <a:rPr lang="en-US"/>
              <a:pPr/>
              <a:t>46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9FC8D5B-B812-431D-AADB-7243F62EBF8D}" type="slidenum">
              <a:rPr lang="en-US"/>
              <a:pPr/>
              <a:t>47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589F9A3-0743-40BF-9A58-A77045B77C28}" type="slidenum">
              <a:rPr lang="en-US"/>
              <a:pPr/>
              <a:t>48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527FE5B-9EEE-4958-B5B5-4164576585BE}" type="slidenum">
              <a:rPr lang="en-US"/>
              <a:pPr/>
              <a:t>49</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28D127E-8957-409F-A0B0-5CEDB23D4F5F}" type="slidenum">
              <a:rPr lang="en-US"/>
              <a:pPr/>
              <a:t>50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ACA0314-E5D9-4509-9AF9-A7EA88DFAD0A}" type="slidenum">
              <a:rPr lang="en-US"/>
              <a:pPr/>
              <a:t>51</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BAE5287-434B-4E28-B04B-E31B51CD754A}" type="slidenum">
              <a:rPr lang="en-US"/>
              <a:pPr/>
              <a:t>56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CC4ED71-0D3F-4B0F-92B2-0A838296B595}"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1D8BEFD-DE3A-422F-AFAA-E26CE7473F29}" type="slidenum">
              <a:rPr lang="en-US"/>
              <a:pPr/>
              <a:t>58</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8B320BB-398A-4A04-8BB1-17855C21961F}" type="slidenum">
              <a:rPr lang="en-US"/>
              <a:pPr/>
              <a:t>63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0738B46-12BD-4446-A6F7-9C9FE987E152}" type="slidenum">
              <a:rPr lang="en-US"/>
              <a:pPr/>
              <a:t>64</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8A283A2-B722-46C9-A49B-A21ACB7FC6DB}" type="slidenum">
              <a:rPr lang="en-US"/>
              <a:pPr/>
              <a:t>66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9C75CE7-7258-47DB-AB98-A3B39CE9A9AA}" type="slidenum">
              <a:rPr lang="en-US"/>
              <a:pPr/>
              <a:t>67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E5649ADA-BE74-41D7-BC32-3D75266ED622}" type="slidenum">
              <a:rPr lang="en-US"/>
              <a:pPr/>
              <a:t>68</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1F9320E-0BA8-494B-A821-35288194FE29}" type="slidenum">
              <a:rPr lang="en-US"/>
              <a:pPr/>
              <a:t>72</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5365683-9F0E-4E17-8133-2421DEE06219}" type="slidenum">
              <a:rPr lang="en-US"/>
              <a:pPr/>
              <a:t>74</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3BA76C7-0215-4085-A473-315A24B4BFF7}" type="slidenum">
              <a:rPr lang="en-US"/>
              <a:pPr/>
              <a:t>75</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2D04C15-BB92-480D-A600-A12CC9213F13}"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C6F4AA6-5623-4E1F-8317-F7D00EA1E473}" type="slidenum">
              <a:rPr lang="en-US"/>
              <a:pPr/>
              <a:t>76</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EC3D24D-5125-4AE9-ABA8-0ED1B47B5BD4}" type="slidenum">
              <a:rPr lang="en-US"/>
              <a:pPr/>
              <a:t>77</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750D156-35E9-4E22-BBD7-B652F311FABB}" type="slidenum">
              <a:rPr lang="en-US"/>
              <a:pPr/>
              <a:t>78</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D8F268E-2A03-40EA-894B-8EF6DC029F56}" type="slidenum">
              <a:rPr lang="en-US"/>
              <a:pPr/>
              <a:t>79</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93A140B-5356-4FFE-B84E-2EB291CADAF0}" type="slidenum">
              <a:rPr lang="en-US"/>
              <a:pPr/>
              <a:t>80</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057BAA96-B9D8-43EE-AE3B-E43D2C768C1E}" type="slidenum">
              <a:rPr lang="en-US"/>
              <a:pPr/>
              <a:t>81</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FDF1F95-3677-4922-941D-521227D594D3}" type="slidenum">
              <a:rPr lang="en-US"/>
              <a:pPr/>
              <a:t>82</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B6C00A6-5557-45CD-9256-DF811CEBED31}" type="slidenum">
              <a:rPr lang="en-US"/>
              <a:pPr/>
              <a:t>83</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9160786-C6EC-46DE-BB4C-00F9336E2DF7}" type="slidenum">
              <a:rPr lang="en-US"/>
              <a:pPr/>
              <a:t>84</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582DDEE-1DC8-47FE-ABBC-659D5EAEFE8B}" type="slidenum">
              <a:rPr lang="en-US"/>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E220190-F904-4007-A11B-C0603F036466}"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A55762D-50E3-4B49-AC35-AB41CC4A133C}" type="slidenum">
              <a:rPr lang="en-US"/>
              <a:pPr/>
              <a:t>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260FD50-1798-4884-8B81-CDFE853188F9}" type="slidenum">
              <a:rPr lang="en-US"/>
              <a:pPr/>
              <a:t>10</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35388"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336699"/>
                </a:solidFill>
                <a:latin typeface="Helvetica" charset="0"/>
              </a:rPr>
              <a:t>Operating System Concepts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1401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2997"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2998"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12999"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3000"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13001" name="Text Box 9"/>
          <p:cNvSpPr txBox="1">
            <a:spLocks noChangeArrowheads="1"/>
          </p:cNvSpPr>
          <p:nvPr/>
        </p:nvSpPr>
        <p:spPr bwMode="auto">
          <a:xfrm>
            <a:off x="6397625" y="8818563"/>
            <a:ext cx="644525" cy="346075"/>
          </a:xfrm>
          <a:prstGeom prst="rect">
            <a:avLst/>
          </a:prstGeom>
          <a:noFill/>
          <a:ln w="9525">
            <a:noFill/>
            <a:miter lim="800000"/>
            <a:headEnd/>
            <a:tailEnd/>
          </a:ln>
          <a:effectLst/>
        </p:spPr>
        <p:txBody>
          <a:bodyPr wrap="none" lIns="130622" tIns="65311" rIns="130622" bIns="65311">
            <a:spAutoFit/>
          </a:bodyPr>
          <a:lstStyle/>
          <a:p>
            <a:pPr algn="ctr">
              <a:spcBef>
                <a:spcPct val="50000"/>
              </a:spcBef>
            </a:pPr>
            <a:r>
              <a:rPr lang="en-US" sz="1400" b="1">
                <a:solidFill>
                  <a:srgbClr val="006699"/>
                </a:solidFill>
                <a:latin typeface="Helvetica" charset="0"/>
              </a:rPr>
              <a:t>5.</a:t>
            </a:r>
            <a:fld id="{2A4C16DD-49BF-48F5-8211-DA6BB90C5110}" type="slidenum">
              <a:rPr lang="en-US" sz="1400" b="1">
                <a:solidFill>
                  <a:srgbClr val="006699"/>
                </a:solidFill>
                <a:latin typeface="Helvetica" charset="0"/>
              </a:rPr>
              <a:pPr algn="ctr">
                <a:spcBef>
                  <a:spcPct val="50000"/>
                </a:spcBef>
              </a:pPr>
              <a:t>‹#›</a:t>
            </a:fld>
            <a:endParaRPr lang="en-US" sz="1400" b="1">
              <a:solidFill>
                <a:srgbClr val="006699"/>
              </a:solidFill>
              <a:latin typeface="Helvetica" charset="0"/>
            </a:endParaRPr>
          </a:p>
        </p:txBody>
      </p:sp>
      <p:sp>
        <p:nvSpPr>
          <p:cNvPr id="213002" name="Text Box 10"/>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006699"/>
                </a:solidFill>
                <a:latin typeface="Helvetica" charset="0"/>
              </a:rPr>
              <a:t>Silberschatz, Galvin and Gagne ©2009</a:t>
            </a:r>
          </a:p>
        </p:txBody>
      </p:sp>
      <p:sp>
        <p:nvSpPr>
          <p:cNvPr id="213003" name="Text Box 11"/>
          <p:cNvSpPr txBox="1">
            <a:spLocks noChangeArrowheads="1"/>
          </p:cNvSpPr>
          <p:nvPr/>
        </p:nvSpPr>
        <p:spPr bwMode="auto">
          <a:xfrm>
            <a:off x="279400" y="8828088"/>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006699"/>
                </a:solidFill>
                <a:latin typeface="Helvetica" charset="0"/>
              </a:rPr>
              <a:t>Operating System Concepts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028700" y="914400"/>
            <a:ext cx="11658600" cy="2836863"/>
          </a:xfrm>
        </p:spPr>
        <p:txBody>
          <a:bodyPr/>
          <a:lstStyle/>
          <a:p>
            <a:pPr eaLnBrk="1" hangingPunct="1"/>
            <a:r>
              <a:rPr lang="en-US" dirty="0" smtClean="0"/>
              <a:t>CPU </a:t>
            </a:r>
            <a:r>
              <a:rPr lang="en-US" dirty="0" smtClean="0"/>
              <a:t>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85900" y="369888"/>
            <a:ext cx="11544300" cy="768350"/>
          </a:xfrm>
        </p:spPr>
        <p:txBody>
          <a:bodyPr/>
          <a:lstStyle/>
          <a:p>
            <a:pPr eaLnBrk="1" hangingPunct="1"/>
            <a:r>
              <a:rPr lang="en-US" smtClean="0"/>
              <a:t>Scheduling Criteria</a:t>
            </a:r>
          </a:p>
        </p:txBody>
      </p:sp>
      <p:sp>
        <p:nvSpPr>
          <p:cNvPr id="31747" name="Rectangle 3"/>
          <p:cNvSpPr>
            <a:spLocks noGrp="1" noChangeArrowheads="1"/>
          </p:cNvSpPr>
          <p:nvPr>
            <p:ph type="body" idx="1"/>
          </p:nvPr>
        </p:nvSpPr>
        <p:spPr>
          <a:xfrm>
            <a:off x="1228725" y="1662113"/>
            <a:ext cx="11456988" cy="6903389"/>
          </a:xfrm>
        </p:spPr>
        <p:txBody>
          <a:bodyPr/>
          <a:lstStyle/>
          <a:p>
            <a:r>
              <a:rPr lang="en-US" sz="2800" b="1" dirty="0" smtClean="0"/>
              <a:t>CPU utilization </a:t>
            </a:r>
            <a:r>
              <a:rPr lang="en-US" sz="2800" dirty="0" smtClean="0"/>
              <a:t>– keep the CPU as busy as possible</a:t>
            </a:r>
          </a:p>
          <a:p>
            <a:endParaRPr lang="en-US" sz="2800" dirty="0" smtClean="0"/>
          </a:p>
          <a:p>
            <a:r>
              <a:rPr lang="en-US" sz="2800" b="1" dirty="0" smtClean="0"/>
              <a:t>Throughput</a:t>
            </a:r>
            <a:r>
              <a:rPr lang="en-US" sz="2800" dirty="0" smtClean="0"/>
              <a:t> – # of processes that complete their execution per time unit</a:t>
            </a:r>
          </a:p>
          <a:p>
            <a:endParaRPr lang="en-US" sz="2800" dirty="0" smtClean="0"/>
          </a:p>
          <a:p>
            <a:r>
              <a:rPr lang="en-US" sz="2800" b="1" dirty="0" smtClean="0"/>
              <a:t>Turnaround time </a:t>
            </a:r>
            <a:r>
              <a:rPr lang="en-US" sz="2800" dirty="0" smtClean="0"/>
              <a:t>– amount of time to execute a particular process</a:t>
            </a:r>
          </a:p>
          <a:p>
            <a:endParaRPr lang="en-US" sz="2800" dirty="0" smtClean="0"/>
          </a:p>
          <a:p>
            <a:r>
              <a:rPr lang="en-US" sz="2800" b="1" dirty="0" smtClean="0"/>
              <a:t>Waiting time </a:t>
            </a:r>
            <a:r>
              <a:rPr lang="en-US" sz="2800" dirty="0" smtClean="0"/>
              <a:t>– amount of time a process has been waiting in the ready queue</a:t>
            </a:r>
          </a:p>
          <a:p>
            <a:endParaRPr lang="en-US" sz="2800" dirty="0" smtClean="0"/>
          </a:p>
          <a:p>
            <a:r>
              <a:rPr lang="en-US" sz="2800" b="1" dirty="0" smtClean="0"/>
              <a:t>Response time </a:t>
            </a:r>
            <a:r>
              <a:rPr lang="en-US" sz="2800" dirty="0" smtClean="0"/>
              <a:t>– amount of time it takes from when a request was submitted until the first response is produced, not output  (for time-sharing environment)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85900" y="369888"/>
            <a:ext cx="11544300" cy="768350"/>
          </a:xfrm>
        </p:spPr>
        <p:txBody>
          <a:bodyPr/>
          <a:lstStyle/>
          <a:p>
            <a:pPr eaLnBrk="1" hangingPunct="1"/>
            <a:r>
              <a:rPr lang="en-US" sz="4000" smtClean="0"/>
              <a:t>Scheduling Algorithm Optimization Criteria</a:t>
            </a:r>
          </a:p>
        </p:txBody>
      </p:sp>
      <p:sp>
        <p:nvSpPr>
          <p:cNvPr id="33795" name="Rectangle 3"/>
          <p:cNvSpPr>
            <a:spLocks noGrp="1" noChangeArrowheads="1"/>
          </p:cNvSpPr>
          <p:nvPr>
            <p:ph type="body" idx="1"/>
          </p:nvPr>
        </p:nvSpPr>
        <p:spPr>
          <a:xfrm>
            <a:off x="1241425" y="1919288"/>
            <a:ext cx="11026775" cy="5978525"/>
          </a:xfrm>
        </p:spPr>
        <p:txBody>
          <a:bodyPr/>
          <a:lstStyle/>
          <a:p>
            <a:r>
              <a:rPr lang="en-US" sz="2800" dirty="0" smtClean="0"/>
              <a:t>Max CPU utilization</a:t>
            </a:r>
          </a:p>
          <a:p>
            <a:r>
              <a:rPr lang="en-US" sz="2800" dirty="0" smtClean="0"/>
              <a:t>Max throughput</a:t>
            </a:r>
          </a:p>
          <a:p>
            <a:r>
              <a:rPr lang="en-US" sz="2800" dirty="0" smtClean="0"/>
              <a:t>Min turnaround time </a:t>
            </a:r>
          </a:p>
          <a:p>
            <a:r>
              <a:rPr lang="en-US" sz="2800" dirty="0" smtClean="0"/>
              <a:t>Min waiting time </a:t>
            </a:r>
          </a:p>
          <a:p>
            <a:r>
              <a:rPr lang="en-US" sz="2800" dirty="0" smtClean="0"/>
              <a:t>Min response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85900" y="533400"/>
            <a:ext cx="12006263" cy="609600"/>
          </a:xfrm>
        </p:spPr>
        <p:txBody>
          <a:bodyPr/>
          <a:lstStyle/>
          <a:p>
            <a:pPr eaLnBrk="1" hangingPunct="1"/>
            <a:r>
              <a:rPr lang="en-US" sz="4000" smtClean="0"/>
              <a:t>First-Come, First-Served (FCFS) Scheduling</a:t>
            </a:r>
          </a:p>
        </p:txBody>
      </p:sp>
      <p:sp>
        <p:nvSpPr>
          <p:cNvPr id="35843" name="Rectangle 3"/>
          <p:cNvSpPr>
            <a:spLocks noGrp="1" noChangeArrowheads="1"/>
          </p:cNvSpPr>
          <p:nvPr>
            <p:ph type="body" idx="1"/>
          </p:nvPr>
        </p:nvSpPr>
        <p:spPr>
          <a:xfrm>
            <a:off x="746449" y="989045"/>
            <a:ext cx="12167117" cy="7837714"/>
          </a:xfrm>
        </p:spPr>
        <p:txBody>
          <a:bodyPr/>
          <a:lstStyle/>
          <a:p>
            <a:pPr>
              <a:lnSpc>
                <a:spcPct val="90000"/>
              </a:lnSpc>
              <a:buFont typeface="Monotype Sorts" charset="2"/>
              <a:buNone/>
              <a:tabLst>
                <a:tab pos="4330700" algn="ctr"/>
                <a:tab pos="6621463" algn="ctr"/>
              </a:tabLst>
            </a:pPr>
            <a:r>
              <a:rPr lang="en-US" sz="2300" dirty="0" smtClean="0"/>
              <a:t>		</a:t>
            </a:r>
            <a:r>
              <a:rPr lang="en-US" sz="2400" u="sng" dirty="0" smtClean="0"/>
              <a:t>Process</a:t>
            </a:r>
            <a:r>
              <a:rPr lang="en-US" sz="2400" dirty="0" smtClean="0"/>
              <a:t>	</a:t>
            </a:r>
            <a:r>
              <a:rPr lang="en-US" sz="2400" u="sng" dirty="0" smtClean="0"/>
              <a:t>Burst Time	</a:t>
            </a:r>
          </a:p>
          <a:p>
            <a:pPr>
              <a:lnSpc>
                <a:spcPct val="90000"/>
              </a:lnSpc>
              <a:buFont typeface="Monotype Sorts" charset="2"/>
              <a:buNone/>
              <a:tabLst>
                <a:tab pos="4330700" algn="ctr"/>
                <a:tab pos="6621463" algn="ctr"/>
              </a:tabLst>
            </a:pPr>
            <a:r>
              <a:rPr lang="en-US" sz="2400" dirty="0" smtClean="0"/>
              <a:t>		 </a:t>
            </a:r>
            <a:r>
              <a:rPr lang="en-US" sz="2400" i="1" dirty="0" smtClean="0"/>
              <a:t>P</a:t>
            </a:r>
            <a:r>
              <a:rPr lang="en-US" sz="2400" i="1" baseline="-25000" dirty="0" smtClean="0"/>
              <a:t>1</a:t>
            </a:r>
            <a:r>
              <a:rPr lang="en-US" sz="2400" dirty="0" smtClean="0"/>
              <a:t>	24</a:t>
            </a:r>
          </a:p>
          <a:p>
            <a:pPr>
              <a:lnSpc>
                <a:spcPct val="90000"/>
              </a:lnSpc>
              <a:buFont typeface="Monotype Sorts" charset="2"/>
              <a:buNone/>
              <a:tabLst>
                <a:tab pos="4330700" algn="ctr"/>
                <a:tab pos="6621463" algn="ctr"/>
              </a:tabLst>
            </a:pPr>
            <a:r>
              <a:rPr lang="en-US" sz="2400" dirty="0" smtClean="0"/>
              <a:t>		 </a:t>
            </a:r>
            <a:r>
              <a:rPr lang="en-US" sz="2400" i="1" dirty="0" smtClean="0"/>
              <a:t>P</a:t>
            </a:r>
            <a:r>
              <a:rPr lang="en-US" sz="2400" i="1" baseline="-25000" dirty="0" smtClean="0"/>
              <a:t>2</a:t>
            </a:r>
            <a:r>
              <a:rPr lang="en-US" sz="2400" dirty="0" smtClean="0"/>
              <a:t> 	3</a:t>
            </a:r>
          </a:p>
          <a:p>
            <a:pPr>
              <a:lnSpc>
                <a:spcPct val="90000"/>
              </a:lnSpc>
              <a:buFont typeface="Monotype Sorts" charset="2"/>
              <a:buNone/>
              <a:tabLst>
                <a:tab pos="4330700" algn="ctr"/>
                <a:tab pos="6621463" algn="ctr"/>
              </a:tabLst>
            </a:pPr>
            <a:r>
              <a:rPr lang="en-US" sz="2400" dirty="0" smtClean="0"/>
              <a:t>		 </a:t>
            </a:r>
            <a:r>
              <a:rPr lang="en-US" sz="2400" i="1" dirty="0" smtClean="0"/>
              <a:t>P</a:t>
            </a:r>
            <a:r>
              <a:rPr lang="en-US" sz="2400" i="1" baseline="-25000" dirty="0" smtClean="0"/>
              <a:t>3	 </a:t>
            </a:r>
            <a:r>
              <a:rPr lang="en-US" sz="2400" dirty="0" smtClean="0"/>
              <a:t>3</a:t>
            </a:r>
            <a:r>
              <a:rPr lang="en-US" sz="2400" i="1" baseline="-25000" dirty="0" smtClean="0"/>
              <a:t> </a:t>
            </a:r>
          </a:p>
          <a:p>
            <a:pPr>
              <a:lnSpc>
                <a:spcPct val="90000"/>
              </a:lnSpc>
              <a:tabLst>
                <a:tab pos="4330700" algn="ctr"/>
                <a:tab pos="6621463" algn="ctr"/>
              </a:tabLst>
            </a:pPr>
            <a:r>
              <a:rPr lang="en-US" sz="2400" dirty="0" smtClean="0"/>
              <a:t>Suppose that the processes arrive in the order: </a:t>
            </a:r>
            <a:r>
              <a:rPr lang="en-US" sz="2400" i="1" dirty="0" smtClean="0"/>
              <a:t>P</a:t>
            </a:r>
            <a:r>
              <a:rPr lang="en-US" sz="2400" i="1" baseline="-25000" dirty="0" smtClean="0"/>
              <a:t>1</a:t>
            </a:r>
            <a:r>
              <a:rPr lang="en-US" sz="2400" dirty="0" smtClean="0"/>
              <a:t> , </a:t>
            </a:r>
            <a:r>
              <a:rPr lang="en-US" sz="2400" i="1" dirty="0" smtClean="0"/>
              <a:t>P</a:t>
            </a:r>
            <a:r>
              <a:rPr lang="en-US" sz="2400" i="1" baseline="-25000" dirty="0" smtClean="0"/>
              <a:t>2</a:t>
            </a:r>
            <a:r>
              <a:rPr lang="en-US" sz="2400" dirty="0" smtClean="0"/>
              <a:t> , </a:t>
            </a:r>
            <a:r>
              <a:rPr lang="en-US" sz="2400" i="1" dirty="0" smtClean="0"/>
              <a:t>P</a:t>
            </a:r>
            <a:r>
              <a:rPr lang="en-US" sz="2400" i="1" baseline="-25000" dirty="0" smtClean="0"/>
              <a:t>3  </a:t>
            </a:r>
            <a:br>
              <a:rPr lang="en-US" sz="2400" i="1" baseline="-25000" dirty="0" smtClean="0"/>
            </a:br>
            <a:r>
              <a:rPr lang="en-US" sz="2400" dirty="0" smtClean="0"/>
              <a:t>The Gantt Chart for the schedule is:</a:t>
            </a:r>
            <a:br>
              <a:rPr lang="en-US" sz="2400" dirty="0" smtClean="0"/>
            </a:br>
            <a:r>
              <a:rPr lang="en-US" sz="2400" dirty="0" smtClean="0"/>
              <a:t/>
            </a:r>
            <a:br>
              <a:rPr lang="en-US" sz="2400" dirty="0" smtClean="0"/>
            </a:br>
            <a:r>
              <a:rPr lang="en-US" sz="2400" dirty="0" smtClean="0"/>
              <a:t/>
            </a:r>
            <a:br>
              <a:rPr lang="en-US" sz="2400" dirty="0" smtClean="0"/>
            </a:br>
            <a:r>
              <a:rPr lang="en-US" sz="2300" dirty="0" smtClean="0"/>
              <a:t/>
            </a:r>
            <a:br>
              <a:rPr lang="en-US" sz="2300" dirty="0" smtClean="0"/>
            </a:br>
            <a:r>
              <a:rPr lang="en-US" sz="2300" dirty="0" smtClean="0"/>
              <a:t/>
            </a:r>
            <a:br>
              <a:rPr lang="en-US" sz="2300" dirty="0" smtClean="0"/>
            </a:br>
            <a:endParaRPr lang="en-US" sz="2300" dirty="0" smtClean="0"/>
          </a:p>
          <a:p>
            <a:pPr>
              <a:lnSpc>
                <a:spcPct val="90000"/>
              </a:lnSpc>
              <a:buFont typeface="Monotype Sorts" charset="2"/>
              <a:buNone/>
              <a:tabLst>
                <a:tab pos="4330700" algn="ctr"/>
                <a:tab pos="6621463" algn="ctr"/>
              </a:tabLst>
            </a:pPr>
            <a:endParaRPr lang="en-US" sz="2300" dirty="0" smtClean="0"/>
          </a:p>
          <a:p>
            <a:pPr>
              <a:lnSpc>
                <a:spcPct val="90000"/>
              </a:lnSpc>
              <a:tabLst>
                <a:tab pos="4330700" algn="ctr"/>
                <a:tab pos="6621463" algn="ctr"/>
              </a:tabLst>
            </a:pPr>
            <a:r>
              <a:rPr lang="en-US" sz="2400" dirty="0" smtClean="0"/>
              <a:t>Waiting time for </a:t>
            </a:r>
            <a:r>
              <a:rPr lang="en-US" sz="2400" i="1" dirty="0" smtClean="0"/>
              <a:t>P</a:t>
            </a:r>
            <a:r>
              <a:rPr lang="en-US" sz="2400" i="1" baseline="-25000" dirty="0" smtClean="0"/>
              <a:t>1</a:t>
            </a:r>
            <a:r>
              <a:rPr lang="en-US" sz="2400" dirty="0" smtClean="0"/>
              <a:t>  = 0; </a:t>
            </a:r>
            <a:r>
              <a:rPr lang="en-US" sz="2400" i="1" dirty="0" smtClean="0"/>
              <a:t>P</a:t>
            </a:r>
            <a:r>
              <a:rPr lang="en-US" sz="2400" i="1" baseline="-25000" dirty="0" smtClean="0"/>
              <a:t>2</a:t>
            </a:r>
            <a:r>
              <a:rPr lang="en-US" sz="2400" dirty="0" smtClean="0"/>
              <a:t>  = 24; </a:t>
            </a:r>
            <a:r>
              <a:rPr lang="en-US" sz="2400" i="1" dirty="0" smtClean="0"/>
              <a:t>P</a:t>
            </a:r>
            <a:r>
              <a:rPr lang="en-US" sz="2400" i="1" baseline="-25000" dirty="0" smtClean="0"/>
              <a:t>3 </a:t>
            </a:r>
            <a:r>
              <a:rPr lang="en-US" sz="2400" dirty="0" smtClean="0"/>
              <a:t>= 27</a:t>
            </a:r>
          </a:p>
          <a:p>
            <a:pPr>
              <a:lnSpc>
                <a:spcPct val="90000"/>
              </a:lnSpc>
              <a:tabLst>
                <a:tab pos="4330700" algn="ctr"/>
                <a:tab pos="6621463" algn="ctr"/>
              </a:tabLst>
            </a:pPr>
            <a:r>
              <a:rPr lang="en-US" sz="2400" dirty="0" smtClean="0"/>
              <a:t>Average waiting time:  (0 + 24 + 27)/3 = 17</a:t>
            </a:r>
          </a:p>
          <a:p>
            <a:pPr>
              <a:lnSpc>
                <a:spcPct val="90000"/>
              </a:lnSpc>
              <a:tabLst>
                <a:tab pos="4330700" algn="ctr"/>
                <a:tab pos="6621463" algn="ctr"/>
              </a:tabLst>
            </a:pPr>
            <a:r>
              <a:rPr lang="en-US" sz="2400" dirty="0" smtClean="0"/>
              <a:t>Turnaround Time  for P1= Waiting Time of  P1 + Burst Time of P1</a:t>
            </a:r>
          </a:p>
          <a:p>
            <a:pPr>
              <a:lnSpc>
                <a:spcPct val="90000"/>
              </a:lnSpc>
              <a:tabLst>
                <a:tab pos="4330700" algn="ctr"/>
                <a:tab pos="6621463" algn="ctr"/>
              </a:tabLst>
            </a:pPr>
            <a:r>
              <a:rPr lang="en-US" sz="2400" dirty="0" smtClean="0"/>
              <a:t>                                       = 0 +24=24</a:t>
            </a:r>
          </a:p>
          <a:p>
            <a:pPr>
              <a:lnSpc>
                <a:spcPct val="90000"/>
              </a:lnSpc>
              <a:tabLst>
                <a:tab pos="4330700" algn="ctr"/>
                <a:tab pos="6621463" algn="ctr"/>
              </a:tabLst>
            </a:pPr>
            <a:r>
              <a:rPr lang="en-US" sz="2400" dirty="0"/>
              <a:t> </a:t>
            </a:r>
            <a:r>
              <a:rPr lang="en-US" sz="2400" dirty="0" smtClean="0"/>
              <a:t>                                P2= 24+3=27</a:t>
            </a:r>
          </a:p>
          <a:p>
            <a:pPr>
              <a:lnSpc>
                <a:spcPct val="90000"/>
              </a:lnSpc>
              <a:tabLst>
                <a:tab pos="4330700" algn="ctr"/>
                <a:tab pos="6621463" algn="ctr"/>
              </a:tabLst>
            </a:pPr>
            <a:r>
              <a:rPr lang="en-US" sz="2400" dirty="0"/>
              <a:t> </a:t>
            </a:r>
            <a:r>
              <a:rPr lang="en-US" sz="2400" dirty="0" smtClean="0"/>
              <a:t>                                P3=27+3=30</a:t>
            </a:r>
          </a:p>
          <a:p>
            <a:pPr>
              <a:lnSpc>
                <a:spcPct val="90000"/>
              </a:lnSpc>
              <a:tabLst>
                <a:tab pos="4330700" algn="ctr"/>
                <a:tab pos="6621463" algn="ctr"/>
              </a:tabLst>
            </a:pPr>
            <a:r>
              <a:rPr lang="en-US" sz="2400" dirty="0" smtClean="0"/>
              <a:t>Average Turnaround Time= (24+27+30)/3=27</a:t>
            </a:r>
          </a:p>
          <a:p>
            <a:pPr>
              <a:lnSpc>
                <a:spcPct val="90000"/>
              </a:lnSpc>
              <a:tabLst>
                <a:tab pos="4330700" algn="ctr"/>
                <a:tab pos="6621463" algn="ctr"/>
              </a:tabLst>
            </a:pPr>
            <a:r>
              <a:rPr lang="en-US" sz="2400" dirty="0"/>
              <a:t> </a:t>
            </a:r>
            <a:r>
              <a:rPr lang="en-US" sz="2400" dirty="0" smtClean="0"/>
              <a:t>                                      </a:t>
            </a:r>
          </a:p>
          <a:p>
            <a:pPr>
              <a:lnSpc>
                <a:spcPct val="90000"/>
              </a:lnSpc>
              <a:tabLst>
                <a:tab pos="4330700" algn="ctr"/>
                <a:tab pos="6621463" algn="ctr"/>
              </a:tabLst>
            </a:pPr>
            <a:endParaRPr lang="en-US" sz="2400" dirty="0" smtClean="0"/>
          </a:p>
        </p:txBody>
      </p:sp>
      <p:grpSp>
        <p:nvGrpSpPr>
          <p:cNvPr id="35844" name="Group 18"/>
          <p:cNvGrpSpPr>
            <a:grpSpLocks/>
          </p:cNvGrpSpPr>
          <p:nvPr/>
        </p:nvGrpSpPr>
        <p:grpSpPr bwMode="auto">
          <a:xfrm>
            <a:off x="2170615" y="3958991"/>
            <a:ext cx="8148637" cy="1444625"/>
            <a:chOff x="888" y="2688"/>
            <a:chExt cx="3422" cy="682"/>
          </a:xfrm>
        </p:grpSpPr>
        <p:sp>
          <p:nvSpPr>
            <p:cNvPr id="35845"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5846" name="Text Box 5"/>
            <p:cNvSpPr txBox="1">
              <a:spLocks noChangeArrowheads="1"/>
            </p:cNvSpPr>
            <p:nvPr/>
          </p:nvSpPr>
          <p:spPr bwMode="auto">
            <a:xfrm>
              <a:off x="1819"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5847" name="Text Box 6"/>
            <p:cNvSpPr txBox="1">
              <a:spLocks noChangeArrowheads="1"/>
            </p:cNvSpPr>
            <p:nvPr/>
          </p:nvSpPr>
          <p:spPr bwMode="auto">
            <a:xfrm>
              <a:off x="3307"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5848" name="Text Box 7"/>
            <p:cNvSpPr txBox="1">
              <a:spLocks noChangeArrowheads="1"/>
            </p:cNvSpPr>
            <p:nvPr/>
          </p:nvSpPr>
          <p:spPr bwMode="auto">
            <a:xfrm>
              <a:off x="3883" y="2764"/>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5849"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35850"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35851"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35852"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35853"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35854"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35855" name="Text Box 14"/>
            <p:cNvSpPr txBox="1">
              <a:spLocks noChangeArrowheads="1"/>
            </p:cNvSpPr>
            <p:nvPr/>
          </p:nvSpPr>
          <p:spPr bwMode="auto">
            <a:xfrm>
              <a:off x="2973"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sp>
          <p:nvSpPr>
            <p:cNvPr id="35856" name="Text Box 15"/>
            <p:cNvSpPr txBox="1">
              <a:spLocks noChangeArrowheads="1"/>
            </p:cNvSpPr>
            <p:nvPr/>
          </p:nvSpPr>
          <p:spPr bwMode="auto">
            <a:xfrm>
              <a:off x="3549"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27</a:t>
              </a:r>
            </a:p>
          </p:txBody>
        </p:sp>
        <p:sp>
          <p:nvSpPr>
            <p:cNvPr id="35857" name="Text Box 16"/>
            <p:cNvSpPr txBox="1">
              <a:spLocks noChangeArrowheads="1"/>
            </p:cNvSpPr>
            <p:nvPr/>
          </p:nvSpPr>
          <p:spPr bwMode="auto">
            <a:xfrm>
              <a:off x="4125" y="319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5858" name="Text Box 17"/>
            <p:cNvSpPr txBox="1">
              <a:spLocks noChangeArrowheads="1"/>
            </p:cNvSpPr>
            <p:nvPr/>
          </p:nvSpPr>
          <p:spPr bwMode="auto">
            <a:xfrm>
              <a:off x="888" y="3196"/>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74788" y="369888"/>
            <a:ext cx="11555412" cy="768350"/>
          </a:xfrm>
        </p:spPr>
        <p:txBody>
          <a:bodyPr/>
          <a:lstStyle/>
          <a:p>
            <a:pPr eaLnBrk="1" hangingPunct="1"/>
            <a:r>
              <a:rPr lang="en-US" smtClean="0"/>
              <a:t>FCFS Scheduling (Cont.)</a:t>
            </a:r>
          </a:p>
        </p:txBody>
      </p:sp>
      <p:sp>
        <p:nvSpPr>
          <p:cNvPr id="37891" name="Rectangle 3"/>
          <p:cNvSpPr>
            <a:spLocks noGrp="1" noChangeArrowheads="1"/>
          </p:cNvSpPr>
          <p:nvPr>
            <p:ph type="body" idx="1"/>
          </p:nvPr>
        </p:nvSpPr>
        <p:spPr>
          <a:xfrm>
            <a:off x="429208" y="1156996"/>
            <a:ext cx="13124867" cy="7352522"/>
          </a:xfrm>
        </p:spPr>
        <p:txBody>
          <a:bodyPr/>
          <a:lstStyle/>
          <a:p>
            <a:pPr>
              <a:buFont typeface="Monotype Sorts" charset="2"/>
              <a:buNone/>
              <a:tabLst>
                <a:tab pos="5214938" algn="ctr"/>
              </a:tabLst>
            </a:pPr>
            <a:r>
              <a:rPr lang="en-US" sz="2400" dirty="0" smtClean="0"/>
              <a:t>Suppose that the processes arrive in the order:</a:t>
            </a:r>
          </a:p>
          <a:p>
            <a:pPr>
              <a:buFont typeface="Monotype Sorts" charset="2"/>
              <a:buNone/>
              <a:tabLst>
                <a:tab pos="5214938" algn="ctr"/>
              </a:tabLst>
            </a:pPr>
            <a:r>
              <a:rPr lang="en-US" sz="2400" dirty="0" smtClean="0"/>
              <a:t>		 </a:t>
            </a:r>
            <a:r>
              <a:rPr lang="en-US" sz="2400" i="1" dirty="0" smtClean="0"/>
              <a:t>P</a:t>
            </a:r>
            <a:r>
              <a:rPr lang="en-US" sz="2400" i="1" baseline="-25000" dirty="0" smtClean="0"/>
              <a:t>2</a:t>
            </a:r>
            <a:r>
              <a:rPr lang="en-US" sz="2400" dirty="0" smtClean="0"/>
              <a:t> , </a:t>
            </a:r>
            <a:r>
              <a:rPr lang="en-US" sz="2400" i="1" dirty="0" smtClean="0"/>
              <a:t>P</a:t>
            </a:r>
            <a:r>
              <a:rPr lang="en-US" sz="2400" i="1" baseline="-25000" dirty="0" smtClean="0"/>
              <a:t>3</a:t>
            </a:r>
            <a:r>
              <a:rPr lang="en-US" sz="2400" dirty="0" smtClean="0"/>
              <a:t> , </a:t>
            </a:r>
            <a:r>
              <a:rPr lang="en-US" sz="2400" i="1" dirty="0" smtClean="0"/>
              <a:t>P</a:t>
            </a:r>
            <a:r>
              <a:rPr lang="en-US" sz="2400" i="1" baseline="-25000" dirty="0" smtClean="0"/>
              <a:t>1</a:t>
            </a:r>
            <a:r>
              <a:rPr lang="en-US" sz="2400" dirty="0" smtClean="0"/>
              <a:t> </a:t>
            </a:r>
          </a:p>
          <a:p>
            <a:pPr>
              <a:tabLst>
                <a:tab pos="5214938" algn="ctr"/>
              </a:tabLst>
            </a:pPr>
            <a:r>
              <a:rPr lang="en-US" sz="2400" dirty="0" smtClean="0"/>
              <a:t>The Gantt chart for the schedule is:</a:t>
            </a:r>
            <a:br>
              <a:rPr lang="en-US" sz="2400" dirty="0" smtClean="0"/>
            </a:br>
            <a:endParaRPr lang="en-US" sz="2400" dirty="0" smtClean="0"/>
          </a:p>
          <a:p>
            <a:pPr>
              <a:tabLst>
                <a:tab pos="5214938" algn="ctr"/>
              </a:tabLst>
            </a:pPr>
            <a:endParaRPr lang="en-US" dirty="0" smtClean="0"/>
          </a:p>
          <a:p>
            <a:pPr>
              <a:tabLst>
                <a:tab pos="5214938" algn="ctr"/>
              </a:tabLst>
            </a:pPr>
            <a:endParaRPr lang="en-US" dirty="0" smtClean="0"/>
          </a:p>
          <a:p>
            <a:pPr>
              <a:tabLst>
                <a:tab pos="5214938" algn="ctr"/>
              </a:tabLst>
            </a:pPr>
            <a:endParaRPr lang="en-US" dirty="0" smtClean="0"/>
          </a:p>
          <a:p>
            <a:pPr>
              <a:tabLst>
                <a:tab pos="5214938" algn="ctr"/>
              </a:tabLst>
            </a:pPr>
            <a:endParaRPr lang="en-US" dirty="0" smtClean="0"/>
          </a:p>
          <a:p>
            <a:pPr>
              <a:tabLst>
                <a:tab pos="5214938" algn="ctr"/>
              </a:tabLst>
            </a:pPr>
            <a:endParaRPr lang="en-US" dirty="0" smtClean="0"/>
          </a:p>
          <a:p>
            <a:pPr>
              <a:tabLst>
                <a:tab pos="5214938" algn="ctr"/>
              </a:tabLst>
            </a:pPr>
            <a:endParaRPr lang="en-US" dirty="0" smtClean="0"/>
          </a:p>
          <a:p>
            <a:pPr>
              <a:tabLst>
                <a:tab pos="5214938" algn="ctr"/>
              </a:tabLst>
            </a:pPr>
            <a:r>
              <a:rPr lang="en-US" sz="2400" dirty="0" smtClean="0"/>
              <a:t>Waiting time for </a:t>
            </a:r>
            <a:r>
              <a:rPr lang="en-US" sz="2400" i="1" dirty="0" smtClean="0"/>
              <a:t>P</a:t>
            </a:r>
            <a:r>
              <a:rPr lang="en-US" sz="2400" i="1" baseline="-25000" dirty="0" smtClean="0"/>
              <a:t>1 </a:t>
            </a:r>
            <a:r>
              <a:rPr lang="en-US" sz="2400" i="1" dirty="0" smtClean="0"/>
              <a:t>=</a:t>
            </a:r>
            <a:r>
              <a:rPr lang="en-US" sz="2400" dirty="0" smtClean="0"/>
              <a:t> 6</a:t>
            </a:r>
            <a:r>
              <a:rPr lang="en-US" sz="2400" i="1" dirty="0" smtClean="0"/>
              <a:t>;</a:t>
            </a:r>
            <a:r>
              <a:rPr lang="en-US" sz="2400" i="1" baseline="-25000" dirty="0" smtClean="0"/>
              <a:t> </a:t>
            </a:r>
            <a:r>
              <a:rPr lang="en-US" sz="2400" i="1" dirty="0" smtClean="0"/>
              <a:t>P</a:t>
            </a:r>
            <a:r>
              <a:rPr lang="en-US" sz="2400" i="1" baseline="-25000" dirty="0" smtClean="0"/>
              <a:t>2</a:t>
            </a:r>
            <a:r>
              <a:rPr lang="en-US" sz="2400" dirty="0" smtClean="0"/>
              <a:t> = 0</a:t>
            </a:r>
            <a:r>
              <a:rPr lang="en-US" sz="2400" i="1" baseline="-25000" dirty="0" smtClean="0"/>
              <a:t>; </a:t>
            </a:r>
            <a:r>
              <a:rPr lang="en-US" sz="2400" i="1" dirty="0" smtClean="0"/>
              <a:t>P</a:t>
            </a:r>
            <a:r>
              <a:rPr lang="en-US" sz="2400" i="1" baseline="-25000" dirty="0" smtClean="0"/>
              <a:t>3 </a:t>
            </a:r>
            <a:r>
              <a:rPr lang="en-US" sz="2400" i="1" dirty="0" smtClean="0"/>
              <a:t>= </a:t>
            </a:r>
            <a:r>
              <a:rPr lang="en-US" sz="2400" dirty="0" smtClean="0"/>
              <a:t>3</a:t>
            </a:r>
            <a:endParaRPr lang="en-US" sz="2400" i="1" dirty="0" smtClean="0"/>
          </a:p>
          <a:p>
            <a:pPr>
              <a:tabLst>
                <a:tab pos="5214938" algn="ctr"/>
              </a:tabLst>
            </a:pPr>
            <a:r>
              <a:rPr lang="en-US" sz="2400" dirty="0" smtClean="0"/>
              <a:t>Average waiting time:   (6 + 0 + 3)/3 = 3</a:t>
            </a:r>
          </a:p>
          <a:p>
            <a:pPr>
              <a:tabLst>
                <a:tab pos="5214938" algn="ctr"/>
              </a:tabLst>
            </a:pPr>
            <a:r>
              <a:rPr lang="en-US" sz="2400" dirty="0" smtClean="0"/>
              <a:t>Much better than previous case</a:t>
            </a:r>
          </a:p>
          <a:p>
            <a:pPr>
              <a:tabLst>
                <a:tab pos="5214938" algn="ctr"/>
              </a:tabLst>
            </a:pPr>
            <a:r>
              <a:rPr lang="en-US" sz="2400" b="1" dirty="0" smtClean="0"/>
              <a:t>Convoy effect </a:t>
            </a:r>
            <a:r>
              <a:rPr lang="en-US" sz="2400" dirty="0" smtClean="0"/>
              <a:t>- short process behind long process</a:t>
            </a:r>
          </a:p>
          <a:p>
            <a:pPr lvl="1">
              <a:tabLst>
                <a:tab pos="5214938" algn="ctr"/>
              </a:tabLst>
            </a:pPr>
            <a:r>
              <a:rPr lang="en-US" sz="2400" dirty="0" smtClean="0"/>
              <a:t>Consider one CPU-bound and many I/O-bound processes</a:t>
            </a:r>
          </a:p>
        </p:txBody>
      </p:sp>
      <p:grpSp>
        <p:nvGrpSpPr>
          <p:cNvPr id="37892" name="Group 20"/>
          <p:cNvGrpSpPr>
            <a:grpSpLocks/>
          </p:cNvGrpSpPr>
          <p:nvPr/>
        </p:nvGrpSpPr>
        <p:grpSpPr bwMode="auto">
          <a:xfrm>
            <a:off x="2351314" y="3004457"/>
            <a:ext cx="9591870" cy="1912031"/>
            <a:chOff x="884" y="1650"/>
            <a:chExt cx="3434" cy="682"/>
          </a:xfrm>
        </p:grpSpPr>
        <p:sp>
          <p:nvSpPr>
            <p:cNvPr id="37893"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7894" name="Text Box 7"/>
            <p:cNvSpPr txBox="1">
              <a:spLocks noChangeArrowheads="1"/>
            </p:cNvSpPr>
            <p:nvPr/>
          </p:nvSpPr>
          <p:spPr bwMode="auto">
            <a:xfrm flipH="1">
              <a:off x="3222"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37895" name="Text Box 8"/>
            <p:cNvSpPr txBox="1">
              <a:spLocks noChangeArrowheads="1"/>
            </p:cNvSpPr>
            <p:nvPr/>
          </p:nvSpPr>
          <p:spPr bwMode="auto">
            <a:xfrm flipH="1">
              <a:off x="1734"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37896" name="Text Box 9"/>
            <p:cNvSpPr txBox="1">
              <a:spLocks noChangeArrowheads="1"/>
            </p:cNvSpPr>
            <p:nvPr/>
          </p:nvSpPr>
          <p:spPr bwMode="auto">
            <a:xfrm flipH="1">
              <a:off x="1158" y="1726"/>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37897"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37898"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37899"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37900"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37901"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37902"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37903" name="Text Box 16"/>
            <p:cNvSpPr txBox="1">
              <a:spLocks noChangeArrowheads="1"/>
            </p:cNvSpPr>
            <p:nvPr/>
          </p:nvSpPr>
          <p:spPr bwMode="auto">
            <a:xfrm flipH="1">
              <a:off x="2088"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37904" name="Text Box 17"/>
            <p:cNvSpPr txBox="1">
              <a:spLocks noChangeArrowheads="1"/>
            </p:cNvSpPr>
            <p:nvPr/>
          </p:nvSpPr>
          <p:spPr bwMode="auto">
            <a:xfrm flipH="1">
              <a:off x="1512"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37905" name="Text Box 18"/>
            <p:cNvSpPr txBox="1">
              <a:spLocks noChangeArrowheads="1"/>
            </p:cNvSpPr>
            <p:nvPr/>
          </p:nvSpPr>
          <p:spPr bwMode="auto">
            <a:xfrm flipH="1">
              <a:off x="4133" y="2158"/>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sp>
          <p:nvSpPr>
            <p:cNvPr id="37906" name="Text Box 19"/>
            <p:cNvSpPr txBox="1">
              <a:spLocks noChangeArrowheads="1"/>
            </p:cNvSpPr>
            <p:nvPr/>
          </p:nvSpPr>
          <p:spPr bwMode="auto">
            <a:xfrm flipH="1">
              <a:off x="884" y="2158"/>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84288" y="369888"/>
            <a:ext cx="11745912" cy="768350"/>
          </a:xfrm>
        </p:spPr>
        <p:txBody>
          <a:bodyPr/>
          <a:lstStyle/>
          <a:p>
            <a:pPr eaLnBrk="1" hangingPunct="1"/>
            <a:r>
              <a:rPr lang="en-US" smtClean="0"/>
              <a:t>Shortest-Job-First (SJF) Scheduling</a:t>
            </a:r>
          </a:p>
        </p:txBody>
      </p:sp>
      <p:sp>
        <p:nvSpPr>
          <p:cNvPr id="39939" name="Rectangle 3"/>
          <p:cNvSpPr>
            <a:spLocks noGrp="1" noChangeArrowheads="1"/>
          </p:cNvSpPr>
          <p:nvPr>
            <p:ph type="body" idx="1"/>
          </p:nvPr>
        </p:nvSpPr>
        <p:spPr>
          <a:xfrm>
            <a:off x="1209675" y="1644650"/>
            <a:ext cx="11352213" cy="6040438"/>
          </a:xfrm>
        </p:spPr>
        <p:txBody>
          <a:bodyPr/>
          <a:lstStyle/>
          <a:p>
            <a:r>
              <a:rPr lang="en-US" sz="2800" dirty="0" smtClean="0"/>
              <a:t>Associate with each process the length of its next CPU burst</a:t>
            </a:r>
          </a:p>
          <a:p>
            <a:pPr lvl="1"/>
            <a:r>
              <a:rPr lang="en-US" sz="2800" dirty="0" smtClean="0"/>
              <a:t> Use these lengths to schedule the process with the shortest time</a:t>
            </a:r>
          </a:p>
          <a:p>
            <a:endParaRPr lang="en-US" sz="2800" dirty="0" smtClean="0"/>
          </a:p>
          <a:p>
            <a:r>
              <a:rPr lang="en-US" sz="2800" dirty="0" smtClean="0"/>
              <a:t>SJF is optimal – gives minimum average waiting time for a given set of processes</a:t>
            </a:r>
          </a:p>
          <a:p>
            <a:pPr lvl="1"/>
            <a:r>
              <a:rPr lang="en-US" sz="2800" dirty="0" smtClean="0"/>
              <a:t>The difficulty is knowing the length of the next CPU request</a:t>
            </a:r>
          </a:p>
          <a:p>
            <a:pPr lvl="1"/>
            <a:r>
              <a:rPr lang="en-US" sz="2800" dirty="0" smtClean="0"/>
              <a:t>Could ask the user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Example of SJF</a:t>
            </a:r>
          </a:p>
        </p:txBody>
      </p:sp>
      <p:sp>
        <p:nvSpPr>
          <p:cNvPr id="41987" name="Rectangle 36"/>
          <p:cNvSpPr>
            <a:spLocks noGrp="1" noChangeArrowheads="1"/>
          </p:cNvSpPr>
          <p:nvPr>
            <p:ph type="body" idx="1"/>
          </p:nvPr>
        </p:nvSpPr>
        <p:spPr>
          <a:xfrm>
            <a:off x="1209675" y="1644649"/>
            <a:ext cx="12344400" cy="6696917"/>
          </a:xfrm>
          <a:noFill/>
        </p:spPr>
        <p:txBody>
          <a:bodyPr/>
          <a:lstStyle/>
          <a:p>
            <a:pPr>
              <a:buFont typeface="Monotype Sorts" charset="2"/>
              <a:buNone/>
              <a:tabLst>
                <a:tab pos="2289175" algn="ctr"/>
                <a:tab pos="4648200" algn="ctr"/>
                <a:tab pos="7346950" algn="ctr"/>
              </a:tabLst>
            </a:pPr>
            <a:r>
              <a:rPr lang="en-US" dirty="0" smtClean="0"/>
              <a:t>	      	</a:t>
            </a:r>
            <a:r>
              <a:rPr lang="en-US" sz="2400" dirty="0" smtClean="0"/>
              <a:t>                </a:t>
            </a:r>
            <a:r>
              <a:rPr lang="en-US" sz="2400" u="sng" dirty="0" err="1" smtClean="0"/>
              <a:t>Process</a:t>
            </a:r>
            <a:r>
              <a:rPr lang="en-US" sz="2400" u="sng" dirty="0" err="1" smtClean="0">
                <a:solidFill>
                  <a:schemeClr val="bg1"/>
                </a:solidFill>
              </a:rPr>
              <a:t>Arriva</a:t>
            </a:r>
            <a:r>
              <a:rPr lang="en-US" sz="2400" u="sng" dirty="0" smtClean="0">
                <a:solidFill>
                  <a:schemeClr val="bg1"/>
                </a:solidFill>
              </a:rPr>
              <a:t>	l Time</a:t>
            </a:r>
            <a:r>
              <a:rPr lang="en-US" sz="2400" dirty="0" smtClean="0"/>
              <a:t>	</a:t>
            </a:r>
            <a:r>
              <a:rPr lang="en-US" sz="2400" u="sng" dirty="0" smtClean="0"/>
              <a:t>Burst Time</a:t>
            </a:r>
            <a:endParaRPr lang="en-US" sz="2400" dirty="0" smtClean="0"/>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1</a:t>
            </a:r>
            <a:r>
              <a:rPr lang="en-US" sz="2400" dirty="0" smtClean="0"/>
              <a:t>	</a:t>
            </a:r>
            <a:r>
              <a:rPr lang="en-US" sz="2400" dirty="0" smtClean="0">
                <a:solidFill>
                  <a:schemeClr val="bg1"/>
                </a:solidFill>
              </a:rPr>
              <a:t>0.0</a:t>
            </a:r>
            <a:r>
              <a:rPr lang="en-US" sz="2400" dirty="0" smtClean="0"/>
              <a:t>	6</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2 	</a:t>
            </a:r>
            <a:r>
              <a:rPr lang="en-US" sz="2400" dirty="0" smtClean="0">
                <a:solidFill>
                  <a:schemeClr val="bg1"/>
                </a:solidFill>
              </a:rPr>
              <a:t>2.0</a:t>
            </a:r>
            <a:r>
              <a:rPr lang="en-US" sz="2400" dirty="0" smtClean="0"/>
              <a:t>	8</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3</a:t>
            </a:r>
            <a:r>
              <a:rPr lang="en-US" sz="2400" dirty="0" smtClean="0"/>
              <a:t>	</a:t>
            </a:r>
            <a:r>
              <a:rPr lang="en-US" sz="2400" dirty="0" smtClean="0">
                <a:solidFill>
                  <a:schemeClr val="bg1"/>
                </a:solidFill>
              </a:rPr>
              <a:t>4.0</a:t>
            </a:r>
            <a:r>
              <a:rPr lang="en-US" sz="2400" dirty="0" smtClean="0"/>
              <a:t>	7</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4</a:t>
            </a:r>
            <a:r>
              <a:rPr lang="en-US" sz="2400" dirty="0" smtClean="0"/>
              <a:t>	</a:t>
            </a:r>
            <a:r>
              <a:rPr lang="en-US" sz="2400" dirty="0" smtClean="0">
                <a:solidFill>
                  <a:schemeClr val="bg1"/>
                </a:solidFill>
              </a:rPr>
              <a:t>5.0</a:t>
            </a:r>
            <a:r>
              <a:rPr lang="en-US" sz="2400" dirty="0" smtClean="0"/>
              <a:t>	3</a:t>
            </a:r>
          </a:p>
          <a:p>
            <a:pPr>
              <a:tabLst>
                <a:tab pos="2289175" algn="ctr"/>
                <a:tab pos="4648200" algn="ctr"/>
                <a:tab pos="7346950" algn="ctr"/>
              </a:tabLst>
            </a:pPr>
            <a:r>
              <a:rPr lang="en-US" dirty="0" smtClean="0"/>
              <a:t>SJF scheduling chart</a:t>
            </a:r>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r>
              <a:rPr lang="en-US" sz="2400" dirty="0" smtClean="0"/>
              <a:t>Average waiting time = (3 + 16 + 9 + 0) / 4 = 7</a:t>
            </a:r>
          </a:p>
          <a:p>
            <a:pPr>
              <a:tabLst>
                <a:tab pos="2289175" algn="ctr"/>
                <a:tab pos="4648200" algn="ctr"/>
                <a:tab pos="7346950" algn="ctr"/>
              </a:tabLst>
            </a:pPr>
            <a:r>
              <a:rPr lang="en-US" sz="2400" dirty="0" smtClean="0"/>
              <a:t>Calculate Average Turnaround Time.</a:t>
            </a:r>
          </a:p>
        </p:txBody>
      </p:sp>
      <p:grpSp>
        <p:nvGrpSpPr>
          <p:cNvPr id="41988" name="Group 74"/>
          <p:cNvGrpSpPr>
            <a:grpSpLocks/>
          </p:cNvGrpSpPr>
          <p:nvPr/>
        </p:nvGrpSpPr>
        <p:grpSpPr bwMode="auto">
          <a:xfrm>
            <a:off x="2279695" y="4498265"/>
            <a:ext cx="8704263" cy="1487487"/>
            <a:chOff x="896" y="2352"/>
            <a:chExt cx="3655" cy="703"/>
          </a:xfrm>
        </p:grpSpPr>
        <p:sp>
          <p:nvSpPr>
            <p:cNvPr id="41989"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1990"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41991"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41992" name="Text Box 40"/>
            <p:cNvSpPr txBox="1">
              <a:spLocks noChangeArrowheads="1"/>
            </p:cNvSpPr>
            <p:nvPr/>
          </p:nvSpPr>
          <p:spPr bwMode="auto">
            <a:xfrm flipH="1">
              <a:off x="2012" y="2477"/>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41993"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US"/>
            </a:p>
          </p:txBody>
        </p:sp>
        <p:sp>
          <p:nvSpPr>
            <p:cNvPr id="41994"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US"/>
            </a:p>
          </p:txBody>
        </p:sp>
        <p:sp>
          <p:nvSpPr>
            <p:cNvPr id="4199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41996" name="Text Box 48"/>
            <p:cNvSpPr txBox="1">
              <a:spLocks noChangeArrowheads="1"/>
            </p:cNvSpPr>
            <p:nvPr/>
          </p:nvSpPr>
          <p:spPr bwMode="auto">
            <a:xfrm flipH="1">
              <a:off x="1569"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41997" name="Text Box 49"/>
            <p:cNvSpPr txBox="1">
              <a:spLocks noChangeArrowheads="1"/>
            </p:cNvSpPr>
            <p:nvPr/>
          </p:nvSpPr>
          <p:spPr bwMode="auto">
            <a:xfrm flipH="1">
              <a:off x="3358"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41998" name="Text Box 50"/>
            <p:cNvSpPr txBox="1">
              <a:spLocks noChangeArrowheads="1"/>
            </p:cNvSpPr>
            <p:nvPr/>
          </p:nvSpPr>
          <p:spPr bwMode="auto">
            <a:xfrm flipH="1">
              <a:off x="896" y="288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4199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42000"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US"/>
            </a:p>
          </p:txBody>
        </p:sp>
        <p:sp>
          <p:nvSpPr>
            <p:cNvPr id="42001"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US"/>
            </a:p>
          </p:txBody>
        </p:sp>
        <p:sp>
          <p:nvSpPr>
            <p:cNvPr id="42002"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US"/>
            </a:p>
          </p:txBody>
        </p:sp>
        <p:sp>
          <p:nvSpPr>
            <p:cNvPr id="42003" name="Text Box 64"/>
            <p:cNvSpPr txBox="1">
              <a:spLocks noChangeArrowheads="1"/>
            </p:cNvSpPr>
            <p:nvPr/>
          </p:nvSpPr>
          <p:spPr bwMode="auto">
            <a:xfrm flipH="1">
              <a:off x="2625" y="2861"/>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9</a:t>
              </a:r>
            </a:p>
          </p:txBody>
        </p:sp>
        <p:sp>
          <p:nvSpPr>
            <p:cNvPr id="42004" name="Line 69"/>
            <p:cNvSpPr>
              <a:spLocks noChangeShapeType="1"/>
            </p:cNvSpPr>
            <p:nvPr/>
          </p:nvSpPr>
          <p:spPr bwMode="auto">
            <a:xfrm flipH="1">
              <a:off x="1632" y="2352"/>
              <a:ext cx="0" cy="576"/>
            </a:xfrm>
            <a:prstGeom prst="line">
              <a:avLst/>
            </a:prstGeom>
            <a:noFill/>
            <a:ln w="9525">
              <a:solidFill>
                <a:schemeClr val="tx1"/>
              </a:solidFill>
              <a:round/>
              <a:headEnd/>
              <a:tailEnd/>
            </a:ln>
          </p:spPr>
          <p:txBody>
            <a:bodyPr wrap="none" anchor="ctr"/>
            <a:lstStyle/>
            <a:p>
              <a:endParaRPr lang="en-US"/>
            </a:p>
          </p:txBody>
        </p:sp>
        <p:sp>
          <p:nvSpPr>
            <p:cNvPr id="42005"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42006" name="Text Box 73"/>
            <p:cNvSpPr txBox="1">
              <a:spLocks noChangeArrowheads="1"/>
            </p:cNvSpPr>
            <p:nvPr/>
          </p:nvSpPr>
          <p:spPr bwMode="auto">
            <a:xfrm flipH="1">
              <a:off x="4366" y="287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24</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614488" y="323850"/>
            <a:ext cx="11658600" cy="814388"/>
          </a:xfrm>
        </p:spPr>
        <p:txBody>
          <a:bodyPr/>
          <a:lstStyle/>
          <a:p>
            <a:pPr eaLnBrk="1" hangingPunct="1"/>
            <a:r>
              <a:rPr lang="en-US" smtClean="0"/>
              <a:t>Determining Length of Next CPU Burst</a:t>
            </a:r>
          </a:p>
        </p:txBody>
      </p:sp>
      <p:sp>
        <p:nvSpPr>
          <p:cNvPr id="44037" name="Rectangle 3"/>
          <p:cNvSpPr>
            <a:spLocks noGrp="1" noChangeArrowheads="1"/>
          </p:cNvSpPr>
          <p:nvPr>
            <p:ph type="body" idx="1"/>
          </p:nvPr>
        </p:nvSpPr>
        <p:spPr>
          <a:xfrm>
            <a:off x="1209675" y="1644650"/>
            <a:ext cx="11453813" cy="6580188"/>
          </a:xfrm>
        </p:spPr>
        <p:txBody>
          <a:bodyPr/>
          <a:lstStyle/>
          <a:p>
            <a:r>
              <a:rPr lang="en-US" dirty="0" smtClean="0"/>
              <a:t>Can only estimate the length – should be similar to the previous one</a:t>
            </a:r>
          </a:p>
          <a:p>
            <a:pPr lvl="1"/>
            <a:r>
              <a:rPr lang="en-US" dirty="0" smtClean="0"/>
              <a:t>Then pick process with shortest predicted next CPU burst</a:t>
            </a:r>
          </a:p>
          <a:p>
            <a:endParaRPr lang="en-US" dirty="0" smtClean="0"/>
          </a:p>
          <a:p>
            <a:r>
              <a:rPr lang="en-US" dirty="0" smtClean="0"/>
              <a:t>Can be done by using the length of previous CPU bursts, using exponential averaging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Commonly, </a:t>
            </a:r>
            <a:r>
              <a:rPr lang="en-US" dirty="0" smtClean="0">
                <a:latin typeface="Lucida Grande" charset="0"/>
              </a:rPr>
              <a:t>α </a:t>
            </a:r>
            <a:r>
              <a:rPr lang="en-US" dirty="0" smtClean="0"/>
              <a:t>set to ½</a:t>
            </a:r>
          </a:p>
          <a:p>
            <a:r>
              <a:rPr lang="en-US" dirty="0" smtClean="0"/>
              <a:t>Preemptive version called </a:t>
            </a:r>
            <a:r>
              <a:rPr lang="en-US" b="1" dirty="0" smtClean="0"/>
              <a:t>shortest-remaining-time-first</a:t>
            </a:r>
          </a:p>
          <a:p>
            <a:pPr lvl="1">
              <a:buFont typeface="Monotype Sorts" charset="2"/>
              <a:buNone/>
            </a:pPr>
            <a:endParaRPr lang="en-US" dirty="0" smtClean="0"/>
          </a:p>
          <a:p>
            <a:pPr lvl="1">
              <a:buFont typeface="Monotype Sorts" charset="2"/>
              <a:buNone/>
            </a:pPr>
            <a:endParaRPr lang="en-US" dirty="0" smtClean="0"/>
          </a:p>
        </p:txBody>
      </p:sp>
      <p:graphicFrame>
        <p:nvGraphicFramePr>
          <p:cNvPr id="44034" name="Object 2"/>
          <p:cNvGraphicFramePr>
            <a:graphicFrameLocks noChangeAspect="1"/>
          </p:cNvGraphicFramePr>
          <p:nvPr/>
        </p:nvGraphicFramePr>
        <p:xfrm>
          <a:off x="1636713" y="3659188"/>
          <a:ext cx="6640512" cy="1671637"/>
        </p:xfrm>
        <a:graphic>
          <a:graphicData uri="http://schemas.openxmlformats.org/presentationml/2006/ole">
            <mc:AlternateContent xmlns:mc="http://schemas.openxmlformats.org/markup-compatibility/2006">
              <mc:Choice xmlns:v="urn:schemas-microsoft-com:vml" Requires="v">
                <p:oleObj spid="_x0000_s44374" name="Equation" r:id="rId4" imgW="6400800" imgH="1777680" progId="Equation.3">
                  <p:embed/>
                </p:oleObj>
              </mc:Choice>
              <mc:Fallback>
                <p:oleObj name="Equation" r:id="rId4" imgW="6400800" imgH="1777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713" y="3659188"/>
                        <a:ext cx="6640512" cy="167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3398838" y="6664325"/>
          <a:ext cx="3333750" cy="420688"/>
        </p:xfrm>
        <a:graphic>
          <a:graphicData uri="http://schemas.openxmlformats.org/presentationml/2006/ole">
            <mc:AlternateContent xmlns:mc="http://schemas.openxmlformats.org/markup-compatibility/2006">
              <mc:Choice xmlns:v="urn:schemas-microsoft-com:vml" Requires="v">
                <p:oleObj spid="_x0000_s44375" name="Equation" r:id="rId6" imgW="2222280" imgH="317160" progId="Equation.3">
                  <p:embed/>
                </p:oleObj>
              </mc:Choice>
              <mc:Fallback>
                <p:oleObj name="Equation" r:id="rId6" imgW="2222280" imgH="3171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8838" y="6664325"/>
                        <a:ext cx="33337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8" y="322263"/>
            <a:ext cx="12334875" cy="904875"/>
          </a:xfrm>
        </p:spPr>
        <p:txBody>
          <a:bodyPr/>
          <a:lstStyle/>
          <a:p>
            <a:pPr eaLnBrk="1" hangingPunct="1"/>
            <a:r>
              <a:rPr lang="en-US" sz="4000" smtClean="0"/>
              <a:t>Prediction of the Length of the </a:t>
            </a:r>
            <a:br>
              <a:rPr lang="en-US" sz="4000" smtClean="0"/>
            </a:br>
            <a:r>
              <a:rPr lang="en-US" sz="4000" smtClean="0"/>
              <a:t>Next CPU Burst</a:t>
            </a:r>
          </a:p>
        </p:txBody>
      </p:sp>
      <p:pic>
        <p:nvPicPr>
          <p:cNvPr id="46083" name="Picture 5"/>
          <p:cNvPicPr>
            <a:picLocks noChangeAspect="1" noChangeArrowheads="1"/>
          </p:cNvPicPr>
          <p:nvPr/>
        </p:nvPicPr>
        <p:blipFill>
          <a:blip r:embed="rId3"/>
          <a:srcRect/>
          <a:stretch>
            <a:fillRect/>
          </a:stretch>
        </p:blipFill>
        <p:spPr bwMode="auto">
          <a:xfrm>
            <a:off x="2689225" y="1871663"/>
            <a:ext cx="8755063" cy="5614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852613" y="369888"/>
            <a:ext cx="11177587" cy="768350"/>
          </a:xfrm>
        </p:spPr>
        <p:txBody>
          <a:bodyPr/>
          <a:lstStyle/>
          <a:p>
            <a:pPr eaLnBrk="1" hangingPunct="1"/>
            <a:r>
              <a:rPr lang="en-US" smtClean="0"/>
              <a:t>Examples of Exponential Averaging</a:t>
            </a:r>
          </a:p>
        </p:txBody>
      </p:sp>
      <p:sp>
        <p:nvSpPr>
          <p:cNvPr id="48131" name="Rectangle 3"/>
          <p:cNvSpPr>
            <a:spLocks noGrp="1" noChangeArrowheads="1"/>
          </p:cNvSpPr>
          <p:nvPr>
            <p:ph type="body" idx="1"/>
          </p:nvPr>
        </p:nvSpPr>
        <p:spPr>
          <a:xfrm>
            <a:off x="1209675" y="1644650"/>
            <a:ext cx="11514138" cy="6040438"/>
          </a:xfrm>
        </p:spPr>
        <p:txBody>
          <a:bodyPr/>
          <a:lstStyle/>
          <a:p>
            <a:pPr>
              <a:lnSpc>
                <a:spcPct val="90000"/>
              </a:lnSpc>
            </a:pPr>
            <a:r>
              <a:rPr lang="en-US" smtClean="0">
                <a:sym typeface="Symbol" charset="2"/>
              </a:rPr>
              <a:t> =0</a:t>
            </a:r>
          </a:p>
          <a:p>
            <a:pPr lvl="1">
              <a:lnSpc>
                <a:spcPct val="90000"/>
              </a:lnSpc>
            </a:pPr>
            <a:r>
              <a:rPr lang="en-US" smtClean="0">
                <a:sym typeface="Symbol" charset="2"/>
              </a:rPr>
              <a:t></a:t>
            </a:r>
            <a:r>
              <a:rPr lang="en-US" baseline="-25000" smtClean="0">
                <a:sym typeface="Symbol" charset="2"/>
              </a:rPr>
              <a:t>n+1</a:t>
            </a:r>
            <a:r>
              <a:rPr lang="en-US" smtClean="0">
                <a:sym typeface="Symbol" charset="2"/>
              </a:rPr>
              <a:t> = </a:t>
            </a:r>
            <a:r>
              <a:rPr lang="en-US" baseline="-25000" smtClean="0">
                <a:sym typeface="Symbol" charset="2"/>
              </a:rPr>
              <a:t>n</a:t>
            </a:r>
          </a:p>
          <a:p>
            <a:pPr lvl="1">
              <a:lnSpc>
                <a:spcPct val="90000"/>
              </a:lnSpc>
            </a:pPr>
            <a:r>
              <a:rPr lang="en-US" smtClean="0">
                <a:sym typeface="Symbol" charset="2"/>
              </a:rPr>
              <a:t>Recent history does not count</a:t>
            </a:r>
          </a:p>
          <a:p>
            <a:pPr>
              <a:lnSpc>
                <a:spcPct val="90000"/>
              </a:lnSpc>
            </a:pPr>
            <a:r>
              <a:rPr lang="en-US" smtClean="0">
                <a:sym typeface="Symbol" charset="2"/>
              </a:rPr>
              <a:t> =1</a:t>
            </a:r>
          </a:p>
          <a:p>
            <a:pPr lvl="1">
              <a:lnSpc>
                <a:spcPct val="90000"/>
              </a:lnSpc>
            </a:pPr>
            <a:r>
              <a:rPr lang="en-US" smtClean="0">
                <a:sym typeface="Symbol" charset="2"/>
              </a:rPr>
              <a:t> </a:t>
            </a:r>
            <a:r>
              <a:rPr lang="en-US" baseline="-25000" smtClean="0">
                <a:sym typeface="Symbol" charset="2"/>
              </a:rPr>
              <a:t>n+1</a:t>
            </a:r>
            <a:r>
              <a:rPr lang="en-US" smtClean="0">
                <a:sym typeface="Symbol" charset="2"/>
              </a:rPr>
              <a:t> =  </a:t>
            </a:r>
            <a:r>
              <a:rPr lang="en-US" i="1" smtClean="0">
                <a:sym typeface="Symbol" charset="2"/>
              </a:rPr>
              <a:t>t</a:t>
            </a:r>
            <a:r>
              <a:rPr lang="en-US" baseline="-25000" smtClean="0">
                <a:sym typeface="Symbol" charset="2"/>
              </a:rPr>
              <a:t>n</a:t>
            </a:r>
          </a:p>
          <a:p>
            <a:pPr lvl="1">
              <a:lnSpc>
                <a:spcPct val="90000"/>
              </a:lnSpc>
            </a:pPr>
            <a:r>
              <a:rPr lang="en-US" smtClean="0">
                <a:sym typeface="Symbol" charset="2"/>
              </a:rPr>
              <a:t>Only the actual last CPU burst counts</a:t>
            </a:r>
          </a:p>
          <a:p>
            <a:pPr>
              <a:lnSpc>
                <a:spcPct val="90000"/>
              </a:lnSpc>
            </a:pPr>
            <a:r>
              <a:rPr lang="en-US" smtClean="0">
                <a:sym typeface="Symbol" charset="2"/>
              </a:rPr>
              <a:t>If we expand the formula, we get:</a:t>
            </a:r>
          </a:p>
          <a:p>
            <a:pPr lvl="2">
              <a:lnSpc>
                <a:spcPct val="90000"/>
              </a:lnSpc>
              <a:buFont typeface="Webdings" charset="2"/>
              <a:buNone/>
            </a:pPr>
            <a:r>
              <a:rPr lang="en-US" smtClean="0">
                <a:sym typeface="Symbol" charset="2"/>
              </a:rPr>
              <a:t></a:t>
            </a:r>
            <a:r>
              <a:rPr lang="en-US" i="1" baseline="-25000" smtClean="0">
                <a:sym typeface="Symbol" charset="2"/>
              </a:rPr>
              <a:t>n</a:t>
            </a:r>
            <a:r>
              <a:rPr lang="en-US" baseline="-25000" smtClean="0">
                <a:sym typeface="Symbol" charset="2"/>
              </a:rPr>
              <a:t>+1</a:t>
            </a:r>
            <a:r>
              <a:rPr lang="en-US" smtClean="0">
                <a:sym typeface="Symbol" charset="2"/>
              </a:rPr>
              <a:t> =  t</a:t>
            </a:r>
            <a:r>
              <a:rPr lang="en-US" i="1" baseline="-25000" smtClean="0">
                <a:sym typeface="Symbol" charset="2"/>
              </a:rPr>
              <a:t>n</a:t>
            </a:r>
            <a:r>
              <a:rPr lang="en-US" smtClean="0">
                <a:sym typeface="Symbol" charset="2"/>
              </a:rPr>
              <a:t>+(1</a:t>
            </a:r>
            <a:r>
              <a:rPr lang="en-US" i="1" smtClean="0">
                <a:sym typeface="Symbol" charset="2"/>
              </a:rPr>
              <a:t> - </a:t>
            </a:r>
            <a:r>
              <a:rPr lang="en-US" smtClean="0">
                <a:sym typeface="Symbol" charset="2"/>
              </a:rPr>
              <a:t></a:t>
            </a:r>
            <a:r>
              <a:rPr lang="en-US" i="1" smtClean="0">
                <a:sym typeface="Symbol" charset="2"/>
              </a:rPr>
              <a:t>)</a:t>
            </a:r>
            <a:r>
              <a:rPr lang="en-US" smtClean="0">
                <a:sym typeface="Symbol" charset="2"/>
              </a:rPr>
              <a:t> </a:t>
            </a:r>
            <a:r>
              <a:rPr lang="en-US" i="1" smtClean="0">
                <a:sym typeface="Symbol" charset="2"/>
              </a:rPr>
              <a:t>t</a:t>
            </a:r>
            <a:r>
              <a:rPr lang="en-US" i="1" baseline="-25000" smtClean="0">
                <a:sym typeface="Symbol" charset="2"/>
              </a:rPr>
              <a:t>n</a:t>
            </a:r>
            <a:r>
              <a:rPr lang="en-US" i="1" smtClean="0">
                <a:sym typeface="Symbol" charset="2"/>
              </a:rPr>
              <a:t> </a:t>
            </a:r>
            <a:r>
              <a:rPr lang="en-US" smtClean="0">
                <a:sym typeface="Symbol" charset="2"/>
              </a:rPr>
              <a:t>-1</a:t>
            </a:r>
            <a:r>
              <a:rPr lang="en-US" i="1" smtClean="0">
                <a:sym typeface="Symbol" charset="2"/>
              </a:rPr>
              <a:t> </a:t>
            </a:r>
            <a:r>
              <a:rPr lang="en-US" smtClean="0">
                <a:sym typeface="Symbol" charset="2"/>
              </a:rPr>
              <a:t>+ …</a:t>
            </a:r>
          </a:p>
          <a:p>
            <a:pPr lvl="2">
              <a:lnSpc>
                <a:spcPct val="90000"/>
              </a:lnSpc>
              <a:buFont typeface="Webdings" charset="2"/>
              <a:buNone/>
            </a:pPr>
            <a:r>
              <a:rPr lang="en-US" smtClean="0">
                <a:sym typeface="Symbol" charset="2"/>
              </a:rPr>
              <a:t>            </a:t>
            </a:r>
            <a:r>
              <a:rPr lang="en-US" i="1" smtClean="0">
                <a:sym typeface="Symbol" charset="2"/>
              </a:rPr>
              <a:t>+(</a:t>
            </a:r>
            <a:r>
              <a:rPr lang="en-US" smtClean="0">
                <a:sym typeface="Symbol" charset="2"/>
              </a:rPr>
              <a:t>1 -  </a:t>
            </a:r>
            <a:r>
              <a:rPr lang="en-US" i="1" smtClean="0">
                <a:sym typeface="Symbol" charset="2"/>
              </a:rPr>
              <a:t>)</a:t>
            </a:r>
            <a:r>
              <a:rPr lang="en-US" i="1" baseline="30000" smtClean="0">
                <a:sym typeface="Symbol" charset="2"/>
              </a:rPr>
              <a:t>j</a:t>
            </a:r>
            <a:r>
              <a:rPr lang="en-US" baseline="30000" smtClean="0">
                <a:sym typeface="Symbol" charset="2"/>
              </a:rPr>
              <a:t> </a:t>
            </a:r>
            <a:r>
              <a:rPr lang="en-US" smtClean="0">
                <a:sym typeface="Symbol" charset="2"/>
              </a:rPr>
              <a:t> </a:t>
            </a:r>
            <a:r>
              <a:rPr lang="en-US" i="1" smtClean="0">
                <a:sym typeface="Symbol" charset="2"/>
              </a:rPr>
              <a:t>t</a:t>
            </a:r>
            <a:r>
              <a:rPr lang="en-US" i="1" baseline="-25000" smtClean="0">
                <a:sym typeface="Symbol" charset="2"/>
              </a:rPr>
              <a:t>n</a:t>
            </a:r>
            <a:r>
              <a:rPr lang="en-US" smtClean="0">
                <a:sym typeface="Symbol" charset="2"/>
              </a:rPr>
              <a:t> </a:t>
            </a:r>
            <a:r>
              <a:rPr lang="en-US" baseline="-25000" smtClean="0">
                <a:sym typeface="Symbol" charset="2"/>
              </a:rPr>
              <a:t>-</a:t>
            </a:r>
            <a:r>
              <a:rPr lang="en-US" i="1" baseline="-25000" smtClean="0">
                <a:sym typeface="Symbol" charset="2"/>
              </a:rPr>
              <a:t>j</a:t>
            </a:r>
            <a:r>
              <a:rPr lang="en-US" i="1" smtClean="0">
                <a:sym typeface="Symbol" charset="2"/>
              </a:rPr>
              <a:t> </a:t>
            </a:r>
            <a:r>
              <a:rPr lang="en-US" smtClean="0">
                <a:sym typeface="Symbol" charset="2"/>
              </a:rPr>
              <a:t>+ …</a:t>
            </a:r>
          </a:p>
          <a:p>
            <a:pPr lvl="2">
              <a:lnSpc>
                <a:spcPct val="90000"/>
              </a:lnSpc>
              <a:buFont typeface="Webdings" charset="2"/>
              <a:buNone/>
            </a:pPr>
            <a:r>
              <a:rPr lang="en-US" smtClean="0">
                <a:sym typeface="Symbol" charset="2"/>
              </a:rPr>
              <a:t>            </a:t>
            </a:r>
            <a:r>
              <a:rPr lang="en-US" i="1" smtClean="0">
                <a:sym typeface="Symbol" charset="2"/>
              </a:rPr>
              <a:t>+(</a:t>
            </a:r>
            <a:r>
              <a:rPr lang="en-US" smtClean="0">
                <a:sym typeface="Symbol" charset="2"/>
              </a:rPr>
              <a:t>1 -  </a:t>
            </a:r>
            <a:r>
              <a:rPr lang="en-US" i="1" smtClean="0">
                <a:sym typeface="Symbol" charset="2"/>
              </a:rPr>
              <a:t>)</a:t>
            </a:r>
            <a:r>
              <a:rPr lang="en-US" i="1" baseline="30000" smtClean="0">
                <a:sym typeface="Symbol" charset="2"/>
              </a:rPr>
              <a:t>n</a:t>
            </a:r>
            <a:r>
              <a:rPr lang="en-US" baseline="30000" smtClean="0">
                <a:sym typeface="Symbol" charset="2"/>
              </a:rPr>
              <a:t> +1 </a:t>
            </a:r>
            <a:r>
              <a:rPr lang="en-US" smtClean="0">
                <a:sym typeface="Symbol" charset="2"/>
              </a:rPr>
              <a:t></a:t>
            </a:r>
            <a:r>
              <a:rPr lang="en-US" baseline="-25000" smtClean="0">
                <a:sym typeface="Symbol" charset="2"/>
              </a:rPr>
              <a:t>0</a:t>
            </a:r>
            <a:br>
              <a:rPr lang="en-US" baseline="-25000" smtClean="0">
                <a:sym typeface="Symbol" charset="2"/>
              </a:rPr>
            </a:br>
            <a:endParaRPr lang="en-US" baseline="-25000" smtClean="0">
              <a:sym typeface="Symbol" charset="2"/>
            </a:endParaRPr>
          </a:p>
          <a:p>
            <a:pPr>
              <a:lnSpc>
                <a:spcPct val="90000"/>
              </a:lnSpc>
            </a:pPr>
            <a:r>
              <a:rPr lang="en-US" smtClean="0">
                <a:sym typeface="Symbol" charset="2"/>
              </a:rPr>
              <a:t>Since both  and (1 - ) are less than or equal to 1, each successive term has less weight than its predecessor</a:t>
            </a:r>
          </a:p>
          <a:p>
            <a:pPr>
              <a:lnSpc>
                <a:spcPct val="90000"/>
              </a:lnSpc>
              <a:buFont typeface="Monotype Sorts" charset="2"/>
              <a:buNone/>
            </a:pPr>
            <a:endParaRPr lang="en-US" smtClean="0">
              <a:sym typeface="Symbol"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09788" y="369888"/>
            <a:ext cx="10920412" cy="768350"/>
          </a:xfrm>
        </p:spPr>
        <p:txBody>
          <a:bodyPr/>
          <a:lstStyle/>
          <a:p>
            <a:pPr eaLnBrk="1" hangingPunct="1"/>
            <a:r>
              <a:rPr lang="en-US" sz="4000" smtClean="0"/>
              <a:t>Example of Shortest-remaining-time-first</a:t>
            </a:r>
          </a:p>
        </p:txBody>
      </p:sp>
      <p:sp>
        <p:nvSpPr>
          <p:cNvPr id="50179" name="Rectangle 36"/>
          <p:cNvSpPr>
            <a:spLocks noGrp="1" noChangeArrowheads="1"/>
          </p:cNvSpPr>
          <p:nvPr>
            <p:ph type="body" idx="1"/>
          </p:nvPr>
        </p:nvSpPr>
        <p:spPr>
          <a:noFill/>
        </p:spPr>
        <p:txBody>
          <a:bodyPr/>
          <a:lstStyle/>
          <a:p>
            <a:pPr>
              <a:tabLst>
                <a:tab pos="2289175" algn="ctr"/>
                <a:tab pos="4648200" algn="ctr"/>
                <a:tab pos="7346950" algn="ctr"/>
              </a:tabLst>
            </a:pPr>
            <a:r>
              <a:rPr lang="en-US" dirty="0" smtClean="0"/>
              <a:t>Now we add the concepts of varying arrival times and preemption to the analysis</a:t>
            </a:r>
          </a:p>
          <a:p>
            <a:pPr>
              <a:buFont typeface="Monotype Sorts" charset="2"/>
              <a:buNone/>
              <a:tabLst>
                <a:tab pos="2289175" algn="ctr"/>
                <a:tab pos="4648200" algn="ctr"/>
                <a:tab pos="7346950" algn="ctr"/>
              </a:tabLst>
            </a:pPr>
            <a:endParaRPr lang="en-US" dirty="0" smtClean="0"/>
          </a:p>
          <a:p>
            <a:pPr>
              <a:buFont typeface="Monotype Sorts" charset="2"/>
              <a:buNone/>
              <a:tabLst>
                <a:tab pos="2289175" algn="ctr"/>
                <a:tab pos="4648200" algn="ctr"/>
                <a:tab pos="7346950" algn="ctr"/>
              </a:tabLst>
            </a:pPr>
            <a:r>
              <a:rPr lang="en-US" dirty="0" smtClean="0"/>
              <a:t>		         </a:t>
            </a:r>
            <a:r>
              <a:rPr lang="en-US" u="sng" dirty="0" err="1" smtClean="0"/>
              <a:t>Process</a:t>
            </a:r>
            <a:r>
              <a:rPr lang="en-US" u="sng" dirty="0" err="1" smtClean="0">
                <a:solidFill>
                  <a:schemeClr val="bg1"/>
                </a:solidFill>
              </a:rPr>
              <a:t>A</a:t>
            </a:r>
            <a:r>
              <a:rPr lang="en-US" u="sng" dirty="0" smtClean="0">
                <a:solidFill>
                  <a:schemeClr val="bg1"/>
                </a:solidFill>
              </a:rPr>
              <a:t>	</a:t>
            </a:r>
            <a:r>
              <a:rPr lang="en-US" u="sng" dirty="0" err="1" smtClean="0">
                <a:solidFill>
                  <a:schemeClr val="bg1"/>
                </a:solidFill>
              </a:rPr>
              <a:t>arri</a:t>
            </a:r>
            <a:r>
              <a:rPr lang="en-US" u="sng" dirty="0" smtClean="0">
                <a:solidFill>
                  <a:schemeClr val="bg1"/>
                </a:solidFill>
              </a:rPr>
              <a:t> </a:t>
            </a:r>
            <a:r>
              <a:rPr lang="en-US" i="1" u="sng" dirty="0" smtClean="0"/>
              <a:t>Arrival </a:t>
            </a:r>
            <a:r>
              <a:rPr lang="en-US" u="sng" dirty="0" err="1" smtClean="0"/>
              <a:t>Time</a:t>
            </a:r>
            <a:r>
              <a:rPr lang="en-US" u="sng" dirty="0" err="1" smtClean="0">
                <a:solidFill>
                  <a:schemeClr val="bg1"/>
                </a:solidFill>
              </a:rPr>
              <a:t>T</a:t>
            </a:r>
            <a:r>
              <a:rPr lang="en-US" dirty="0" smtClean="0"/>
              <a:t>	</a:t>
            </a:r>
            <a:r>
              <a:rPr lang="en-US" u="sng" dirty="0" smtClean="0"/>
              <a:t>Burst Time</a:t>
            </a:r>
            <a:endParaRPr lang="en-US" dirty="0" smtClean="0"/>
          </a:p>
          <a:p>
            <a:pPr>
              <a:buFont typeface="Monotype Sorts" charset="2"/>
              <a:buNone/>
              <a:tabLst>
                <a:tab pos="2289175" algn="ctr"/>
                <a:tab pos="4648200" algn="ctr"/>
                <a:tab pos="7346950" algn="ctr"/>
              </a:tabLst>
            </a:pPr>
            <a:r>
              <a:rPr lang="en-US" dirty="0" smtClean="0"/>
              <a:t>		 </a:t>
            </a:r>
            <a:r>
              <a:rPr lang="en-US" i="1" dirty="0" smtClean="0"/>
              <a:t>P</a:t>
            </a:r>
            <a:r>
              <a:rPr lang="en-US" i="1" baseline="-25000" dirty="0" smtClean="0"/>
              <a:t>1</a:t>
            </a:r>
            <a:r>
              <a:rPr lang="en-US" dirty="0" smtClean="0"/>
              <a:t>	</a:t>
            </a:r>
            <a:r>
              <a:rPr lang="en-US" dirty="0" smtClean="0">
                <a:solidFill>
                  <a:srgbClr val="000000"/>
                </a:solidFill>
              </a:rPr>
              <a:t>0</a:t>
            </a:r>
            <a:r>
              <a:rPr lang="en-US" dirty="0" smtClean="0"/>
              <a:t>	8</a:t>
            </a:r>
          </a:p>
          <a:p>
            <a:pPr>
              <a:buFont typeface="Monotype Sorts" charset="2"/>
              <a:buNone/>
              <a:tabLst>
                <a:tab pos="2289175" algn="ctr"/>
                <a:tab pos="4648200" algn="ctr"/>
                <a:tab pos="7346950" algn="ctr"/>
              </a:tabLst>
            </a:pPr>
            <a:r>
              <a:rPr lang="en-US" dirty="0" smtClean="0"/>
              <a:t>		 </a:t>
            </a:r>
            <a:r>
              <a:rPr lang="en-US" i="1" dirty="0" smtClean="0"/>
              <a:t>P</a:t>
            </a:r>
            <a:r>
              <a:rPr lang="en-US" i="1" baseline="-25000" dirty="0" smtClean="0"/>
              <a:t>2 	</a:t>
            </a:r>
            <a:r>
              <a:rPr lang="en-US" dirty="0" smtClean="0">
                <a:solidFill>
                  <a:srgbClr val="000000"/>
                </a:solidFill>
              </a:rPr>
              <a:t>1</a:t>
            </a:r>
            <a:r>
              <a:rPr lang="en-US" dirty="0" smtClean="0"/>
              <a:t>	4</a:t>
            </a:r>
          </a:p>
          <a:p>
            <a:pPr>
              <a:buFont typeface="Monotype Sorts" charset="2"/>
              <a:buNone/>
              <a:tabLst>
                <a:tab pos="2289175" algn="ctr"/>
                <a:tab pos="4648200" algn="ctr"/>
                <a:tab pos="7346950" algn="ctr"/>
              </a:tabLst>
            </a:pPr>
            <a:r>
              <a:rPr lang="en-US" dirty="0" smtClean="0"/>
              <a:t>		 </a:t>
            </a:r>
            <a:r>
              <a:rPr lang="en-US" i="1" dirty="0" smtClean="0"/>
              <a:t>P</a:t>
            </a:r>
            <a:r>
              <a:rPr lang="en-US" i="1" baseline="-25000" dirty="0" smtClean="0"/>
              <a:t>3</a:t>
            </a:r>
            <a:r>
              <a:rPr lang="en-US" dirty="0" smtClean="0"/>
              <a:t>	</a:t>
            </a:r>
            <a:r>
              <a:rPr lang="en-US" dirty="0" smtClean="0">
                <a:solidFill>
                  <a:srgbClr val="000000"/>
                </a:solidFill>
              </a:rPr>
              <a:t>2</a:t>
            </a:r>
            <a:r>
              <a:rPr lang="en-US" dirty="0" smtClean="0"/>
              <a:t>	9</a:t>
            </a:r>
          </a:p>
          <a:p>
            <a:pPr>
              <a:buFont typeface="Monotype Sorts" charset="2"/>
              <a:buNone/>
              <a:tabLst>
                <a:tab pos="2289175" algn="ctr"/>
                <a:tab pos="4648200" algn="ctr"/>
                <a:tab pos="7346950" algn="ctr"/>
              </a:tabLst>
            </a:pPr>
            <a:r>
              <a:rPr lang="en-US" dirty="0" smtClean="0"/>
              <a:t>		 </a:t>
            </a:r>
            <a:r>
              <a:rPr lang="en-US" i="1" dirty="0" smtClean="0"/>
              <a:t>P</a:t>
            </a:r>
            <a:r>
              <a:rPr lang="en-US" i="1" baseline="-25000" dirty="0" smtClean="0"/>
              <a:t>4</a:t>
            </a:r>
            <a:r>
              <a:rPr lang="en-US" dirty="0" smtClean="0"/>
              <a:t>	</a:t>
            </a:r>
            <a:r>
              <a:rPr lang="en-US" dirty="0" smtClean="0">
                <a:solidFill>
                  <a:srgbClr val="000000"/>
                </a:solidFill>
              </a:rPr>
              <a:t>3</a:t>
            </a:r>
            <a:r>
              <a:rPr lang="en-US" dirty="0" smtClean="0"/>
              <a:t>	5</a:t>
            </a:r>
          </a:p>
          <a:p>
            <a:pPr>
              <a:tabLst>
                <a:tab pos="2289175" algn="ctr"/>
                <a:tab pos="4648200" algn="ctr"/>
                <a:tab pos="7346950" algn="ctr"/>
              </a:tabLst>
            </a:pPr>
            <a:r>
              <a:rPr lang="en-US" i="1" dirty="0" smtClean="0"/>
              <a:t>Preemptive </a:t>
            </a:r>
            <a:r>
              <a:rPr lang="en-US" dirty="0" smtClean="0"/>
              <a:t>SJF Gantt Chart</a:t>
            </a:r>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endParaRPr lang="en-US" dirty="0" smtClean="0"/>
          </a:p>
          <a:p>
            <a:pPr>
              <a:tabLst>
                <a:tab pos="2289175" algn="ctr"/>
                <a:tab pos="4648200" algn="ctr"/>
                <a:tab pos="7346950" algn="ctr"/>
              </a:tabLst>
            </a:pPr>
            <a:r>
              <a:rPr lang="en-US" dirty="0" smtClean="0"/>
              <a:t>Average waiting time = [(10-1)+(1-1)+(17-2)+5-3)]/4 = 26/4 = 6.5 </a:t>
            </a:r>
            <a:r>
              <a:rPr lang="en-US" dirty="0" err="1" smtClean="0"/>
              <a:t>msec</a:t>
            </a:r>
            <a:endParaRPr lang="en-US" dirty="0" smtClean="0"/>
          </a:p>
          <a:p>
            <a:pPr>
              <a:tabLst>
                <a:tab pos="2289175" algn="ctr"/>
                <a:tab pos="4648200" algn="ctr"/>
                <a:tab pos="7346950" algn="ctr"/>
              </a:tabLst>
            </a:pPr>
            <a:r>
              <a:rPr lang="en-US" dirty="0" smtClean="0"/>
              <a:t>Average Turnaround Time = (9+8)+(0+4)+(15+9)+(2+5)=52/4= 13 </a:t>
            </a:r>
            <a:r>
              <a:rPr lang="en-US" dirty="0" err="1" smtClean="0"/>
              <a:t>msec</a:t>
            </a:r>
            <a:endParaRPr lang="en-US" dirty="0" smtClean="0"/>
          </a:p>
          <a:p>
            <a:pPr>
              <a:tabLst>
                <a:tab pos="2289175" algn="ctr"/>
                <a:tab pos="4648200" algn="ctr"/>
                <a:tab pos="7346950" algn="ctr"/>
              </a:tabLst>
            </a:pPr>
            <a:endParaRPr lang="en-US" i="1" baseline="-25000" dirty="0" smtClean="0"/>
          </a:p>
          <a:p>
            <a:pPr>
              <a:buFont typeface="Monotype Sorts" charset="2"/>
              <a:buNone/>
              <a:tabLst>
                <a:tab pos="2289175" algn="ctr"/>
                <a:tab pos="4648200" algn="ctr"/>
                <a:tab pos="7346950" algn="ctr"/>
              </a:tabLst>
            </a:pPr>
            <a:endParaRPr lang="en-US" i="1" baseline="-25000" dirty="0" smtClean="0"/>
          </a:p>
        </p:txBody>
      </p:sp>
      <p:grpSp>
        <p:nvGrpSpPr>
          <p:cNvPr id="50180" name="Group 74"/>
          <p:cNvGrpSpPr>
            <a:grpSpLocks/>
          </p:cNvGrpSpPr>
          <p:nvPr/>
        </p:nvGrpSpPr>
        <p:grpSpPr bwMode="auto">
          <a:xfrm>
            <a:off x="1414463" y="4964113"/>
            <a:ext cx="8702675" cy="1384300"/>
            <a:chOff x="901" y="2366"/>
            <a:chExt cx="3655" cy="654"/>
          </a:xfrm>
        </p:grpSpPr>
        <p:sp>
          <p:nvSpPr>
            <p:cNvPr id="5018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182"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3"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4"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018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50186"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0187" name="Text Box 49"/>
            <p:cNvSpPr txBox="1">
              <a:spLocks noChangeArrowheads="1"/>
            </p:cNvSpPr>
            <p:nvPr/>
          </p:nvSpPr>
          <p:spPr bwMode="auto">
            <a:xfrm flipH="1">
              <a:off x="3353"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17</a:t>
              </a:r>
            </a:p>
          </p:txBody>
        </p:sp>
        <p:sp>
          <p:nvSpPr>
            <p:cNvPr id="50188"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018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50190" name="Text Box 64"/>
            <p:cNvSpPr txBox="1">
              <a:spLocks noChangeArrowheads="1"/>
            </p:cNvSpPr>
            <p:nvPr/>
          </p:nvSpPr>
          <p:spPr bwMode="auto">
            <a:xfrm flipH="1">
              <a:off x="2597"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0191"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0192"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0193" name="Text Box 73"/>
            <p:cNvSpPr txBox="1">
              <a:spLocks noChangeArrowheads="1"/>
            </p:cNvSpPr>
            <p:nvPr/>
          </p:nvSpPr>
          <p:spPr bwMode="auto">
            <a:xfrm flipH="1">
              <a:off x="4371"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0194"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0195"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50196" name="Text Box 39"/>
            <p:cNvSpPr txBox="1">
              <a:spLocks noChangeArrowheads="1"/>
            </p:cNvSpPr>
            <p:nvPr/>
          </p:nvSpPr>
          <p:spPr bwMode="auto">
            <a:xfrm flipH="1">
              <a:off x="2185"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71600" y="369888"/>
            <a:ext cx="11658600" cy="768350"/>
          </a:xfrm>
        </p:spPr>
        <p:txBody>
          <a:bodyPr/>
          <a:lstStyle/>
          <a:p>
            <a:pPr eaLnBrk="1" hangingPunct="1"/>
            <a:r>
              <a:rPr lang="en-US" dirty="0" smtClean="0"/>
              <a:t>CPU </a:t>
            </a:r>
            <a:r>
              <a:rPr lang="en-US" dirty="0" smtClean="0"/>
              <a:t>Scheduling</a:t>
            </a:r>
          </a:p>
        </p:txBody>
      </p:sp>
      <p:sp>
        <p:nvSpPr>
          <p:cNvPr id="17411" name="Rectangle 3"/>
          <p:cNvSpPr>
            <a:spLocks noGrp="1" noChangeArrowheads="1"/>
          </p:cNvSpPr>
          <p:nvPr>
            <p:ph type="body" idx="1"/>
          </p:nvPr>
        </p:nvSpPr>
        <p:spPr>
          <a:xfrm>
            <a:off x="1228725" y="1662113"/>
            <a:ext cx="11004550" cy="5030787"/>
          </a:xfrm>
        </p:spPr>
        <p:txBody>
          <a:bodyPr/>
          <a:lstStyle/>
          <a:p>
            <a:r>
              <a:rPr lang="en-US" sz="2800" dirty="0" smtClean="0"/>
              <a:t>Basic Concepts</a:t>
            </a:r>
          </a:p>
          <a:p>
            <a:r>
              <a:rPr lang="en-US" sz="2800" dirty="0" smtClean="0"/>
              <a:t>Scheduling Criteria </a:t>
            </a:r>
          </a:p>
          <a:p>
            <a:r>
              <a:rPr lang="en-US" sz="2800" dirty="0" smtClean="0"/>
              <a:t>Scheduling Algorithms</a:t>
            </a:r>
          </a:p>
          <a:p>
            <a:r>
              <a:rPr lang="en-US" sz="2800" dirty="0" smtClean="0"/>
              <a:t>Thread Scheduling</a:t>
            </a:r>
          </a:p>
          <a:p>
            <a:r>
              <a:rPr lang="en-US" sz="2800" dirty="0" smtClean="0"/>
              <a:t>Multiple-Processor Scheduling</a:t>
            </a:r>
          </a:p>
          <a:p>
            <a:r>
              <a:rPr lang="en-US" sz="2800" dirty="0" smtClean="0"/>
              <a:t>Operating Systems Examples</a:t>
            </a:r>
          </a:p>
          <a:p>
            <a:r>
              <a:rPr lang="en-US" sz="2800" dirty="0" smtClean="0"/>
              <a:t>Algorithm 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46213" y="369888"/>
            <a:ext cx="11583987" cy="768350"/>
          </a:xfrm>
        </p:spPr>
        <p:txBody>
          <a:bodyPr/>
          <a:lstStyle/>
          <a:p>
            <a:pPr eaLnBrk="1" hangingPunct="1"/>
            <a:r>
              <a:rPr lang="en-US" smtClean="0"/>
              <a:t>Priority Scheduling</a:t>
            </a:r>
          </a:p>
        </p:txBody>
      </p:sp>
      <p:sp>
        <p:nvSpPr>
          <p:cNvPr id="52227" name="Rectangle 3"/>
          <p:cNvSpPr>
            <a:spLocks noGrp="1" noChangeArrowheads="1"/>
          </p:cNvSpPr>
          <p:nvPr>
            <p:ph type="body" idx="1"/>
          </p:nvPr>
        </p:nvSpPr>
        <p:spPr>
          <a:xfrm>
            <a:off x="1209675" y="1644650"/>
            <a:ext cx="11571288" cy="6864868"/>
          </a:xfrm>
        </p:spPr>
        <p:txBody>
          <a:bodyPr/>
          <a:lstStyle/>
          <a:p>
            <a:r>
              <a:rPr lang="en-US" sz="2400" dirty="0" smtClean="0"/>
              <a:t>A priority number (integer) is associated with each process</a:t>
            </a:r>
          </a:p>
          <a:p>
            <a:endParaRPr lang="en-US" sz="2400" dirty="0" smtClean="0"/>
          </a:p>
          <a:p>
            <a:r>
              <a:rPr lang="en-US" sz="2400" dirty="0" smtClean="0"/>
              <a:t>The CPU is allocated to the process with the highest priority (smallest integer </a:t>
            </a:r>
            <a:r>
              <a:rPr lang="en-US" sz="2400" dirty="0" smtClean="0">
                <a:sym typeface="Symbol" charset="2"/>
              </a:rPr>
              <a:t> highest priority)</a:t>
            </a:r>
          </a:p>
          <a:p>
            <a:pPr lvl="1"/>
            <a:r>
              <a:rPr lang="en-US" sz="2400" dirty="0" smtClean="0"/>
              <a:t>Preemptive</a:t>
            </a:r>
          </a:p>
          <a:p>
            <a:pPr lvl="1"/>
            <a:r>
              <a:rPr lang="en-US" sz="2400" dirty="0" err="1" smtClean="0"/>
              <a:t>Nonpreemptive</a:t>
            </a:r>
            <a:endParaRPr lang="en-US" sz="2400" dirty="0" smtClean="0"/>
          </a:p>
          <a:p>
            <a:pPr lvl="1"/>
            <a:endParaRPr lang="en-US" sz="2400" dirty="0" smtClean="0"/>
          </a:p>
          <a:p>
            <a:r>
              <a:rPr lang="en-US" sz="2400" dirty="0" smtClean="0"/>
              <a:t>SJF is priority scheduling where priority is the inverse of predicted next CPU burst time</a:t>
            </a:r>
          </a:p>
          <a:p>
            <a:endParaRPr lang="en-US" sz="2400" dirty="0" smtClean="0"/>
          </a:p>
          <a:p>
            <a:r>
              <a:rPr lang="en-US" sz="2400" dirty="0" smtClean="0"/>
              <a:t>Problem </a:t>
            </a:r>
            <a:r>
              <a:rPr lang="en-US" sz="2400" dirty="0" smtClean="0">
                <a:sym typeface="Symbol" charset="2"/>
              </a:rPr>
              <a:t> </a:t>
            </a:r>
            <a:r>
              <a:rPr lang="en-US" sz="2400" b="1" dirty="0" smtClean="0">
                <a:sym typeface="Symbol" charset="2"/>
              </a:rPr>
              <a:t>Starvation </a:t>
            </a:r>
            <a:r>
              <a:rPr lang="en-US" sz="2400" dirty="0" smtClean="0">
                <a:sym typeface="Symbol" charset="2"/>
              </a:rPr>
              <a:t>– low priority processes may never execute</a:t>
            </a:r>
          </a:p>
          <a:p>
            <a:endParaRPr lang="en-US" sz="2400" dirty="0" smtClean="0">
              <a:sym typeface="Symbol" charset="2"/>
            </a:endParaRPr>
          </a:p>
          <a:p>
            <a:r>
              <a:rPr lang="en-US" sz="2400" dirty="0" smtClean="0">
                <a:sym typeface="Symbol" charset="2"/>
              </a:rPr>
              <a:t>Solution  </a:t>
            </a:r>
            <a:r>
              <a:rPr lang="en-US" sz="2400" b="1" dirty="0" smtClean="0">
                <a:sym typeface="Symbol" charset="2"/>
              </a:rPr>
              <a:t>Aging </a:t>
            </a:r>
            <a:r>
              <a:rPr lang="en-US" sz="2400" dirty="0" smtClean="0">
                <a:sym typeface="Symbol" charset="2"/>
              </a:rPr>
              <a:t>– as time progresses increase the priority of the process</a:t>
            </a:r>
          </a:p>
          <a:p>
            <a:pPr>
              <a:buFont typeface="Monotype Sorts" charset="2"/>
              <a:buNone/>
            </a:pPr>
            <a:endParaRPr lang="en-US" dirty="0" smtClean="0">
              <a:sym typeface="Symbol"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09788" y="369888"/>
            <a:ext cx="10920412" cy="768350"/>
          </a:xfrm>
        </p:spPr>
        <p:txBody>
          <a:bodyPr/>
          <a:lstStyle/>
          <a:p>
            <a:pPr eaLnBrk="1" hangingPunct="1"/>
            <a:r>
              <a:rPr lang="en-US" sz="4000" smtClean="0"/>
              <a:t>Example of Priority Scheduling</a:t>
            </a:r>
          </a:p>
        </p:txBody>
      </p:sp>
      <p:sp>
        <p:nvSpPr>
          <p:cNvPr id="54275" name="Rectangle 36"/>
          <p:cNvSpPr>
            <a:spLocks noGrp="1" noChangeArrowheads="1"/>
          </p:cNvSpPr>
          <p:nvPr>
            <p:ph type="body" idx="1"/>
          </p:nvPr>
        </p:nvSpPr>
        <p:spPr>
          <a:noFill/>
        </p:spPr>
        <p:txBody>
          <a:bodyPr/>
          <a:lstStyle/>
          <a:p>
            <a:pPr>
              <a:buFont typeface="Monotype Sorts" charset="2"/>
              <a:buNone/>
              <a:tabLst>
                <a:tab pos="2289175" algn="ctr"/>
                <a:tab pos="4648200" algn="ctr"/>
                <a:tab pos="7346950" algn="ctr"/>
              </a:tabLst>
            </a:pPr>
            <a:r>
              <a:rPr lang="en-US" dirty="0" smtClean="0"/>
              <a:t>		</a:t>
            </a:r>
            <a:r>
              <a:rPr lang="en-US" sz="2400" dirty="0" smtClean="0"/>
              <a:t>         </a:t>
            </a:r>
            <a:r>
              <a:rPr lang="en-US" sz="2400" u="sng" dirty="0" err="1" smtClean="0"/>
              <a:t>Process</a:t>
            </a:r>
            <a:r>
              <a:rPr lang="en-US" sz="2400" u="sng" dirty="0" err="1" smtClean="0">
                <a:solidFill>
                  <a:schemeClr val="bg1"/>
                </a:solidFill>
              </a:rPr>
              <a:t>A</a:t>
            </a:r>
            <a:r>
              <a:rPr lang="en-US" sz="2400" u="sng" dirty="0" smtClean="0">
                <a:solidFill>
                  <a:schemeClr val="bg1"/>
                </a:solidFill>
              </a:rPr>
              <a:t>	</a:t>
            </a:r>
            <a:r>
              <a:rPr lang="en-US" sz="2400" u="sng" dirty="0" err="1" smtClean="0">
                <a:solidFill>
                  <a:schemeClr val="bg1"/>
                </a:solidFill>
              </a:rPr>
              <a:t>arri</a:t>
            </a:r>
            <a:r>
              <a:rPr lang="en-US" sz="2400" u="sng" dirty="0" smtClean="0">
                <a:solidFill>
                  <a:schemeClr val="bg1"/>
                </a:solidFill>
              </a:rPr>
              <a:t> </a:t>
            </a:r>
            <a:r>
              <a:rPr lang="en-US" sz="2400" u="sng" dirty="0" smtClean="0"/>
              <a:t>Burst </a:t>
            </a:r>
            <a:r>
              <a:rPr lang="en-US" sz="2400" u="sng" dirty="0" err="1" smtClean="0"/>
              <a:t>Time</a:t>
            </a:r>
            <a:r>
              <a:rPr lang="en-US" sz="2400" u="sng" dirty="0" err="1" smtClean="0">
                <a:solidFill>
                  <a:schemeClr val="bg1"/>
                </a:solidFill>
              </a:rPr>
              <a:t>T</a:t>
            </a:r>
            <a:r>
              <a:rPr lang="en-US" sz="2400" dirty="0" smtClean="0"/>
              <a:t>	</a:t>
            </a:r>
            <a:r>
              <a:rPr lang="en-US" sz="2400" u="sng" dirty="0" smtClean="0"/>
              <a:t>Priority</a:t>
            </a:r>
            <a:endParaRPr lang="en-US" sz="2400" dirty="0" smtClean="0"/>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1</a:t>
            </a:r>
            <a:r>
              <a:rPr lang="en-US" sz="2400" dirty="0" smtClean="0"/>
              <a:t>	1</a:t>
            </a:r>
            <a:r>
              <a:rPr lang="en-US" sz="2400" dirty="0" smtClean="0">
                <a:solidFill>
                  <a:srgbClr val="000000"/>
                </a:solidFill>
              </a:rPr>
              <a:t>0</a:t>
            </a:r>
            <a:r>
              <a:rPr lang="en-US" sz="2400" dirty="0" smtClean="0"/>
              <a:t>	3</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2 	</a:t>
            </a:r>
            <a:r>
              <a:rPr lang="en-US" sz="2400" dirty="0" smtClean="0">
                <a:solidFill>
                  <a:srgbClr val="000000"/>
                </a:solidFill>
              </a:rPr>
              <a:t>1</a:t>
            </a:r>
            <a:r>
              <a:rPr lang="en-US" sz="2400" dirty="0" smtClean="0"/>
              <a:t>	1</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3</a:t>
            </a:r>
            <a:r>
              <a:rPr lang="en-US" sz="2400" dirty="0" smtClean="0"/>
              <a:t>	</a:t>
            </a:r>
            <a:r>
              <a:rPr lang="en-US" sz="2400" dirty="0" smtClean="0">
                <a:solidFill>
                  <a:srgbClr val="000000"/>
                </a:solidFill>
              </a:rPr>
              <a:t>2</a:t>
            </a:r>
            <a:r>
              <a:rPr lang="en-US" sz="2400" dirty="0" smtClean="0"/>
              <a:t>	4</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4</a:t>
            </a:r>
            <a:r>
              <a:rPr lang="en-US" sz="2400" dirty="0" smtClean="0"/>
              <a:t>	</a:t>
            </a:r>
            <a:r>
              <a:rPr lang="en-US" sz="2400" dirty="0" smtClean="0">
                <a:solidFill>
                  <a:srgbClr val="000000"/>
                </a:solidFill>
              </a:rPr>
              <a:t>1</a:t>
            </a:r>
            <a:r>
              <a:rPr lang="en-US" sz="2400" dirty="0" smtClean="0"/>
              <a:t>	5</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5	</a:t>
            </a:r>
            <a:r>
              <a:rPr lang="en-US" sz="2400" dirty="0" smtClean="0"/>
              <a:t>5	2</a:t>
            </a:r>
            <a:endParaRPr lang="en-US" sz="2400" baseline="-25000" dirty="0" smtClean="0"/>
          </a:p>
          <a:p>
            <a:pPr>
              <a:tabLst>
                <a:tab pos="2289175" algn="ctr"/>
                <a:tab pos="4648200" algn="ctr"/>
                <a:tab pos="7346950" algn="ctr"/>
              </a:tabLst>
            </a:pPr>
            <a:r>
              <a:rPr lang="en-US" sz="2400" dirty="0" smtClean="0"/>
              <a:t>Priority scheduling Gantt Chart</a:t>
            </a:r>
          </a:p>
          <a:p>
            <a:pPr>
              <a:tabLst>
                <a:tab pos="2289175" algn="ctr"/>
                <a:tab pos="4648200" algn="ctr"/>
                <a:tab pos="7346950" algn="ctr"/>
              </a:tabLst>
            </a:pPr>
            <a:endParaRPr lang="en-US" sz="2400" dirty="0" smtClean="0"/>
          </a:p>
          <a:p>
            <a:pPr>
              <a:tabLst>
                <a:tab pos="2289175" algn="ctr"/>
                <a:tab pos="4648200" algn="ctr"/>
                <a:tab pos="7346950" algn="ctr"/>
              </a:tabLst>
            </a:pPr>
            <a:endParaRPr lang="en-US" sz="2400" dirty="0" smtClean="0"/>
          </a:p>
          <a:p>
            <a:pPr>
              <a:tabLst>
                <a:tab pos="2289175" algn="ctr"/>
                <a:tab pos="4648200" algn="ctr"/>
                <a:tab pos="7346950" algn="ctr"/>
              </a:tabLst>
            </a:pPr>
            <a:endParaRPr lang="en-US" sz="2400" dirty="0" smtClean="0"/>
          </a:p>
          <a:p>
            <a:pPr>
              <a:tabLst>
                <a:tab pos="2289175" algn="ctr"/>
                <a:tab pos="4648200" algn="ctr"/>
                <a:tab pos="7346950" algn="ctr"/>
              </a:tabLst>
            </a:pPr>
            <a:endParaRPr lang="en-US" sz="2400" dirty="0" smtClean="0"/>
          </a:p>
          <a:p>
            <a:pPr>
              <a:tabLst>
                <a:tab pos="2289175" algn="ctr"/>
                <a:tab pos="4648200" algn="ctr"/>
                <a:tab pos="7346950" algn="ctr"/>
              </a:tabLst>
            </a:pPr>
            <a:endParaRPr lang="en-US" sz="2400" dirty="0" smtClean="0"/>
          </a:p>
          <a:p>
            <a:pPr>
              <a:tabLst>
                <a:tab pos="2289175" algn="ctr"/>
                <a:tab pos="4648200" algn="ctr"/>
                <a:tab pos="7346950" algn="ctr"/>
              </a:tabLst>
            </a:pPr>
            <a:r>
              <a:rPr lang="en-US" sz="2400" dirty="0" smtClean="0"/>
              <a:t>Average waiting time = 8.2 </a:t>
            </a:r>
            <a:r>
              <a:rPr lang="en-US" sz="2400" dirty="0" err="1" smtClean="0"/>
              <a:t>msec</a:t>
            </a:r>
            <a:endParaRPr lang="en-US" sz="2400" i="1" baseline="-25000" dirty="0" smtClean="0"/>
          </a:p>
        </p:txBody>
      </p:sp>
      <p:grpSp>
        <p:nvGrpSpPr>
          <p:cNvPr id="54276" name="Group 74"/>
          <p:cNvGrpSpPr>
            <a:grpSpLocks/>
          </p:cNvGrpSpPr>
          <p:nvPr/>
        </p:nvGrpSpPr>
        <p:grpSpPr bwMode="auto">
          <a:xfrm>
            <a:off x="1978090" y="5726113"/>
            <a:ext cx="8938726" cy="1384300"/>
            <a:chOff x="901" y="2366"/>
            <a:chExt cx="3174" cy="654"/>
          </a:xfrm>
        </p:grpSpPr>
        <p:sp>
          <p:nvSpPr>
            <p:cNvPr id="54277" name="Rectangle 37"/>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4278"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2</a:t>
              </a:r>
              <a:endParaRPr lang="en-US">
                <a:latin typeface="Helvetica" charset="0"/>
              </a:endParaRPr>
            </a:p>
          </p:txBody>
        </p:sp>
        <p:sp>
          <p:nvSpPr>
            <p:cNvPr id="54279" name="Text Box 39"/>
            <p:cNvSpPr txBox="1">
              <a:spLocks noChangeArrowheads="1"/>
            </p:cNvSpPr>
            <p:nvPr/>
          </p:nvSpPr>
          <p:spPr bwMode="auto">
            <a:xfrm flipH="1">
              <a:off x="3235"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3</a:t>
              </a:r>
              <a:endParaRPr lang="en-US">
                <a:latin typeface="Helvetica" charset="0"/>
              </a:endParaRPr>
            </a:p>
          </p:txBody>
        </p:sp>
        <p:sp>
          <p:nvSpPr>
            <p:cNvPr id="54280"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5</a:t>
              </a:r>
              <a:endParaRPr lang="en-US">
                <a:latin typeface="Helvetica" charset="0"/>
              </a:endParaRPr>
            </a:p>
          </p:txBody>
        </p:sp>
        <p:sp>
          <p:nvSpPr>
            <p:cNvPr id="54281" name="Line 43"/>
            <p:cNvSpPr>
              <a:spLocks noChangeShapeType="1"/>
            </p:cNvSpPr>
            <p:nvPr/>
          </p:nvSpPr>
          <p:spPr bwMode="auto">
            <a:xfrm flipH="1">
              <a:off x="3174" y="2378"/>
              <a:ext cx="0" cy="384"/>
            </a:xfrm>
            <a:prstGeom prst="line">
              <a:avLst/>
            </a:prstGeom>
            <a:noFill/>
            <a:ln w="9525">
              <a:solidFill>
                <a:schemeClr val="tx1"/>
              </a:solidFill>
              <a:round/>
              <a:headEnd/>
              <a:tailEnd/>
            </a:ln>
          </p:spPr>
          <p:txBody>
            <a:bodyPr wrap="none" anchor="ctr"/>
            <a:lstStyle/>
            <a:p>
              <a:endParaRPr lang="en-US"/>
            </a:p>
          </p:txBody>
        </p:sp>
        <p:sp>
          <p:nvSpPr>
            <p:cNvPr id="54282"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4283" name="Text Box 49"/>
            <p:cNvSpPr txBox="1">
              <a:spLocks noChangeArrowheads="1"/>
            </p:cNvSpPr>
            <p:nvPr/>
          </p:nvSpPr>
          <p:spPr bwMode="auto">
            <a:xfrm flipH="1">
              <a:off x="358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4284"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4285" name="Line 52"/>
            <p:cNvSpPr>
              <a:spLocks noChangeShapeType="1"/>
            </p:cNvSpPr>
            <p:nvPr/>
          </p:nvSpPr>
          <p:spPr bwMode="auto">
            <a:xfrm flipH="1">
              <a:off x="3683" y="2373"/>
              <a:ext cx="0" cy="384"/>
            </a:xfrm>
            <a:prstGeom prst="line">
              <a:avLst/>
            </a:prstGeom>
            <a:noFill/>
            <a:ln w="9525">
              <a:solidFill>
                <a:schemeClr val="tx1"/>
              </a:solidFill>
              <a:round/>
              <a:headEnd/>
              <a:tailEnd/>
            </a:ln>
          </p:spPr>
          <p:txBody>
            <a:bodyPr wrap="none" anchor="ctr"/>
            <a:lstStyle/>
            <a:p>
              <a:endParaRPr lang="en-US"/>
            </a:p>
          </p:txBody>
        </p:sp>
        <p:sp>
          <p:nvSpPr>
            <p:cNvPr id="54286" name="Text Box 64"/>
            <p:cNvSpPr txBox="1">
              <a:spLocks noChangeArrowheads="1"/>
            </p:cNvSpPr>
            <p:nvPr/>
          </p:nvSpPr>
          <p:spPr bwMode="auto">
            <a:xfrm flipH="1">
              <a:off x="3089"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16</a:t>
              </a:r>
            </a:p>
          </p:txBody>
        </p:sp>
        <p:sp>
          <p:nvSpPr>
            <p:cNvPr id="54287"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4288" name="Text Box 70"/>
            <p:cNvSpPr txBox="1">
              <a:spLocks noChangeArrowheads="1"/>
            </p:cNvSpPr>
            <p:nvPr/>
          </p:nvSpPr>
          <p:spPr bwMode="auto">
            <a:xfrm flipH="1">
              <a:off x="3722" y="2439"/>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4</a:t>
              </a:r>
              <a:endParaRPr lang="en-US">
                <a:latin typeface="Helvetica" charset="0"/>
              </a:endParaRPr>
            </a:p>
          </p:txBody>
        </p:sp>
        <p:sp>
          <p:nvSpPr>
            <p:cNvPr id="54289" name="Text Box 73"/>
            <p:cNvSpPr txBox="1">
              <a:spLocks noChangeArrowheads="1"/>
            </p:cNvSpPr>
            <p:nvPr/>
          </p:nvSpPr>
          <p:spPr bwMode="auto">
            <a:xfrm flipH="1">
              <a:off x="3890"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19</a:t>
              </a:r>
            </a:p>
          </p:txBody>
        </p:sp>
        <p:sp>
          <p:nvSpPr>
            <p:cNvPr id="54290"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4291"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6</a:t>
              </a:r>
            </a:p>
          </p:txBody>
        </p:sp>
        <p:sp>
          <p:nvSpPr>
            <p:cNvPr id="54292" name="Text Box 39"/>
            <p:cNvSpPr txBox="1">
              <a:spLocks noChangeArrowheads="1"/>
            </p:cNvSpPr>
            <p:nvPr/>
          </p:nvSpPr>
          <p:spPr bwMode="auto">
            <a:xfrm flipH="1">
              <a:off x="2569" y="243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Round Robin (RR)</a:t>
            </a:r>
          </a:p>
        </p:txBody>
      </p:sp>
      <p:sp>
        <p:nvSpPr>
          <p:cNvPr id="56323" name="Rectangle 3"/>
          <p:cNvSpPr>
            <a:spLocks noGrp="1" noChangeArrowheads="1"/>
          </p:cNvSpPr>
          <p:nvPr>
            <p:ph type="body" idx="1"/>
          </p:nvPr>
        </p:nvSpPr>
        <p:spPr>
          <a:xfrm>
            <a:off x="1219200" y="1862138"/>
            <a:ext cx="11553825" cy="5978525"/>
          </a:xfrm>
        </p:spPr>
        <p:txBody>
          <a:bodyPr/>
          <a:lstStyle/>
          <a:p>
            <a:r>
              <a:rPr lang="en-US" sz="2800" dirty="0" smtClean="0"/>
              <a:t>Each process gets a small unit of CPU time (</a:t>
            </a:r>
            <a:r>
              <a:rPr lang="en-US" sz="2800" b="1" dirty="0" smtClean="0"/>
              <a:t>time quantum </a:t>
            </a:r>
            <a:r>
              <a:rPr lang="en-US" sz="2800" dirty="0" smtClean="0"/>
              <a:t>q), usually 10-100 milliseconds.  After this time has elapsed, the process is preempted and added to the end of the ready queue.</a:t>
            </a:r>
          </a:p>
          <a:p>
            <a:r>
              <a:rPr lang="en-US" sz="2800" dirty="0" smtClean="0"/>
              <a:t>If there are </a:t>
            </a:r>
            <a:r>
              <a:rPr lang="en-US" sz="2800" i="1" dirty="0" smtClean="0"/>
              <a:t>n</a:t>
            </a:r>
            <a:r>
              <a:rPr lang="en-US" sz="2800" dirty="0" smtClean="0"/>
              <a:t> processes in the ready queue and the time quantum is </a:t>
            </a:r>
            <a:r>
              <a:rPr lang="en-US" sz="2800" i="1" dirty="0" smtClean="0"/>
              <a:t>q</a:t>
            </a:r>
            <a:r>
              <a:rPr lang="en-US" sz="2800" dirty="0" smtClean="0"/>
              <a:t>, then each process gets 1/</a:t>
            </a:r>
            <a:r>
              <a:rPr lang="en-US" sz="2800" i="1" dirty="0" smtClean="0"/>
              <a:t>n</a:t>
            </a:r>
            <a:r>
              <a:rPr lang="en-US" sz="2800" dirty="0" smtClean="0"/>
              <a:t> of the CPU time in chunks of at most </a:t>
            </a:r>
            <a:r>
              <a:rPr lang="en-US" sz="2800" i="1" dirty="0" smtClean="0"/>
              <a:t>q</a:t>
            </a:r>
            <a:r>
              <a:rPr lang="en-US" sz="2800" dirty="0" smtClean="0"/>
              <a:t> time units at once.  No process waits more than (</a:t>
            </a:r>
            <a:r>
              <a:rPr lang="en-US" sz="2800" i="1" dirty="0" smtClean="0"/>
              <a:t>n</a:t>
            </a:r>
            <a:r>
              <a:rPr lang="en-US" sz="2800" dirty="0" smtClean="0"/>
              <a:t>-1)</a:t>
            </a:r>
            <a:r>
              <a:rPr lang="en-US" sz="2800" i="1" dirty="0" smtClean="0"/>
              <a:t>q </a:t>
            </a:r>
            <a:r>
              <a:rPr lang="en-US" sz="2800" dirty="0" smtClean="0"/>
              <a:t>time units.</a:t>
            </a:r>
          </a:p>
          <a:p>
            <a:r>
              <a:rPr lang="en-US" sz="2800" dirty="0" smtClean="0"/>
              <a:t>Timer interrupts every quantum to schedule next process</a:t>
            </a:r>
          </a:p>
          <a:p>
            <a:r>
              <a:rPr lang="en-US" sz="2800" dirty="0" smtClean="0"/>
              <a:t>Performance</a:t>
            </a:r>
          </a:p>
          <a:p>
            <a:pPr lvl="1"/>
            <a:r>
              <a:rPr lang="en-US" sz="2800" i="1" dirty="0" smtClean="0"/>
              <a:t>q</a:t>
            </a:r>
            <a:r>
              <a:rPr lang="en-US" sz="2800" dirty="0" smtClean="0"/>
              <a:t> large </a:t>
            </a:r>
            <a:r>
              <a:rPr lang="en-US" sz="2800" dirty="0" smtClean="0">
                <a:sym typeface="Symbol" charset="2"/>
              </a:rPr>
              <a:t> FIFO</a:t>
            </a:r>
          </a:p>
          <a:p>
            <a:pPr lvl="1"/>
            <a:r>
              <a:rPr lang="en-US" sz="2800" i="1" dirty="0" smtClean="0">
                <a:sym typeface="Symbol" charset="2"/>
              </a:rPr>
              <a:t>q </a:t>
            </a:r>
            <a:r>
              <a:rPr lang="en-US" sz="2800" dirty="0" smtClean="0">
                <a:sym typeface="Symbol" charset="2"/>
              </a:rPr>
              <a:t>small  </a:t>
            </a:r>
            <a:r>
              <a:rPr lang="en-US" sz="2800" i="1" dirty="0" smtClean="0">
                <a:sym typeface="Symbol" charset="2"/>
              </a:rPr>
              <a:t>q </a:t>
            </a:r>
            <a:r>
              <a:rPr lang="en-US" sz="2800" dirty="0" smtClean="0">
                <a:sym typeface="Symbol" charset="2"/>
              </a:rPr>
              <a:t>must be large with respect to context switch, otherwise overhead is too high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71600" y="25400"/>
            <a:ext cx="12082463" cy="1125538"/>
          </a:xfrm>
        </p:spPr>
        <p:txBody>
          <a:bodyPr/>
          <a:lstStyle/>
          <a:p>
            <a:pPr eaLnBrk="1" hangingPunct="1"/>
            <a:r>
              <a:rPr lang="en-US" smtClean="0"/>
              <a:t>Example of RR with Time Quantum = 4</a:t>
            </a:r>
          </a:p>
        </p:txBody>
      </p:sp>
      <p:sp>
        <p:nvSpPr>
          <p:cNvPr id="58371" name="Rectangle 3"/>
          <p:cNvSpPr>
            <a:spLocks noGrp="1" noChangeArrowheads="1"/>
          </p:cNvSpPr>
          <p:nvPr>
            <p:ph type="body" idx="1"/>
          </p:nvPr>
        </p:nvSpPr>
        <p:spPr>
          <a:xfrm>
            <a:off x="951722" y="1076275"/>
            <a:ext cx="11767381" cy="7899774"/>
          </a:xfrm>
        </p:spPr>
        <p:txBody>
          <a:bodyPr/>
          <a:lstStyle/>
          <a:p>
            <a:pPr>
              <a:lnSpc>
                <a:spcPct val="90000"/>
              </a:lnSpc>
              <a:buFont typeface="Monotype Sorts" charset="2"/>
              <a:buNone/>
              <a:tabLst>
                <a:tab pos="3173413" algn="ctr"/>
                <a:tab pos="5708650" algn="ctr"/>
              </a:tabLst>
            </a:pPr>
            <a:r>
              <a:rPr lang="en-US" dirty="0" smtClean="0"/>
              <a:t>		</a:t>
            </a:r>
            <a:r>
              <a:rPr lang="en-US" sz="2400" u="sng" dirty="0" smtClean="0"/>
              <a:t>Process</a:t>
            </a:r>
            <a:r>
              <a:rPr lang="en-US" sz="2400" dirty="0" smtClean="0"/>
              <a:t>	</a:t>
            </a:r>
            <a:r>
              <a:rPr lang="en-US" sz="2400" u="sng" dirty="0" smtClean="0"/>
              <a:t>Burst Time</a:t>
            </a:r>
          </a:p>
          <a:p>
            <a:pPr>
              <a:lnSpc>
                <a:spcPct val="90000"/>
              </a:lnSpc>
              <a:buFont typeface="Monotype Sorts" charset="2"/>
              <a:buNone/>
              <a:tabLst>
                <a:tab pos="3173413" algn="ctr"/>
                <a:tab pos="5708650" algn="ctr"/>
              </a:tabLst>
            </a:pPr>
            <a:r>
              <a:rPr lang="en-US" sz="2400" i="1" dirty="0" smtClean="0"/>
              <a:t>		P</a:t>
            </a:r>
            <a:r>
              <a:rPr lang="en-US" sz="2400" i="1" baseline="-25000" dirty="0" smtClean="0"/>
              <a:t>1	</a:t>
            </a:r>
            <a:r>
              <a:rPr lang="en-US" sz="2400" dirty="0" smtClean="0"/>
              <a:t>24</a:t>
            </a:r>
          </a:p>
          <a:p>
            <a:pPr>
              <a:lnSpc>
                <a:spcPct val="90000"/>
              </a:lnSpc>
              <a:buFont typeface="Monotype Sorts" charset="2"/>
              <a:buNone/>
              <a:tabLst>
                <a:tab pos="3173413" algn="ctr"/>
                <a:tab pos="5708650" algn="ctr"/>
              </a:tabLst>
            </a:pPr>
            <a:r>
              <a:rPr lang="en-US" sz="2400" dirty="0" smtClean="0"/>
              <a:t>		 </a:t>
            </a:r>
            <a:r>
              <a:rPr lang="en-US" sz="2400" i="1" dirty="0" smtClean="0"/>
              <a:t>P</a:t>
            </a:r>
            <a:r>
              <a:rPr lang="en-US" sz="2400" i="1" baseline="-25000" dirty="0" smtClean="0"/>
              <a:t>2	 </a:t>
            </a:r>
            <a:r>
              <a:rPr lang="en-US" sz="2400" dirty="0" smtClean="0"/>
              <a:t>3</a:t>
            </a:r>
          </a:p>
          <a:p>
            <a:pPr>
              <a:lnSpc>
                <a:spcPct val="90000"/>
              </a:lnSpc>
              <a:buFont typeface="Monotype Sorts" charset="2"/>
              <a:buNone/>
              <a:tabLst>
                <a:tab pos="3173413" algn="ctr"/>
                <a:tab pos="5708650" algn="ctr"/>
              </a:tabLst>
            </a:pPr>
            <a:r>
              <a:rPr lang="en-US" sz="2400" dirty="0" smtClean="0"/>
              <a:t>		 </a:t>
            </a:r>
            <a:r>
              <a:rPr lang="en-US" sz="2400" i="1" dirty="0" smtClean="0"/>
              <a:t>P</a:t>
            </a:r>
            <a:r>
              <a:rPr lang="en-US" sz="2400" i="1" baseline="-25000" dirty="0" smtClean="0"/>
              <a:t>3	</a:t>
            </a:r>
            <a:r>
              <a:rPr lang="en-US" sz="2400" dirty="0" smtClean="0"/>
              <a:t>3</a:t>
            </a:r>
          </a:p>
          <a:p>
            <a:pPr>
              <a:lnSpc>
                <a:spcPct val="90000"/>
              </a:lnSpc>
              <a:buFont typeface="Monotype Sorts" charset="2"/>
              <a:buNone/>
              <a:tabLst>
                <a:tab pos="3173413" algn="ctr"/>
                <a:tab pos="5708650" algn="ctr"/>
              </a:tabLst>
            </a:pPr>
            <a:r>
              <a:rPr lang="en-US" sz="2400" dirty="0" smtClean="0"/>
              <a:t>		</a:t>
            </a:r>
          </a:p>
          <a:p>
            <a:pPr>
              <a:lnSpc>
                <a:spcPct val="90000"/>
              </a:lnSpc>
              <a:tabLst>
                <a:tab pos="3173413" algn="ctr"/>
                <a:tab pos="5708650" algn="ctr"/>
              </a:tabLst>
            </a:pPr>
            <a:r>
              <a:rPr lang="en-US" sz="2400" dirty="0" smtClean="0"/>
              <a:t>The Gantt chart is: </a:t>
            </a:r>
            <a:br>
              <a:rPr lang="en-US" sz="24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lnSpc>
                <a:spcPct val="90000"/>
              </a:lnSpc>
              <a:tabLst>
                <a:tab pos="3173413" algn="ctr"/>
                <a:tab pos="5708650" algn="ctr"/>
              </a:tabLst>
            </a:pPr>
            <a:endParaRPr lang="en-US" sz="2800" dirty="0" smtClean="0"/>
          </a:p>
          <a:p>
            <a:pPr>
              <a:lnSpc>
                <a:spcPct val="90000"/>
              </a:lnSpc>
              <a:tabLst>
                <a:tab pos="3173413" algn="ctr"/>
                <a:tab pos="5708650" algn="ctr"/>
              </a:tabLst>
            </a:pPr>
            <a:r>
              <a:rPr lang="en-US" sz="2800" dirty="0" smtClean="0"/>
              <a:t>Typically, higher average turnaround than SJF, but better </a:t>
            </a:r>
            <a:r>
              <a:rPr lang="en-US" sz="2800" i="1" dirty="0" smtClean="0"/>
              <a:t>response</a:t>
            </a:r>
          </a:p>
          <a:p>
            <a:pPr>
              <a:lnSpc>
                <a:spcPct val="90000"/>
              </a:lnSpc>
              <a:tabLst>
                <a:tab pos="3173413" algn="ctr"/>
                <a:tab pos="5708650" algn="ctr"/>
              </a:tabLst>
            </a:pPr>
            <a:r>
              <a:rPr lang="en-US" sz="2800" dirty="0" smtClean="0"/>
              <a:t>q should be large compared to context switch time</a:t>
            </a:r>
          </a:p>
          <a:p>
            <a:pPr>
              <a:lnSpc>
                <a:spcPct val="90000"/>
              </a:lnSpc>
              <a:tabLst>
                <a:tab pos="3173413" algn="ctr"/>
                <a:tab pos="5708650" algn="ctr"/>
              </a:tabLst>
            </a:pPr>
            <a:r>
              <a:rPr lang="en-US" sz="2800" dirty="0" smtClean="0"/>
              <a:t>q usually 10ms to 100ms, context switch &lt; 10 </a:t>
            </a:r>
            <a:r>
              <a:rPr lang="en-US" sz="2800" dirty="0" err="1" smtClean="0"/>
              <a:t>usec</a:t>
            </a:r>
            <a:endParaRPr lang="en-US" sz="2800" dirty="0" smtClean="0"/>
          </a:p>
          <a:p>
            <a:pPr>
              <a:lnSpc>
                <a:spcPct val="90000"/>
              </a:lnSpc>
              <a:tabLst>
                <a:tab pos="3173413" algn="ctr"/>
                <a:tab pos="5708650" algn="ctr"/>
              </a:tabLst>
            </a:pPr>
            <a:r>
              <a:rPr lang="en-US" sz="2800" dirty="0" smtClean="0"/>
              <a:t>Waiting Time: P1= (0-0)+(10-4)=6 , P2=(4-0)=4, P3=(7-0)=7</a:t>
            </a:r>
          </a:p>
          <a:p>
            <a:pPr>
              <a:lnSpc>
                <a:spcPct val="90000"/>
              </a:lnSpc>
              <a:tabLst>
                <a:tab pos="3173413" algn="ctr"/>
                <a:tab pos="5708650" algn="ctr"/>
              </a:tabLst>
            </a:pPr>
            <a:r>
              <a:rPr lang="en-US" sz="2800" dirty="0" smtClean="0"/>
              <a:t>AWT=17/3=5.66 </a:t>
            </a:r>
            <a:r>
              <a:rPr lang="en-US" sz="2800" dirty="0" err="1" smtClean="0"/>
              <a:t>msec</a:t>
            </a:r>
            <a:endParaRPr lang="en-US" sz="2800" dirty="0" smtClean="0"/>
          </a:p>
          <a:p>
            <a:pPr>
              <a:lnSpc>
                <a:spcPct val="90000"/>
              </a:lnSpc>
              <a:tabLst>
                <a:tab pos="3173413" algn="ctr"/>
                <a:tab pos="5708650" algn="ctr"/>
              </a:tabLst>
            </a:pPr>
            <a:r>
              <a:rPr lang="en-US" sz="2800" dirty="0" smtClean="0"/>
              <a:t>ATT=47/3=15.66 </a:t>
            </a:r>
            <a:r>
              <a:rPr lang="en-US" sz="2800" dirty="0" err="1" smtClean="0"/>
              <a:t>msec</a:t>
            </a:r>
            <a:endParaRPr lang="en-US" sz="2800" dirty="0" smtClean="0"/>
          </a:p>
          <a:p>
            <a:pPr>
              <a:lnSpc>
                <a:spcPct val="90000"/>
              </a:lnSpc>
              <a:tabLst>
                <a:tab pos="3173413" algn="ctr"/>
                <a:tab pos="5708650" algn="ctr"/>
              </a:tabLst>
            </a:pPr>
            <a:r>
              <a:rPr lang="en-US" sz="2800" dirty="0"/>
              <a:t> </a:t>
            </a:r>
            <a:r>
              <a:rPr lang="en-US" sz="2800" dirty="0" smtClean="0"/>
              <a:t>                      </a:t>
            </a:r>
          </a:p>
          <a:p>
            <a:pPr>
              <a:lnSpc>
                <a:spcPct val="90000"/>
              </a:lnSpc>
              <a:tabLst>
                <a:tab pos="3173413" algn="ctr"/>
                <a:tab pos="5708650" algn="ctr"/>
              </a:tabLst>
            </a:pPr>
            <a:endParaRPr lang="en-US" sz="2800" dirty="0" smtClean="0"/>
          </a:p>
          <a:p>
            <a:pPr>
              <a:lnSpc>
                <a:spcPct val="90000"/>
              </a:lnSpc>
              <a:tabLst>
                <a:tab pos="3173413" algn="ctr"/>
                <a:tab pos="5708650" algn="ctr"/>
              </a:tabLst>
            </a:pPr>
            <a:endParaRPr lang="en-US" sz="2800" dirty="0" smtClean="0"/>
          </a:p>
          <a:p>
            <a:pPr>
              <a:lnSpc>
                <a:spcPct val="90000"/>
              </a:lnSpc>
              <a:tabLst>
                <a:tab pos="3173413" algn="ctr"/>
                <a:tab pos="5708650" algn="ctr"/>
              </a:tabLst>
            </a:pPr>
            <a:endParaRPr lang="en-US" sz="2800" dirty="0" smtClean="0"/>
          </a:p>
        </p:txBody>
      </p:sp>
      <p:grpSp>
        <p:nvGrpSpPr>
          <p:cNvPr id="58372" name="Group 27"/>
          <p:cNvGrpSpPr>
            <a:grpSpLocks/>
          </p:cNvGrpSpPr>
          <p:nvPr/>
        </p:nvGrpSpPr>
        <p:grpSpPr bwMode="auto">
          <a:xfrm>
            <a:off x="1884784" y="4056437"/>
            <a:ext cx="9293289" cy="1802743"/>
            <a:chOff x="1088" y="2640"/>
            <a:chExt cx="2951" cy="593"/>
          </a:xfrm>
        </p:grpSpPr>
        <p:grpSp>
          <p:nvGrpSpPr>
            <p:cNvPr id="58373" name="Group 14"/>
            <p:cNvGrpSpPr>
              <a:grpSpLocks/>
            </p:cNvGrpSpPr>
            <p:nvPr/>
          </p:nvGrpSpPr>
          <p:grpSpPr bwMode="auto">
            <a:xfrm>
              <a:off x="1152" y="2640"/>
              <a:ext cx="2842" cy="384"/>
              <a:chOff x="1152" y="2736"/>
              <a:chExt cx="2304" cy="288"/>
            </a:xfrm>
          </p:grpSpPr>
          <p:sp>
            <p:nvSpPr>
              <p:cNvPr id="58383"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endParaRPr lang="en-US">
                  <a:latin typeface="Helvetica" charset="0"/>
                </a:endParaRPr>
              </a:p>
            </p:txBody>
          </p:sp>
          <p:sp>
            <p:nvSpPr>
              <p:cNvPr id="58384"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2</a:t>
                </a:r>
              </a:p>
            </p:txBody>
          </p:sp>
          <p:sp>
            <p:nvSpPr>
              <p:cNvPr id="58385"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3</a:t>
                </a:r>
              </a:p>
            </p:txBody>
          </p:sp>
          <p:sp>
            <p:nvSpPr>
              <p:cNvPr id="58386"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7"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8"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89"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sp>
            <p:nvSpPr>
              <p:cNvPr id="58390"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P</a:t>
                </a:r>
                <a:r>
                  <a:rPr lang="en-US" baseline="-25000">
                    <a:latin typeface="Helvetica" charset="0"/>
                  </a:rPr>
                  <a:t>1</a:t>
                </a:r>
              </a:p>
            </p:txBody>
          </p:sp>
        </p:grpSp>
        <p:sp>
          <p:nvSpPr>
            <p:cNvPr id="58374" name="Text Box 15"/>
            <p:cNvSpPr txBox="1">
              <a:spLocks noChangeArrowheads="1"/>
            </p:cNvSpPr>
            <p:nvPr/>
          </p:nvSpPr>
          <p:spPr bwMode="auto">
            <a:xfrm>
              <a:off x="1088" y="3052"/>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8375" name="Text Box 16"/>
            <p:cNvSpPr txBox="1">
              <a:spLocks noChangeArrowheads="1"/>
            </p:cNvSpPr>
            <p:nvPr/>
          </p:nvSpPr>
          <p:spPr bwMode="auto">
            <a:xfrm>
              <a:off x="1386" y="3059"/>
              <a:ext cx="197" cy="174"/>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4</a:t>
              </a:r>
            </a:p>
          </p:txBody>
        </p:sp>
        <p:sp>
          <p:nvSpPr>
            <p:cNvPr id="58376" name="Text Box 17"/>
            <p:cNvSpPr txBox="1">
              <a:spLocks noChangeArrowheads="1"/>
            </p:cNvSpPr>
            <p:nvPr/>
          </p:nvSpPr>
          <p:spPr bwMode="auto">
            <a:xfrm>
              <a:off x="1803" y="3059"/>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7</a:t>
              </a:r>
            </a:p>
          </p:txBody>
        </p:sp>
        <p:sp>
          <p:nvSpPr>
            <p:cNvPr id="58377" name="Text Box 18"/>
            <p:cNvSpPr txBox="1">
              <a:spLocks noChangeArrowheads="1"/>
            </p:cNvSpPr>
            <p:nvPr/>
          </p:nvSpPr>
          <p:spPr bwMode="auto">
            <a:xfrm>
              <a:off x="211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8378" name="Text Box 19"/>
            <p:cNvSpPr txBox="1">
              <a:spLocks noChangeArrowheads="1"/>
            </p:cNvSpPr>
            <p:nvPr/>
          </p:nvSpPr>
          <p:spPr bwMode="auto">
            <a:xfrm>
              <a:off x="2502"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14</a:t>
              </a:r>
            </a:p>
          </p:txBody>
        </p:sp>
        <p:sp>
          <p:nvSpPr>
            <p:cNvPr id="58379" name="Text Box 20"/>
            <p:cNvSpPr txBox="1">
              <a:spLocks noChangeArrowheads="1"/>
            </p:cNvSpPr>
            <p:nvPr/>
          </p:nvSpPr>
          <p:spPr bwMode="auto">
            <a:xfrm>
              <a:off x="283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18</a:t>
              </a:r>
            </a:p>
          </p:txBody>
        </p:sp>
        <p:sp>
          <p:nvSpPr>
            <p:cNvPr id="58380" name="Text Box 21"/>
            <p:cNvSpPr txBox="1">
              <a:spLocks noChangeArrowheads="1"/>
            </p:cNvSpPr>
            <p:nvPr/>
          </p:nvSpPr>
          <p:spPr bwMode="auto">
            <a:xfrm>
              <a:off x="313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22</a:t>
              </a:r>
            </a:p>
          </p:txBody>
        </p:sp>
        <p:sp>
          <p:nvSpPr>
            <p:cNvPr id="58381" name="Text Box 22"/>
            <p:cNvSpPr txBox="1">
              <a:spLocks noChangeArrowheads="1"/>
            </p:cNvSpPr>
            <p:nvPr/>
          </p:nvSpPr>
          <p:spPr bwMode="auto">
            <a:xfrm>
              <a:off x="3518"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8382" name="Text Box 24"/>
            <p:cNvSpPr txBox="1">
              <a:spLocks noChangeArrowheads="1"/>
            </p:cNvSpPr>
            <p:nvPr/>
          </p:nvSpPr>
          <p:spPr bwMode="auto">
            <a:xfrm>
              <a:off x="3854" y="3053"/>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30</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38288" y="514350"/>
            <a:ext cx="11744325" cy="700088"/>
          </a:xfrm>
        </p:spPr>
        <p:txBody>
          <a:bodyPr/>
          <a:lstStyle/>
          <a:p>
            <a:pPr eaLnBrk="1" hangingPunct="1"/>
            <a:r>
              <a:rPr lang="en-US" sz="4400" smtClean="0"/>
              <a:t>Time Quantum and Context Switch Time</a:t>
            </a:r>
          </a:p>
        </p:txBody>
      </p:sp>
      <p:pic>
        <p:nvPicPr>
          <p:cNvPr id="60419" name="Picture 7"/>
          <p:cNvPicPr>
            <a:picLocks noChangeAspect="1" noChangeArrowheads="1"/>
          </p:cNvPicPr>
          <p:nvPr/>
        </p:nvPicPr>
        <p:blipFill>
          <a:blip r:embed="rId3"/>
          <a:srcRect/>
          <a:stretch>
            <a:fillRect/>
          </a:stretch>
        </p:blipFill>
        <p:spPr bwMode="auto">
          <a:xfrm>
            <a:off x="1879600" y="2476500"/>
            <a:ext cx="1059815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69938" y="636588"/>
            <a:ext cx="12803187" cy="609600"/>
          </a:xfrm>
        </p:spPr>
        <p:txBody>
          <a:bodyPr/>
          <a:lstStyle/>
          <a:p>
            <a:pPr eaLnBrk="1" hangingPunct="1"/>
            <a:r>
              <a:rPr lang="en-US" sz="3700" smtClean="0"/>
              <a:t>Turnaround Time Varies With </a:t>
            </a:r>
            <a:br>
              <a:rPr lang="en-US" sz="3700" smtClean="0"/>
            </a:br>
            <a:r>
              <a:rPr lang="en-US" sz="3700" smtClean="0"/>
              <a:t>The Time Quantum</a:t>
            </a:r>
          </a:p>
        </p:txBody>
      </p:sp>
      <p:pic>
        <p:nvPicPr>
          <p:cNvPr id="62467" name="Picture 7"/>
          <p:cNvPicPr>
            <a:picLocks noChangeAspect="1" noChangeArrowheads="1"/>
          </p:cNvPicPr>
          <p:nvPr/>
        </p:nvPicPr>
        <p:blipFill>
          <a:blip r:embed="rId3"/>
          <a:srcRect/>
          <a:stretch>
            <a:fillRect/>
          </a:stretch>
        </p:blipFill>
        <p:spPr bwMode="auto">
          <a:xfrm>
            <a:off x="3127375" y="1839913"/>
            <a:ext cx="7507288" cy="5495925"/>
          </a:xfrm>
          <a:prstGeom prst="rect">
            <a:avLst/>
          </a:prstGeom>
          <a:noFill/>
          <a:ln w="9525">
            <a:noFill/>
            <a:miter lim="800000"/>
            <a:headEnd/>
            <a:tailEnd/>
          </a:ln>
        </p:spPr>
      </p:pic>
      <p:sp>
        <p:nvSpPr>
          <p:cNvPr id="62468" name="TextBox 3"/>
          <p:cNvSpPr txBox="1">
            <a:spLocks noChangeArrowheads="1"/>
          </p:cNvSpPr>
          <p:nvPr/>
        </p:nvSpPr>
        <p:spPr bwMode="auto">
          <a:xfrm>
            <a:off x="8905875" y="4992688"/>
            <a:ext cx="3470275" cy="685800"/>
          </a:xfrm>
          <a:prstGeom prst="rect">
            <a:avLst/>
          </a:prstGeom>
          <a:noFill/>
          <a:ln w="9525">
            <a:noFill/>
            <a:miter lim="800000"/>
            <a:headEnd/>
            <a:tailEnd/>
          </a:ln>
        </p:spPr>
        <p:txBody>
          <a:bodyPr lIns="130622" tIns="65311" rIns="130622" bIns="65311">
            <a:spAutoFit/>
          </a:bodyPr>
          <a:lstStyle/>
          <a:p>
            <a:r>
              <a:rPr lang="en-US"/>
              <a:t>80% of CPU bursts should be shorter than q</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FCFS-Different Arrival Time</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815" y="1922106"/>
            <a:ext cx="9554547" cy="541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766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3608" y="1866121"/>
            <a:ext cx="10487608" cy="5374433"/>
          </a:xfrm>
          <a:prstGeom prst="rect">
            <a:avLst/>
          </a:prstGeom>
        </p:spPr>
        <p:txBody>
          <a:bodyPr wrap="square">
            <a:normAutofit/>
          </a:bodyPr>
          <a:lstStyle/>
          <a:p>
            <a:r>
              <a:rPr lang="en-US" sz="2800" dirty="0"/>
              <a:t>Wait time of each process is as follows −</a:t>
            </a:r>
          </a:p>
          <a:p>
            <a:endParaRPr lang="en-US" sz="2800" dirty="0"/>
          </a:p>
          <a:p>
            <a:r>
              <a:rPr lang="en-US" sz="2800" dirty="0"/>
              <a:t>Process	Wait Time : Service Time - Arrival Time</a:t>
            </a:r>
          </a:p>
          <a:p>
            <a:r>
              <a:rPr lang="en-US" sz="2800" dirty="0"/>
              <a:t>P0	0 - 0 = 0</a:t>
            </a:r>
          </a:p>
          <a:p>
            <a:r>
              <a:rPr lang="en-US" sz="2800" dirty="0"/>
              <a:t>P1	5 - 1 = 4</a:t>
            </a:r>
          </a:p>
          <a:p>
            <a:r>
              <a:rPr lang="en-US" sz="2800" dirty="0"/>
              <a:t>P2	8 - 2 = 6</a:t>
            </a:r>
          </a:p>
          <a:p>
            <a:r>
              <a:rPr lang="en-US" sz="2800" dirty="0"/>
              <a:t>P3	16 - 3 = 13</a:t>
            </a:r>
          </a:p>
          <a:p>
            <a:r>
              <a:rPr lang="en-US" sz="2800" dirty="0"/>
              <a:t>Average Wait Time: (0+4+6+13) / 4 = </a:t>
            </a:r>
            <a:r>
              <a:rPr lang="en-US" sz="2800" dirty="0" smtClean="0"/>
              <a:t>5.75</a:t>
            </a:r>
          </a:p>
          <a:p>
            <a:endParaRPr lang="en-US" sz="2800" dirty="0"/>
          </a:p>
          <a:p>
            <a:r>
              <a:rPr lang="en-US" sz="2800" dirty="0" smtClean="0"/>
              <a:t>Calculate Average Turnaround Time ?</a:t>
            </a:r>
            <a:endParaRPr lang="en-US" sz="2800" dirty="0"/>
          </a:p>
        </p:txBody>
      </p:sp>
    </p:spTree>
    <p:extLst>
      <p:ext uri="{BB962C8B-B14F-4D97-AF65-F5344CB8AC3E}">
        <p14:creationId xmlns:p14="http://schemas.microsoft.com/office/powerpoint/2010/main" val="2551440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123" y="0"/>
            <a:ext cx="12344400" cy="1828703"/>
          </a:xfrm>
        </p:spPr>
        <p:txBody>
          <a:bodyPr/>
          <a:lstStyle/>
          <a:p>
            <a:r>
              <a:rPr lang="en-US" dirty="0" smtClean="0"/>
              <a:t>Apply Shortest Job First Non-Preemptive and Preemptive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78088040"/>
              </p:ext>
            </p:extLst>
          </p:nvPr>
        </p:nvGraphicFramePr>
        <p:xfrm>
          <a:off x="2698877" y="2367358"/>
          <a:ext cx="6779274" cy="5285525"/>
        </p:xfrm>
        <a:graphic>
          <a:graphicData uri="http://schemas.openxmlformats.org/drawingml/2006/table">
            <a:tbl>
              <a:tblPr/>
              <a:tblGrid>
                <a:gridCol w="2259758"/>
                <a:gridCol w="2259758"/>
                <a:gridCol w="2259758"/>
              </a:tblGrid>
              <a:tr h="1506005">
                <a:tc>
                  <a:txBody>
                    <a:bodyPr/>
                    <a:lstStyle/>
                    <a:p>
                      <a:pPr fontAlgn="t"/>
                      <a:r>
                        <a:rPr lang="en-US" dirty="0">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Execution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74455">
                <a:tc>
                  <a:txBody>
                    <a:bodyPr/>
                    <a:lstStyle/>
                    <a:p>
                      <a:pPr fontAlgn="t"/>
                      <a:r>
                        <a:rPr lang="en-US">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smtClean="0">
                          <a:effectLst/>
                        </a:rPr>
                        <a:t>5    </a:t>
                      </a:r>
                    </a:p>
                    <a:p>
                      <a:pPr fontAlgn="t"/>
                      <a:r>
                        <a:rPr lang="en-US" dirty="0" smtClean="0">
                          <a:effectLst/>
                        </a:rPr>
                        <a:t> </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455">
                <a:tc>
                  <a:txBody>
                    <a:bodyPr/>
                    <a:lstStyle/>
                    <a:p>
                      <a:pPr fontAlgn="t"/>
                      <a:r>
                        <a:rPr lang="en-US">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smtClean="0">
                          <a:effectLst/>
                        </a:rPr>
                        <a:t>3</a:t>
                      </a:r>
                    </a:p>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455">
                <a:tc>
                  <a:txBody>
                    <a:bodyPr/>
                    <a:lstStyle/>
                    <a:p>
                      <a:pPr fontAlgn="t"/>
                      <a:r>
                        <a:rPr lang="en-US">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smtClean="0">
                          <a:effectLst/>
                        </a:rPr>
                        <a:t>8</a:t>
                      </a:r>
                    </a:p>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4455">
                <a:tc>
                  <a:txBody>
                    <a:bodyPr/>
                    <a:lstStyle/>
                    <a:p>
                      <a:pPr fontAlgn="t"/>
                      <a:r>
                        <a:rPr lang="en-US">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smtClean="0">
                          <a:effectLst/>
                        </a:rPr>
                        <a:t>6</a:t>
                      </a:r>
                    </a:p>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746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Gannt</a:t>
            </a:r>
            <a:r>
              <a:rPr lang="en-US" dirty="0" smtClean="0"/>
              <a:t> Chart for SJF Non-Preemptive</a:t>
            </a:r>
            <a:endParaRPr lang="en-US" dirty="0"/>
          </a:p>
        </p:txBody>
      </p:sp>
      <p:pic>
        <p:nvPicPr>
          <p:cNvPr id="50179" name="Picture 3" descr="C:\Users\Admin\Pictures\gant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139" y="2369977"/>
            <a:ext cx="11103428" cy="425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699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Objectives</a:t>
            </a:r>
          </a:p>
        </p:txBody>
      </p:sp>
      <p:sp>
        <p:nvSpPr>
          <p:cNvPr id="19459" name="Content Placeholder 2"/>
          <p:cNvSpPr>
            <a:spLocks noGrp="1"/>
          </p:cNvSpPr>
          <p:nvPr>
            <p:ph idx="1"/>
          </p:nvPr>
        </p:nvSpPr>
        <p:spPr>
          <a:xfrm>
            <a:off x="1209675" y="1644650"/>
            <a:ext cx="11591925" cy="6040438"/>
          </a:xfrm>
        </p:spPr>
        <p:txBody>
          <a:bodyPr/>
          <a:lstStyle/>
          <a:p>
            <a:r>
              <a:rPr lang="en-US" sz="2800" dirty="0" smtClean="0"/>
              <a:t>To introduce CPU scheduling, which is the basis for multi programmed operating systems</a:t>
            </a:r>
          </a:p>
          <a:p>
            <a:endParaRPr lang="en-US" sz="2800" dirty="0" smtClean="0"/>
          </a:p>
          <a:p>
            <a:r>
              <a:rPr lang="en-US" sz="2800" dirty="0" smtClean="0"/>
              <a:t>To describe various CPU-scheduling algorithms</a:t>
            </a:r>
          </a:p>
          <a:p>
            <a:endParaRPr lang="en-US" sz="2800" dirty="0" smtClean="0"/>
          </a:p>
          <a:p>
            <a:r>
              <a:rPr lang="en-US" sz="2800" dirty="0" smtClean="0"/>
              <a:t>To discuss evaluation criteria for selecting a CPU-scheduling algorithm for a particular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AWT and  ATT</a:t>
            </a:r>
            <a:endParaRPr lang="en-US" dirty="0"/>
          </a:p>
        </p:txBody>
      </p:sp>
      <p:sp>
        <p:nvSpPr>
          <p:cNvPr id="5" name="Rectangle 4"/>
          <p:cNvSpPr/>
          <p:nvPr/>
        </p:nvSpPr>
        <p:spPr>
          <a:xfrm>
            <a:off x="2108718" y="2127380"/>
            <a:ext cx="10114383" cy="3460283"/>
          </a:xfrm>
          <a:prstGeom prst="rect">
            <a:avLst/>
          </a:prstGeom>
        </p:spPr>
        <p:txBody>
          <a:bodyPr wrap="square">
            <a:normAutofit/>
          </a:bodyPr>
          <a:lstStyle/>
          <a:p>
            <a:r>
              <a:rPr lang="en-US" sz="2400" dirty="0"/>
              <a:t>Waiting time of each process is as follows −</a:t>
            </a:r>
          </a:p>
          <a:p>
            <a:endParaRPr lang="en-US" sz="2400" dirty="0"/>
          </a:p>
          <a:p>
            <a:r>
              <a:rPr lang="en-US" sz="2400" dirty="0" smtClean="0"/>
              <a:t>Process Waiting </a:t>
            </a:r>
            <a:r>
              <a:rPr lang="en-US" sz="2400" dirty="0"/>
              <a:t>Time</a:t>
            </a:r>
          </a:p>
          <a:p>
            <a:r>
              <a:rPr lang="en-US" sz="2400" dirty="0"/>
              <a:t>P0	0 - 0 = 0</a:t>
            </a:r>
          </a:p>
          <a:p>
            <a:r>
              <a:rPr lang="en-US" sz="2400" dirty="0"/>
              <a:t>P1	5 - 1 = 4</a:t>
            </a:r>
          </a:p>
          <a:p>
            <a:r>
              <a:rPr lang="en-US" sz="2400" dirty="0"/>
              <a:t>P2	14 - 2 = 12</a:t>
            </a:r>
          </a:p>
          <a:p>
            <a:r>
              <a:rPr lang="en-US" sz="2400" dirty="0"/>
              <a:t>P3	8 - 3 = 5</a:t>
            </a:r>
          </a:p>
        </p:txBody>
      </p:sp>
      <p:sp>
        <p:nvSpPr>
          <p:cNvPr id="6" name="Rectangle 5"/>
          <p:cNvSpPr/>
          <p:nvPr/>
        </p:nvSpPr>
        <p:spPr>
          <a:xfrm>
            <a:off x="1866122" y="5861570"/>
            <a:ext cx="9349273" cy="3046988"/>
          </a:xfrm>
          <a:prstGeom prst="rect">
            <a:avLst/>
          </a:prstGeom>
        </p:spPr>
        <p:txBody>
          <a:bodyPr wrap="square">
            <a:spAutoFit/>
          </a:bodyPr>
          <a:lstStyle/>
          <a:p>
            <a:r>
              <a:rPr lang="en-US" sz="2400" dirty="0"/>
              <a:t>Average Wait Time: (0 + 4 + 12 + 5)/4 = 21 / 4 = </a:t>
            </a:r>
            <a:r>
              <a:rPr lang="en-US" sz="2400" dirty="0" smtClean="0"/>
              <a:t>5.25</a:t>
            </a:r>
          </a:p>
          <a:p>
            <a:endParaRPr lang="en-US" sz="2400" dirty="0"/>
          </a:p>
          <a:p>
            <a:r>
              <a:rPr lang="en-US" sz="2400" dirty="0" smtClean="0"/>
              <a:t> Turnaround Time = Waiting Time + Burst time</a:t>
            </a:r>
          </a:p>
          <a:p>
            <a:r>
              <a:rPr lang="en-US" sz="2400" dirty="0"/>
              <a:t> </a:t>
            </a:r>
            <a:r>
              <a:rPr lang="en-US" sz="2400" dirty="0" smtClean="0"/>
              <a:t>      P0=0+5=5</a:t>
            </a:r>
          </a:p>
          <a:p>
            <a:r>
              <a:rPr lang="en-US" sz="2400" dirty="0"/>
              <a:t> </a:t>
            </a:r>
            <a:r>
              <a:rPr lang="en-US" sz="2400" dirty="0" smtClean="0"/>
              <a:t>      p1=4+3=7</a:t>
            </a:r>
          </a:p>
          <a:p>
            <a:r>
              <a:rPr lang="en-US" sz="2400" dirty="0"/>
              <a:t> </a:t>
            </a:r>
            <a:r>
              <a:rPr lang="en-US" sz="2400" dirty="0" smtClean="0"/>
              <a:t>      P2=12+8=20</a:t>
            </a:r>
          </a:p>
          <a:p>
            <a:r>
              <a:rPr lang="en-US" sz="2400" dirty="0"/>
              <a:t> </a:t>
            </a:r>
            <a:r>
              <a:rPr lang="en-US" sz="2400" dirty="0" smtClean="0"/>
              <a:t>      P3=5+6=11</a:t>
            </a:r>
          </a:p>
          <a:p>
            <a:r>
              <a:rPr lang="en-US" sz="2400" dirty="0" smtClean="0"/>
              <a:t>ATT=43/4=10.75 </a:t>
            </a:r>
            <a:r>
              <a:rPr lang="en-US" sz="2400" dirty="0" err="1" smtClean="0"/>
              <a:t>msec</a:t>
            </a:r>
            <a:endParaRPr lang="en-US" sz="2400" dirty="0"/>
          </a:p>
        </p:txBody>
      </p:sp>
    </p:spTree>
    <p:extLst>
      <p:ext uri="{BB962C8B-B14F-4D97-AF65-F5344CB8AC3E}">
        <p14:creationId xmlns:p14="http://schemas.microsoft.com/office/powerpoint/2010/main" val="2414356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Gannt</a:t>
            </a:r>
            <a:r>
              <a:rPr lang="en-US" dirty="0" smtClean="0"/>
              <a:t> Chart for SJF-Preemptive</a:t>
            </a:r>
            <a:endParaRPr lang="en-US" dirty="0"/>
          </a:p>
        </p:txBody>
      </p:sp>
      <p:pic>
        <p:nvPicPr>
          <p:cNvPr id="46082" name="Picture 2" descr="C:\Users\Admin\Pictures\gantt3.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625" y="2537928"/>
            <a:ext cx="11532636" cy="511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087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3200" dirty="0"/>
              <a:t>Waiting time of each process is as follows −</a:t>
            </a:r>
          </a:p>
          <a:p>
            <a:endParaRPr lang="en-US" sz="3200" dirty="0"/>
          </a:p>
          <a:p>
            <a:r>
              <a:rPr lang="en-US" sz="3200" dirty="0"/>
              <a:t>Process Waiting Time</a:t>
            </a:r>
          </a:p>
          <a:p>
            <a:r>
              <a:rPr lang="en-US" sz="3200" dirty="0" smtClean="0"/>
              <a:t>P0: (0-0</a:t>
            </a:r>
            <a:r>
              <a:rPr lang="en-US" sz="3200" dirty="0"/>
              <a:t>)+(4-1)=3</a:t>
            </a:r>
          </a:p>
          <a:p>
            <a:r>
              <a:rPr lang="en-US" sz="3200" dirty="0"/>
              <a:t>P1: (1-1)=</a:t>
            </a:r>
            <a:r>
              <a:rPr lang="en-US" sz="3200" dirty="0" smtClean="0"/>
              <a:t>0</a:t>
            </a:r>
          </a:p>
          <a:p>
            <a:r>
              <a:rPr lang="en-US" sz="3200" dirty="0" smtClean="0"/>
              <a:t>P2:</a:t>
            </a:r>
            <a:r>
              <a:rPr lang="en-US" sz="3200" dirty="0" smtClean="0">
                <a:latin typeface="Arial"/>
              </a:rPr>
              <a:t> </a:t>
            </a:r>
            <a:r>
              <a:rPr lang="en-US" sz="3200" kern="1200" dirty="0" smtClean="0">
                <a:solidFill>
                  <a:srgbClr val="000000"/>
                </a:solidFill>
              </a:rPr>
              <a:t>(</a:t>
            </a:r>
            <a:r>
              <a:rPr lang="en-US" sz="3200" kern="1200" dirty="0">
                <a:solidFill>
                  <a:srgbClr val="000000"/>
                </a:solidFill>
              </a:rPr>
              <a:t>14-2)=</a:t>
            </a:r>
            <a:r>
              <a:rPr lang="en-US" sz="3200" kern="1200" dirty="0" smtClean="0">
                <a:solidFill>
                  <a:srgbClr val="000000"/>
                </a:solidFill>
              </a:rPr>
              <a:t>12</a:t>
            </a:r>
            <a:endParaRPr lang="en-US" sz="3200" dirty="0" smtClean="0">
              <a:latin typeface="Arial"/>
            </a:endParaRPr>
          </a:p>
          <a:p>
            <a:r>
              <a:rPr lang="en-US" sz="3200" dirty="0" smtClean="0"/>
              <a:t>P3</a:t>
            </a:r>
            <a:r>
              <a:rPr lang="en-US" sz="3200" dirty="0"/>
              <a:t>:(8-3)=</a:t>
            </a:r>
            <a:r>
              <a:rPr lang="en-US" sz="3200" dirty="0" smtClean="0"/>
              <a:t>5</a:t>
            </a:r>
          </a:p>
          <a:p>
            <a:r>
              <a:rPr lang="en-US" sz="3200" dirty="0" smtClean="0"/>
              <a:t>Average </a:t>
            </a:r>
            <a:r>
              <a:rPr lang="en-US" sz="3200" dirty="0"/>
              <a:t>Wait Time: </a:t>
            </a:r>
            <a:r>
              <a:rPr lang="en-US" sz="3200" dirty="0" smtClean="0"/>
              <a:t>(</a:t>
            </a:r>
            <a:r>
              <a:rPr lang="en-US" sz="3200" dirty="0"/>
              <a:t>3</a:t>
            </a:r>
            <a:r>
              <a:rPr lang="en-US" sz="3200" dirty="0" smtClean="0"/>
              <a:t>+ 0 </a:t>
            </a:r>
            <a:r>
              <a:rPr lang="en-US" sz="3200" dirty="0"/>
              <a:t>+ 12 + 5)/4 = </a:t>
            </a:r>
            <a:r>
              <a:rPr lang="en-US" sz="3200" dirty="0" smtClean="0"/>
              <a:t>20 </a:t>
            </a:r>
            <a:r>
              <a:rPr lang="en-US" sz="3200" dirty="0"/>
              <a:t>/ 4 = </a:t>
            </a:r>
            <a:r>
              <a:rPr lang="en-US" sz="3200" dirty="0" smtClean="0"/>
              <a:t>5 </a:t>
            </a:r>
            <a:r>
              <a:rPr lang="en-US" sz="3200" dirty="0" err="1" smtClean="0"/>
              <a:t>msec</a:t>
            </a:r>
            <a:endParaRPr lang="en-US" sz="3200" dirty="0" smtClean="0"/>
          </a:p>
          <a:p>
            <a:r>
              <a:rPr lang="en-US" sz="3200" dirty="0" smtClean="0"/>
              <a:t>Calculate </a:t>
            </a:r>
            <a:r>
              <a:rPr lang="en-US" sz="3200" dirty="0"/>
              <a:t>Average Turnaround Time ?</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560828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15166" y="351226"/>
            <a:ext cx="10920412" cy="768350"/>
          </a:xfrm>
        </p:spPr>
        <p:txBody>
          <a:bodyPr/>
          <a:lstStyle/>
          <a:p>
            <a:pPr eaLnBrk="1" hangingPunct="1"/>
            <a:r>
              <a:rPr lang="en-US" sz="4000" dirty="0" smtClean="0"/>
              <a:t>Example of Preemptive SJF</a:t>
            </a:r>
          </a:p>
        </p:txBody>
      </p:sp>
      <p:sp>
        <p:nvSpPr>
          <p:cNvPr id="50179" name="Rectangle 36"/>
          <p:cNvSpPr>
            <a:spLocks noGrp="1" noChangeArrowheads="1"/>
          </p:cNvSpPr>
          <p:nvPr>
            <p:ph type="body" idx="1"/>
          </p:nvPr>
        </p:nvSpPr>
        <p:spPr>
          <a:xfrm>
            <a:off x="373224" y="1212980"/>
            <a:ext cx="13342776" cy="8584163"/>
          </a:xfrm>
          <a:noFill/>
        </p:spPr>
        <p:txBody>
          <a:bodyPr/>
          <a:lstStyle/>
          <a:p>
            <a:pPr marL="0" indent="0">
              <a:buNone/>
              <a:tabLst>
                <a:tab pos="2289175" algn="ctr"/>
                <a:tab pos="4648200" algn="ctr"/>
                <a:tab pos="7346950" algn="ctr"/>
              </a:tabLst>
            </a:pPr>
            <a:r>
              <a:rPr lang="en-US" sz="2400" dirty="0" smtClean="0"/>
              <a:t>Now we add the concepts of varying arrival times and preemption to the analysis</a:t>
            </a:r>
          </a:p>
          <a:p>
            <a:pPr>
              <a:buFont typeface="Monotype Sorts" charset="2"/>
              <a:buNone/>
              <a:tabLst>
                <a:tab pos="2289175" algn="ctr"/>
                <a:tab pos="4648200" algn="ctr"/>
                <a:tab pos="7346950" algn="ctr"/>
              </a:tabLst>
            </a:pPr>
            <a:endParaRPr lang="en-US" sz="2400" dirty="0" smtClean="0"/>
          </a:p>
          <a:p>
            <a:pPr>
              <a:buFont typeface="Monotype Sorts" charset="2"/>
              <a:buNone/>
              <a:tabLst>
                <a:tab pos="2289175" algn="ctr"/>
                <a:tab pos="4648200" algn="ctr"/>
                <a:tab pos="7346950" algn="ctr"/>
              </a:tabLst>
            </a:pPr>
            <a:r>
              <a:rPr lang="en-US" sz="2400" dirty="0" smtClean="0"/>
              <a:t>		         </a:t>
            </a:r>
            <a:r>
              <a:rPr lang="en-US" sz="2400" u="sng" dirty="0" err="1" smtClean="0"/>
              <a:t>Process</a:t>
            </a:r>
            <a:r>
              <a:rPr lang="en-US" sz="2400" u="sng" dirty="0" err="1" smtClean="0">
                <a:solidFill>
                  <a:schemeClr val="bg1"/>
                </a:solidFill>
              </a:rPr>
              <a:t>A</a:t>
            </a:r>
            <a:r>
              <a:rPr lang="en-US" sz="2400" u="sng" dirty="0" smtClean="0">
                <a:solidFill>
                  <a:schemeClr val="bg1"/>
                </a:solidFill>
              </a:rPr>
              <a:t>	</a:t>
            </a:r>
            <a:r>
              <a:rPr lang="en-US" sz="2400" u="sng" dirty="0" err="1" smtClean="0">
                <a:solidFill>
                  <a:schemeClr val="bg1"/>
                </a:solidFill>
              </a:rPr>
              <a:t>arri</a:t>
            </a:r>
            <a:r>
              <a:rPr lang="en-US" sz="2400" u="sng" dirty="0" smtClean="0">
                <a:solidFill>
                  <a:schemeClr val="bg1"/>
                </a:solidFill>
              </a:rPr>
              <a:t> </a:t>
            </a:r>
            <a:r>
              <a:rPr lang="en-US" sz="2400" i="1" u="sng" dirty="0" smtClean="0"/>
              <a:t>Arrival </a:t>
            </a:r>
            <a:r>
              <a:rPr lang="en-US" sz="2400" u="sng" dirty="0" err="1" smtClean="0"/>
              <a:t>Time</a:t>
            </a:r>
            <a:r>
              <a:rPr lang="en-US" sz="2400" u="sng" dirty="0" err="1" smtClean="0">
                <a:solidFill>
                  <a:schemeClr val="bg1"/>
                </a:solidFill>
              </a:rPr>
              <a:t>T</a:t>
            </a:r>
            <a:r>
              <a:rPr lang="en-US" sz="2400" dirty="0" smtClean="0"/>
              <a:t>	</a:t>
            </a:r>
            <a:r>
              <a:rPr lang="en-US" sz="2400" u="sng" dirty="0" smtClean="0"/>
              <a:t>Burst Time</a:t>
            </a:r>
            <a:endParaRPr lang="en-US" sz="2400" dirty="0" smtClean="0"/>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1</a:t>
            </a:r>
            <a:r>
              <a:rPr lang="en-US" sz="2400" dirty="0" smtClean="0"/>
              <a:t>	</a:t>
            </a:r>
            <a:r>
              <a:rPr lang="en-US" sz="2400" dirty="0" smtClean="0">
                <a:solidFill>
                  <a:srgbClr val="000000"/>
                </a:solidFill>
              </a:rPr>
              <a:t>0</a:t>
            </a:r>
            <a:r>
              <a:rPr lang="en-US" sz="2400" dirty="0" smtClean="0"/>
              <a:t>	8</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2 	</a:t>
            </a:r>
            <a:r>
              <a:rPr lang="en-US" sz="2400" dirty="0" smtClean="0">
                <a:solidFill>
                  <a:srgbClr val="000000"/>
                </a:solidFill>
              </a:rPr>
              <a:t>1</a:t>
            </a:r>
            <a:r>
              <a:rPr lang="en-US" sz="2400" dirty="0" smtClean="0"/>
              <a:t>	4</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3</a:t>
            </a:r>
            <a:r>
              <a:rPr lang="en-US" sz="2400" dirty="0" smtClean="0"/>
              <a:t>	</a:t>
            </a:r>
            <a:r>
              <a:rPr lang="en-US" sz="2400" dirty="0" smtClean="0">
                <a:solidFill>
                  <a:srgbClr val="000000"/>
                </a:solidFill>
              </a:rPr>
              <a:t>2</a:t>
            </a:r>
            <a:r>
              <a:rPr lang="en-US" sz="2400" dirty="0" smtClean="0"/>
              <a:t>	9</a:t>
            </a:r>
          </a:p>
          <a:p>
            <a:pPr>
              <a:buFont typeface="Monotype Sorts" charset="2"/>
              <a:buNone/>
              <a:tabLst>
                <a:tab pos="2289175" algn="ctr"/>
                <a:tab pos="4648200" algn="ctr"/>
                <a:tab pos="7346950" algn="ctr"/>
              </a:tabLst>
            </a:pPr>
            <a:r>
              <a:rPr lang="en-US" sz="2400" dirty="0" smtClean="0"/>
              <a:t>		 </a:t>
            </a:r>
            <a:r>
              <a:rPr lang="en-US" sz="2400" i="1" dirty="0" smtClean="0"/>
              <a:t>P</a:t>
            </a:r>
            <a:r>
              <a:rPr lang="en-US" sz="2400" i="1" baseline="-25000" dirty="0" smtClean="0"/>
              <a:t>4</a:t>
            </a:r>
            <a:r>
              <a:rPr lang="en-US" sz="2400" dirty="0" smtClean="0"/>
              <a:t>	</a:t>
            </a:r>
            <a:r>
              <a:rPr lang="en-US" sz="2400" dirty="0" smtClean="0">
                <a:solidFill>
                  <a:srgbClr val="000000"/>
                </a:solidFill>
              </a:rPr>
              <a:t>3</a:t>
            </a:r>
            <a:r>
              <a:rPr lang="en-US" sz="2400" dirty="0" smtClean="0"/>
              <a:t>	5</a:t>
            </a:r>
          </a:p>
          <a:p>
            <a:pPr>
              <a:tabLst>
                <a:tab pos="2289175" algn="ctr"/>
                <a:tab pos="4648200" algn="ctr"/>
                <a:tab pos="7346950" algn="ctr"/>
              </a:tabLst>
            </a:pPr>
            <a:r>
              <a:rPr lang="en-US" sz="2400" i="1" dirty="0" smtClean="0"/>
              <a:t>Preemptive </a:t>
            </a:r>
            <a:r>
              <a:rPr lang="en-US" sz="2400" dirty="0" smtClean="0"/>
              <a:t>SJF Gantt Chart</a:t>
            </a:r>
          </a:p>
          <a:p>
            <a:pPr>
              <a:tabLst>
                <a:tab pos="2289175" algn="ctr"/>
                <a:tab pos="4648200" algn="ctr"/>
                <a:tab pos="7346950" algn="ctr"/>
              </a:tabLst>
            </a:pPr>
            <a:endParaRPr lang="en-US" sz="2400" dirty="0" smtClean="0"/>
          </a:p>
          <a:p>
            <a:pPr>
              <a:tabLst>
                <a:tab pos="2289175" algn="ctr"/>
                <a:tab pos="4648200" algn="ctr"/>
                <a:tab pos="7346950" algn="ctr"/>
              </a:tabLst>
            </a:pPr>
            <a:endParaRPr lang="en-US" sz="2400" dirty="0" smtClean="0"/>
          </a:p>
          <a:p>
            <a:pPr marL="0" indent="0">
              <a:buNone/>
              <a:tabLst>
                <a:tab pos="2289175" algn="ctr"/>
                <a:tab pos="4648200" algn="ctr"/>
                <a:tab pos="7346950" algn="ctr"/>
              </a:tabLst>
            </a:pPr>
            <a:endParaRPr lang="en-US" sz="2400" dirty="0" smtClean="0"/>
          </a:p>
          <a:p>
            <a:pPr marL="0" indent="0">
              <a:buNone/>
              <a:tabLst>
                <a:tab pos="2289175" algn="ctr"/>
                <a:tab pos="4648200" algn="ctr"/>
                <a:tab pos="7346950" algn="ctr"/>
              </a:tabLst>
            </a:pPr>
            <a:r>
              <a:rPr lang="en-US" sz="2400" dirty="0" smtClean="0"/>
              <a:t>Waiting Time:   P</a:t>
            </a:r>
            <a:r>
              <a:rPr lang="en-US" sz="2400" baseline="-25000" dirty="0" smtClean="0"/>
              <a:t>1</a:t>
            </a:r>
            <a:r>
              <a:rPr lang="en-US" sz="2400" dirty="0" smtClean="0"/>
              <a:t> =(0-0)+(10-1</a:t>
            </a:r>
            <a:r>
              <a:rPr lang="en-US" sz="2400" dirty="0"/>
              <a:t>)=9, </a:t>
            </a:r>
            <a:r>
              <a:rPr lang="en-US" sz="2400" dirty="0" smtClean="0"/>
              <a:t> P2=(1-1)=0</a:t>
            </a:r>
            <a:r>
              <a:rPr lang="en-US" sz="2400" dirty="0"/>
              <a:t>, </a:t>
            </a:r>
            <a:r>
              <a:rPr lang="en-US" sz="2400" dirty="0" smtClean="0"/>
              <a:t>P3=(17-2)=15</a:t>
            </a:r>
            <a:r>
              <a:rPr lang="en-US" sz="2400" dirty="0"/>
              <a:t>, </a:t>
            </a:r>
            <a:r>
              <a:rPr lang="en-US" sz="2400" dirty="0" smtClean="0"/>
              <a:t>P4=(5-3)=2</a:t>
            </a:r>
          </a:p>
          <a:p>
            <a:pPr>
              <a:tabLst>
                <a:tab pos="2289175" algn="ctr"/>
                <a:tab pos="4648200" algn="ctr"/>
                <a:tab pos="7346950" algn="ctr"/>
              </a:tabLst>
            </a:pPr>
            <a:r>
              <a:rPr lang="en-US" sz="2400" dirty="0" smtClean="0"/>
              <a:t>Average waiting time =  26/4 = 6.5 </a:t>
            </a:r>
            <a:r>
              <a:rPr lang="en-US" sz="2400" dirty="0" err="1" smtClean="0"/>
              <a:t>msec</a:t>
            </a:r>
            <a:endParaRPr lang="en-US" sz="2400" dirty="0" smtClean="0"/>
          </a:p>
          <a:p>
            <a:pPr>
              <a:tabLst>
                <a:tab pos="2289175" algn="ctr"/>
                <a:tab pos="4648200" algn="ctr"/>
                <a:tab pos="7346950" algn="ctr"/>
              </a:tabLst>
            </a:pPr>
            <a:r>
              <a:rPr lang="en-US" sz="2400" dirty="0" smtClean="0"/>
              <a:t>Turnaround Time= Waiting Time + Burst Time</a:t>
            </a:r>
          </a:p>
          <a:p>
            <a:pPr>
              <a:tabLst>
                <a:tab pos="2289175" algn="ctr"/>
                <a:tab pos="4648200" algn="ctr"/>
                <a:tab pos="7346950" algn="ctr"/>
              </a:tabLst>
            </a:pPr>
            <a:r>
              <a:rPr lang="nn-NO" sz="2400" dirty="0" smtClean="0"/>
              <a:t>P1 =9+8=17,  P2=0+4=4, P3=15+9=24, P4=2+5=7</a:t>
            </a:r>
          </a:p>
          <a:p>
            <a:pPr>
              <a:tabLst>
                <a:tab pos="2289175" algn="ctr"/>
                <a:tab pos="4648200" algn="ctr"/>
                <a:tab pos="7346950" algn="ctr"/>
              </a:tabLst>
            </a:pPr>
            <a:r>
              <a:rPr lang="nn-NO" sz="2400" dirty="0"/>
              <a:t>Average Turnaround </a:t>
            </a:r>
            <a:r>
              <a:rPr lang="nn-NO" sz="2400" dirty="0" smtClean="0"/>
              <a:t>Time = 17+4+24+7= 13 msec</a:t>
            </a:r>
            <a:endParaRPr lang="nn-NO" sz="2400" dirty="0"/>
          </a:p>
          <a:p>
            <a:pPr>
              <a:tabLst>
                <a:tab pos="2289175" algn="ctr"/>
                <a:tab pos="4648200" algn="ctr"/>
                <a:tab pos="7346950" algn="ctr"/>
              </a:tabLst>
            </a:pPr>
            <a:endParaRPr lang="en-US" dirty="0" smtClean="0"/>
          </a:p>
          <a:p>
            <a:pPr>
              <a:tabLst>
                <a:tab pos="2289175" algn="ctr"/>
                <a:tab pos="4648200" algn="ctr"/>
                <a:tab pos="7346950" algn="ctr"/>
              </a:tabLst>
            </a:pPr>
            <a:endParaRPr lang="en-US" i="1" baseline="-25000" dirty="0" smtClean="0"/>
          </a:p>
          <a:p>
            <a:pPr>
              <a:buFont typeface="Monotype Sorts" charset="2"/>
              <a:buNone/>
              <a:tabLst>
                <a:tab pos="2289175" algn="ctr"/>
                <a:tab pos="4648200" algn="ctr"/>
                <a:tab pos="7346950" algn="ctr"/>
              </a:tabLst>
            </a:pPr>
            <a:endParaRPr lang="en-US" i="1" baseline="-25000" dirty="0" smtClean="0"/>
          </a:p>
        </p:txBody>
      </p:sp>
      <p:grpSp>
        <p:nvGrpSpPr>
          <p:cNvPr id="50180" name="Group 74"/>
          <p:cNvGrpSpPr>
            <a:grpSpLocks/>
          </p:cNvGrpSpPr>
          <p:nvPr/>
        </p:nvGrpSpPr>
        <p:grpSpPr bwMode="auto">
          <a:xfrm>
            <a:off x="3137140" y="5249916"/>
            <a:ext cx="8702675" cy="1384300"/>
            <a:chOff x="901" y="2366"/>
            <a:chExt cx="3655" cy="654"/>
          </a:xfrm>
        </p:grpSpPr>
        <p:sp>
          <p:nvSpPr>
            <p:cNvPr id="50181"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0182" name="Text Box 38"/>
            <p:cNvSpPr txBox="1">
              <a:spLocks noChangeArrowheads="1"/>
            </p:cNvSpPr>
            <p:nvPr/>
          </p:nvSpPr>
          <p:spPr bwMode="auto">
            <a:xfrm flipH="1">
              <a:off x="1052" y="2441"/>
              <a:ext cx="178" cy="174"/>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P</a:t>
              </a:r>
              <a:r>
                <a:rPr lang="en-US" baseline="-25000" dirty="0">
                  <a:latin typeface="Helvetica" charset="0"/>
                </a:rPr>
                <a:t>1</a:t>
              </a:r>
              <a:endParaRPr lang="en-US" dirty="0">
                <a:latin typeface="Helvetica" charset="0"/>
              </a:endParaRPr>
            </a:p>
          </p:txBody>
        </p:sp>
        <p:sp>
          <p:nvSpPr>
            <p:cNvPr id="50183" name="Text Box 39"/>
            <p:cNvSpPr txBox="1">
              <a:spLocks noChangeArrowheads="1"/>
            </p:cNvSpPr>
            <p:nvPr/>
          </p:nvSpPr>
          <p:spPr bwMode="auto">
            <a:xfrm flipH="1">
              <a:off x="3019" y="2428"/>
              <a:ext cx="178"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a:t>
              </a:r>
              <a:r>
                <a:rPr lang="en-US" baseline="-25000">
                  <a:latin typeface="Helvetica" charset="0"/>
                </a:rPr>
                <a:t>1</a:t>
              </a:r>
              <a:endParaRPr lang="en-US">
                <a:latin typeface="Helvetica" charset="0"/>
              </a:endParaRPr>
            </a:p>
          </p:txBody>
        </p:sp>
        <p:sp>
          <p:nvSpPr>
            <p:cNvPr id="50184" name="Text Box 40"/>
            <p:cNvSpPr txBox="1">
              <a:spLocks noChangeArrowheads="1"/>
            </p:cNvSpPr>
            <p:nvPr/>
          </p:nvSpPr>
          <p:spPr bwMode="auto">
            <a:xfrm flipH="1">
              <a:off x="1498" y="2439"/>
              <a:ext cx="178" cy="174"/>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P</a:t>
              </a:r>
              <a:r>
                <a:rPr lang="en-US" baseline="-25000" dirty="0">
                  <a:latin typeface="Helvetica" charset="0"/>
                </a:rPr>
                <a:t>2</a:t>
              </a:r>
              <a:endParaRPr lang="en-US" dirty="0">
                <a:latin typeface="Helvetica" charset="0"/>
              </a:endParaRPr>
            </a:p>
          </p:txBody>
        </p:sp>
        <p:sp>
          <p:nvSpPr>
            <p:cNvPr id="50185"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US"/>
            </a:p>
          </p:txBody>
        </p:sp>
        <p:sp>
          <p:nvSpPr>
            <p:cNvPr id="50186" name="Text Box 48"/>
            <p:cNvSpPr txBox="1">
              <a:spLocks noChangeArrowheads="1"/>
            </p:cNvSpPr>
            <p:nvPr/>
          </p:nvSpPr>
          <p:spPr bwMode="auto">
            <a:xfrm flipH="1">
              <a:off x="1244" y="2845"/>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50187" name="Text Box 49"/>
            <p:cNvSpPr txBox="1">
              <a:spLocks noChangeArrowheads="1"/>
            </p:cNvSpPr>
            <p:nvPr/>
          </p:nvSpPr>
          <p:spPr bwMode="auto">
            <a:xfrm flipH="1">
              <a:off x="3353"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17</a:t>
              </a:r>
            </a:p>
          </p:txBody>
        </p:sp>
        <p:sp>
          <p:nvSpPr>
            <p:cNvPr id="50188" name="Text Box 50"/>
            <p:cNvSpPr txBox="1">
              <a:spLocks noChangeArrowheads="1"/>
            </p:cNvSpPr>
            <p:nvPr/>
          </p:nvSpPr>
          <p:spPr bwMode="auto">
            <a:xfrm flipH="1">
              <a:off x="90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0</a:t>
              </a:r>
            </a:p>
          </p:txBody>
        </p:sp>
        <p:sp>
          <p:nvSpPr>
            <p:cNvPr id="50189"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US"/>
            </a:p>
          </p:txBody>
        </p:sp>
        <p:sp>
          <p:nvSpPr>
            <p:cNvPr id="50190" name="Text Box 64"/>
            <p:cNvSpPr txBox="1">
              <a:spLocks noChangeArrowheads="1"/>
            </p:cNvSpPr>
            <p:nvPr/>
          </p:nvSpPr>
          <p:spPr bwMode="auto">
            <a:xfrm flipH="1">
              <a:off x="2597" y="2845"/>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a:t>
              </a:r>
            </a:p>
          </p:txBody>
        </p:sp>
        <p:sp>
          <p:nvSpPr>
            <p:cNvPr id="50191" name="Line 69"/>
            <p:cNvSpPr>
              <a:spLocks noChangeShapeType="1"/>
            </p:cNvSpPr>
            <p:nvPr/>
          </p:nvSpPr>
          <p:spPr bwMode="auto">
            <a:xfrm flipH="1">
              <a:off x="1313" y="2374"/>
              <a:ext cx="5" cy="399"/>
            </a:xfrm>
            <a:prstGeom prst="line">
              <a:avLst/>
            </a:prstGeom>
            <a:noFill/>
            <a:ln w="9525">
              <a:solidFill>
                <a:schemeClr val="tx1"/>
              </a:solidFill>
              <a:round/>
              <a:headEnd/>
              <a:tailEnd/>
            </a:ln>
          </p:spPr>
          <p:txBody>
            <a:bodyPr wrap="none" anchor="ctr"/>
            <a:lstStyle/>
            <a:p>
              <a:endParaRPr lang="en-US"/>
            </a:p>
          </p:txBody>
        </p:sp>
        <p:sp>
          <p:nvSpPr>
            <p:cNvPr id="50192" name="Text Box 70"/>
            <p:cNvSpPr txBox="1">
              <a:spLocks noChangeArrowheads="1"/>
            </p:cNvSpPr>
            <p:nvPr/>
          </p:nvSpPr>
          <p:spPr bwMode="auto">
            <a:xfrm flipH="1">
              <a:off x="3787" y="2428"/>
              <a:ext cx="178" cy="174"/>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P</a:t>
              </a:r>
              <a:r>
                <a:rPr lang="en-US" baseline="-25000" dirty="0">
                  <a:latin typeface="Helvetica" charset="0"/>
                </a:rPr>
                <a:t>3</a:t>
              </a:r>
              <a:endParaRPr lang="en-US" dirty="0">
                <a:latin typeface="Helvetica" charset="0"/>
              </a:endParaRPr>
            </a:p>
          </p:txBody>
        </p:sp>
        <p:sp>
          <p:nvSpPr>
            <p:cNvPr id="50193" name="Text Box 73"/>
            <p:cNvSpPr txBox="1">
              <a:spLocks noChangeArrowheads="1"/>
            </p:cNvSpPr>
            <p:nvPr/>
          </p:nvSpPr>
          <p:spPr bwMode="auto">
            <a:xfrm flipH="1">
              <a:off x="4371" y="2846"/>
              <a:ext cx="185"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26</a:t>
              </a:r>
            </a:p>
          </p:txBody>
        </p:sp>
        <p:sp>
          <p:nvSpPr>
            <p:cNvPr id="50194" name="Line 43"/>
            <p:cNvSpPr>
              <a:spLocks noChangeShapeType="1"/>
            </p:cNvSpPr>
            <p:nvPr/>
          </p:nvSpPr>
          <p:spPr bwMode="auto">
            <a:xfrm flipH="1">
              <a:off x="1925" y="2366"/>
              <a:ext cx="0" cy="384"/>
            </a:xfrm>
            <a:prstGeom prst="line">
              <a:avLst/>
            </a:prstGeom>
            <a:noFill/>
            <a:ln w="9525">
              <a:solidFill>
                <a:schemeClr val="tx1"/>
              </a:solidFill>
              <a:round/>
              <a:headEnd/>
              <a:tailEnd/>
            </a:ln>
          </p:spPr>
          <p:txBody>
            <a:bodyPr wrap="none" anchor="ctr"/>
            <a:lstStyle/>
            <a:p>
              <a:endParaRPr lang="en-US"/>
            </a:p>
          </p:txBody>
        </p:sp>
        <p:sp>
          <p:nvSpPr>
            <p:cNvPr id="50195" name="Text Box 64"/>
            <p:cNvSpPr txBox="1">
              <a:spLocks noChangeArrowheads="1"/>
            </p:cNvSpPr>
            <p:nvPr/>
          </p:nvSpPr>
          <p:spPr bwMode="auto">
            <a:xfrm flipH="1">
              <a:off x="1861" y="2843"/>
              <a:ext cx="131" cy="174"/>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50196" name="Text Box 39"/>
            <p:cNvSpPr txBox="1">
              <a:spLocks noChangeArrowheads="1"/>
            </p:cNvSpPr>
            <p:nvPr/>
          </p:nvSpPr>
          <p:spPr bwMode="auto">
            <a:xfrm flipH="1">
              <a:off x="2185" y="2438"/>
              <a:ext cx="178" cy="174"/>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P</a:t>
              </a:r>
              <a:r>
                <a:rPr lang="en-US" baseline="-25000" dirty="0">
                  <a:latin typeface="Helvetica" charset="0"/>
                </a:rPr>
                <a:t>4</a:t>
              </a:r>
              <a:endParaRPr lang="en-US" dirty="0">
                <a:latin typeface="Helvetica" charset="0"/>
              </a:endParaRPr>
            </a:p>
          </p:txBody>
        </p:sp>
      </p:grpSp>
    </p:spTree>
    <p:extLst>
      <p:ext uri="{BB962C8B-B14F-4D97-AF65-F5344CB8AC3E}">
        <p14:creationId xmlns:p14="http://schemas.microsoft.com/office/powerpoint/2010/main" val="552227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SJF with  Preemption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21197761"/>
              </p:ext>
            </p:extLst>
          </p:nvPr>
        </p:nvGraphicFramePr>
        <p:xfrm>
          <a:off x="3238501" y="2310289"/>
          <a:ext cx="5476291" cy="4312920"/>
        </p:xfrm>
        <a:graphic>
          <a:graphicData uri="http://schemas.openxmlformats.org/drawingml/2006/table">
            <a:tbl>
              <a:tblPr/>
              <a:tblGrid>
                <a:gridCol w="1725385"/>
                <a:gridCol w="1903445"/>
                <a:gridCol w="1847461"/>
              </a:tblGrid>
              <a:tr h="0">
                <a:tc>
                  <a:txBody>
                    <a:bodyPr/>
                    <a:lstStyle/>
                    <a:p>
                      <a:pPr algn="l" fontAlgn="t"/>
                      <a:r>
                        <a:rPr lang="en-US" dirty="0">
                          <a:solidFill>
                            <a:srgbClr val="000000"/>
                          </a:solidFill>
                          <a:effectLst/>
                          <a:latin typeface="times new roman"/>
                        </a:rPr>
                        <a:t>Process ID</a:t>
                      </a:r>
                    </a:p>
                  </a:txBody>
                  <a:tcPr marL="114300" marR="114300" marT="114300" marB="114300">
                    <a:lnL w="9525" cap="flat" cmpd="sng" algn="ctr">
                      <a:solidFill>
                        <a:srgbClr val="108CA3"/>
                      </a:solidFill>
                      <a:prstDash val="solid"/>
                      <a:round/>
                      <a:headEnd type="none" w="med" len="med"/>
                      <a:tailEnd type="none" w="med" len="med"/>
                    </a:lnL>
                    <a:lnR w="9525" cap="flat" cmpd="sng" algn="ctr">
                      <a:solidFill>
                        <a:srgbClr val="108CA3"/>
                      </a:solidFill>
                      <a:prstDash val="solid"/>
                      <a:round/>
                      <a:headEnd type="none" w="med" len="med"/>
                      <a:tailEnd type="none" w="med" len="med"/>
                    </a:lnR>
                    <a:lnT w="9525" cap="flat" cmpd="sng" algn="ctr">
                      <a:solidFill>
                        <a:srgbClr val="108C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Arrival Time</a:t>
                      </a:r>
                    </a:p>
                  </a:txBody>
                  <a:tcPr marL="114300" marR="114300" marT="114300" marB="114300">
                    <a:lnL w="9525" cap="flat" cmpd="sng" algn="ctr">
                      <a:solidFill>
                        <a:srgbClr val="108CA3"/>
                      </a:solidFill>
                      <a:prstDash val="solid"/>
                      <a:round/>
                      <a:headEnd type="none" w="med" len="med"/>
                      <a:tailEnd type="none" w="med" len="med"/>
                    </a:lnL>
                    <a:lnR w="9525" cap="flat" cmpd="sng" algn="ctr">
                      <a:solidFill>
                        <a:srgbClr val="108CA3"/>
                      </a:solidFill>
                      <a:prstDash val="solid"/>
                      <a:round/>
                      <a:headEnd type="none" w="med" len="med"/>
                      <a:tailEnd type="none" w="med" len="med"/>
                    </a:lnR>
                    <a:lnT w="9525" cap="flat" cmpd="sng" algn="ctr">
                      <a:solidFill>
                        <a:srgbClr val="108C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a:rPr>
                        <a:t>Burst Time</a:t>
                      </a:r>
                    </a:p>
                  </a:txBody>
                  <a:tcPr marL="114300" marR="114300" marT="114300" marB="114300">
                    <a:lnL w="9525" cap="flat" cmpd="sng" algn="ctr">
                      <a:solidFill>
                        <a:srgbClr val="108CA3"/>
                      </a:solidFill>
                      <a:prstDash val="solid"/>
                      <a:round/>
                      <a:headEnd type="none" w="med" len="med"/>
                      <a:tailEnd type="none" w="med" len="med"/>
                    </a:lnL>
                    <a:lnR w="9525" cap="flat" cmpd="sng" algn="ctr">
                      <a:solidFill>
                        <a:srgbClr val="108CA3"/>
                      </a:solidFill>
                      <a:prstDash val="solid"/>
                      <a:round/>
                      <a:headEnd type="none" w="med" len="med"/>
                      <a:tailEnd type="none" w="med" len="med"/>
                    </a:lnR>
                    <a:lnT w="9525" cap="flat" cmpd="sng" algn="ctr">
                      <a:solidFill>
                        <a:srgbClr val="108C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a:solidFill>
                            <a:srgbClr val="000000"/>
                          </a:solidFill>
                          <a:effectLst/>
                          <a:latin typeface="verdana"/>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a:solidFill>
                            <a:srgbClr val="000000"/>
                          </a:solidFill>
                          <a:effectLst/>
                          <a:latin typeface="verdana"/>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a:solidFill>
                            <a:srgbClr val="000000"/>
                          </a:solidFill>
                          <a:effectLst/>
                          <a:latin typeface="verdana"/>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881122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Gannt</a:t>
            </a:r>
            <a:r>
              <a:rPr lang="en-US" dirty="0" smtClean="0"/>
              <a:t> Chart</a:t>
            </a:r>
            <a:endParaRPr lang="en-US" dirty="0"/>
          </a:p>
        </p:txBody>
      </p:sp>
      <p:sp>
        <p:nvSpPr>
          <p:cNvPr id="3" name="AutoShape 2" descr="os srtf scheduling algorith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380933"/>
            <a:ext cx="13168538" cy="561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744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Waiting  Time :  P1=(0-0)+(13-1)=12            P4=(4-3)=1</a:t>
            </a:r>
          </a:p>
          <a:p>
            <a:r>
              <a:rPr lang="en-US" sz="2400" dirty="0"/>
              <a:t> </a:t>
            </a:r>
            <a:r>
              <a:rPr lang="en-US" sz="2400" dirty="0" smtClean="0"/>
              <a:t>                         P2=(1-1)+(7-2)=5                P5=(10-4)=6</a:t>
            </a:r>
          </a:p>
          <a:p>
            <a:r>
              <a:rPr lang="en-US" sz="2400" dirty="0"/>
              <a:t> </a:t>
            </a:r>
            <a:r>
              <a:rPr lang="en-US" sz="2400" dirty="0" smtClean="0"/>
              <a:t>                         P3=(2-2)=0                          P6=(5-5)=0</a:t>
            </a:r>
          </a:p>
          <a:p>
            <a:r>
              <a:rPr lang="en-US" sz="2400" dirty="0" smtClean="0"/>
              <a:t>Average Waiting Time = (12+5+0+1+6+0)/6=4 </a:t>
            </a:r>
            <a:r>
              <a:rPr lang="en-US" sz="2400" dirty="0" err="1" smtClean="0"/>
              <a:t>msec</a:t>
            </a:r>
            <a:endParaRPr lang="en-US" sz="2400" dirty="0" smtClean="0"/>
          </a:p>
          <a:p>
            <a:endParaRPr lang="en-US" dirty="0" smtClean="0"/>
          </a:p>
          <a:p>
            <a:pPr lvl="0"/>
            <a:r>
              <a:rPr lang="en-US" sz="2400" dirty="0" smtClean="0"/>
              <a:t>Turnaround Time :</a:t>
            </a:r>
            <a:r>
              <a:rPr lang="en-US" dirty="0" smtClean="0"/>
              <a:t>  </a:t>
            </a:r>
            <a:r>
              <a:rPr lang="en-US" sz="2400" dirty="0" smtClean="0">
                <a:solidFill>
                  <a:srgbClr val="000000"/>
                </a:solidFill>
              </a:rPr>
              <a:t>Waiting Time + Burst Time</a:t>
            </a:r>
          </a:p>
          <a:p>
            <a:pPr lvl="0"/>
            <a:r>
              <a:rPr lang="en-US" sz="2400" dirty="0" smtClean="0">
                <a:solidFill>
                  <a:srgbClr val="000000"/>
                </a:solidFill>
              </a:rPr>
              <a:t>                          P1=12+8=20           P4=1+1=2</a:t>
            </a:r>
            <a:endParaRPr lang="en-US" sz="2400" dirty="0">
              <a:solidFill>
                <a:srgbClr val="000000"/>
              </a:solidFill>
            </a:endParaRPr>
          </a:p>
          <a:p>
            <a:pPr lvl="0"/>
            <a:r>
              <a:rPr lang="en-US" sz="2400" dirty="0">
                <a:solidFill>
                  <a:srgbClr val="000000"/>
                </a:solidFill>
              </a:rPr>
              <a:t>                          </a:t>
            </a:r>
            <a:r>
              <a:rPr lang="en-US" sz="2400" dirty="0" smtClean="0">
                <a:solidFill>
                  <a:srgbClr val="000000"/>
                </a:solidFill>
              </a:rPr>
              <a:t>P2=5+4=9               P5=6+3=9</a:t>
            </a:r>
            <a:endParaRPr lang="en-US" sz="2400" dirty="0">
              <a:solidFill>
                <a:srgbClr val="000000"/>
              </a:solidFill>
            </a:endParaRPr>
          </a:p>
          <a:p>
            <a:pPr lvl="0"/>
            <a:r>
              <a:rPr lang="en-US" sz="2400" dirty="0">
                <a:solidFill>
                  <a:srgbClr val="000000"/>
                </a:solidFill>
              </a:rPr>
              <a:t>                          </a:t>
            </a:r>
            <a:r>
              <a:rPr lang="en-US" sz="2400" dirty="0" smtClean="0">
                <a:solidFill>
                  <a:srgbClr val="000000"/>
                </a:solidFill>
              </a:rPr>
              <a:t>P3=0+2=2               P6=0+2=2</a:t>
            </a:r>
          </a:p>
          <a:p>
            <a:pPr lvl="0"/>
            <a:r>
              <a:rPr lang="en-US" sz="2400" dirty="0" smtClean="0">
                <a:solidFill>
                  <a:srgbClr val="000000"/>
                </a:solidFill>
              </a:rPr>
              <a:t>Average Turnaround Time = (20+9+2+2+9+2)/6=7.66 </a:t>
            </a:r>
            <a:r>
              <a:rPr lang="en-US" sz="2400" dirty="0" err="1" smtClean="0">
                <a:solidFill>
                  <a:srgbClr val="000000"/>
                </a:solidFill>
              </a:rPr>
              <a:t>msec</a:t>
            </a:r>
            <a:endParaRPr lang="en-US" sz="2400" dirty="0">
              <a:solidFill>
                <a:srgbClr val="000000"/>
              </a:solidFill>
            </a:endParaRPr>
          </a:p>
          <a:p>
            <a:endParaRPr lang="en-US" dirty="0"/>
          </a:p>
        </p:txBody>
      </p:sp>
    </p:spTree>
    <p:extLst>
      <p:ext uri="{BB962C8B-B14F-4D97-AF65-F5344CB8AC3E}">
        <p14:creationId xmlns:p14="http://schemas.microsoft.com/office/powerpoint/2010/main" val="881891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3935"/>
            <a:ext cx="12344400" cy="1754058"/>
          </a:xfrm>
        </p:spPr>
        <p:txBody>
          <a:bodyPr/>
          <a:lstStyle/>
          <a:p>
            <a:r>
              <a:rPr lang="en-US" dirty="0"/>
              <a:t>Apply </a:t>
            </a:r>
            <a:r>
              <a:rPr lang="en-US" dirty="0" smtClean="0"/>
              <a:t>Priority </a:t>
            </a:r>
            <a:r>
              <a:rPr lang="en-US" dirty="0"/>
              <a:t>Non-Preemptive and Preemptive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2033349"/>
              </p:ext>
            </p:extLst>
          </p:nvPr>
        </p:nvGraphicFramePr>
        <p:xfrm>
          <a:off x="2519263" y="2386062"/>
          <a:ext cx="8098976" cy="5171736"/>
        </p:xfrm>
        <a:graphic>
          <a:graphicData uri="http://schemas.openxmlformats.org/drawingml/2006/table">
            <a:tbl>
              <a:tblPr/>
              <a:tblGrid>
                <a:gridCol w="2024744"/>
                <a:gridCol w="2024744"/>
                <a:gridCol w="2024744"/>
                <a:gridCol w="2024744"/>
              </a:tblGrid>
              <a:tr h="1738731">
                <a:tc>
                  <a:txBody>
                    <a:bodyPr/>
                    <a:lstStyle/>
                    <a:p>
                      <a:pPr algn="ctr" fontAlgn="base"/>
                      <a:r>
                        <a:rPr lang="en-US" b="1" cap="all" dirty="0">
                          <a:solidFill>
                            <a:srgbClr val="000000"/>
                          </a:solidFill>
                          <a:effectLst/>
                        </a:rPr>
                        <a:t>PROCESS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b="1" cap="all">
                          <a:solidFill>
                            <a:srgbClr val="000000"/>
                          </a:solidFill>
                          <a:effectLst/>
                        </a:rPr>
                        <a:t>ARRIVAL TIME</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b="1" cap="all">
                          <a:solidFill>
                            <a:srgbClr val="000000"/>
                          </a:solidFill>
                          <a:effectLst/>
                        </a:rPr>
                        <a:t>BURST TIME</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b="1" cap="all">
                          <a:solidFill>
                            <a:srgbClr val="000000"/>
                          </a:solidFill>
                          <a:effectLst/>
                        </a:rPr>
                        <a:t>PRIORITY</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r>
              <a:tr h="686601">
                <a:tc>
                  <a:txBody>
                    <a:bodyPr/>
                    <a:lstStyle/>
                    <a:p>
                      <a:pPr algn="ctr" fontAlgn="base"/>
                      <a:r>
                        <a:rPr lang="en-US" b="0" dirty="0">
                          <a:effectLst/>
                        </a:rPr>
                        <a:t>P1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8</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86601">
                <a:tc>
                  <a:txBody>
                    <a:bodyPr/>
                    <a:lstStyle/>
                    <a:p>
                      <a:pPr algn="ctr" fontAlgn="base"/>
                      <a:r>
                        <a:rPr lang="en-US" b="0">
                          <a:effectLst/>
                        </a:rPr>
                        <a:t>P2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86601">
                <a:tc>
                  <a:txBody>
                    <a:bodyPr/>
                    <a:lstStyle/>
                    <a:p>
                      <a:pPr algn="ctr" fontAlgn="base"/>
                      <a:r>
                        <a:rPr lang="en-US" b="0">
                          <a:effectLst/>
                        </a:rPr>
                        <a:t>P3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86601">
                <a:tc>
                  <a:txBody>
                    <a:bodyPr/>
                    <a:lstStyle/>
                    <a:p>
                      <a:pPr algn="ctr" fontAlgn="base"/>
                      <a:r>
                        <a:rPr lang="en-US" b="0">
                          <a:effectLst/>
                        </a:rPr>
                        <a:t>P4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dirty="0">
                          <a:effectLst/>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b="0">
                          <a:effectLst/>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86601">
                <a:tc>
                  <a:txBody>
                    <a:bodyPr/>
                    <a:lstStyle/>
                    <a:p>
                      <a:pPr algn="ctr" fontAlgn="base"/>
                      <a:r>
                        <a:rPr lang="en-US" b="0">
                          <a:effectLst/>
                        </a:rPr>
                        <a:t>P5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a:effectLst/>
                        </a:rPr>
                        <a:t>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6</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b="0" dirty="0">
                          <a:effectLst/>
                        </a:rPr>
                        <a:t>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688197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Gannt</a:t>
            </a:r>
            <a:r>
              <a:rPr lang="en-US" dirty="0" smtClean="0"/>
              <a:t> Chart for Priority Non-Preemptive</a:t>
            </a:r>
            <a:endParaRPr lang="en-US" dirty="0"/>
          </a:p>
        </p:txBody>
      </p:sp>
      <p:sp>
        <p:nvSpPr>
          <p:cNvPr id="3" name="Content Placeholder 2"/>
          <p:cNvSpPr>
            <a:spLocks noGrp="1"/>
          </p:cNvSpPr>
          <p:nvPr>
            <p:ph idx="1"/>
          </p:nvPr>
        </p:nvSpPr>
        <p:spPr/>
        <p:txBody>
          <a:bodyPr/>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sz="2000" dirty="0"/>
              <a:t>Average waiting time (AWT</a:t>
            </a:r>
            <a:r>
              <a:rPr lang="en-US" sz="2000" dirty="0" smtClean="0"/>
              <a:t>)= ((</a:t>
            </a:r>
            <a:r>
              <a:rPr lang="en-US" sz="2000" dirty="0"/>
              <a:t>0-0) + (8-1) + (9-2) + (12-3) + (14-4)) / 5 </a:t>
            </a:r>
          </a:p>
          <a:p>
            <a:r>
              <a:rPr lang="en-US" sz="2000" dirty="0"/>
              <a:t>= 33 / 5 </a:t>
            </a:r>
          </a:p>
          <a:p>
            <a:r>
              <a:rPr lang="en-US" sz="2000" dirty="0"/>
              <a:t>= 6.6 </a:t>
            </a:r>
            <a:r>
              <a:rPr lang="en-US" sz="2000" dirty="0" err="1" smtClean="0"/>
              <a:t>msec</a:t>
            </a:r>
            <a:endParaRPr lang="en-US" sz="2000" dirty="0" smtClean="0"/>
          </a:p>
          <a:p>
            <a:r>
              <a:rPr lang="en-US" sz="2000" dirty="0"/>
              <a:t>Average turnaround time (TAT</a:t>
            </a:r>
            <a:r>
              <a:rPr lang="en-US" sz="2000" dirty="0" smtClean="0"/>
              <a:t>)= ((0+8)+(7+1)+(7+3)+(9+2)+(10+6))/5 </a:t>
            </a:r>
          </a:p>
          <a:p>
            <a:r>
              <a:rPr lang="en-US" sz="2000" dirty="0" smtClean="0"/>
              <a:t>=53/5</a:t>
            </a:r>
          </a:p>
          <a:p>
            <a:r>
              <a:rPr lang="en-US" sz="2000" dirty="0" smtClean="0"/>
              <a:t>=10.6 </a:t>
            </a:r>
            <a:r>
              <a:rPr lang="en-US" sz="2000" dirty="0" err="1" smtClean="0"/>
              <a:t>msec</a:t>
            </a:r>
            <a:endParaRPr lang="en-US" sz="2000"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331" y="2164703"/>
            <a:ext cx="8882742" cy="179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610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Gannt</a:t>
            </a:r>
            <a:r>
              <a:rPr lang="en-US" dirty="0"/>
              <a:t> Chart for </a:t>
            </a:r>
            <a:r>
              <a:rPr lang="en-US" dirty="0" smtClean="0"/>
              <a:t>Priority Preemptive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400" dirty="0"/>
              <a:t>Average waiting time (AWT</a:t>
            </a:r>
            <a:r>
              <a:rPr lang="en-US" sz="2400" dirty="0" smtClean="0"/>
              <a:t>) = </a:t>
            </a:r>
            <a:r>
              <a:rPr lang="en-US" sz="2400" dirty="0"/>
              <a:t>((5-1) + (1-1) + (2-2) + (12-3) + (14-4)) / 5 </a:t>
            </a:r>
          </a:p>
          <a:p>
            <a:r>
              <a:rPr lang="en-US" sz="2400" dirty="0"/>
              <a:t>= 23/5 </a:t>
            </a:r>
          </a:p>
          <a:p>
            <a:r>
              <a:rPr lang="en-US" sz="2400" dirty="0"/>
              <a:t>= </a:t>
            </a:r>
            <a:r>
              <a:rPr lang="en-US" sz="2400" dirty="0" smtClean="0"/>
              <a:t>4.6 </a:t>
            </a:r>
            <a:r>
              <a:rPr lang="en-US" sz="2400" dirty="0" err="1" smtClean="0"/>
              <a:t>msec</a:t>
            </a:r>
            <a:endParaRPr lang="en-US" sz="2400" dirty="0" smtClean="0"/>
          </a:p>
          <a:p>
            <a:r>
              <a:rPr lang="en-US" sz="2400" dirty="0" smtClean="0"/>
              <a:t>Average Turnaround time (ATT)= ((4+8)+(0+1)+(0+3)+(9+2)+(10+6))/5</a:t>
            </a:r>
          </a:p>
          <a:p>
            <a:r>
              <a:rPr lang="en-US" sz="2400" dirty="0" smtClean="0"/>
              <a:t>=43/5</a:t>
            </a:r>
          </a:p>
          <a:p>
            <a:r>
              <a:rPr lang="en-US" sz="2400" dirty="0" smtClean="0"/>
              <a:t>=8.6 </a:t>
            </a:r>
            <a:r>
              <a:rPr lang="en-US" sz="2400" dirty="0" err="1" smtClean="0"/>
              <a:t>msec</a:t>
            </a:r>
            <a:r>
              <a:rPr lang="en-US" sz="2400" dirty="0" smtClean="0"/>
              <a:t> </a:t>
            </a:r>
            <a:endParaRPr lang="en-US" sz="2400"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117" y="2090057"/>
            <a:ext cx="7781731" cy="186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825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Concepts</a:t>
            </a:r>
          </a:p>
        </p:txBody>
      </p:sp>
      <p:sp>
        <p:nvSpPr>
          <p:cNvPr id="21507" name="Rectangle 3"/>
          <p:cNvSpPr>
            <a:spLocks noGrp="1" noChangeArrowheads="1"/>
          </p:cNvSpPr>
          <p:nvPr>
            <p:ph type="body" idx="1"/>
          </p:nvPr>
        </p:nvSpPr>
        <p:spPr>
          <a:xfrm>
            <a:off x="1262063" y="1700213"/>
            <a:ext cx="11028362" cy="4572000"/>
          </a:xfrm>
        </p:spPr>
        <p:txBody>
          <a:bodyPr/>
          <a:lstStyle/>
          <a:p>
            <a:r>
              <a:rPr lang="en-US" sz="2800" dirty="0" smtClean="0"/>
              <a:t>Maximum CPU utilization obtained with multiprogramming</a:t>
            </a:r>
          </a:p>
          <a:p>
            <a:endParaRPr lang="en-US" sz="2800" dirty="0" smtClean="0"/>
          </a:p>
          <a:p>
            <a:r>
              <a:rPr lang="en-US" sz="2800" dirty="0" smtClean="0"/>
              <a:t>CPU–I/O Burst Cycle – Process execution consists of a </a:t>
            </a:r>
            <a:r>
              <a:rPr lang="en-US" sz="2800" i="1" dirty="0" smtClean="0"/>
              <a:t>cycle</a:t>
            </a:r>
            <a:r>
              <a:rPr lang="en-US" sz="2800" dirty="0" smtClean="0"/>
              <a:t> of CPU execution and I/O wait</a:t>
            </a:r>
          </a:p>
          <a:p>
            <a:endParaRPr lang="en-US" sz="2800" dirty="0" smtClean="0"/>
          </a:p>
          <a:p>
            <a:r>
              <a:rPr lang="en-US" sz="2800" b="1" dirty="0" smtClean="0"/>
              <a:t>CPU burst </a:t>
            </a:r>
            <a:r>
              <a:rPr lang="en-US" sz="2800" dirty="0" smtClean="0"/>
              <a:t>distribution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descr="C:\Users\Admin\Downloads\New Doc 2020-08-26 14.35.4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349280" y="-969153"/>
            <a:ext cx="7400816" cy="1191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94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Admin\Downloads\New Doc 2020-08-26 14.35.44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601616" y="-951722"/>
            <a:ext cx="6046237" cy="1130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149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460500" y="407988"/>
            <a:ext cx="11569700" cy="768350"/>
          </a:xfrm>
        </p:spPr>
        <p:txBody>
          <a:bodyPr/>
          <a:lstStyle/>
          <a:p>
            <a:pPr eaLnBrk="1" hangingPunct="1"/>
            <a:r>
              <a:rPr lang="en-US" smtClean="0"/>
              <a:t>Multilevel Queue</a:t>
            </a:r>
          </a:p>
        </p:txBody>
      </p:sp>
      <p:sp>
        <p:nvSpPr>
          <p:cNvPr id="64515" name="Rectangle 3"/>
          <p:cNvSpPr>
            <a:spLocks noGrp="1" noChangeArrowheads="1"/>
          </p:cNvSpPr>
          <p:nvPr>
            <p:ph type="body" idx="1"/>
          </p:nvPr>
        </p:nvSpPr>
        <p:spPr>
          <a:xfrm>
            <a:off x="1209675" y="1644650"/>
            <a:ext cx="11615738" cy="6961188"/>
          </a:xfrm>
        </p:spPr>
        <p:txBody>
          <a:bodyPr/>
          <a:lstStyle/>
          <a:p>
            <a:r>
              <a:rPr lang="en-US" smtClean="0"/>
              <a:t>Ready queue is partitioned into separate queues, eg:</a:t>
            </a:r>
          </a:p>
          <a:p>
            <a:pPr lvl="1"/>
            <a:r>
              <a:rPr lang="en-US" smtClean="0"/>
              <a:t>foreground (interactive)</a:t>
            </a:r>
          </a:p>
          <a:p>
            <a:pPr lvl="1"/>
            <a:r>
              <a:rPr lang="en-US" smtClean="0"/>
              <a:t>background (batch)</a:t>
            </a:r>
          </a:p>
          <a:p>
            <a:r>
              <a:rPr lang="en-US" smtClean="0"/>
              <a:t>Process permanently in a given queue</a:t>
            </a:r>
          </a:p>
          <a:p>
            <a:pPr lvl="1"/>
            <a:endParaRPr lang="en-US" sz="1100" smtClean="0"/>
          </a:p>
          <a:p>
            <a:r>
              <a:rPr lang="en-US" smtClean="0"/>
              <a:t>Each queue has its own scheduling algorithm:</a:t>
            </a:r>
          </a:p>
          <a:p>
            <a:pPr lvl="1"/>
            <a:r>
              <a:rPr lang="en-US" smtClean="0"/>
              <a:t>foreground – RR</a:t>
            </a:r>
          </a:p>
          <a:p>
            <a:pPr lvl="1"/>
            <a:r>
              <a:rPr lang="en-US" smtClean="0"/>
              <a:t>background – FCFS</a:t>
            </a:r>
          </a:p>
          <a:p>
            <a:pPr lvl="1"/>
            <a:endParaRPr lang="en-US" sz="1100" smtClean="0"/>
          </a:p>
          <a:p>
            <a:r>
              <a:rPr lang="en-US" smtClean="0"/>
              <a:t>Scheduling must be done between the queues:</a:t>
            </a:r>
          </a:p>
          <a:p>
            <a:pPr lvl="1"/>
            <a:r>
              <a:rPr lang="en-US" smtClean="0"/>
              <a:t>Fixed priority scheduling; (i.e., serve all from foreground then from background).  Possibility of starvation.</a:t>
            </a:r>
          </a:p>
          <a:p>
            <a:pPr lvl="1"/>
            <a:r>
              <a:rPr lang="en-US" smtClean="0"/>
              <a:t>Time slice – each queue gets a certain amount of CPU time which it can schedule amongst its processes; i.e., 80% to foreground in RR</a:t>
            </a:r>
          </a:p>
          <a:p>
            <a:pPr lvl="1"/>
            <a:r>
              <a:rPr lang="en-US" smtClean="0"/>
              <a:t>20% to background in FCFS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36713" y="369888"/>
            <a:ext cx="11393487" cy="768350"/>
          </a:xfrm>
        </p:spPr>
        <p:txBody>
          <a:bodyPr/>
          <a:lstStyle/>
          <a:p>
            <a:pPr eaLnBrk="1" hangingPunct="1"/>
            <a:r>
              <a:rPr lang="en-US" smtClean="0"/>
              <a:t>Multilevel Queue Scheduling</a:t>
            </a:r>
          </a:p>
        </p:txBody>
      </p:sp>
      <p:pic>
        <p:nvPicPr>
          <p:cNvPr id="66563" name="Picture 4" descr="5"/>
          <p:cNvPicPr>
            <a:picLocks noChangeAspect="1" noChangeArrowheads="1"/>
          </p:cNvPicPr>
          <p:nvPr/>
        </p:nvPicPr>
        <p:blipFill>
          <a:blip r:embed="rId3"/>
          <a:srcRect/>
          <a:stretch>
            <a:fillRect/>
          </a:stretch>
        </p:blipFill>
        <p:spPr bwMode="auto">
          <a:xfrm>
            <a:off x="1243013" y="1566863"/>
            <a:ext cx="10691812" cy="628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90600" y="369888"/>
            <a:ext cx="12039600" cy="768350"/>
          </a:xfrm>
        </p:spPr>
        <p:txBody>
          <a:bodyPr/>
          <a:lstStyle/>
          <a:p>
            <a:pPr eaLnBrk="1" hangingPunct="1"/>
            <a:r>
              <a:rPr lang="en-US" smtClean="0"/>
              <a:t>Multilevel Feedback Queue</a:t>
            </a:r>
          </a:p>
        </p:txBody>
      </p:sp>
      <p:sp>
        <p:nvSpPr>
          <p:cNvPr id="68611" name="Rectangle 3"/>
          <p:cNvSpPr>
            <a:spLocks noGrp="1" noChangeArrowheads="1"/>
          </p:cNvSpPr>
          <p:nvPr>
            <p:ph type="body" idx="1"/>
          </p:nvPr>
        </p:nvSpPr>
        <p:spPr>
          <a:xfrm>
            <a:off x="1241425" y="1957388"/>
            <a:ext cx="11026775" cy="5978525"/>
          </a:xfrm>
        </p:spPr>
        <p:txBody>
          <a:bodyPr/>
          <a:lstStyle/>
          <a:p>
            <a:r>
              <a:rPr lang="en-US" smtClean="0"/>
              <a:t>A process can move between the various queues; aging can be implemented this way</a:t>
            </a:r>
          </a:p>
          <a:p>
            <a:endParaRPr lang="en-US" smtClean="0"/>
          </a:p>
          <a:p>
            <a:r>
              <a:rPr lang="en-US" smtClean="0"/>
              <a:t>Multilevel-feedback-queue scheduler defined by the following parameters:</a:t>
            </a:r>
          </a:p>
          <a:p>
            <a:pPr lvl="1"/>
            <a:r>
              <a:rPr lang="en-US" smtClean="0"/>
              <a:t>number of queues</a:t>
            </a:r>
          </a:p>
          <a:p>
            <a:pPr lvl="1"/>
            <a:r>
              <a:rPr lang="en-US" smtClean="0"/>
              <a:t>scheduling algorithms for each queue</a:t>
            </a:r>
          </a:p>
          <a:p>
            <a:pPr lvl="1"/>
            <a:r>
              <a:rPr lang="en-US" smtClean="0"/>
              <a:t>method used to determine when to upgrade a process</a:t>
            </a:r>
          </a:p>
          <a:p>
            <a:pPr lvl="1"/>
            <a:r>
              <a:rPr lang="en-US" smtClean="0"/>
              <a:t>method used to determine when to demote a process</a:t>
            </a:r>
          </a:p>
          <a:p>
            <a:pPr lvl="1"/>
            <a:r>
              <a:rPr lang="en-US" smtClean="0"/>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98625" y="0"/>
            <a:ext cx="11658600" cy="1125538"/>
          </a:xfrm>
        </p:spPr>
        <p:txBody>
          <a:bodyPr/>
          <a:lstStyle/>
          <a:p>
            <a:pPr eaLnBrk="1" hangingPunct="1"/>
            <a:r>
              <a:rPr lang="en-US" smtClean="0"/>
              <a:t>Example of Multilevel Feedback Queue</a:t>
            </a:r>
          </a:p>
        </p:txBody>
      </p:sp>
      <p:sp>
        <p:nvSpPr>
          <p:cNvPr id="70659" name="Rectangle 3"/>
          <p:cNvSpPr>
            <a:spLocks noGrp="1" noChangeArrowheads="1"/>
          </p:cNvSpPr>
          <p:nvPr>
            <p:ph type="body" idx="1"/>
          </p:nvPr>
        </p:nvSpPr>
        <p:spPr>
          <a:xfrm>
            <a:off x="1209675" y="1644650"/>
            <a:ext cx="11410950" cy="6040438"/>
          </a:xfrm>
        </p:spPr>
        <p:txBody>
          <a:bodyPr/>
          <a:lstStyle/>
          <a:p>
            <a:r>
              <a:rPr lang="en-US" smtClean="0"/>
              <a:t>Three queues: </a:t>
            </a:r>
          </a:p>
          <a:p>
            <a:pPr lvl="1"/>
            <a:r>
              <a:rPr lang="en-US" i="1" smtClean="0"/>
              <a:t>Q</a:t>
            </a:r>
            <a:r>
              <a:rPr lang="en-US" baseline="-25000" smtClean="0"/>
              <a:t>0</a:t>
            </a:r>
            <a:r>
              <a:rPr lang="en-US" smtClean="0"/>
              <a:t> – RR with time quantum 8 milliseconds</a:t>
            </a:r>
          </a:p>
          <a:p>
            <a:pPr lvl="1"/>
            <a:r>
              <a:rPr lang="en-US" i="1" smtClean="0"/>
              <a:t>Q</a:t>
            </a:r>
            <a:r>
              <a:rPr lang="en-US" baseline="-25000" smtClean="0"/>
              <a:t>1</a:t>
            </a:r>
            <a:r>
              <a:rPr lang="en-US" smtClean="0"/>
              <a:t> – RR time quantum 16 milliseconds</a:t>
            </a:r>
          </a:p>
          <a:p>
            <a:pPr lvl="1"/>
            <a:r>
              <a:rPr lang="en-US" i="1" smtClean="0"/>
              <a:t>Q</a:t>
            </a:r>
            <a:r>
              <a:rPr lang="en-US" baseline="-25000" smtClean="0"/>
              <a:t>2</a:t>
            </a:r>
            <a:r>
              <a:rPr lang="en-US" smtClean="0"/>
              <a:t> – FCFS</a:t>
            </a:r>
          </a:p>
          <a:p>
            <a:pPr lvl="1"/>
            <a:endParaRPr lang="en-US" smtClean="0"/>
          </a:p>
          <a:p>
            <a:r>
              <a:rPr lang="en-US" smtClean="0"/>
              <a:t>Scheduling</a:t>
            </a:r>
          </a:p>
          <a:p>
            <a:pPr lvl="1"/>
            <a:r>
              <a:rPr lang="en-US" smtClean="0"/>
              <a:t>A new job enters queue </a:t>
            </a:r>
            <a:r>
              <a:rPr lang="en-US" i="1" smtClean="0"/>
              <a:t>Q</a:t>
            </a:r>
            <a:r>
              <a:rPr lang="en-US" i="1" baseline="-25000" smtClean="0"/>
              <a:t>0</a:t>
            </a:r>
            <a:r>
              <a:rPr lang="en-US" i="1" smtClean="0"/>
              <a:t> </a:t>
            </a:r>
            <a:r>
              <a:rPr lang="en-US" smtClean="0"/>
              <a:t>which is served</a:t>
            </a:r>
            <a:r>
              <a:rPr lang="en-US" i="1" smtClean="0"/>
              <a:t> </a:t>
            </a:r>
            <a:r>
              <a:rPr lang="en-US" smtClean="0"/>
              <a:t>FCFS</a:t>
            </a:r>
          </a:p>
          <a:p>
            <a:pPr lvl="2"/>
            <a:r>
              <a:rPr lang="en-US" smtClean="0"/>
              <a:t>When it gains CPU, job receives 8 milliseconds</a:t>
            </a:r>
          </a:p>
          <a:p>
            <a:pPr lvl="2"/>
            <a:r>
              <a:rPr lang="en-US" smtClean="0"/>
              <a:t>If it does not finish in 8 milliseconds, job is moved to queue </a:t>
            </a:r>
            <a:r>
              <a:rPr lang="en-US" i="1" smtClean="0"/>
              <a:t>Q</a:t>
            </a:r>
            <a:r>
              <a:rPr lang="en-US" baseline="-25000" smtClean="0"/>
              <a:t>1</a:t>
            </a:r>
            <a:endParaRPr lang="en-US" smtClean="0"/>
          </a:p>
          <a:p>
            <a:pPr lvl="1"/>
            <a:r>
              <a:rPr lang="en-US" smtClean="0"/>
              <a:t>At </a:t>
            </a:r>
            <a:r>
              <a:rPr lang="en-US" i="1" smtClean="0"/>
              <a:t>Q</a:t>
            </a:r>
            <a:r>
              <a:rPr lang="en-US" baseline="-25000" smtClean="0"/>
              <a:t>1</a:t>
            </a:r>
            <a:r>
              <a:rPr lang="en-US" smtClean="0"/>
              <a:t> job is again served FCFS and receives 16 additional milliseconds</a:t>
            </a:r>
          </a:p>
          <a:p>
            <a:pPr lvl="2"/>
            <a:r>
              <a:rPr lang="en-US" smtClean="0"/>
              <a:t>If it still does not complete, it is preempted and moved to queue </a:t>
            </a:r>
            <a:r>
              <a:rPr lang="en-US" i="1" smtClean="0"/>
              <a:t>Q</a:t>
            </a:r>
            <a:r>
              <a:rPr lang="en-US" baseline="-25000" smtClean="0"/>
              <a:t>2</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03363" y="369888"/>
            <a:ext cx="11526837" cy="768350"/>
          </a:xfrm>
        </p:spPr>
        <p:txBody>
          <a:bodyPr/>
          <a:lstStyle/>
          <a:p>
            <a:pPr eaLnBrk="1" hangingPunct="1"/>
            <a:r>
              <a:rPr lang="en-US" smtClean="0"/>
              <a:t>Multilevel Feedback Queues</a:t>
            </a:r>
          </a:p>
        </p:txBody>
      </p:sp>
      <p:pic>
        <p:nvPicPr>
          <p:cNvPr id="72707" name="Picture 4" descr="5"/>
          <p:cNvPicPr>
            <a:picLocks noChangeAspect="1" noChangeArrowheads="1"/>
          </p:cNvPicPr>
          <p:nvPr/>
        </p:nvPicPr>
        <p:blipFill>
          <a:blip r:embed="rId3"/>
          <a:srcRect/>
          <a:stretch>
            <a:fillRect/>
          </a:stretch>
        </p:blipFill>
        <p:spPr bwMode="auto">
          <a:xfrm>
            <a:off x="1457325" y="1947863"/>
            <a:ext cx="10275888" cy="5557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Thread Scheduling</a:t>
            </a:r>
          </a:p>
        </p:txBody>
      </p:sp>
      <p:sp>
        <p:nvSpPr>
          <p:cNvPr id="74755" name="Rectangle 3"/>
          <p:cNvSpPr>
            <a:spLocks noGrp="1" noChangeArrowheads="1"/>
          </p:cNvSpPr>
          <p:nvPr>
            <p:ph type="body" idx="1"/>
          </p:nvPr>
        </p:nvSpPr>
        <p:spPr>
          <a:xfrm>
            <a:off x="1209675" y="2103438"/>
            <a:ext cx="11491913" cy="4729162"/>
          </a:xfrm>
        </p:spPr>
        <p:txBody>
          <a:bodyPr/>
          <a:lstStyle/>
          <a:p>
            <a:r>
              <a:rPr lang="en-US" smtClean="0"/>
              <a:t>Distinction between user-level and kernel-level threads</a:t>
            </a:r>
          </a:p>
          <a:p>
            <a:endParaRPr lang="en-US" smtClean="0"/>
          </a:p>
          <a:p>
            <a:r>
              <a:rPr lang="en-US" smtClean="0"/>
              <a:t>When threads supported, threads scheduled, not processes</a:t>
            </a:r>
          </a:p>
          <a:p>
            <a:endParaRPr lang="en-US" smtClean="0"/>
          </a:p>
          <a:p>
            <a:r>
              <a:rPr lang="en-US" smtClean="0"/>
              <a:t>Many-to-one and many-to-many models, thread library schedules user-level threads to run on LWP</a:t>
            </a:r>
          </a:p>
          <a:p>
            <a:pPr lvl="1"/>
            <a:r>
              <a:rPr lang="en-US" smtClean="0"/>
              <a:t>Known as </a:t>
            </a:r>
            <a:r>
              <a:rPr lang="en-US" b="1" smtClean="0"/>
              <a:t>process-contention scope (PCS) </a:t>
            </a:r>
            <a:r>
              <a:rPr lang="en-US" smtClean="0"/>
              <a:t>since scheduling competition is within the process</a:t>
            </a:r>
          </a:p>
          <a:p>
            <a:pPr lvl="1"/>
            <a:r>
              <a:rPr lang="en-US" smtClean="0"/>
              <a:t>Typically done via priority set by programmer</a:t>
            </a:r>
          </a:p>
          <a:p>
            <a:pPr lvl="1"/>
            <a:endParaRPr lang="en-US" smtClean="0"/>
          </a:p>
          <a:p>
            <a:r>
              <a:rPr lang="en-US" smtClean="0"/>
              <a:t>Kernel thread scheduled onto available CPU is </a:t>
            </a:r>
            <a:r>
              <a:rPr lang="en-US" b="1" smtClean="0"/>
              <a:t>system-contention scope (SCS) </a:t>
            </a:r>
            <a:r>
              <a:rPr lang="en-US" smtClean="0"/>
              <a:t>– competition among all threads in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65213" y="369888"/>
            <a:ext cx="11964987" cy="768350"/>
          </a:xfrm>
        </p:spPr>
        <p:txBody>
          <a:bodyPr/>
          <a:lstStyle/>
          <a:p>
            <a:pPr eaLnBrk="1" hangingPunct="1"/>
            <a:r>
              <a:rPr lang="en-US" smtClean="0"/>
              <a:t>Pthread Scheduling</a:t>
            </a:r>
          </a:p>
        </p:txBody>
      </p:sp>
      <p:sp>
        <p:nvSpPr>
          <p:cNvPr id="76803" name="Rectangle 3"/>
          <p:cNvSpPr>
            <a:spLocks noGrp="1" noChangeArrowheads="1"/>
          </p:cNvSpPr>
          <p:nvPr>
            <p:ph type="body" idx="1"/>
          </p:nvPr>
        </p:nvSpPr>
        <p:spPr>
          <a:xfrm>
            <a:off x="1209675" y="2103438"/>
            <a:ext cx="11491913" cy="4729162"/>
          </a:xfrm>
        </p:spPr>
        <p:txBody>
          <a:bodyPr/>
          <a:lstStyle/>
          <a:p>
            <a:r>
              <a:rPr lang="en-US" smtClean="0"/>
              <a:t>API allows specifying either PCS or SCS during thread creation</a:t>
            </a:r>
          </a:p>
          <a:p>
            <a:pPr lvl="1"/>
            <a:r>
              <a:rPr lang="en-US" smtClean="0"/>
              <a:t>PTHREAD_SCOPE_PROCESS schedules threads using PCS scheduling</a:t>
            </a:r>
          </a:p>
          <a:p>
            <a:pPr lvl="1"/>
            <a:r>
              <a:rPr lang="en-US" smtClean="0"/>
              <a:t>PTHREAD_SCOPE_SYSTEM schedules threads using SCS scheduling</a:t>
            </a:r>
          </a:p>
          <a:p>
            <a:r>
              <a:rPr lang="en-US" smtClean="0"/>
              <a:t>Can be limited by OS – Linux and Mac OS X only allow PTHREAD_SCOPE_SYSTEM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Pthread Scheduling API</a:t>
            </a:r>
          </a:p>
        </p:txBody>
      </p:sp>
      <p:sp>
        <p:nvSpPr>
          <p:cNvPr id="78851" name="Rectangle 3"/>
          <p:cNvSpPr>
            <a:spLocks noGrp="1" noChangeArrowheads="1"/>
          </p:cNvSpPr>
          <p:nvPr>
            <p:ph type="body" idx="1"/>
          </p:nvPr>
        </p:nvSpPr>
        <p:spPr>
          <a:xfrm>
            <a:off x="2308225" y="1657350"/>
            <a:ext cx="10226675" cy="6559550"/>
          </a:xfrm>
        </p:spPr>
        <p:txBody>
          <a:bodyPr/>
          <a:lstStyle/>
          <a:p>
            <a:pPr>
              <a:lnSpc>
                <a:spcPct val="80000"/>
              </a:lnSpc>
              <a:buFont typeface="Monotype Sorts" charset="2"/>
              <a:buNone/>
            </a:pPr>
            <a:r>
              <a:rPr kumimoji="0" lang="en-US" sz="2000" smtClean="0">
                <a:solidFill>
                  <a:srgbClr val="000000"/>
                </a:solidFill>
                <a:latin typeface="Monaco" charset="0"/>
              </a:rPr>
              <a:t>#include &lt;pthread.h&gt;</a:t>
            </a:r>
          </a:p>
          <a:p>
            <a:pPr>
              <a:lnSpc>
                <a:spcPct val="80000"/>
              </a:lnSpc>
              <a:buFont typeface="Monotype Sorts" charset="2"/>
              <a:buNone/>
            </a:pPr>
            <a:r>
              <a:rPr kumimoji="0" lang="en-US" sz="2000" smtClean="0">
                <a:solidFill>
                  <a:srgbClr val="000000"/>
                </a:solidFill>
                <a:latin typeface="Monaco" charset="0"/>
              </a:rPr>
              <a:t>#include &lt;stdio.h&gt;</a:t>
            </a:r>
          </a:p>
          <a:p>
            <a:pPr>
              <a:lnSpc>
                <a:spcPct val="80000"/>
              </a:lnSpc>
              <a:buFont typeface="Monotype Sorts" charset="2"/>
              <a:buNone/>
            </a:pPr>
            <a:r>
              <a:rPr kumimoji="0" lang="en-US" sz="2000" smtClean="0">
                <a:solidFill>
                  <a:srgbClr val="000000"/>
                </a:solidFill>
                <a:latin typeface="Monaco" charset="0"/>
              </a:rPr>
              <a:t>#define NUM THREADS 5</a:t>
            </a:r>
          </a:p>
          <a:p>
            <a:pPr>
              <a:lnSpc>
                <a:spcPct val="80000"/>
              </a:lnSpc>
              <a:buFont typeface="Monotype Sorts" charset="2"/>
              <a:buNone/>
            </a:pPr>
            <a:r>
              <a:rPr kumimoji="0" lang="en-US" sz="2000" smtClean="0">
                <a:solidFill>
                  <a:srgbClr val="000000"/>
                </a:solidFill>
                <a:latin typeface="Monaco" charset="0"/>
              </a:rPr>
              <a:t>int main(int argc, char *argv[])</a:t>
            </a:r>
          </a:p>
          <a:p>
            <a:pPr>
              <a:lnSpc>
                <a:spcPct val="80000"/>
              </a:lnSpc>
              <a:buFont typeface="Monotype Sorts" charset="2"/>
              <a:buNone/>
            </a:pPr>
            <a:r>
              <a:rPr kumimoji="0" lang="en-US" sz="2000" smtClean="0">
                <a:solidFill>
                  <a:srgbClr val="000000"/>
                </a:solidFill>
                <a:latin typeface="Monaco" charset="0"/>
              </a:rPr>
              <a:t>{</a:t>
            </a:r>
          </a:p>
          <a:p>
            <a:pPr>
              <a:lnSpc>
                <a:spcPct val="80000"/>
              </a:lnSpc>
              <a:buFont typeface="Monotype Sorts" charset="2"/>
              <a:buNone/>
            </a:pPr>
            <a:r>
              <a:rPr kumimoji="0" lang="en-US" sz="2000" smtClean="0">
                <a:solidFill>
                  <a:srgbClr val="000000"/>
                </a:solidFill>
                <a:latin typeface="Monaco" charset="0"/>
              </a:rPr>
              <a:t>	int i;</a:t>
            </a:r>
          </a:p>
          <a:p>
            <a:pPr>
              <a:lnSpc>
                <a:spcPct val="80000"/>
              </a:lnSpc>
              <a:buFont typeface="Monotype Sorts" charset="2"/>
              <a:buNone/>
            </a:pPr>
            <a:r>
              <a:rPr kumimoji="0" lang="en-US" sz="2000" smtClean="0">
                <a:solidFill>
                  <a:srgbClr val="000000"/>
                </a:solidFill>
                <a:latin typeface="Monaco" charset="0"/>
              </a:rPr>
              <a:t>	pthread t tid[NUM THREADS];</a:t>
            </a:r>
          </a:p>
          <a:p>
            <a:pPr>
              <a:lnSpc>
                <a:spcPct val="80000"/>
              </a:lnSpc>
              <a:buFont typeface="Monotype Sorts" charset="2"/>
              <a:buNone/>
            </a:pPr>
            <a:r>
              <a:rPr kumimoji="0" lang="en-US" sz="2000" smtClean="0">
                <a:solidFill>
                  <a:srgbClr val="000000"/>
                </a:solidFill>
                <a:latin typeface="Monaco" charset="0"/>
              </a:rPr>
              <a:t>	pthread attr t attr;</a:t>
            </a:r>
          </a:p>
          <a:p>
            <a:pPr>
              <a:lnSpc>
                <a:spcPct val="80000"/>
              </a:lnSpc>
              <a:buFont typeface="Monotype Sorts" charset="2"/>
              <a:buNone/>
            </a:pPr>
            <a:r>
              <a:rPr kumimoji="0" lang="en-US" sz="2000" smtClean="0">
                <a:solidFill>
                  <a:srgbClr val="000000"/>
                </a:solidFill>
                <a:latin typeface="Monaco" charset="0"/>
              </a:rPr>
              <a:t>	/* get the default attributes */</a:t>
            </a:r>
          </a:p>
          <a:p>
            <a:pPr>
              <a:lnSpc>
                <a:spcPct val="80000"/>
              </a:lnSpc>
              <a:buFont typeface="Monotype Sorts" charset="2"/>
              <a:buNone/>
            </a:pPr>
            <a:r>
              <a:rPr kumimoji="0" lang="en-US" sz="2000" smtClean="0">
                <a:solidFill>
                  <a:srgbClr val="000000"/>
                </a:solidFill>
                <a:latin typeface="Monaco" charset="0"/>
              </a:rPr>
              <a:t>	pthread attr init(&amp;attr);</a:t>
            </a:r>
          </a:p>
          <a:p>
            <a:pPr>
              <a:lnSpc>
                <a:spcPct val="80000"/>
              </a:lnSpc>
              <a:buFont typeface="Monotype Sorts" charset="2"/>
              <a:buNone/>
            </a:pPr>
            <a:r>
              <a:rPr kumimoji="0" lang="en-US" sz="2000" smtClean="0">
                <a:solidFill>
                  <a:srgbClr val="000000"/>
                </a:solidFill>
                <a:latin typeface="Monaco" charset="0"/>
              </a:rPr>
              <a:t>	/* set the scheduling algorithm to PROCESS or SYSTEM */</a:t>
            </a:r>
          </a:p>
          <a:p>
            <a:pPr>
              <a:lnSpc>
                <a:spcPct val="80000"/>
              </a:lnSpc>
              <a:buFont typeface="Monotype Sorts" charset="2"/>
              <a:buNone/>
            </a:pPr>
            <a:r>
              <a:rPr kumimoji="0" lang="en-US" sz="2000" smtClean="0">
                <a:solidFill>
                  <a:srgbClr val="000000"/>
                </a:solidFill>
                <a:latin typeface="Monaco" charset="0"/>
              </a:rPr>
              <a:t>	pthread attr setscope(&amp;attr, PTHREAD SCOPE SYSTEM);</a:t>
            </a:r>
          </a:p>
          <a:p>
            <a:pPr>
              <a:lnSpc>
                <a:spcPct val="80000"/>
              </a:lnSpc>
              <a:buFont typeface="Monotype Sorts" charset="2"/>
              <a:buNone/>
            </a:pPr>
            <a:r>
              <a:rPr kumimoji="0" lang="en-US" sz="2000" smtClean="0">
                <a:solidFill>
                  <a:srgbClr val="000000"/>
                </a:solidFill>
                <a:latin typeface="Monaco" charset="0"/>
              </a:rPr>
              <a:t>	/* set the scheduling policy - FIFO, RT, or OTHER */</a:t>
            </a:r>
          </a:p>
          <a:p>
            <a:pPr>
              <a:lnSpc>
                <a:spcPct val="80000"/>
              </a:lnSpc>
              <a:buFont typeface="Monotype Sorts" charset="2"/>
              <a:buNone/>
            </a:pPr>
            <a:r>
              <a:rPr kumimoji="0" lang="en-US" sz="2000" smtClean="0">
                <a:solidFill>
                  <a:srgbClr val="000000"/>
                </a:solidFill>
                <a:latin typeface="Monaco" charset="0"/>
              </a:rPr>
              <a:t>	pthread attr setschedpolicy(&amp;attr, SCHED OTHER);</a:t>
            </a:r>
          </a:p>
          <a:p>
            <a:pPr>
              <a:lnSpc>
                <a:spcPct val="80000"/>
              </a:lnSpc>
              <a:buFont typeface="Monotype Sorts" charset="2"/>
              <a:buNone/>
            </a:pPr>
            <a:r>
              <a:rPr kumimoji="0" lang="en-US" sz="2000" smtClean="0">
                <a:solidFill>
                  <a:srgbClr val="000000"/>
                </a:solidFill>
                <a:latin typeface="Monaco" charset="0"/>
              </a:rPr>
              <a:t>	/* create the threads */</a:t>
            </a:r>
          </a:p>
          <a:p>
            <a:pPr>
              <a:lnSpc>
                <a:spcPct val="80000"/>
              </a:lnSpc>
              <a:buFont typeface="Monotype Sorts" charset="2"/>
              <a:buNone/>
            </a:pPr>
            <a:r>
              <a:rPr kumimoji="0" lang="en-US" sz="2000" smtClean="0">
                <a:solidFill>
                  <a:srgbClr val="000000"/>
                </a:solidFill>
                <a:latin typeface="Monaco" charset="0"/>
              </a:rPr>
              <a:t>	for (i = 0; i &lt; NUM THREADS; i++)</a:t>
            </a:r>
          </a:p>
          <a:p>
            <a:pPr>
              <a:lnSpc>
                <a:spcPct val="80000"/>
              </a:lnSpc>
              <a:buFont typeface="Monotype Sorts" charset="2"/>
              <a:buNone/>
            </a:pPr>
            <a:r>
              <a:rPr kumimoji="0" lang="en-US" sz="2000" smtClean="0">
                <a:solidFill>
                  <a:srgbClr val="000000"/>
                </a:solidFill>
                <a:latin typeface="Monaco" charset="0"/>
              </a:rPr>
              <a:t>		pthread create(&amp;tid[i],&amp;attr,runner,NULL);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85863" y="628650"/>
            <a:ext cx="11887200" cy="609600"/>
          </a:xfrm>
        </p:spPr>
        <p:txBody>
          <a:bodyPr/>
          <a:lstStyle/>
          <a:p>
            <a:pPr eaLnBrk="1" hangingPunct="1"/>
            <a:r>
              <a:rPr lang="en-US" sz="4000" smtClean="0"/>
              <a:t>Alternating Sequence of CPU and </a:t>
            </a:r>
            <a:br>
              <a:rPr lang="en-US" sz="4000" smtClean="0"/>
            </a:br>
            <a:r>
              <a:rPr lang="en-US" sz="4000" smtClean="0"/>
              <a:t>I/O Bursts</a:t>
            </a:r>
          </a:p>
        </p:txBody>
      </p:sp>
      <p:pic>
        <p:nvPicPr>
          <p:cNvPr id="23555" name="Picture 8"/>
          <p:cNvPicPr>
            <a:picLocks noChangeAspect="1" noChangeArrowheads="1"/>
          </p:cNvPicPr>
          <p:nvPr/>
        </p:nvPicPr>
        <p:blipFill>
          <a:blip r:embed="rId3"/>
          <a:srcRect/>
          <a:stretch>
            <a:fillRect/>
          </a:stretch>
        </p:blipFill>
        <p:spPr bwMode="auto">
          <a:xfrm>
            <a:off x="4360863" y="1649413"/>
            <a:ext cx="4116387" cy="671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7313" y="369888"/>
            <a:ext cx="11672887" cy="768350"/>
          </a:xfrm>
        </p:spPr>
        <p:txBody>
          <a:bodyPr/>
          <a:lstStyle/>
          <a:p>
            <a:pPr eaLnBrk="1" hangingPunct="1"/>
            <a:r>
              <a:rPr lang="en-US" smtClean="0"/>
              <a:t>Pthread Scheduling API</a:t>
            </a:r>
          </a:p>
        </p:txBody>
      </p:sp>
      <p:sp>
        <p:nvSpPr>
          <p:cNvPr id="80899" name="Rectangle 3"/>
          <p:cNvSpPr>
            <a:spLocks noGrp="1" noChangeArrowheads="1"/>
          </p:cNvSpPr>
          <p:nvPr>
            <p:ph type="body" idx="1"/>
          </p:nvPr>
        </p:nvSpPr>
        <p:spPr>
          <a:xfrm>
            <a:off x="3741738" y="2103438"/>
            <a:ext cx="9148762" cy="4818062"/>
          </a:xfrm>
        </p:spPr>
        <p:txBody>
          <a:bodyPr/>
          <a:lstStyle/>
          <a:p>
            <a:pPr>
              <a:buFont typeface="Monotype Sorts" charset="2"/>
              <a:buNone/>
            </a:pPr>
            <a:r>
              <a:rPr kumimoji="0" lang="en-US" sz="2300" smtClean="0">
                <a:solidFill>
                  <a:srgbClr val="000000"/>
                </a:solidFill>
                <a:latin typeface="Monaco" charset="0"/>
              </a:rPr>
              <a:t>	/* now join on each thread */</a:t>
            </a:r>
          </a:p>
          <a:p>
            <a:pPr>
              <a:buFont typeface="Monotype Sorts" charset="2"/>
              <a:buNone/>
            </a:pPr>
            <a:r>
              <a:rPr kumimoji="0" lang="en-US" sz="2300" smtClean="0">
                <a:solidFill>
                  <a:srgbClr val="000000"/>
                </a:solidFill>
                <a:latin typeface="Monaco" charset="0"/>
              </a:rPr>
              <a:t>	for (i = 0; i &lt; NUM THREADS; i++)</a:t>
            </a:r>
          </a:p>
          <a:p>
            <a:pPr>
              <a:buFont typeface="Monotype Sorts" charset="2"/>
              <a:buNone/>
            </a:pPr>
            <a:r>
              <a:rPr kumimoji="0" lang="en-US" sz="2300" smtClean="0">
                <a:solidFill>
                  <a:srgbClr val="000000"/>
                </a:solidFill>
                <a:latin typeface="Monaco" charset="0"/>
              </a:rPr>
              <a:t>		pthread join(tid[i], NULL);</a:t>
            </a:r>
          </a:p>
          <a:p>
            <a:pPr>
              <a:buFont typeface="Monotype Sorts" charset="2"/>
              <a:buNone/>
            </a:pPr>
            <a:r>
              <a:rPr kumimoji="0" lang="en-US" sz="2300" smtClean="0">
                <a:solidFill>
                  <a:srgbClr val="000000"/>
                </a:solidFill>
                <a:latin typeface="Monaco" charset="0"/>
              </a:rPr>
              <a:t>}</a:t>
            </a:r>
          </a:p>
          <a:p>
            <a:pPr>
              <a:buFont typeface="Monotype Sorts" charset="2"/>
              <a:buNone/>
            </a:pPr>
            <a:r>
              <a:rPr kumimoji="0" lang="en-US" sz="2300" smtClean="0">
                <a:solidFill>
                  <a:srgbClr val="000000"/>
                </a:solidFill>
                <a:latin typeface="Monaco" charset="0"/>
              </a:rPr>
              <a:t> /* Each thread will begin control in this function */</a:t>
            </a:r>
          </a:p>
          <a:p>
            <a:pPr>
              <a:buFont typeface="Monotype Sorts" charset="2"/>
              <a:buNone/>
            </a:pPr>
            <a:r>
              <a:rPr kumimoji="0" lang="en-US" sz="2300" smtClean="0">
                <a:solidFill>
                  <a:srgbClr val="000000"/>
                </a:solidFill>
                <a:latin typeface="Monaco" charset="0"/>
              </a:rPr>
              <a:t>void *runner(void *param)</a:t>
            </a:r>
          </a:p>
          <a:p>
            <a:pPr>
              <a:buFont typeface="Monotype Sorts" charset="2"/>
              <a:buNone/>
            </a:pPr>
            <a:r>
              <a:rPr kumimoji="0" lang="en-US" sz="2300" smtClean="0">
                <a:solidFill>
                  <a:srgbClr val="000000"/>
                </a:solidFill>
                <a:latin typeface="Monaco" charset="0"/>
              </a:rPr>
              <a:t>{ </a:t>
            </a:r>
          </a:p>
          <a:p>
            <a:pPr>
              <a:buFont typeface="Monotype Sorts" charset="2"/>
              <a:buNone/>
            </a:pPr>
            <a:r>
              <a:rPr kumimoji="0" lang="en-US" sz="2300" smtClean="0">
                <a:solidFill>
                  <a:srgbClr val="000000"/>
                </a:solidFill>
                <a:latin typeface="Monaco" charset="0"/>
              </a:rPr>
              <a:t>	printf("I am a thread\n");</a:t>
            </a:r>
          </a:p>
          <a:p>
            <a:pPr>
              <a:buFont typeface="Monotype Sorts" charset="2"/>
              <a:buNone/>
            </a:pPr>
            <a:r>
              <a:rPr kumimoji="0" lang="en-US" sz="2300" smtClean="0">
                <a:solidFill>
                  <a:srgbClr val="000000"/>
                </a:solidFill>
                <a:latin typeface="Monaco" charset="0"/>
              </a:rPr>
              <a:t>	pthread exit(0);</a:t>
            </a:r>
          </a:p>
          <a:p>
            <a:pPr>
              <a:buFont typeface="Monotype Sorts" charset="2"/>
              <a:buNone/>
            </a:pPr>
            <a:r>
              <a:rPr kumimoji="0" lang="en-US" sz="2300" smtClean="0">
                <a:solidFill>
                  <a:srgbClr val="000000"/>
                </a:solidFill>
                <a:latin typeface="Monaco" charset="0"/>
              </a:rPr>
              <a:t>}</a:t>
            </a:r>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6213" y="369888"/>
            <a:ext cx="11583987" cy="768350"/>
          </a:xfrm>
        </p:spPr>
        <p:txBody>
          <a:bodyPr/>
          <a:lstStyle/>
          <a:p>
            <a:pPr eaLnBrk="1" hangingPunct="1"/>
            <a:r>
              <a:rPr lang="en-US" smtClean="0"/>
              <a:t>Multiple-Processor Scheduling</a:t>
            </a:r>
          </a:p>
        </p:txBody>
      </p:sp>
      <p:sp>
        <p:nvSpPr>
          <p:cNvPr id="82947" name="Rectangle 3"/>
          <p:cNvSpPr>
            <a:spLocks noGrp="1" noChangeArrowheads="1"/>
          </p:cNvSpPr>
          <p:nvPr>
            <p:ph type="body" idx="1"/>
          </p:nvPr>
        </p:nvSpPr>
        <p:spPr>
          <a:xfrm>
            <a:off x="1241425" y="1881188"/>
            <a:ext cx="11407775" cy="6411912"/>
          </a:xfrm>
        </p:spPr>
        <p:txBody>
          <a:bodyPr/>
          <a:lstStyle/>
          <a:p>
            <a:r>
              <a:rPr lang="en-US" smtClean="0"/>
              <a:t>CPU scheduling more complex when multiple CPUs are available</a:t>
            </a:r>
          </a:p>
          <a:p>
            <a:endParaRPr lang="en-US" sz="1100" smtClean="0"/>
          </a:p>
          <a:p>
            <a:r>
              <a:rPr lang="en-US" b="1" smtClean="0"/>
              <a:t>Homogeneous processors </a:t>
            </a:r>
            <a:r>
              <a:rPr lang="en-US" smtClean="0"/>
              <a:t>within a multiprocessor</a:t>
            </a:r>
          </a:p>
          <a:p>
            <a:endParaRPr lang="en-US" sz="1100" smtClean="0"/>
          </a:p>
          <a:p>
            <a:r>
              <a:rPr lang="en-US" b="1" smtClean="0"/>
              <a:t>Asymmetric multiprocessing </a:t>
            </a:r>
            <a:r>
              <a:rPr lang="en-US" smtClean="0"/>
              <a:t>– only one processor accesses the system data structures, alleviating the need for data sharing</a:t>
            </a:r>
          </a:p>
          <a:p>
            <a:endParaRPr lang="en-US" sz="1100" smtClean="0"/>
          </a:p>
          <a:p>
            <a:r>
              <a:rPr lang="en-US" b="1" smtClean="0"/>
              <a:t>Symmetric multiprocessing (SMP) </a:t>
            </a:r>
            <a:r>
              <a:rPr lang="en-US" smtClean="0"/>
              <a:t>– each processor is self-scheduling, all processes in common ready queue, or each has its own private queue of ready processes</a:t>
            </a:r>
          </a:p>
          <a:p>
            <a:pPr lvl="1"/>
            <a:r>
              <a:rPr lang="en-US" smtClean="0"/>
              <a:t>Currently, most common</a:t>
            </a:r>
          </a:p>
          <a:p>
            <a:endParaRPr lang="en-US" sz="1100" smtClean="0"/>
          </a:p>
          <a:p>
            <a:r>
              <a:rPr lang="en-US" b="1" smtClean="0"/>
              <a:t>Processor affinity </a:t>
            </a:r>
            <a:r>
              <a:rPr lang="en-US" smtClean="0"/>
              <a:t>– process has affinity for processor on which it is currently running</a:t>
            </a:r>
          </a:p>
          <a:p>
            <a:pPr lvl="1"/>
            <a:r>
              <a:rPr lang="en-US" b="1" smtClean="0"/>
              <a:t>soft affinity</a:t>
            </a:r>
          </a:p>
          <a:p>
            <a:pPr lvl="1"/>
            <a:r>
              <a:rPr lang="en-US" b="1" smtClean="0"/>
              <a:t>hard affinity</a:t>
            </a:r>
          </a:p>
          <a:p>
            <a:pPr lvl="1"/>
            <a:r>
              <a:rPr lang="en-US" smtClean="0"/>
              <a:t>Variations including </a:t>
            </a:r>
            <a:r>
              <a:rPr lang="en-US" b="1" smtClean="0"/>
              <a:t>processor sets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679575" y="369888"/>
            <a:ext cx="11350625" cy="768350"/>
          </a:xfrm>
        </p:spPr>
        <p:txBody>
          <a:bodyPr/>
          <a:lstStyle/>
          <a:p>
            <a:pPr eaLnBrk="1" hangingPunct="1"/>
            <a:r>
              <a:rPr lang="en-US" smtClean="0"/>
              <a:t>NUMA and CPU Scheduling</a:t>
            </a:r>
          </a:p>
        </p:txBody>
      </p:sp>
      <p:pic>
        <p:nvPicPr>
          <p:cNvPr id="84995" name="Picture 4" descr="5"/>
          <p:cNvPicPr>
            <a:picLocks noChangeAspect="1" noChangeArrowheads="1"/>
          </p:cNvPicPr>
          <p:nvPr/>
        </p:nvPicPr>
        <p:blipFill>
          <a:blip r:embed="rId3"/>
          <a:srcRect/>
          <a:stretch>
            <a:fillRect/>
          </a:stretch>
        </p:blipFill>
        <p:spPr bwMode="auto">
          <a:xfrm>
            <a:off x="2743200" y="2641600"/>
            <a:ext cx="8747125" cy="4159250"/>
          </a:xfrm>
          <a:prstGeom prst="rect">
            <a:avLst/>
          </a:prstGeom>
          <a:noFill/>
          <a:ln w="9525">
            <a:noFill/>
            <a:miter lim="800000"/>
            <a:headEnd/>
            <a:tailEnd/>
          </a:ln>
        </p:spPr>
      </p:pic>
      <p:sp>
        <p:nvSpPr>
          <p:cNvPr id="84996" name="TextBox 3"/>
          <p:cNvSpPr txBox="1">
            <a:spLocks noChangeArrowheads="1"/>
          </p:cNvSpPr>
          <p:nvPr/>
        </p:nvSpPr>
        <p:spPr bwMode="auto">
          <a:xfrm>
            <a:off x="3062288" y="7265988"/>
            <a:ext cx="7115175" cy="685800"/>
          </a:xfrm>
          <a:prstGeom prst="rect">
            <a:avLst/>
          </a:prstGeom>
          <a:noFill/>
          <a:ln w="9525">
            <a:noFill/>
            <a:miter lim="800000"/>
            <a:headEnd/>
            <a:tailEnd/>
          </a:ln>
        </p:spPr>
        <p:txBody>
          <a:bodyPr lIns="130622" tIns="65311" rIns="130622" bIns="65311">
            <a:spAutoFit/>
          </a:bodyPr>
          <a:lstStyle/>
          <a:p>
            <a:r>
              <a:rPr lang="en-US"/>
              <a:t>Note that memory-placement algorithms can also consider affinity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1298575" y="369888"/>
            <a:ext cx="11731625" cy="768350"/>
          </a:xfrm>
        </p:spPr>
        <p:txBody>
          <a:bodyPr/>
          <a:lstStyle/>
          <a:p>
            <a:pPr eaLnBrk="1" hangingPunct="1"/>
            <a:r>
              <a:rPr lang="en-US" smtClean="0"/>
              <a:t>Multicore Processors</a:t>
            </a:r>
          </a:p>
        </p:txBody>
      </p:sp>
      <p:sp>
        <p:nvSpPr>
          <p:cNvPr id="87043" name="Content Placeholder 2"/>
          <p:cNvSpPr>
            <a:spLocks noGrp="1"/>
          </p:cNvSpPr>
          <p:nvPr>
            <p:ph idx="1"/>
          </p:nvPr>
        </p:nvSpPr>
        <p:spPr>
          <a:xfrm>
            <a:off x="1209675" y="1644650"/>
            <a:ext cx="11599863" cy="6040438"/>
          </a:xfrm>
        </p:spPr>
        <p:txBody>
          <a:bodyPr/>
          <a:lstStyle/>
          <a:p>
            <a:r>
              <a:rPr lang="en-US" smtClean="0"/>
              <a:t>Recent trend to place multiple processor cores on same physical chip</a:t>
            </a:r>
          </a:p>
          <a:p>
            <a:endParaRPr lang="en-US" smtClean="0"/>
          </a:p>
          <a:p>
            <a:r>
              <a:rPr lang="en-US" smtClean="0"/>
              <a:t>Faster and consumes less power</a:t>
            </a:r>
          </a:p>
          <a:p>
            <a:endParaRPr lang="en-US" smtClean="0"/>
          </a:p>
          <a:p>
            <a:r>
              <a:rPr lang="en-US" smtClean="0"/>
              <a:t>Multiple threads per core also growing</a:t>
            </a:r>
          </a:p>
          <a:p>
            <a:pPr lvl="1"/>
            <a:r>
              <a:rPr lang="en-US" smtClean="0"/>
              <a:t>Takes advantage of memory stall to make progress on another thread while memory retrieve happens</a:t>
            </a:r>
          </a:p>
          <a:p>
            <a:pPr lvl="1">
              <a:buFont typeface="Monotype Sorts" charset="2"/>
              <a:buNone/>
            </a:pPr>
            <a:r>
              <a:rPr lang="en-US" smtClean="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1795463" y="369888"/>
            <a:ext cx="11234737" cy="768350"/>
          </a:xfrm>
        </p:spPr>
        <p:txBody>
          <a:bodyPr/>
          <a:lstStyle/>
          <a:p>
            <a:pPr eaLnBrk="1" hangingPunct="1"/>
            <a:r>
              <a:rPr lang="en-US" smtClean="0"/>
              <a:t>Multithreaded Multicore System</a:t>
            </a:r>
          </a:p>
        </p:txBody>
      </p:sp>
      <p:pic>
        <p:nvPicPr>
          <p:cNvPr id="89091" name="Picture 4" descr="5"/>
          <p:cNvPicPr>
            <a:picLocks noChangeAspect="1" noChangeArrowheads="1"/>
          </p:cNvPicPr>
          <p:nvPr/>
        </p:nvPicPr>
        <p:blipFill>
          <a:blip r:embed="rId3"/>
          <a:srcRect/>
          <a:stretch>
            <a:fillRect/>
          </a:stretch>
        </p:blipFill>
        <p:spPr bwMode="auto">
          <a:xfrm>
            <a:off x="1633538" y="1868488"/>
            <a:ext cx="10172700" cy="2228850"/>
          </a:xfrm>
          <a:prstGeom prst="rect">
            <a:avLst/>
          </a:prstGeom>
          <a:noFill/>
          <a:ln w="9525">
            <a:noFill/>
            <a:miter lim="800000"/>
            <a:headEnd/>
            <a:tailEnd/>
          </a:ln>
        </p:spPr>
      </p:pic>
      <p:pic>
        <p:nvPicPr>
          <p:cNvPr id="89092" name="Picture 3"/>
          <p:cNvPicPr>
            <a:picLocks noChangeAspect="1"/>
          </p:cNvPicPr>
          <p:nvPr/>
        </p:nvPicPr>
        <p:blipFill>
          <a:blip r:embed="rId4"/>
          <a:srcRect/>
          <a:stretch>
            <a:fillRect/>
          </a:stretch>
        </p:blipFill>
        <p:spPr bwMode="auto">
          <a:xfrm>
            <a:off x="1671638" y="4964113"/>
            <a:ext cx="10309225" cy="22574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Virtualization and Scheduling</a:t>
            </a:r>
          </a:p>
        </p:txBody>
      </p:sp>
      <p:sp>
        <p:nvSpPr>
          <p:cNvPr id="91139" name="Content Placeholder 2"/>
          <p:cNvSpPr>
            <a:spLocks noGrp="1"/>
          </p:cNvSpPr>
          <p:nvPr>
            <p:ph idx="1"/>
          </p:nvPr>
        </p:nvSpPr>
        <p:spPr/>
        <p:txBody>
          <a:bodyPr/>
          <a:lstStyle/>
          <a:p>
            <a:r>
              <a:rPr lang="en-US" smtClean="0"/>
              <a:t>Virtualization software schedules multiple guests onto CPU(s)</a:t>
            </a:r>
          </a:p>
          <a:p>
            <a:endParaRPr lang="en-US" smtClean="0"/>
          </a:p>
          <a:p>
            <a:r>
              <a:rPr lang="en-US" smtClean="0"/>
              <a:t>Each guest doing its own scheduling</a:t>
            </a:r>
          </a:p>
          <a:p>
            <a:pPr lvl="1"/>
            <a:r>
              <a:rPr lang="en-US" smtClean="0"/>
              <a:t>Not knowing it doesn’t own the CPUs</a:t>
            </a:r>
          </a:p>
          <a:p>
            <a:pPr lvl="1"/>
            <a:r>
              <a:rPr lang="en-US" smtClean="0"/>
              <a:t>Can result in poor response time</a:t>
            </a:r>
          </a:p>
          <a:p>
            <a:pPr lvl="1"/>
            <a:r>
              <a:rPr lang="en-US" smtClean="0"/>
              <a:t>Can effect time-of-day clocks in guests</a:t>
            </a:r>
          </a:p>
          <a:p>
            <a:pPr lvl="1"/>
            <a:endParaRPr lang="en-US" smtClean="0"/>
          </a:p>
          <a:p>
            <a:r>
              <a:rPr lang="en-US" smtClean="0"/>
              <a:t>Can undo good scheduling algorithm efforts of guests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708150" y="369888"/>
            <a:ext cx="11322050" cy="768350"/>
          </a:xfrm>
        </p:spPr>
        <p:txBody>
          <a:bodyPr/>
          <a:lstStyle/>
          <a:p>
            <a:pPr eaLnBrk="1" hangingPunct="1"/>
            <a:r>
              <a:rPr lang="en-US" smtClean="0"/>
              <a:t>Operating System Examples</a:t>
            </a:r>
          </a:p>
        </p:txBody>
      </p:sp>
      <p:sp>
        <p:nvSpPr>
          <p:cNvPr id="92163" name="Rectangle 3"/>
          <p:cNvSpPr>
            <a:spLocks noGrp="1" noChangeArrowheads="1"/>
          </p:cNvSpPr>
          <p:nvPr>
            <p:ph type="body" idx="1"/>
          </p:nvPr>
        </p:nvSpPr>
        <p:spPr>
          <a:xfrm>
            <a:off x="1133475" y="1479550"/>
            <a:ext cx="10266363" cy="4678363"/>
          </a:xfrm>
        </p:spPr>
        <p:txBody>
          <a:bodyPr/>
          <a:lstStyle/>
          <a:p>
            <a:endParaRPr lang="en-US" smtClean="0"/>
          </a:p>
          <a:p>
            <a:r>
              <a:rPr lang="en-US" smtClean="0"/>
              <a:t>Solaris scheduling</a:t>
            </a:r>
          </a:p>
          <a:p>
            <a:r>
              <a:rPr lang="en-US" smtClean="0"/>
              <a:t>Windows XP scheduling</a:t>
            </a:r>
          </a:p>
          <a:p>
            <a:r>
              <a:rPr lang="en-US" smtClean="0"/>
              <a:t>Linux scheduling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Solaris</a:t>
            </a:r>
          </a:p>
        </p:txBody>
      </p:sp>
      <p:sp>
        <p:nvSpPr>
          <p:cNvPr id="94211" name="Content Placeholder 2"/>
          <p:cNvSpPr>
            <a:spLocks noGrp="1"/>
          </p:cNvSpPr>
          <p:nvPr>
            <p:ph idx="1"/>
          </p:nvPr>
        </p:nvSpPr>
        <p:spPr/>
        <p:txBody>
          <a:bodyPr/>
          <a:lstStyle/>
          <a:p>
            <a:r>
              <a:rPr lang="en-US" smtClean="0"/>
              <a:t>Priority-based scheduling</a:t>
            </a:r>
          </a:p>
          <a:p>
            <a:r>
              <a:rPr lang="en-US" smtClean="0"/>
              <a:t>Six classes available</a:t>
            </a:r>
          </a:p>
          <a:p>
            <a:pPr lvl="1"/>
            <a:r>
              <a:rPr lang="en-US" smtClean="0"/>
              <a:t>Time sharing (default)</a:t>
            </a:r>
          </a:p>
          <a:p>
            <a:pPr lvl="1"/>
            <a:r>
              <a:rPr lang="en-US" smtClean="0"/>
              <a:t>Interactive</a:t>
            </a:r>
          </a:p>
          <a:p>
            <a:pPr lvl="1"/>
            <a:r>
              <a:rPr lang="en-US" smtClean="0"/>
              <a:t>Real time</a:t>
            </a:r>
          </a:p>
          <a:p>
            <a:pPr lvl="1"/>
            <a:r>
              <a:rPr lang="en-US" smtClean="0"/>
              <a:t>System</a:t>
            </a:r>
          </a:p>
          <a:p>
            <a:pPr lvl="1"/>
            <a:r>
              <a:rPr lang="en-US" smtClean="0"/>
              <a:t>Fair Share</a:t>
            </a:r>
          </a:p>
          <a:p>
            <a:pPr lvl="1"/>
            <a:r>
              <a:rPr lang="en-US" smtClean="0"/>
              <a:t>Fixed priority</a:t>
            </a:r>
          </a:p>
          <a:p>
            <a:r>
              <a:rPr lang="en-US" smtClean="0"/>
              <a:t>Given thread can be in one class at a time</a:t>
            </a:r>
          </a:p>
          <a:p>
            <a:r>
              <a:rPr lang="en-US" smtClean="0"/>
              <a:t>Each class has its own scheduling algorithm</a:t>
            </a:r>
          </a:p>
          <a:p>
            <a:r>
              <a:rPr lang="en-US" smtClean="0"/>
              <a:t>Time sharing is multi-level feedback queue</a:t>
            </a:r>
          </a:p>
          <a:p>
            <a:pPr lvl="1"/>
            <a:r>
              <a:rPr lang="en-US" smtClean="0"/>
              <a:t>Loadable table configurable by sysadmin</a:t>
            </a:r>
          </a:p>
          <a:p>
            <a:endParaRPr lang="en-US" smtClean="0"/>
          </a:p>
          <a:p>
            <a:pPr lvl="1"/>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241425" y="369888"/>
            <a:ext cx="11788775" cy="768350"/>
          </a:xfrm>
        </p:spPr>
        <p:txBody>
          <a:bodyPr/>
          <a:lstStyle/>
          <a:p>
            <a:pPr eaLnBrk="1" hangingPunct="1"/>
            <a:r>
              <a:rPr lang="en-US" smtClean="0"/>
              <a:t>Solaris Dispatch Table </a:t>
            </a:r>
          </a:p>
        </p:txBody>
      </p:sp>
      <p:pic>
        <p:nvPicPr>
          <p:cNvPr id="95235" name="Picture 4"/>
          <p:cNvPicPr>
            <a:picLocks noChangeAspect="1" noChangeArrowheads="1"/>
          </p:cNvPicPr>
          <p:nvPr/>
        </p:nvPicPr>
        <p:blipFill>
          <a:blip r:embed="rId3"/>
          <a:srcRect/>
          <a:stretch>
            <a:fillRect/>
          </a:stretch>
        </p:blipFill>
        <p:spPr bwMode="auto">
          <a:xfrm>
            <a:off x="3270250" y="2103438"/>
            <a:ext cx="7462838" cy="59975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pPr eaLnBrk="1" hangingPunct="1"/>
            <a:r>
              <a:rPr lang="en-US" smtClean="0"/>
              <a:t>Solaris Scheduling</a:t>
            </a:r>
          </a:p>
        </p:txBody>
      </p:sp>
      <p:pic>
        <p:nvPicPr>
          <p:cNvPr id="97283" name="Picture 4" descr="5"/>
          <p:cNvPicPr>
            <a:picLocks noChangeAspect="1" noChangeArrowheads="1"/>
          </p:cNvPicPr>
          <p:nvPr/>
        </p:nvPicPr>
        <p:blipFill>
          <a:blip r:embed="rId3"/>
          <a:srcRect/>
          <a:stretch>
            <a:fillRect/>
          </a:stretch>
        </p:blipFill>
        <p:spPr bwMode="auto">
          <a:xfrm>
            <a:off x="3989388" y="1655763"/>
            <a:ext cx="4981575" cy="68786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00200" y="369888"/>
            <a:ext cx="11430000" cy="768350"/>
          </a:xfrm>
        </p:spPr>
        <p:txBody>
          <a:bodyPr/>
          <a:lstStyle/>
          <a:p>
            <a:pPr eaLnBrk="1" hangingPunct="1"/>
            <a:r>
              <a:rPr lang="en-US" smtClean="0"/>
              <a:t>Histogram of CPU-burst Times</a:t>
            </a:r>
          </a:p>
        </p:txBody>
      </p:sp>
      <p:pic>
        <p:nvPicPr>
          <p:cNvPr id="25603" name="Picture 9"/>
          <p:cNvPicPr>
            <a:picLocks noChangeAspect="1" noChangeArrowheads="1"/>
          </p:cNvPicPr>
          <p:nvPr/>
        </p:nvPicPr>
        <p:blipFill>
          <a:blip r:embed="rId3"/>
          <a:srcRect/>
          <a:stretch>
            <a:fillRect/>
          </a:stretch>
        </p:blipFill>
        <p:spPr bwMode="auto">
          <a:xfrm>
            <a:off x="2422525" y="2033588"/>
            <a:ext cx="8582025" cy="507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mtClean="0"/>
              <a:t>Solaris Scheduling (Cont.)</a:t>
            </a:r>
          </a:p>
        </p:txBody>
      </p:sp>
      <p:sp>
        <p:nvSpPr>
          <p:cNvPr id="99331" name="Content Placeholder 2"/>
          <p:cNvSpPr>
            <a:spLocks noGrp="1"/>
          </p:cNvSpPr>
          <p:nvPr>
            <p:ph idx="1"/>
          </p:nvPr>
        </p:nvSpPr>
        <p:spPr/>
        <p:txBody>
          <a:bodyPr/>
          <a:lstStyle/>
          <a:p>
            <a:r>
              <a:rPr lang="en-US" smtClean="0"/>
              <a:t>Scheduler converts class-specific priorities into a per-thread global priority</a:t>
            </a:r>
          </a:p>
          <a:p>
            <a:pPr lvl="1"/>
            <a:r>
              <a:rPr lang="en-US" smtClean="0"/>
              <a:t>Thread with highest priority runs next</a:t>
            </a:r>
          </a:p>
          <a:p>
            <a:pPr lvl="1"/>
            <a:r>
              <a:rPr lang="en-US" smtClean="0"/>
              <a:t>Runs until (1) blocks, (2) uses time slice, (3) preempted by higher-priority thread</a:t>
            </a:r>
          </a:p>
          <a:p>
            <a:pPr lvl="1"/>
            <a:r>
              <a:rPr lang="en-US" smtClean="0"/>
              <a:t>Multiple threads at same priority selected via RR</a:t>
            </a:r>
          </a:p>
          <a:p>
            <a:pPr lvl="1">
              <a:buFont typeface="Monotype Sorts" charset="2"/>
              <a:buNone/>
            </a:pPr>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t>Windows Scheduling</a:t>
            </a:r>
          </a:p>
        </p:txBody>
      </p:sp>
      <p:sp>
        <p:nvSpPr>
          <p:cNvPr id="100355" name="Content Placeholder 2"/>
          <p:cNvSpPr>
            <a:spLocks noGrp="1"/>
          </p:cNvSpPr>
          <p:nvPr>
            <p:ph idx="1"/>
          </p:nvPr>
        </p:nvSpPr>
        <p:spPr/>
        <p:txBody>
          <a:bodyPr/>
          <a:lstStyle/>
          <a:p>
            <a:r>
              <a:rPr lang="en-US" smtClean="0"/>
              <a:t>Windows uses priority-based preemptive scheduling</a:t>
            </a:r>
          </a:p>
          <a:p>
            <a:r>
              <a:rPr lang="en-US" smtClean="0"/>
              <a:t>Highest-priority thread runs next</a:t>
            </a:r>
          </a:p>
          <a:p>
            <a:r>
              <a:rPr lang="en-US" i="1" smtClean="0"/>
              <a:t>Dispatcher </a:t>
            </a:r>
            <a:r>
              <a:rPr lang="en-US" smtClean="0"/>
              <a:t>is scheduler</a:t>
            </a:r>
          </a:p>
          <a:p>
            <a:r>
              <a:rPr lang="en-US" smtClean="0"/>
              <a:t>Thread runs until (1) blocks, (2) uses time slice, (3) preempted by higher-priority thread</a:t>
            </a:r>
          </a:p>
          <a:p>
            <a:r>
              <a:rPr lang="en-US" smtClean="0"/>
              <a:t>Real-time threads can preempt non-real-time</a:t>
            </a:r>
          </a:p>
          <a:p>
            <a:r>
              <a:rPr lang="en-US" smtClean="0"/>
              <a:t>32-level priority scheme</a:t>
            </a:r>
          </a:p>
          <a:p>
            <a:r>
              <a:rPr lang="en-US" b="1" smtClean="0">
                <a:solidFill>
                  <a:srgbClr val="3366FF"/>
                </a:solidFill>
              </a:rPr>
              <a:t>Variable class </a:t>
            </a:r>
            <a:r>
              <a:rPr lang="en-US" smtClean="0"/>
              <a:t>is 1-15, </a:t>
            </a:r>
            <a:r>
              <a:rPr lang="en-US" b="1" smtClean="0">
                <a:solidFill>
                  <a:srgbClr val="3366FF"/>
                </a:solidFill>
              </a:rPr>
              <a:t>real-time class </a:t>
            </a:r>
            <a:r>
              <a:rPr lang="en-US" smtClean="0"/>
              <a:t>is</a:t>
            </a:r>
            <a:r>
              <a:rPr lang="en-US" b="1" smtClean="0">
                <a:solidFill>
                  <a:srgbClr val="3366FF"/>
                </a:solidFill>
              </a:rPr>
              <a:t> </a:t>
            </a:r>
            <a:r>
              <a:rPr lang="en-US" smtClean="0"/>
              <a:t>16-31</a:t>
            </a:r>
          </a:p>
          <a:p>
            <a:r>
              <a:rPr lang="en-US" smtClean="0"/>
              <a:t>Priority 0 is memory-management thread</a:t>
            </a:r>
          </a:p>
          <a:p>
            <a:r>
              <a:rPr lang="en-US" smtClean="0"/>
              <a:t>Queue for each priority</a:t>
            </a:r>
          </a:p>
          <a:p>
            <a:r>
              <a:rPr lang="en-US" smtClean="0"/>
              <a:t>If no run-able thread, runs </a:t>
            </a:r>
            <a:r>
              <a:rPr lang="en-US" b="1" smtClean="0">
                <a:solidFill>
                  <a:srgbClr val="3366FF"/>
                </a:solidFill>
              </a:rPr>
              <a:t>idle thread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t>Windows Priority Classes</a:t>
            </a:r>
          </a:p>
        </p:txBody>
      </p:sp>
      <p:sp>
        <p:nvSpPr>
          <p:cNvPr id="101379" name="Content Placeholder 2"/>
          <p:cNvSpPr>
            <a:spLocks noGrp="1"/>
          </p:cNvSpPr>
          <p:nvPr>
            <p:ph idx="1"/>
          </p:nvPr>
        </p:nvSpPr>
        <p:spPr/>
        <p:txBody>
          <a:bodyPr/>
          <a:lstStyle/>
          <a:p>
            <a:r>
              <a:rPr lang="en-US" smtClean="0"/>
              <a:t>Win32 API identifies several priority classes to which a process can belong</a:t>
            </a:r>
          </a:p>
          <a:p>
            <a:pPr lvl="1"/>
            <a:r>
              <a:rPr lang="en-US" smtClean="0"/>
              <a:t>REALTIME_PRIORITY_CLASS, HIGH_PRIORITY_CLASS, ABOVE_NORMAL_PRIORITY_CLASS,NORMAL_PRIORITY_CLASS, BELOW_NORMAL_PRIORITY_CLASS, IDLE_PRIORITY_CLASS</a:t>
            </a:r>
            <a:endParaRPr lang="en-US" b="1" smtClean="0">
              <a:solidFill>
                <a:srgbClr val="3366FF"/>
              </a:solidFill>
            </a:endParaRPr>
          </a:p>
          <a:p>
            <a:pPr lvl="1"/>
            <a:r>
              <a:rPr lang="en-US" smtClean="0"/>
              <a:t>All are variable except REALTIME</a:t>
            </a:r>
          </a:p>
          <a:p>
            <a:r>
              <a:rPr lang="en-US" smtClean="0"/>
              <a:t>A thread within a given priority class has a relative priority</a:t>
            </a:r>
          </a:p>
          <a:p>
            <a:pPr lvl="1"/>
            <a:r>
              <a:rPr lang="en-US" smtClean="0"/>
              <a:t>TIME_CRITICAL, HIGHEST, ABOVE_NORMAL, NORMAL, BELOW_NORMAL, LOWEST, IDLE</a:t>
            </a:r>
          </a:p>
          <a:p>
            <a:r>
              <a:rPr lang="en-US" smtClean="0"/>
              <a:t>Priority class and relative priority combine to give numeric priority</a:t>
            </a:r>
          </a:p>
          <a:p>
            <a:r>
              <a:rPr lang="en-US" smtClean="0"/>
              <a:t>Base priority is NORMAL within the class</a:t>
            </a:r>
          </a:p>
          <a:p>
            <a:r>
              <a:rPr lang="en-US" smtClean="0"/>
              <a:t>If quantum expires, priority lowered, but never below base</a:t>
            </a:r>
          </a:p>
          <a:p>
            <a:r>
              <a:rPr lang="en-US" smtClean="0"/>
              <a:t>If wait occurs, priority boosted depending on what was waited for</a:t>
            </a:r>
          </a:p>
          <a:p>
            <a:r>
              <a:rPr lang="en-US" smtClean="0"/>
              <a:t>Foreground window given 3x priority boost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28738" y="369888"/>
            <a:ext cx="11701462" cy="768350"/>
          </a:xfrm>
        </p:spPr>
        <p:txBody>
          <a:bodyPr/>
          <a:lstStyle/>
          <a:p>
            <a:pPr eaLnBrk="1" hangingPunct="1"/>
            <a:r>
              <a:rPr lang="en-US" smtClean="0"/>
              <a:t>Windows XP Priorities</a:t>
            </a:r>
          </a:p>
        </p:txBody>
      </p:sp>
      <p:pic>
        <p:nvPicPr>
          <p:cNvPr id="102403" name="Picture 6"/>
          <p:cNvPicPr>
            <a:picLocks noChangeAspect="1" noChangeArrowheads="1"/>
          </p:cNvPicPr>
          <p:nvPr/>
        </p:nvPicPr>
        <p:blipFill>
          <a:blip r:embed="rId3"/>
          <a:srcRect/>
          <a:stretch>
            <a:fillRect/>
          </a:stretch>
        </p:blipFill>
        <p:spPr bwMode="auto">
          <a:xfrm>
            <a:off x="1350963" y="2401888"/>
            <a:ext cx="11082337" cy="40767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241425" y="369888"/>
            <a:ext cx="11788775" cy="768350"/>
          </a:xfrm>
        </p:spPr>
        <p:txBody>
          <a:bodyPr/>
          <a:lstStyle/>
          <a:p>
            <a:pPr eaLnBrk="1" hangingPunct="1"/>
            <a:r>
              <a:rPr lang="en-US" smtClean="0"/>
              <a:t>Linux Scheduling</a:t>
            </a:r>
          </a:p>
        </p:txBody>
      </p:sp>
      <p:sp>
        <p:nvSpPr>
          <p:cNvPr id="104451" name="Rectangle 3"/>
          <p:cNvSpPr>
            <a:spLocks noGrp="1" noChangeArrowheads="1"/>
          </p:cNvSpPr>
          <p:nvPr>
            <p:ph type="body" idx="1"/>
          </p:nvPr>
        </p:nvSpPr>
        <p:spPr>
          <a:xfrm>
            <a:off x="1241425" y="1881188"/>
            <a:ext cx="11026775" cy="5978525"/>
          </a:xfrm>
        </p:spPr>
        <p:txBody>
          <a:bodyPr/>
          <a:lstStyle/>
          <a:p>
            <a:pPr>
              <a:lnSpc>
                <a:spcPct val="90000"/>
              </a:lnSpc>
            </a:pPr>
            <a:r>
              <a:rPr lang="en-US" smtClean="0"/>
              <a:t>Constant order </a:t>
            </a:r>
            <a:r>
              <a:rPr lang="en-US" i="1" smtClean="0"/>
              <a:t>O</a:t>
            </a:r>
            <a:r>
              <a:rPr lang="en-US" smtClean="0"/>
              <a:t>(1) scheduling time</a:t>
            </a:r>
          </a:p>
          <a:p>
            <a:pPr>
              <a:lnSpc>
                <a:spcPct val="90000"/>
              </a:lnSpc>
            </a:pPr>
            <a:r>
              <a:rPr lang="en-US" smtClean="0"/>
              <a:t>Preemptive, priority based</a:t>
            </a:r>
          </a:p>
          <a:p>
            <a:pPr>
              <a:lnSpc>
                <a:spcPct val="90000"/>
              </a:lnSpc>
            </a:pPr>
            <a:r>
              <a:rPr lang="en-US" smtClean="0"/>
              <a:t>Two priority ranges: time-sharing and real-time</a:t>
            </a:r>
          </a:p>
          <a:p>
            <a:pPr>
              <a:lnSpc>
                <a:spcPct val="90000"/>
              </a:lnSpc>
            </a:pPr>
            <a:r>
              <a:rPr lang="en-US" b="1" smtClean="0"/>
              <a:t>Real-time </a:t>
            </a:r>
            <a:r>
              <a:rPr lang="en-US" smtClean="0"/>
              <a:t>range from 0 to 99 and </a:t>
            </a:r>
            <a:r>
              <a:rPr lang="en-US" b="1" smtClean="0"/>
              <a:t>nice </a:t>
            </a:r>
            <a:r>
              <a:rPr lang="en-US" smtClean="0"/>
              <a:t>value from 100 to 140</a:t>
            </a:r>
          </a:p>
          <a:p>
            <a:pPr>
              <a:lnSpc>
                <a:spcPct val="90000"/>
              </a:lnSpc>
            </a:pPr>
            <a:r>
              <a:rPr lang="en-US" smtClean="0"/>
              <a:t>Map into  global priority with numerically lower values indicating higher priority</a:t>
            </a:r>
          </a:p>
          <a:p>
            <a:pPr>
              <a:lnSpc>
                <a:spcPct val="90000"/>
              </a:lnSpc>
            </a:pPr>
            <a:r>
              <a:rPr lang="en-US" smtClean="0"/>
              <a:t>Higher priority gets larger q</a:t>
            </a:r>
          </a:p>
          <a:p>
            <a:pPr>
              <a:lnSpc>
                <a:spcPct val="90000"/>
              </a:lnSpc>
            </a:pPr>
            <a:r>
              <a:rPr lang="en-US" smtClean="0"/>
              <a:t>Task run-able as long as time left in time slice (</a:t>
            </a:r>
            <a:r>
              <a:rPr lang="en-US" b="1" smtClean="0">
                <a:solidFill>
                  <a:srgbClr val="3366FF"/>
                </a:solidFill>
              </a:rPr>
              <a:t>active</a:t>
            </a:r>
            <a:r>
              <a:rPr lang="en-US" smtClean="0"/>
              <a:t>)</a:t>
            </a:r>
          </a:p>
          <a:p>
            <a:pPr>
              <a:lnSpc>
                <a:spcPct val="90000"/>
              </a:lnSpc>
            </a:pPr>
            <a:r>
              <a:rPr lang="en-US" smtClean="0"/>
              <a:t>If no time left (</a:t>
            </a:r>
            <a:r>
              <a:rPr lang="en-US" b="1" smtClean="0">
                <a:solidFill>
                  <a:srgbClr val="3366FF"/>
                </a:solidFill>
              </a:rPr>
              <a:t>expired</a:t>
            </a:r>
            <a:r>
              <a:rPr lang="en-US" smtClean="0"/>
              <a:t>), not run-able until all other tasks use their slices</a:t>
            </a:r>
          </a:p>
          <a:p>
            <a:pPr>
              <a:lnSpc>
                <a:spcPct val="90000"/>
              </a:lnSpc>
            </a:pPr>
            <a:r>
              <a:rPr lang="en-US" smtClean="0"/>
              <a:t>All run-able tasks tracked in per-CPU </a:t>
            </a:r>
            <a:r>
              <a:rPr lang="en-US" b="1" smtClean="0">
                <a:solidFill>
                  <a:srgbClr val="3366FF"/>
                </a:solidFill>
              </a:rPr>
              <a:t>runqueue </a:t>
            </a:r>
            <a:r>
              <a:rPr lang="en-US" smtClean="0"/>
              <a:t>data structure</a:t>
            </a:r>
          </a:p>
          <a:p>
            <a:pPr lvl="1">
              <a:lnSpc>
                <a:spcPct val="90000"/>
              </a:lnSpc>
            </a:pPr>
            <a:r>
              <a:rPr lang="en-US" smtClean="0"/>
              <a:t>Two priority arrays (active, expired)</a:t>
            </a:r>
          </a:p>
          <a:p>
            <a:pPr lvl="1">
              <a:lnSpc>
                <a:spcPct val="90000"/>
              </a:lnSpc>
            </a:pPr>
            <a:r>
              <a:rPr lang="en-US" smtClean="0"/>
              <a:t>Tasks indexed by priority</a:t>
            </a:r>
          </a:p>
          <a:p>
            <a:pPr lvl="1">
              <a:lnSpc>
                <a:spcPct val="90000"/>
              </a:lnSpc>
            </a:pPr>
            <a:r>
              <a:rPr lang="en-US" smtClean="0"/>
              <a:t>When no more active, arrays are exchanged</a:t>
            </a:r>
          </a:p>
          <a:p>
            <a:pPr>
              <a:lnSpc>
                <a:spcPct val="90000"/>
              </a:lnSpc>
              <a:buFont typeface="Monotype Sorts" charset="2"/>
              <a:buNone/>
            </a:pP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smtClean="0"/>
              <a:t>Linux Scheduling (Cont.)</a:t>
            </a:r>
          </a:p>
        </p:txBody>
      </p:sp>
      <p:sp>
        <p:nvSpPr>
          <p:cNvPr id="106499" name="Content Placeholder 2"/>
          <p:cNvSpPr>
            <a:spLocks noGrp="1"/>
          </p:cNvSpPr>
          <p:nvPr>
            <p:ph idx="1"/>
          </p:nvPr>
        </p:nvSpPr>
        <p:spPr/>
        <p:txBody>
          <a:bodyPr/>
          <a:lstStyle/>
          <a:p>
            <a:r>
              <a:rPr lang="en-US" smtClean="0"/>
              <a:t>Real-time scheduling according to POSIX.1b</a:t>
            </a:r>
          </a:p>
          <a:p>
            <a:pPr lvl="1"/>
            <a:r>
              <a:rPr lang="en-US" smtClean="0"/>
              <a:t>Real-time tasks have static priorities</a:t>
            </a:r>
          </a:p>
          <a:p>
            <a:r>
              <a:rPr lang="en-US" smtClean="0"/>
              <a:t>All other tasks dynamic based on </a:t>
            </a:r>
            <a:r>
              <a:rPr lang="en-US" i="1" smtClean="0"/>
              <a:t>nice </a:t>
            </a:r>
            <a:r>
              <a:rPr lang="en-US" smtClean="0"/>
              <a:t>value plus or minus 5</a:t>
            </a:r>
          </a:p>
          <a:p>
            <a:pPr lvl="1"/>
            <a:r>
              <a:rPr lang="en-US" smtClean="0"/>
              <a:t>Interactivity of task determines plus or minus</a:t>
            </a:r>
          </a:p>
          <a:p>
            <a:pPr lvl="2"/>
            <a:r>
              <a:rPr lang="en-US" smtClean="0"/>
              <a:t>More interactive -&gt; more minus</a:t>
            </a:r>
          </a:p>
          <a:p>
            <a:pPr lvl="1"/>
            <a:r>
              <a:rPr lang="en-US" smtClean="0"/>
              <a:t>Priority recalculated when task expired</a:t>
            </a:r>
          </a:p>
          <a:p>
            <a:pPr lvl="1"/>
            <a:r>
              <a:rPr lang="en-US" smtClean="0"/>
              <a:t>This exchanging arrays implements adjusted priorities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22313" y="373063"/>
            <a:ext cx="13187362" cy="771525"/>
          </a:xfrm>
        </p:spPr>
        <p:txBody>
          <a:bodyPr/>
          <a:lstStyle/>
          <a:p>
            <a:pPr eaLnBrk="1" hangingPunct="1"/>
            <a:r>
              <a:rPr lang="en-US" smtClean="0"/>
              <a:t>Priorities and Time-slice length</a:t>
            </a:r>
          </a:p>
        </p:txBody>
      </p:sp>
      <p:pic>
        <p:nvPicPr>
          <p:cNvPr id="107523" name="Picture 4"/>
          <p:cNvPicPr>
            <a:picLocks noChangeAspect="1" noChangeArrowheads="1"/>
          </p:cNvPicPr>
          <p:nvPr/>
        </p:nvPicPr>
        <p:blipFill>
          <a:blip r:embed="rId3"/>
          <a:srcRect/>
          <a:stretch>
            <a:fillRect/>
          </a:stretch>
        </p:blipFill>
        <p:spPr bwMode="auto">
          <a:xfrm>
            <a:off x="1260475" y="1839913"/>
            <a:ext cx="11155363" cy="56165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28700" y="407988"/>
            <a:ext cx="12344400" cy="768350"/>
          </a:xfrm>
        </p:spPr>
        <p:txBody>
          <a:bodyPr/>
          <a:lstStyle/>
          <a:p>
            <a:pPr eaLnBrk="1" hangingPunct="1"/>
            <a:r>
              <a:rPr lang="en-US" sz="4000" smtClean="0"/>
              <a:t>List of Tasks Indexed </a:t>
            </a:r>
            <a:br>
              <a:rPr lang="en-US" sz="4000" smtClean="0"/>
            </a:br>
            <a:r>
              <a:rPr lang="en-US" sz="4000" smtClean="0"/>
              <a:t>According to Priorities</a:t>
            </a:r>
          </a:p>
        </p:txBody>
      </p:sp>
      <p:pic>
        <p:nvPicPr>
          <p:cNvPr id="109571" name="Picture 4"/>
          <p:cNvPicPr>
            <a:picLocks noChangeAspect="1" noChangeArrowheads="1"/>
          </p:cNvPicPr>
          <p:nvPr/>
        </p:nvPicPr>
        <p:blipFill>
          <a:blip r:embed="rId3"/>
          <a:srcRect/>
          <a:stretch>
            <a:fillRect/>
          </a:stretch>
        </p:blipFill>
        <p:spPr bwMode="auto">
          <a:xfrm>
            <a:off x="1960563" y="2582863"/>
            <a:ext cx="10102850" cy="43053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604963" y="369888"/>
            <a:ext cx="11425237" cy="768350"/>
          </a:xfrm>
        </p:spPr>
        <p:txBody>
          <a:bodyPr/>
          <a:lstStyle/>
          <a:p>
            <a:pPr eaLnBrk="1" hangingPunct="1"/>
            <a:r>
              <a:rPr lang="en-US" smtClean="0"/>
              <a:t>Algorithm Evaluation</a:t>
            </a:r>
          </a:p>
        </p:txBody>
      </p:sp>
      <p:sp>
        <p:nvSpPr>
          <p:cNvPr id="111619" name="Rectangle 3"/>
          <p:cNvSpPr>
            <a:spLocks noGrp="1" noChangeArrowheads="1"/>
          </p:cNvSpPr>
          <p:nvPr>
            <p:ph type="body" idx="1"/>
          </p:nvPr>
        </p:nvSpPr>
        <p:spPr>
          <a:xfrm>
            <a:off x="1241425" y="1843088"/>
            <a:ext cx="11349038" cy="6191250"/>
          </a:xfrm>
        </p:spPr>
        <p:txBody>
          <a:bodyPr/>
          <a:lstStyle/>
          <a:p>
            <a:r>
              <a:rPr lang="en-US" smtClean="0"/>
              <a:t>How to select CPU-scheduling algorithm for an OS?</a:t>
            </a:r>
          </a:p>
          <a:p>
            <a:endParaRPr lang="en-US" smtClean="0"/>
          </a:p>
          <a:p>
            <a:r>
              <a:rPr lang="en-US" smtClean="0"/>
              <a:t>Determine criteria, then evaluate algorithms</a:t>
            </a:r>
          </a:p>
          <a:p>
            <a:endParaRPr lang="en-US" smtClean="0"/>
          </a:p>
          <a:p>
            <a:r>
              <a:rPr lang="en-US" smtClean="0"/>
              <a:t>Deterministic modeling</a:t>
            </a:r>
          </a:p>
          <a:p>
            <a:pPr lvl="1"/>
            <a:r>
              <a:rPr lang="en-US" smtClean="0"/>
              <a:t>Type of </a:t>
            </a:r>
            <a:r>
              <a:rPr lang="en-US" b="1" smtClean="0"/>
              <a:t>analytic evaluation</a:t>
            </a:r>
          </a:p>
          <a:p>
            <a:pPr lvl="1"/>
            <a:r>
              <a:rPr lang="en-US" smtClean="0"/>
              <a:t>Takes a particular predetermined workload and defines the performance of each algorithm  for that workload</a:t>
            </a:r>
          </a:p>
          <a:p>
            <a:pPr>
              <a:buFont typeface="Monotype Sorts" charset="2"/>
              <a:buNone/>
            </a:pPr>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t>Queueing Models</a:t>
            </a:r>
          </a:p>
        </p:txBody>
      </p:sp>
      <p:sp>
        <p:nvSpPr>
          <p:cNvPr id="113667" name="Content Placeholder 2"/>
          <p:cNvSpPr>
            <a:spLocks noGrp="1"/>
          </p:cNvSpPr>
          <p:nvPr>
            <p:ph idx="1"/>
          </p:nvPr>
        </p:nvSpPr>
        <p:spPr/>
        <p:txBody>
          <a:bodyPr/>
          <a:lstStyle/>
          <a:p>
            <a:r>
              <a:rPr lang="en-US" smtClean="0"/>
              <a:t>Describes the arrival of processes, and CPU and I/O bursts probabilistically</a:t>
            </a:r>
          </a:p>
          <a:p>
            <a:pPr lvl="1"/>
            <a:r>
              <a:rPr lang="en-US" smtClean="0"/>
              <a:t>Commonly exponential, and described by mean</a:t>
            </a:r>
          </a:p>
          <a:p>
            <a:pPr lvl="1"/>
            <a:r>
              <a:rPr lang="en-US" smtClean="0"/>
              <a:t>Computes average throughput, utilization, waiting time, etc</a:t>
            </a:r>
          </a:p>
          <a:p>
            <a:r>
              <a:rPr lang="en-US" smtClean="0"/>
              <a:t>Computer system described as network of servers, each with queue of waiting processes</a:t>
            </a:r>
          </a:p>
          <a:p>
            <a:pPr lvl="1"/>
            <a:r>
              <a:rPr lang="en-US" smtClean="0"/>
              <a:t>Knowing arrival rates and service rates</a:t>
            </a:r>
          </a:p>
          <a:p>
            <a:pPr lvl="1"/>
            <a:r>
              <a:rPr lang="en-US" smtClean="0"/>
              <a:t>Computes utilization, average queue length, average wait time,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7300" y="369888"/>
            <a:ext cx="11772900" cy="768350"/>
          </a:xfrm>
        </p:spPr>
        <p:txBody>
          <a:bodyPr/>
          <a:lstStyle/>
          <a:p>
            <a:pPr eaLnBrk="1" hangingPunct="1"/>
            <a:r>
              <a:rPr lang="en-US" smtClean="0"/>
              <a:t>CPU Scheduler</a:t>
            </a:r>
          </a:p>
        </p:txBody>
      </p:sp>
      <p:sp>
        <p:nvSpPr>
          <p:cNvPr id="27651" name="Rectangle 3"/>
          <p:cNvSpPr>
            <a:spLocks noGrp="1" noChangeArrowheads="1"/>
          </p:cNvSpPr>
          <p:nvPr>
            <p:ph type="body" idx="1"/>
          </p:nvPr>
        </p:nvSpPr>
        <p:spPr>
          <a:xfrm>
            <a:off x="1209675" y="1644649"/>
            <a:ext cx="11514138" cy="6790223"/>
          </a:xfrm>
        </p:spPr>
        <p:txBody>
          <a:bodyPr/>
          <a:lstStyle/>
          <a:p>
            <a:pPr marL="489833" indent="-489833">
              <a:defRPr/>
            </a:pPr>
            <a:r>
              <a:rPr lang="en-US" sz="2400" dirty="0"/>
              <a:t>Selects from among the processes in</a:t>
            </a:r>
            <a:r>
              <a:rPr lang="en-US" sz="2400" dirty="0" smtClean="0"/>
              <a:t> ready queue, and </a:t>
            </a:r>
            <a:r>
              <a:rPr lang="en-US" sz="2400" dirty="0"/>
              <a:t>allocates the CPU to one of </a:t>
            </a:r>
            <a:r>
              <a:rPr lang="en-US" sz="2400" dirty="0" smtClean="0"/>
              <a:t>them</a:t>
            </a:r>
          </a:p>
          <a:p>
            <a:pPr marL="1061304" lvl="1" indent="-408194">
              <a:defRPr/>
            </a:pPr>
            <a:r>
              <a:rPr lang="en-US" sz="2400" dirty="0" smtClean="0"/>
              <a:t>Queue may be ordered in various ways</a:t>
            </a:r>
          </a:p>
          <a:p>
            <a:pPr marL="489833" indent="-489833">
              <a:defRPr/>
            </a:pPr>
            <a:r>
              <a:rPr lang="en-US" sz="2400" dirty="0"/>
              <a:t>CPU scheduling decisions may take place when a process:</a:t>
            </a:r>
          </a:p>
          <a:p>
            <a:pPr marL="1142943" lvl="1" indent="-489833">
              <a:buFont typeface="Monotype Sorts" charset="2"/>
              <a:buNone/>
              <a:defRPr/>
            </a:pPr>
            <a:r>
              <a:rPr lang="en-US" sz="2400" dirty="0">
                <a:solidFill>
                  <a:srgbClr val="CC6600"/>
                </a:solidFill>
              </a:rPr>
              <a:t>1.	</a:t>
            </a:r>
            <a:r>
              <a:rPr lang="en-US" sz="2400" dirty="0"/>
              <a:t>Switches from running to waiting state</a:t>
            </a:r>
          </a:p>
          <a:p>
            <a:pPr marL="1142943" lvl="1" indent="-489833">
              <a:buFont typeface="Monotype Sorts" charset="2"/>
              <a:buNone/>
              <a:defRPr/>
            </a:pPr>
            <a:r>
              <a:rPr lang="en-US" sz="2400" dirty="0">
                <a:solidFill>
                  <a:srgbClr val="CC6600"/>
                </a:solidFill>
              </a:rPr>
              <a:t>2.</a:t>
            </a:r>
            <a:r>
              <a:rPr lang="en-US" sz="2400" dirty="0"/>
              <a:t>	Switches from running to ready state</a:t>
            </a:r>
          </a:p>
          <a:p>
            <a:pPr marL="1142943" lvl="1" indent="-489833">
              <a:buFont typeface="Monotype Sorts" charset="2"/>
              <a:buNone/>
              <a:defRPr/>
            </a:pPr>
            <a:r>
              <a:rPr lang="en-US" sz="2400" dirty="0">
                <a:solidFill>
                  <a:srgbClr val="CC6600"/>
                </a:solidFill>
              </a:rPr>
              <a:t>3.</a:t>
            </a:r>
            <a:r>
              <a:rPr lang="en-US" sz="2400" dirty="0"/>
              <a:t>	Switches from waiting to ready</a:t>
            </a:r>
          </a:p>
          <a:p>
            <a:pPr marL="1142943" lvl="1" indent="-489833">
              <a:buFont typeface="Monotype Sorts" charset="2"/>
              <a:buAutoNum type="arabicPeriod" startAt="4"/>
              <a:defRPr/>
            </a:pPr>
            <a:r>
              <a:rPr lang="en-US" sz="2400" dirty="0" smtClean="0"/>
              <a:t>Terminates</a:t>
            </a:r>
          </a:p>
          <a:p>
            <a:pPr marL="489833" indent="-489833">
              <a:defRPr/>
            </a:pPr>
            <a:r>
              <a:rPr lang="en-US" sz="2400" dirty="0"/>
              <a:t>Scheduling under 1 and 4 is </a:t>
            </a:r>
            <a:r>
              <a:rPr lang="en-US" sz="2400" b="1" dirty="0" smtClean="0"/>
              <a:t>non preemptive</a:t>
            </a:r>
          </a:p>
          <a:p>
            <a:pPr marL="489833" indent="-489833">
              <a:defRPr/>
            </a:pPr>
            <a:r>
              <a:rPr lang="en-US" sz="2400" dirty="0"/>
              <a:t>All other scheduling is </a:t>
            </a:r>
            <a:r>
              <a:rPr lang="en-US" sz="2400" b="1" dirty="0" smtClean="0"/>
              <a:t>preemptive</a:t>
            </a:r>
          </a:p>
          <a:p>
            <a:pPr marL="1061304" lvl="1" indent="-408194">
              <a:defRPr/>
            </a:pPr>
            <a:r>
              <a:rPr lang="en-US" sz="2400" dirty="0" smtClean="0"/>
              <a:t>Consider access to shared data</a:t>
            </a:r>
          </a:p>
          <a:p>
            <a:pPr marL="1061304" lvl="1" indent="-408194">
              <a:defRPr/>
            </a:pPr>
            <a:r>
              <a:rPr lang="en-US" sz="2400" dirty="0" smtClean="0"/>
              <a:t>Consider preemption while in kernel mode</a:t>
            </a:r>
          </a:p>
          <a:p>
            <a:pPr marL="1061304" lvl="1" indent="-408194">
              <a:defRPr/>
            </a:pPr>
            <a:r>
              <a:rPr lang="en-US" sz="2400" dirty="0" smtClean="0"/>
              <a:t>Consider interrupts occurring during crucial OS activities</a:t>
            </a:r>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smtClean="0"/>
              <a:t>Little’s Formula</a:t>
            </a:r>
          </a:p>
        </p:txBody>
      </p:sp>
      <p:sp>
        <p:nvSpPr>
          <p:cNvPr id="114691" name="Content Placeholder 2"/>
          <p:cNvSpPr>
            <a:spLocks noGrp="1"/>
          </p:cNvSpPr>
          <p:nvPr>
            <p:ph idx="1"/>
          </p:nvPr>
        </p:nvSpPr>
        <p:spPr/>
        <p:txBody>
          <a:bodyPr/>
          <a:lstStyle/>
          <a:p>
            <a:r>
              <a:rPr lang="en-US" i="1" smtClean="0"/>
              <a:t>n</a:t>
            </a:r>
            <a:r>
              <a:rPr lang="en-US" smtClean="0"/>
              <a:t> = average queue length</a:t>
            </a:r>
          </a:p>
          <a:p>
            <a:r>
              <a:rPr lang="en-US" i="1" smtClean="0"/>
              <a:t>W</a:t>
            </a:r>
            <a:r>
              <a:rPr lang="en-US" smtClean="0"/>
              <a:t> = average waiting time in queue</a:t>
            </a:r>
          </a:p>
          <a:p>
            <a:r>
              <a:rPr lang="en-US" i="1" smtClean="0"/>
              <a:t>λ</a:t>
            </a:r>
            <a:r>
              <a:rPr lang="en-US" smtClean="0"/>
              <a:t> = average arrival rate into queue</a:t>
            </a:r>
          </a:p>
          <a:p>
            <a:r>
              <a:rPr lang="en-US" smtClean="0"/>
              <a:t>Little’s law – in steady state, processes leaving queue must equal processes arriving, thus</a:t>
            </a:r>
            <a:br>
              <a:rPr lang="en-US" smtClean="0"/>
            </a:br>
            <a:r>
              <a:rPr lang="en-US" i="1" smtClean="0"/>
              <a:t>n </a:t>
            </a:r>
            <a:r>
              <a:rPr lang="en-US" smtClean="0"/>
              <a:t>= </a:t>
            </a:r>
            <a:r>
              <a:rPr lang="en-US" i="1" smtClean="0"/>
              <a:t>λ </a:t>
            </a:r>
            <a:r>
              <a:rPr lang="en-US" smtClean="0"/>
              <a:t>x</a:t>
            </a:r>
            <a:r>
              <a:rPr lang="en-US" i="1" smtClean="0"/>
              <a:t> W</a:t>
            </a:r>
          </a:p>
          <a:p>
            <a:pPr lvl="1"/>
            <a:r>
              <a:rPr lang="en-US" smtClean="0"/>
              <a:t>Valid for any scheduling algorithm and arrival distribution</a:t>
            </a:r>
          </a:p>
          <a:p>
            <a:endParaRPr lang="en-US" smtClean="0"/>
          </a:p>
          <a:p>
            <a:r>
              <a:rPr lang="en-US" smtClean="0"/>
              <a:t>For example, if on average 7 processes arrive per second, and normally 14 processes in queue, then average wait time per process = 2 seconds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Simulations</a:t>
            </a:r>
          </a:p>
        </p:txBody>
      </p:sp>
      <p:sp>
        <p:nvSpPr>
          <p:cNvPr id="115715" name="Content Placeholder 2"/>
          <p:cNvSpPr>
            <a:spLocks noGrp="1"/>
          </p:cNvSpPr>
          <p:nvPr>
            <p:ph idx="1"/>
          </p:nvPr>
        </p:nvSpPr>
        <p:spPr/>
        <p:txBody>
          <a:bodyPr/>
          <a:lstStyle/>
          <a:p>
            <a:r>
              <a:rPr lang="en-US" smtClean="0"/>
              <a:t>Queueing models limited</a:t>
            </a:r>
          </a:p>
          <a:p>
            <a:r>
              <a:rPr lang="en-US" b="1" smtClean="0"/>
              <a:t>Simulations </a:t>
            </a:r>
            <a:r>
              <a:rPr lang="en-US" smtClean="0"/>
              <a:t>more accurate</a:t>
            </a:r>
          </a:p>
          <a:p>
            <a:pPr lvl="1"/>
            <a:r>
              <a:rPr lang="en-US" smtClean="0"/>
              <a:t>Programmed model of computer system</a:t>
            </a:r>
          </a:p>
          <a:p>
            <a:pPr lvl="1"/>
            <a:r>
              <a:rPr lang="en-US" smtClean="0"/>
              <a:t>Clock is a variable</a:t>
            </a:r>
          </a:p>
          <a:p>
            <a:pPr lvl="1"/>
            <a:r>
              <a:rPr lang="en-US" smtClean="0"/>
              <a:t>Gather statistics  indicating algorithm performance</a:t>
            </a:r>
          </a:p>
          <a:p>
            <a:pPr lvl="1"/>
            <a:r>
              <a:rPr lang="en-US" smtClean="0"/>
              <a:t>Data to drive simulation gathered via</a:t>
            </a:r>
          </a:p>
          <a:p>
            <a:pPr lvl="2"/>
            <a:r>
              <a:rPr lang="en-US" smtClean="0"/>
              <a:t>Random number generator according to probabilities</a:t>
            </a:r>
          </a:p>
          <a:p>
            <a:pPr lvl="2"/>
            <a:r>
              <a:rPr lang="en-US" smtClean="0"/>
              <a:t>Distributions defined mathematically or empirically</a:t>
            </a:r>
          </a:p>
          <a:p>
            <a:pPr lvl="2"/>
            <a:r>
              <a:rPr lang="en-US" smtClean="0"/>
              <a:t>Trace tapes record sequences of real events in real systems</a:t>
            </a:r>
          </a:p>
          <a:p>
            <a:pPr lvl="2"/>
            <a:endParaRPr lang="en-US" smtClean="0"/>
          </a:p>
          <a:p>
            <a:pPr lvl="1"/>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028700" y="407988"/>
            <a:ext cx="12344400" cy="768350"/>
          </a:xfrm>
        </p:spPr>
        <p:txBody>
          <a:bodyPr/>
          <a:lstStyle/>
          <a:p>
            <a:pPr eaLnBrk="1" hangingPunct="1"/>
            <a:r>
              <a:rPr lang="en-US" sz="4000" smtClean="0"/>
              <a:t>Evaluation of CPU Schedulers </a:t>
            </a:r>
            <a:br>
              <a:rPr lang="en-US" sz="4000" smtClean="0"/>
            </a:br>
            <a:r>
              <a:rPr lang="en-US" sz="4000" smtClean="0"/>
              <a:t>by Simulation</a:t>
            </a:r>
          </a:p>
        </p:txBody>
      </p:sp>
      <p:pic>
        <p:nvPicPr>
          <p:cNvPr id="116739" name="Picture 4" descr="5"/>
          <p:cNvPicPr>
            <a:picLocks noChangeAspect="1" noChangeArrowheads="1"/>
          </p:cNvPicPr>
          <p:nvPr/>
        </p:nvPicPr>
        <p:blipFill>
          <a:blip r:embed="rId3"/>
          <a:srcRect/>
          <a:stretch>
            <a:fillRect/>
          </a:stretch>
        </p:blipFill>
        <p:spPr bwMode="auto">
          <a:xfrm>
            <a:off x="950913" y="1535113"/>
            <a:ext cx="11498262" cy="637063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idx="4294967295"/>
          </p:nvPr>
        </p:nvSpPr>
        <p:spPr>
          <a:xfrm>
            <a:off x="0" y="369888"/>
            <a:ext cx="12344400" cy="768350"/>
          </a:xfrm>
        </p:spPr>
        <p:txBody>
          <a:bodyPr/>
          <a:lstStyle/>
          <a:p>
            <a:r>
              <a:rPr lang="en-US" smtClean="0"/>
              <a:t>Implementation</a:t>
            </a:r>
          </a:p>
        </p:txBody>
      </p:sp>
      <p:sp>
        <p:nvSpPr>
          <p:cNvPr id="4" name="Content Placeholder 2"/>
          <p:cNvSpPr txBox="1">
            <a:spLocks/>
          </p:cNvSpPr>
          <p:nvPr/>
        </p:nvSpPr>
        <p:spPr bwMode="auto">
          <a:xfrm>
            <a:off x="1209675" y="1644650"/>
            <a:ext cx="12344400" cy="6040438"/>
          </a:xfrm>
          <a:prstGeom prst="rect">
            <a:avLst/>
          </a:prstGeom>
          <a:noFill/>
          <a:ln w="9525">
            <a:noFill/>
            <a:miter lim="800000"/>
            <a:headEnd/>
            <a:tailEnd/>
          </a:ln>
        </p:spPr>
        <p:txBody>
          <a:bodyPr lIns="130622" tIns="65311" rIns="130622" bIns="65311"/>
          <a:lstStyle/>
          <a:p>
            <a:pPr marL="488950" indent="-488950" defTabSz="1304925">
              <a:spcBef>
                <a:spcPct val="35000"/>
              </a:spcBef>
              <a:buClr>
                <a:srgbClr val="993300"/>
              </a:buClr>
              <a:buSzPct val="90000"/>
              <a:buFont typeface="Monotype Sorts" charset="2"/>
              <a:buChar char="n"/>
            </a:pPr>
            <a:r>
              <a:rPr kumimoji="1" lang="en-US" sz="2600">
                <a:latin typeface="Helvetica" charset="0"/>
              </a:rPr>
              <a:t>Even simulations have limited accuracy</a:t>
            </a:r>
          </a:p>
          <a:p>
            <a:pPr marL="488950" indent="-488950" defTabSz="1304925">
              <a:spcBef>
                <a:spcPct val="35000"/>
              </a:spcBef>
              <a:buClr>
                <a:srgbClr val="993300"/>
              </a:buClr>
              <a:buSzPct val="90000"/>
              <a:buFont typeface="Monotype Sorts" charset="2"/>
              <a:buChar char="n"/>
            </a:pPr>
            <a:r>
              <a:rPr kumimoji="1" lang="en-US">
                <a:latin typeface="Helvetica" charset="0"/>
              </a:rPr>
              <a:t>Just implement new scheduler and test in real systems</a:t>
            </a:r>
          </a:p>
          <a:p>
            <a:pPr marL="1141413" lvl="1" indent="-488950" defTabSz="1304925">
              <a:spcBef>
                <a:spcPct val="35000"/>
              </a:spcBef>
              <a:buClr>
                <a:srgbClr val="993300"/>
              </a:buClr>
              <a:buSzPct val="90000"/>
              <a:buFont typeface="Monotype Sorts" charset="2"/>
              <a:buChar char="n"/>
            </a:pPr>
            <a:r>
              <a:rPr kumimoji="1" lang="en-US">
                <a:latin typeface="Helvetica" charset="0"/>
              </a:rPr>
              <a:t>High cost, high risk</a:t>
            </a:r>
          </a:p>
          <a:p>
            <a:pPr marL="1141413" lvl="1" indent="-488950" defTabSz="1304925">
              <a:spcBef>
                <a:spcPct val="35000"/>
              </a:spcBef>
              <a:buClr>
                <a:srgbClr val="993300"/>
              </a:buClr>
              <a:buSzPct val="90000"/>
              <a:buFont typeface="Monotype Sorts" charset="2"/>
              <a:buChar char="n"/>
            </a:pPr>
            <a:r>
              <a:rPr kumimoji="1" lang="en-US">
                <a:latin typeface="Helvetica" charset="0"/>
              </a:rPr>
              <a:t>Environments vary</a:t>
            </a:r>
          </a:p>
          <a:p>
            <a:pPr marL="488950" indent="-488950" defTabSz="1304925">
              <a:spcBef>
                <a:spcPct val="35000"/>
              </a:spcBef>
              <a:buClr>
                <a:srgbClr val="993300"/>
              </a:buClr>
              <a:buSzPct val="90000"/>
              <a:buFont typeface="Monotype Sorts" charset="2"/>
              <a:buChar char="n"/>
            </a:pPr>
            <a:r>
              <a:rPr kumimoji="1" lang="en-US">
                <a:latin typeface="Helvetica" charset="0"/>
              </a:rPr>
              <a:t>Most flexible schedulers can be modified per-site or per-system</a:t>
            </a:r>
          </a:p>
          <a:p>
            <a:pPr marL="488950" indent="-488950" defTabSz="1304925">
              <a:spcBef>
                <a:spcPct val="35000"/>
              </a:spcBef>
              <a:buClr>
                <a:srgbClr val="993300"/>
              </a:buClr>
              <a:buSzPct val="90000"/>
              <a:buFont typeface="Monotype Sorts" charset="2"/>
              <a:buChar char="n"/>
            </a:pPr>
            <a:r>
              <a:rPr kumimoji="1" lang="en-US">
                <a:latin typeface="Helvetica" charset="0"/>
              </a:rPr>
              <a:t>Or APIs to modify priorities</a:t>
            </a:r>
          </a:p>
          <a:p>
            <a:pPr marL="488950" indent="-488950" defTabSz="1304925">
              <a:spcBef>
                <a:spcPct val="35000"/>
              </a:spcBef>
              <a:buClr>
                <a:srgbClr val="993300"/>
              </a:buClr>
              <a:buSzPct val="90000"/>
              <a:buFont typeface="Monotype Sorts" charset="2"/>
              <a:buChar char="n"/>
            </a:pPr>
            <a:r>
              <a:rPr kumimoji="1" lang="en-US">
                <a:latin typeface="Helvetica" charset="0"/>
              </a:rPr>
              <a:t>But again environments vary</a:t>
            </a:r>
          </a:p>
          <a:p>
            <a:pPr marL="488950" indent="-488950" defTabSz="1304925">
              <a:spcBef>
                <a:spcPct val="35000"/>
              </a:spcBef>
              <a:buClr>
                <a:srgbClr val="993300"/>
              </a:buClr>
              <a:buSzPct val="90000"/>
              <a:buFont typeface="Monotype Sorts" charset="2"/>
              <a:buChar char="n"/>
            </a:pPr>
            <a:endParaRPr kumimoji="1" lang="en-US" sz="2600">
              <a:latin typeface="Helvetica" charset="0"/>
            </a:endParaRPr>
          </a:p>
          <a:p>
            <a:pPr marL="1550988" lvl="2" indent="-325438" defTabSz="1304925">
              <a:spcBef>
                <a:spcPct val="35000"/>
              </a:spcBef>
              <a:buClr>
                <a:srgbClr val="009900"/>
              </a:buClr>
              <a:buSzPct val="75000"/>
              <a:buFont typeface="Webdings" charset="2"/>
              <a:buChar char="4"/>
            </a:pPr>
            <a:endParaRPr kumimoji="1" lang="en-US" sz="2600">
              <a:latin typeface="Helvetica" charset="0"/>
            </a:endParaRPr>
          </a:p>
          <a:p>
            <a:pPr marL="1141413" lvl="1" indent="-488950" defTabSz="1304925">
              <a:spcBef>
                <a:spcPct val="35000"/>
              </a:spcBef>
              <a:buClr>
                <a:srgbClr val="CC6600"/>
              </a:buClr>
              <a:buSzPct val="80000"/>
              <a:buFont typeface="Monotype Sorts" charset="2"/>
              <a:buChar char="l"/>
            </a:pPr>
            <a:endParaRPr kumimoji="1" lang="en-US" sz="2600">
              <a:latin typeface="Helvetica"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mtClean="0"/>
              <a:t>5.08</a:t>
            </a:r>
          </a:p>
        </p:txBody>
      </p:sp>
      <p:pic>
        <p:nvPicPr>
          <p:cNvPr id="121859" name="Picture 4"/>
          <p:cNvPicPr>
            <a:picLocks noChangeAspect="1" noChangeArrowheads="1"/>
          </p:cNvPicPr>
          <p:nvPr/>
        </p:nvPicPr>
        <p:blipFill>
          <a:blip r:embed="rId3"/>
          <a:srcRect/>
          <a:stretch>
            <a:fillRect/>
          </a:stretch>
        </p:blipFill>
        <p:spPr bwMode="auto">
          <a:xfrm>
            <a:off x="1679575" y="2667000"/>
            <a:ext cx="10731500" cy="3325813"/>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mtClean="0"/>
              <a:t>In-5.7</a:t>
            </a:r>
          </a:p>
        </p:txBody>
      </p:sp>
      <p:pic>
        <p:nvPicPr>
          <p:cNvPr id="123907" name="Picture 4"/>
          <p:cNvPicPr>
            <a:picLocks noChangeAspect="1" noChangeArrowheads="1"/>
          </p:cNvPicPr>
          <p:nvPr/>
        </p:nvPicPr>
        <p:blipFill>
          <a:blip r:embed="rId3"/>
          <a:srcRect/>
          <a:stretch>
            <a:fillRect/>
          </a:stretch>
        </p:blipFill>
        <p:spPr bwMode="auto">
          <a:xfrm>
            <a:off x="1479550" y="2741613"/>
            <a:ext cx="11015663" cy="153035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mtClean="0"/>
              <a:t>In-5.8</a:t>
            </a:r>
          </a:p>
        </p:txBody>
      </p:sp>
      <p:pic>
        <p:nvPicPr>
          <p:cNvPr id="125955" name="Picture 5"/>
          <p:cNvPicPr>
            <a:picLocks noChangeAspect="1" noChangeArrowheads="1"/>
          </p:cNvPicPr>
          <p:nvPr/>
        </p:nvPicPr>
        <p:blipFill>
          <a:blip r:embed="rId3"/>
          <a:srcRect/>
          <a:stretch>
            <a:fillRect/>
          </a:stretch>
        </p:blipFill>
        <p:spPr bwMode="auto">
          <a:xfrm>
            <a:off x="1481138" y="3017838"/>
            <a:ext cx="11472862" cy="152082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mtClean="0"/>
              <a:t>In-5.9</a:t>
            </a:r>
          </a:p>
        </p:txBody>
      </p:sp>
      <p:pic>
        <p:nvPicPr>
          <p:cNvPr id="128003" name="Picture 3"/>
          <p:cNvPicPr>
            <a:picLocks noChangeAspect="1" noChangeArrowheads="1"/>
          </p:cNvPicPr>
          <p:nvPr/>
        </p:nvPicPr>
        <p:blipFill>
          <a:blip r:embed="rId3"/>
          <a:srcRect l="908" t="42131" r="1271" b="42615"/>
          <a:stretch>
            <a:fillRect/>
          </a:stretch>
        </p:blipFill>
        <p:spPr bwMode="auto">
          <a:xfrm>
            <a:off x="1408113" y="3001963"/>
            <a:ext cx="11272837" cy="1171575"/>
          </a:xfrm>
          <a:prstGeom prst="rect">
            <a:avLst/>
          </a:prstGeom>
          <a:noFill/>
          <a:ln w="38100" cmpd="dbl">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Dispatch Latency</a:t>
            </a:r>
          </a:p>
        </p:txBody>
      </p:sp>
      <p:pic>
        <p:nvPicPr>
          <p:cNvPr id="130051" name="Picture 3"/>
          <p:cNvPicPr>
            <a:picLocks noChangeAspect="1" noChangeArrowheads="1"/>
          </p:cNvPicPr>
          <p:nvPr/>
        </p:nvPicPr>
        <p:blipFill>
          <a:blip r:embed="rId3"/>
          <a:srcRect l="28979" t="16327" r="30817" b="50131"/>
          <a:stretch>
            <a:fillRect/>
          </a:stretch>
        </p:blipFill>
        <p:spPr bwMode="auto">
          <a:xfrm>
            <a:off x="2179638" y="2224088"/>
            <a:ext cx="9231312" cy="5478462"/>
          </a:xfrm>
          <a:prstGeom prst="rect">
            <a:avLst/>
          </a:prstGeom>
          <a:noFill/>
          <a:ln w="38100" cmpd="dbl">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2344400" cy="1138238"/>
          </a:xfrm>
        </p:spPr>
        <p:txBody>
          <a:bodyPr/>
          <a:lstStyle/>
          <a:p>
            <a:r>
              <a:rPr lang="en-US" dirty="0" smtClean="0"/>
              <a:t/>
            </a:r>
            <a:br>
              <a:rPr lang="en-US" dirty="0" smtClean="0"/>
            </a:br>
            <a:r>
              <a:rPr lang="en-US" sz="3200" dirty="0" smtClean="0"/>
              <a:t>Preemptive </a:t>
            </a:r>
            <a:r>
              <a:rPr lang="en-US" sz="3200" dirty="0"/>
              <a:t>and </a:t>
            </a:r>
            <a:r>
              <a:rPr lang="en-US" sz="3200" dirty="0" smtClean="0"/>
              <a:t> Non-Preemptive Scheduling</a:t>
            </a:r>
            <a:endParaRPr lang="en-US" sz="3200" dirty="0"/>
          </a:p>
        </p:txBody>
      </p:sp>
      <p:sp>
        <p:nvSpPr>
          <p:cNvPr id="3" name="Content Placeholder 2"/>
          <p:cNvSpPr>
            <a:spLocks noGrp="1"/>
          </p:cNvSpPr>
          <p:nvPr>
            <p:ph idx="1"/>
          </p:nvPr>
        </p:nvSpPr>
        <p:spPr>
          <a:xfrm>
            <a:off x="373224" y="1119673"/>
            <a:ext cx="13180851" cy="8024327"/>
          </a:xfrm>
        </p:spPr>
        <p:txBody>
          <a:bodyPr/>
          <a:lstStyle/>
          <a:p>
            <a:pPr algn="just"/>
            <a:r>
              <a:rPr lang="en-US" sz="2800" b="1" dirty="0"/>
              <a:t>Non-Preemptive Scheduling</a:t>
            </a:r>
            <a:r>
              <a:rPr lang="en-US" sz="2800" b="1" dirty="0" smtClean="0"/>
              <a:t>: </a:t>
            </a:r>
            <a:r>
              <a:rPr lang="en-US" sz="2800" dirty="0"/>
              <a:t>Non-preemptive Scheduling is used when a process terminates, or a process switches from running to waiting state. In this scheduling, once the resources (CPU cycles) is allocated to a process, the process holds the CPU till it gets terminated or it reaches a waiting state. In case of non-preemptive scheduling does not interrupt a process running CPU in middle of the execution. Instead, it waits till the process complete its CPU burst time and then it can allocate the CPU to another </a:t>
            </a:r>
            <a:r>
              <a:rPr lang="en-US" sz="2800" dirty="0" smtClean="0"/>
              <a:t>process.</a:t>
            </a:r>
          </a:p>
          <a:p>
            <a:pPr algn="just"/>
            <a:r>
              <a:rPr lang="en-US" sz="2800" dirty="0"/>
              <a:t>Algorithms that are based on non-preemptive Scheduling are non-preemptive priority, and shortest Job </a:t>
            </a:r>
            <a:r>
              <a:rPr lang="en-US" sz="2800" dirty="0" smtClean="0"/>
              <a:t>first.</a:t>
            </a:r>
          </a:p>
          <a:p>
            <a:pPr algn="just"/>
            <a:r>
              <a:rPr lang="en-US" sz="2800" b="1" dirty="0" smtClean="0"/>
              <a:t>Preemptive Scheduling : </a:t>
            </a:r>
            <a:r>
              <a:rPr lang="en-US" sz="2800" dirty="0" smtClean="0"/>
              <a:t>Preemptive </a:t>
            </a:r>
            <a:r>
              <a:rPr lang="en-US" sz="2800" dirty="0"/>
              <a:t>scheduling is used when a process switches from running state to ready state or from waiting state to ready state. The resources (mainly CPU cycles) are allocated to the process for the limited amount of time and then is taken away, and the process is again placed back in the ready queue if that process still has CPU burst time remaining. That process stays in ready queue till it gets next chance to execute. </a:t>
            </a:r>
            <a:endParaRPr lang="en-US" sz="2800" dirty="0" smtClean="0"/>
          </a:p>
          <a:p>
            <a:pPr algn="just"/>
            <a:r>
              <a:rPr lang="en-US" sz="2800" dirty="0" smtClean="0"/>
              <a:t>Algorithms </a:t>
            </a:r>
            <a:r>
              <a:rPr lang="en-US" sz="2800" dirty="0"/>
              <a:t>that are backed by preemptive Scheduling are round-robin   (RR), priority, SRTF (shortest remaining time first).</a:t>
            </a:r>
            <a:endParaRPr lang="en-US" sz="2800" dirty="0" smtClean="0"/>
          </a:p>
        </p:txBody>
      </p:sp>
    </p:spTree>
    <p:extLst>
      <p:ext uri="{BB962C8B-B14F-4D97-AF65-F5344CB8AC3E}">
        <p14:creationId xmlns:p14="http://schemas.microsoft.com/office/powerpoint/2010/main" val="31709543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smtClean="0"/>
              <a:t>Java Thread Scheduling</a:t>
            </a:r>
          </a:p>
        </p:txBody>
      </p:sp>
      <p:sp>
        <p:nvSpPr>
          <p:cNvPr id="132099" name="Rectangle 3"/>
          <p:cNvSpPr>
            <a:spLocks noGrp="1" noChangeArrowheads="1"/>
          </p:cNvSpPr>
          <p:nvPr>
            <p:ph type="body" idx="1"/>
          </p:nvPr>
        </p:nvSpPr>
        <p:spPr>
          <a:xfrm>
            <a:off x="1209675" y="2139950"/>
            <a:ext cx="11439525" cy="4208463"/>
          </a:xfrm>
        </p:spPr>
        <p:txBody>
          <a:bodyPr/>
          <a:lstStyle/>
          <a:p>
            <a:r>
              <a:rPr lang="en-US" smtClean="0"/>
              <a:t>JVM Uses a Preemptive, Priority-Based Scheduling Algorithm</a:t>
            </a:r>
            <a:br>
              <a:rPr lang="en-US" smtClean="0"/>
            </a:br>
            <a:r>
              <a:rPr lang="en-US" smtClean="0"/>
              <a:t/>
            </a:r>
            <a:br>
              <a:rPr lang="en-US" smtClean="0"/>
            </a:br>
            <a:endParaRPr lang="en-US" smtClean="0"/>
          </a:p>
          <a:p>
            <a:r>
              <a:rPr lang="en-US" smtClean="0"/>
              <a:t>FIFO Queue is Used if There Are Multiple Threads With the Same Priority</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mtClean="0"/>
              <a:t>Java Thread Scheduling (Cont.)</a:t>
            </a:r>
          </a:p>
        </p:txBody>
      </p:sp>
      <p:sp>
        <p:nvSpPr>
          <p:cNvPr id="134147" name="Rectangle 3"/>
          <p:cNvSpPr>
            <a:spLocks noGrp="1" noChangeArrowheads="1"/>
          </p:cNvSpPr>
          <p:nvPr>
            <p:ph type="body" idx="1"/>
          </p:nvPr>
        </p:nvSpPr>
        <p:spPr>
          <a:xfrm>
            <a:off x="1209675" y="1644650"/>
            <a:ext cx="11453813" cy="6040438"/>
          </a:xfrm>
        </p:spPr>
        <p:txBody>
          <a:bodyPr/>
          <a:lstStyle/>
          <a:p>
            <a:pPr>
              <a:buFont typeface="Monotype Sorts" charset="2"/>
              <a:buNone/>
            </a:pPr>
            <a:r>
              <a:rPr lang="en-US" smtClean="0"/>
              <a:t>JVM Schedules a Thread to Run When:</a:t>
            </a:r>
          </a:p>
          <a:p>
            <a:pPr>
              <a:buFont typeface="Monotype Sorts" charset="2"/>
              <a:buNone/>
            </a:pPr>
            <a:endParaRPr lang="en-US" smtClean="0"/>
          </a:p>
          <a:p>
            <a:pPr marL="1141413" lvl="1" indent="-488950">
              <a:buFontTx/>
              <a:buAutoNum type="arabicPeriod"/>
            </a:pPr>
            <a:r>
              <a:rPr lang="en-US" smtClean="0"/>
              <a:t>The Currently Running Thread Exits the Runnable State</a:t>
            </a:r>
          </a:p>
          <a:p>
            <a:pPr marL="1141413" lvl="1" indent="-488950">
              <a:buFontTx/>
              <a:buAutoNum type="arabicPeriod"/>
            </a:pPr>
            <a:r>
              <a:rPr lang="en-US" smtClean="0"/>
              <a:t>A Higher Priority Thread Enters the Runnable State</a:t>
            </a:r>
          </a:p>
          <a:p>
            <a:pPr>
              <a:buFontTx/>
              <a:buNone/>
            </a:pPr>
            <a:endParaRPr lang="en-US" smtClean="0"/>
          </a:p>
          <a:p>
            <a:pPr>
              <a:buFontTx/>
              <a:buNone/>
            </a:pPr>
            <a:r>
              <a:rPr lang="en-US" smtClean="0"/>
              <a:t>   * Note – the JVM Does Not Specify Whether Threads are Time-Sliced or Not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smtClean="0"/>
              <a:t>Time-Slicing</a:t>
            </a:r>
          </a:p>
        </p:txBody>
      </p:sp>
      <p:sp>
        <p:nvSpPr>
          <p:cNvPr id="136195" name="Rectangle 3"/>
          <p:cNvSpPr>
            <a:spLocks noGrp="1" noChangeArrowheads="1"/>
          </p:cNvSpPr>
          <p:nvPr>
            <p:ph type="body" idx="1"/>
          </p:nvPr>
        </p:nvSpPr>
        <p:spPr>
          <a:xfrm>
            <a:off x="1257300" y="1695450"/>
            <a:ext cx="11772900" cy="6502400"/>
          </a:xfrm>
        </p:spPr>
        <p:txBody>
          <a:bodyPr/>
          <a:lstStyle/>
          <a:p>
            <a:pPr>
              <a:buFont typeface="Monotype Sorts" charset="2"/>
              <a:buNone/>
            </a:pPr>
            <a:r>
              <a:rPr lang="en-US" smtClean="0"/>
              <a:t>Since the JVM Doesn’t Ensure Time-Slicing, the yield() Method </a:t>
            </a:r>
          </a:p>
          <a:p>
            <a:pPr>
              <a:buFont typeface="Monotype Sorts" charset="2"/>
              <a:buNone/>
            </a:pPr>
            <a:r>
              <a:rPr lang="en-US" smtClean="0"/>
              <a:t>May Be Used:</a:t>
            </a:r>
          </a:p>
          <a:p>
            <a:endParaRPr lang="en-US" smtClean="0"/>
          </a:p>
          <a:p>
            <a:pPr>
              <a:buFont typeface="Monotype Sorts" charset="2"/>
              <a:buNone/>
            </a:pPr>
            <a:r>
              <a:rPr lang="en-US" smtClean="0"/>
              <a:t>	while (true) {</a:t>
            </a:r>
          </a:p>
          <a:p>
            <a:pPr>
              <a:buFont typeface="Monotype Sorts" charset="2"/>
              <a:buNone/>
            </a:pPr>
            <a:r>
              <a:rPr lang="en-US" smtClean="0"/>
              <a:t>		// perform CPU-intensive task</a:t>
            </a:r>
          </a:p>
          <a:p>
            <a:pPr>
              <a:buFont typeface="Monotype Sorts" charset="2"/>
              <a:buNone/>
            </a:pPr>
            <a:r>
              <a:rPr lang="en-US" smtClean="0"/>
              <a:t>		. . .</a:t>
            </a:r>
          </a:p>
          <a:p>
            <a:pPr>
              <a:buFont typeface="Monotype Sorts" charset="2"/>
              <a:buNone/>
            </a:pPr>
            <a:r>
              <a:rPr lang="en-US" smtClean="0"/>
              <a:t>		Thread.yield();</a:t>
            </a:r>
          </a:p>
          <a:p>
            <a:pPr>
              <a:buFont typeface="Monotype Sorts" charset="2"/>
              <a:buNone/>
            </a:pPr>
            <a:r>
              <a:rPr lang="en-US" smtClean="0"/>
              <a:t>	}</a:t>
            </a:r>
          </a:p>
          <a:p>
            <a:pPr>
              <a:buFont typeface="Monotype Sorts" charset="2"/>
              <a:buNone/>
            </a:pPr>
            <a:endParaRPr lang="en-US" smtClean="0"/>
          </a:p>
          <a:p>
            <a:pPr>
              <a:buFont typeface="Monotype Sorts" charset="2"/>
              <a:buNone/>
            </a:pPr>
            <a:r>
              <a:rPr lang="en-US" smtClean="0"/>
              <a:t>This Yields Control to Another Thread of Equal Priority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Thread Priorities</a:t>
            </a:r>
          </a:p>
        </p:txBody>
      </p:sp>
      <p:sp>
        <p:nvSpPr>
          <p:cNvPr id="138243" name="Rectangle 3"/>
          <p:cNvSpPr>
            <a:spLocks noGrp="1" noChangeArrowheads="1"/>
          </p:cNvSpPr>
          <p:nvPr>
            <p:ph type="body" idx="1"/>
          </p:nvPr>
        </p:nvSpPr>
        <p:spPr>
          <a:xfrm>
            <a:off x="1636713" y="1925638"/>
            <a:ext cx="11455400" cy="5162550"/>
          </a:xfrm>
        </p:spPr>
        <p:txBody>
          <a:bodyPr/>
          <a:lstStyle/>
          <a:p>
            <a:pPr>
              <a:buFont typeface="Monotype Sorts" charset="2"/>
              <a:buNone/>
            </a:pPr>
            <a:r>
              <a:rPr lang="en-US" smtClean="0"/>
              <a:t/>
            </a:r>
            <a:br>
              <a:rPr lang="en-US" smtClean="0"/>
            </a:br>
            <a:r>
              <a:rPr lang="en-US" b="1" u="sng" smtClean="0"/>
              <a:t>Priority</a:t>
            </a:r>
            <a:r>
              <a:rPr lang="en-US" b="1" smtClean="0"/>
              <a:t>			</a:t>
            </a:r>
            <a:r>
              <a:rPr lang="en-US" b="1" u="sng" smtClean="0"/>
              <a:t>Comment</a:t>
            </a:r>
          </a:p>
          <a:p>
            <a:pPr>
              <a:buFont typeface="Monotype Sorts" charset="2"/>
              <a:buNone/>
            </a:pPr>
            <a:r>
              <a:rPr lang="en-US" smtClean="0"/>
              <a:t>Thread.MIN_PRIORITY		Minimum Thread Priority</a:t>
            </a:r>
          </a:p>
          <a:p>
            <a:pPr>
              <a:buFont typeface="Monotype Sorts" charset="2"/>
              <a:buNone/>
            </a:pPr>
            <a:r>
              <a:rPr lang="en-US" smtClean="0"/>
              <a:t>Thread.MAX_PRIORITY	               Maximum Thread Priority</a:t>
            </a:r>
          </a:p>
          <a:p>
            <a:pPr>
              <a:buFont typeface="Monotype Sorts" charset="2"/>
              <a:buNone/>
            </a:pPr>
            <a:r>
              <a:rPr lang="en-US" smtClean="0"/>
              <a:t>Thread.NORM_PRIORITY	               Default Thread Priority</a:t>
            </a:r>
          </a:p>
          <a:p>
            <a:pPr>
              <a:buFont typeface="Monotype Sorts" charset="2"/>
              <a:buNone/>
            </a:pPr>
            <a:endParaRPr lang="en-US" smtClean="0"/>
          </a:p>
          <a:p>
            <a:pPr>
              <a:buFont typeface="Monotype Sorts" charset="2"/>
              <a:buNone/>
            </a:pPr>
            <a:r>
              <a:rPr lang="en-US" smtClean="0"/>
              <a:t>Priorities May Be Set Using setPriority() method:</a:t>
            </a:r>
          </a:p>
          <a:p>
            <a:pPr>
              <a:buFont typeface="Monotype Sorts" charset="2"/>
              <a:buNone/>
            </a:pPr>
            <a:r>
              <a:rPr lang="en-US" smtClean="0"/>
              <a:t>	setPriority(Thread.NORM_PRIORITY + 2);</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smtClean="0"/>
              <a:t>Solaris 2 Scheduling</a:t>
            </a:r>
          </a:p>
        </p:txBody>
      </p:sp>
      <p:pic>
        <p:nvPicPr>
          <p:cNvPr id="140291" name="Picture 5"/>
          <p:cNvPicPr>
            <a:picLocks noChangeAspect="1" noChangeArrowheads="1"/>
          </p:cNvPicPr>
          <p:nvPr/>
        </p:nvPicPr>
        <p:blipFill>
          <a:blip r:embed="rId3"/>
          <a:srcRect/>
          <a:stretch>
            <a:fillRect/>
          </a:stretch>
        </p:blipFill>
        <p:spPr bwMode="auto">
          <a:xfrm>
            <a:off x="3608388" y="1773238"/>
            <a:ext cx="6940550" cy="6245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Dispatcher</a:t>
            </a:r>
          </a:p>
        </p:txBody>
      </p:sp>
      <p:sp>
        <p:nvSpPr>
          <p:cNvPr id="29699" name="Rectangle 3"/>
          <p:cNvSpPr>
            <a:spLocks noGrp="1" noChangeArrowheads="1"/>
          </p:cNvSpPr>
          <p:nvPr>
            <p:ph type="body" idx="1"/>
          </p:nvPr>
        </p:nvSpPr>
        <p:spPr>
          <a:xfrm>
            <a:off x="1241425" y="1843088"/>
            <a:ext cx="11596688" cy="5978525"/>
          </a:xfrm>
        </p:spPr>
        <p:txBody>
          <a:bodyPr/>
          <a:lstStyle/>
          <a:p>
            <a:r>
              <a:rPr lang="en-US" sz="2800" dirty="0" smtClean="0"/>
              <a:t>Dispatcher module gives control of the CPU to the process selected by the short-term scheduler; this involves:</a:t>
            </a:r>
          </a:p>
          <a:p>
            <a:pPr lvl="1"/>
            <a:r>
              <a:rPr lang="en-US" sz="2800" dirty="0" smtClean="0"/>
              <a:t>switching context</a:t>
            </a:r>
          </a:p>
          <a:p>
            <a:pPr lvl="1"/>
            <a:r>
              <a:rPr lang="en-US" sz="2800" dirty="0" smtClean="0"/>
              <a:t>switching to user mode</a:t>
            </a:r>
          </a:p>
          <a:p>
            <a:pPr lvl="1"/>
            <a:r>
              <a:rPr lang="en-US" sz="2800" dirty="0" smtClean="0"/>
              <a:t>jumping to the proper location in the user program to restart that program</a:t>
            </a:r>
          </a:p>
          <a:p>
            <a:pPr lvl="1"/>
            <a:endParaRPr lang="en-US" sz="2800" dirty="0" smtClean="0"/>
          </a:p>
          <a:p>
            <a:r>
              <a:rPr lang="en-US" sz="2800" b="1" dirty="0" smtClean="0"/>
              <a:t>Dispatch latency </a:t>
            </a:r>
            <a:r>
              <a:rPr lang="en-US" sz="2800" dirty="0" smtClean="0"/>
              <a:t>– time it takes for the dispatcher to stop one process and start another running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10406</TotalTime>
  <Words>2878</Words>
  <Application>Microsoft Office PowerPoint</Application>
  <PresentationFormat>Custom</PresentationFormat>
  <Paragraphs>762</Paragraphs>
  <Slides>84</Slides>
  <Notes>58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os-8</vt:lpstr>
      <vt:lpstr>Equation</vt:lpstr>
      <vt:lpstr>CPU Scheduling</vt:lpstr>
      <vt:lpstr>CPU Scheduling</vt:lpstr>
      <vt:lpstr>Objectives</vt:lpstr>
      <vt:lpstr>Basic Concepts</vt:lpstr>
      <vt:lpstr>Alternating Sequence of CPU and  I/O Bursts</vt:lpstr>
      <vt:lpstr>Histogram of CPU-burst Times</vt:lpstr>
      <vt:lpstr>CPU Scheduler</vt:lpstr>
      <vt:lpstr> Preemptive and  Non-Preemptive Scheduling</vt:lpstr>
      <vt:lpstr>Dispatcher</vt:lpstr>
      <vt:lpstr>Scheduling Criteria</vt:lpstr>
      <vt:lpstr>Scheduling Algorithm Optimization Criteria</vt:lpstr>
      <vt:lpstr>First-Come,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Example of Shortest-remaining-time-first</vt:lpstr>
      <vt:lpstr>Priority Scheduling</vt:lpstr>
      <vt:lpstr>Example of Priority Scheduling</vt:lpstr>
      <vt:lpstr>Round Robin (RR)</vt:lpstr>
      <vt:lpstr>Example of RR with Time Quantum = 4</vt:lpstr>
      <vt:lpstr>Time Quantum and Context Switch Time</vt:lpstr>
      <vt:lpstr>Turnaround Time Varies With  The Time Quantum</vt:lpstr>
      <vt:lpstr>FCFS-Different Arrival Time</vt:lpstr>
      <vt:lpstr>PowerPoint Presentation</vt:lpstr>
      <vt:lpstr>Apply Shortest Job First Non-Preemptive and Preemptive</vt:lpstr>
      <vt:lpstr>Gannt Chart for SJF Non-Preemptive</vt:lpstr>
      <vt:lpstr>Calculate AWT and  ATT</vt:lpstr>
      <vt:lpstr>Gannt Chart for SJF-Preemptive</vt:lpstr>
      <vt:lpstr>PowerPoint Presentation</vt:lpstr>
      <vt:lpstr>Example of Preemptive SJF</vt:lpstr>
      <vt:lpstr>SJF with  Preemption</vt:lpstr>
      <vt:lpstr>Gannt Chart</vt:lpstr>
      <vt:lpstr>PowerPoint Presentation</vt:lpstr>
      <vt:lpstr>Apply Priority Non-Preemptive and Preemptive</vt:lpstr>
      <vt:lpstr>Gannt Chart for Priority Non-Preemptive</vt:lpstr>
      <vt:lpstr>Gannt Chart for Priority Preemptive</vt:lpstr>
      <vt:lpstr>PowerPoint Presentation</vt:lpstr>
      <vt:lpstr>PowerPoint Presentation</vt:lpstr>
      <vt:lpstr>Multilevel Queue</vt:lpstr>
      <vt:lpstr>Multilevel Queue Scheduling</vt:lpstr>
      <vt:lpstr>Multilevel Feedback Queue</vt:lpstr>
      <vt:lpstr>Example of Multilevel Feedback Queue</vt:lpstr>
      <vt:lpstr>Multilevel Feedback Queues</vt:lpstr>
      <vt:lpstr>Thread Scheduling</vt:lpstr>
      <vt:lpstr>Pthread Scheduling</vt:lpstr>
      <vt:lpstr>Pthread Scheduling API</vt:lpstr>
      <vt:lpstr>Pthread Scheduling API</vt:lpstr>
      <vt:lpstr>Multiple-Processor Scheduling</vt:lpstr>
      <vt:lpstr>NUMA and CPU Scheduling</vt:lpstr>
      <vt:lpstr>Multicore Processors</vt:lpstr>
      <vt:lpstr>Multithreaded Multicore System</vt:lpstr>
      <vt:lpstr>Virtualization and Scheduling</vt:lpstr>
      <vt:lpstr>Operating System Examples</vt:lpstr>
      <vt:lpstr>Solaris</vt:lpstr>
      <vt:lpstr>Solaris Dispatch Table </vt:lpstr>
      <vt:lpstr>Solaris Scheduling</vt:lpstr>
      <vt:lpstr>Solaris Scheduling (Cont.)</vt:lpstr>
      <vt:lpstr>Windows Scheduling</vt:lpstr>
      <vt:lpstr>Windows Priority Classes</vt:lpstr>
      <vt:lpstr>Windows XP Priorities</vt:lpstr>
      <vt:lpstr>Linux Scheduling</vt:lpstr>
      <vt:lpstr>Linux Scheduling (Cont.)</vt:lpstr>
      <vt:lpstr>Priorities and Time-slice length</vt:lpstr>
      <vt:lpstr>List of Tasks Indexed  According to Priorities</vt:lpstr>
      <vt:lpstr>Algorithm Evaluation</vt:lpstr>
      <vt:lpstr>Queueing Models</vt:lpstr>
      <vt:lpstr>Little’s Formula</vt:lpstr>
      <vt:lpstr>Simulations</vt:lpstr>
      <vt:lpstr>Evaluation of CPU Schedulers  by Simulation</vt:lpstr>
      <vt:lpstr>Implementation</vt:lpstr>
      <vt:lpstr>End of Chapter 5</vt:lpstr>
      <vt:lpstr>5.08</vt:lpstr>
      <vt:lpstr>In-5.7</vt:lpstr>
      <vt:lpstr>In-5.8</vt:lpstr>
      <vt:lpstr>In-5.9</vt:lpstr>
      <vt:lpstr>Dispatch Latency</vt:lpstr>
      <vt:lpstr>Java Thread Scheduling</vt:lpstr>
      <vt:lpstr>Java Thread Scheduling (Cont.)</vt:lpstr>
      <vt:lpstr>Time-Slicing</vt:lpstr>
      <vt:lpstr>Thread Priorities</vt:lpstr>
      <vt:lpstr>Solaris 2 Scheduling</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Admin</cp:lastModifiedBy>
  <cp:revision>276</cp:revision>
  <cp:lastPrinted>2011-02-07T04:52:44Z</cp:lastPrinted>
  <dcterms:created xsi:type="dcterms:W3CDTF">2011-02-10T17:10:04Z</dcterms:created>
  <dcterms:modified xsi:type="dcterms:W3CDTF">2020-09-01T04:07:18Z</dcterms:modified>
</cp:coreProperties>
</file>