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8"/>
  </p:notesMasterIdLst>
  <p:handoutMasterIdLst>
    <p:handoutMasterId r:id="rId29"/>
  </p:handoutMasterIdLst>
  <p:sldIdLst>
    <p:sldId id="325" r:id="rId2"/>
    <p:sldId id="256" r:id="rId3"/>
    <p:sldId id="335" r:id="rId4"/>
    <p:sldId id="257" r:id="rId5"/>
    <p:sldId id="346" r:id="rId6"/>
    <p:sldId id="327" r:id="rId7"/>
    <p:sldId id="258" r:id="rId8"/>
    <p:sldId id="278" r:id="rId9"/>
    <p:sldId id="259" r:id="rId10"/>
    <p:sldId id="279" r:id="rId11"/>
    <p:sldId id="280" r:id="rId12"/>
    <p:sldId id="260" r:id="rId13"/>
    <p:sldId id="347" r:id="rId14"/>
    <p:sldId id="281" r:id="rId15"/>
    <p:sldId id="282" r:id="rId16"/>
    <p:sldId id="261" r:id="rId17"/>
    <p:sldId id="262" r:id="rId18"/>
    <p:sldId id="283" r:id="rId19"/>
    <p:sldId id="263" r:id="rId20"/>
    <p:sldId id="264" r:id="rId21"/>
    <p:sldId id="265" r:id="rId22"/>
    <p:sldId id="329" r:id="rId23"/>
    <p:sldId id="309" r:id="rId24"/>
    <p:sldId id="328" r:id="rId25"/>
    <p:sldId id="266" r:id="rId26"/>
    <p:sldId id="334" r:id="rId27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194" y="-108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35B0396E-E6BF-44A3-9DF0-E40ABF93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5B611C12-4FA3-4011-8556-D47589BE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3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3.</a:t>
            </a:r>
            <a:fld id="{25F28B70-F020-414F-8093-2BDE0F5B023D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026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725" y="1652588"/>
            <a:ext cx="4614863" cy="658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CPU Switch From Process to Process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6450" y="1830388"/>
            <a:ext cx="10453688" cy="624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smtClean="0"/>
              <a:t>Maximize CPU use, quickly switch processes onto CPU for time sharing</a:t>
            </a:r>
          </a:p>
          <a:p>
            <a:r>
              <a:rPr lang="en-US" b="1" smtClean="0"/>
              <a:t>Process scheduler </a:t>
            </a:r>
            <a:r>
              <a:rPr lang="en-US" smtClean="0"/>
              <a:t>selects among available processes for next execution on CPU</a:t>
            </a:r>
          </a:p>
          <a:p>
            <a:r>
              <a:rPr lang="en-US" smtClean="0"/>
              <a:t>Maintains </a:t>
            </a:r>
            <a:r>
              <a:rPr lang="en-US" b="1" smtClean="0"/>
              <a:t>scheduling queues </a:t>
            </a:r>
            <a:r>
              <a:rPr lang="en-US" smtClean="0"/>
              <a:t>of processes</a:t>
            </a:r>
          </a:p>
          <a:p>
            <a:pPr lvl="1"/>
            <a:r>
              <a:rPr lang="en-US" b="1" smtClean="0"/>
              <a:t>Job queue</a:t>
            </a:r>
            <a:r>
              <a:rPr lang="en-US" smtClean="0"/>
              <a:t> – set of all processes in the system</a:t>
            </a:r>
          </a:p>
          <a:p>
            <a:pPr lvl="1"/>
            <a:r>
              <a:rPr lang="en-US" b="1" smtClean="0"/>
              <a:t>Ready queue </a:t>
            </a:r>
            <a:r>
              <a:rPr lang="en-US" smtClean="0"/>
              <a:t>– set of all processes residing in main memory, ready and waiting to execute</a:t>
            </a:r>
          </a:p>
          <a:p>
            <a:pPr lvl="1"/>
            <a:r>
              <a:rPr lang="en-US" b="1" smtClean="0"/>
              <a:t>Device queues </a:t>
            </a:r>
            <a:r>
              <a:rPr lang="en-US" smtClean="0"/>
              <a:t>– set of processes waiting for an I/O device</a:t>
            </a:r>
          </a:p>
          <a:p>
            <a:pPr lvl="1"/>
            <a:r>
              <a:rPr lang="en-US" smtClean="0"/>
              <a:t>Processes migrate among the various queues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Represented by the C structure </a:t>
            </a:r>
            <a:r>
              <a:rPr lang="en-US" smtClean="0">
                <a:latin typeface="Courier New" charset="0"/>
                <a:cs typeface="Courier New" charset="0"/>
              </a:rPr>
              <a:t>task_struct</a:t>
            </a:r>
            <a:br>
              <a:rPr lang="en-US" smtClean="0">
                <a:latin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</a:rPr>
              <a:t>pid t pid; /* process identifier */ </a:t>
            </a:r>
            <a:br>
              <a:rPr lang="en-US" smtClean="0">
                <a:latin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</a:rPr>
              <a:t>long state; /* state of the process */ </a:t>
            </a:r>
            <a:br>
              <a:rPr lang="en-US" smtClean="0">
                <a:latin typeface="Courier New" charset="0"/>
                <a:cs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</a:rPr>
              <a:t>unsigned int time slice /* scheduling information */ struct task struct *parent; /* this process’s parent */ struct list head children; /* this process’s children */ struct files struct *files; /* list of open files */ struct mm struct *mm; 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425" y="4940300"/>
            <a:ext cx="915035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609600"/>
            <a:ext cx="119761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Ready Queue And Various </a:t>
            </a:r>
            <a:br>
              <a:rPr lang="en-US" sz="4000" smtClean="0"/>
            </a:br>
            <a:r>
              <a:rPr lang="en-US" sz="4000" smtClean="0"/>
              <a:t>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3" y="1619250"/>
            <a:ext cx="8734425" cy="669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6188" y="1822450"/>
            <a:ext cx="10853737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930400"/>
            <a:ext cx="10801350" cy="3452813"/>
          </a:xfrm>
        </p:spPr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Long-term scheduler</a:t>
            </a:r>
            <a:r>
              <a:rPr lang="en-US" smtClean="0">
                <a:solidFill>
                  <a:srgbClr val="000000"/>
                </a:solidFill>
              </a:rPr>
              <a:t>  </a:t>
            </a:r>
            <a:r>
              <a:rPr lang="en-US" smtClean="0"/>
              <a:t>(or job scheduler) – selects which processes should be brought into the ready queue</a:t>
            </a:r>
          </a:p>
          <a:p>
            <a:r>
              <a:rPr lang="en-US" b="1" smtClean="0">
                <a:solidFill>
                  <a:srgbClr val="000000"/>
                </a:solidFill>
              </a:rPr>
              <a:t>Short-term scheduler</a:t>
            </a:r>
            <a:r>
              <a:rPr lang="en-US" smtClean="0">
                <a:solidFill>
                  <a:srgbClr val="000000"/>
                </a:solidFill>
              </a:rPr>
              <a:t>  </a:t>
            </a:r>
            <a:r>
              <a:rPr lang="en-US" smtClean="0"/>
              <a:t>(or CPU scheduler) – selects which process should be executed next and allocates CPU</a:t>
            </a:r>
          </a:p>
          <a:p>
            <a:pPr lvl="1"/>
            <a:r>
              <a:rPr lang="en-US" smtClean="0"/>
              <a:t>Sometimes the only scheduler in a system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077575" cy="6040438"/>
          </a:xfrm>
        </p:spPr>
        <p:txBody>
          <a:bodyPr/>
          <a:lstStyle/>
          <a:p>
            <a:r>
              <a:rPr lang="en-US" smtClean="0"/>
              <a:t>Short-term scheduler is invoked very frequently (milliseconds) </a:t>
            </a:r>
            <a:r>
              <a:rPr lang="en-US" smtClean="0">
                <a:sym typeface="Symbol" charset="2"/>
              </a:rPr>
              <a:t> (must be fast)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Long-term scheduler is invoked very infrequently (seconds, minutes)  (may be slow)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The long-term scheduler controls the </a:t>
            </a:r>
            <a:r>
              <a:rPr lang="en-US" i="1" smtClean="0">
                <a:sym typeface="Symbol" charset="2"/>
              </a:rPr>
              <a:t>degree of multiprogramming</a:t>
            </a:r>
          </a:p>
          <a:p>
            <a:endParaRPr lang="en-US" sz="1100" i="1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– spends more time doing computations; few very long CPU bursts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8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Addition of Medium Term Scheduling</a:t>
            </a:r>
          </a:p>
        </p:txBody>
      </p:sp>
      <p:pic>
        <p:nvPicPr>
          <p:cNvPr id="204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2897188"/>
            <a:ext cx="109918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smtClean="0"/>
              <a:t>When CPU switches to another process, the system must save the state of the old process and load the saved state for the new process via a </a:t>
            </a:r>
            <a:r>
              <a:rPr lang="en-US" b="1" smtClean="0">
                <a:solidFill>
                  <a:srgbClr val="3366FF"/>
                </a:solidFill>
              </a:rPr>
              <a:t>context switch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Context </a:t>
            </a:r>
            <a:r>
              <a:rPr lang="en-US" smtClean="0"/>
              <a:t>of a process represented in the PCB</a:t>
            </a:r>
          </a:p>
          <a:p>
            <a:endParaRPr lang="en-US" smtClean="0"/>
          </a:p>
          <a:p>
            <a:r>
              <a:rPr lang="en-US" smtClean="0"/>
              <a:t>Context-switch time is overhead; the system does no useful work while switching</a:t>
            </a:r>
          </a:p>
          <a:p>
            <a:pPr lvl="1"/>
            <a:r>
              <a:rPr lang="en-US" smtClean="0"/>
              <a:t>The more complex the OS and the PCB -&gt; longer the context switch</a:t>
            </a:r>
          </a:p>
          <a:p>
            <a:endParaRPr lang="en-US" smtClean="0"/>
          </a:p>
          <a:p>
            <a:r>
              <a:rPr lang="en-US" smtClean="0"/>
              <a:t>Time dependent on hardware support</a:t>
            </a:r>
          </a:p>
          <a:p>
            <a:pPr lvl="1"/>
            <a:r>
              <a:rPr lang="en-US" smtClean="0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5" y="369888"/>
            <a:ext cx="9571038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  </a:t>
            </a:r>
            <a:r>
              <a:rPr lang="en-US" dirty="0" smtClean="0"/>
              <a:t>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5095875"/>
          </a:xfrm>
        </p:spPr>
        <p:txBody>
          <a:bodyPr/>
          <a:lstStyle/>
          <a:p>
            <a:r>
              <a:rPr lang="en-US" dirty="0" smtClean="0"/>
              <a:t>Process Concept</a:t>
            </a:r>
          </a:p>
          <a:p>
            <a:r>
              <a:rPr lang="en-US" dirty="0" smtClean="0"/>
              <a:t>Process Scheduling</a:t>
            </a:r>
          </a:p>
          <a:p>
            <a:r>
              <a:rPr lang="en-US" dirty="0" smtClean="0"/>
              <a:t>Operations on Processes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r>
              <a:rPr lang="en-US" smtClean="0"/>
              <a:t>Examples of IPC Systems</a:t>
            </a:r>
          </a:p>
          <a:p>
            <a:r>
              <a:rPr lang="en-US" dirty="0" smtClean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b="1" smtClean="0"/>
              <a:t>Parent </a:t>
            </a:r>
            <a:r>
              <a:rPr lang="en-US" smtClean="0"/>
              <a:t>process create </a:t>
            </a:r>
            <a:r>
              <a:rPr lang="en-US" b="1" smtClean="0"/>
              <a:t>children </a:t>
            </a:r>
            <a:r>
              <a:rPr lang="en-US" smtClean="0"/>
              <a:t>processes, which, in turn create other processes, forming a tree of processes</a:t>
            </a:r>
          </a:p>
          <a:p>
            <a:endParaRPr lang="en-US" sz="1100" smtClean="0"/>
          </a:p>
          <a:p>
            <a:r>
              <a:rPr lang="en-US" smtClean="0"/>
              <a:t>Generally, process identified and managed via </a:t>
            </a:r>
            <a:r>
              <a:rPr lang="en-US" b="1" smtClean="0"/>
              <a:t>a process identifier </a:t>
            </a:r>
            <a:r>
              <a:rPr lang="en-US" smtClean="0"/>
              <a:t>(</a:t>
            </a:r>
            <a:r>
              <a:rPr lang="en-US" b="1" smtClean="0"/>
              <a:t>pid</a:t>
            </a:r>
            <a:r>
              <a:rPr lang="en-US" smtClean="0"/>
              <a:t>)</a:t>
            </a:r>
          </a:p>
          <a:p>
            <a:endParaRPr lang="en-US" sz="1100" smtClean="0"/>
          </a:p>
          <a:p>
            <a:r>
              <a:rPr lang="en-US" smtClean="0"/>
              <a:t>Resource sharing</a:t>
            </a:r>
          </a:p>
          <a:p>
            <a:pPr lvl="1"/>
            <a:r>
              <a:rPr lang="en-US" smtClean="0"/>
              <a:t>Parent and children share all resources</a:t>
            </a:r>
          </a:p>
          <a:p>
            <a:pPr lvl="1"/>
            <a:r>
              <a:rPr lang="en-US" smtClean="0"/>
              <a:t>Children share subset of parent’s resources</a:t>
            </a:r>
          </a:p>
          <a:p>
            <a:pPr lvl="1"/>
            <a:r>
              <a:rPr lang="en-US" smtClean="0"/>
              <a:t>Parent and child share no resources</a:t>
            </a:r>
          </a:p>
          <a:p>
            <a:pPr lvl="1"/>
            <a:endParaRPr lang="en-US" sz="1100" smtClean="0"/>
          </a:p>
          <a:p>
            <a:r>
              <a:rPr lang="en-US" smtClean="0"/>
              <a:t>Execution</a:t>
            </a:r>
          </a:p>
          <a:p>
            <a:pPr lvl="1"/>
            <a:r>
              <a:rPr lang="en-US" smtClean="0"/>
              <a:t>Parent and children execute concurrently</a:t>
            </a:r>
          </a:p>
          <a:p>
            <a:pPr lvl="1"/>
            <a:r>
              <a:rPr lang="en-US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Address space</a:t>
            </a:r>
          </a:p>
          <a:p>
            <a:pPr lvl="1"/>
            <a:r>
              <a:rPr lang="en-US" smtClean="0"/>
              <a:t>Child duplicate of parent</a:t>
            </a:r>
          </a:p>
          <a:p>
            <a:pPr lvl="1"/>
            <a:r>
              <a:rPr lang="en-US" smtClean="0"/>
              <a:t>Child has a program loaded into it</a:t>
            </a:r>
          </a:p>
          <a:p>
            <a:pPr lvl="1"/>
            <a:endParaRPr lang="en-US" smtClean="0"/>
          </a:p>
          <a:p>
            <a:r>
              <a:rPr lang="en-US" smtClean="0"/>
              <a:t>UNIX examples</a:t>
            </a:r>
          </a:p>
          <a:p>
            <a:pPr lvl="1"/>
            <a:r>
              <a:rPr lang="en-US" b="1" smtClean="0"/>
              <a:t>fork</a:t>
            </a:r>
            <a:r>
              <a:rPr lang="en-US" smtClean="0"/>
              <a:t> system call creates new process</a:t>
            </a:r>
          </a:p>
          <a:p>
            <a:pPr lvl="1"/>
            <a:r>
              <a:rPr lang="en-US" b="1" smtClean="0"/>
              <a:t>exec</a:t>
            </a:r>
            <a:r>
              <a:rPr lang="en-US" smtClean="0"/>
              <a:t> system call used after a </a:t>
            </a:r>
            <a:r>
              <a:rPr lang="en-US" b="1" smtClean="0"/>
              <a:t>fork</a:t>
            </a:r>
            <a:r>
              <a:rPr lang="en-US" smtClean="0"/>
              <a:t> to replace the process’ memory space with a new program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5713" y="2840038"/>
            <a:ext cx="11253787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5" y="1435100"/>
            <a:ext cx="7445375" cy="67532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smtClean="0"/>
              <a:t>Process executes last statement and asks the operating system to delete it (</a:t>
            </a:r>
            <a:r>
              <a:rPr lang="en-US" b="1" smtClean="0"/>
              <a:t>exit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Output data from child to parent (via </a:t>
            </a:r>
            <a:r>
              <a:rPr lang="en-US" b="1" smtClean="0"/>
              <a:t>wait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Process’ resources are deallocated by operating system</a:t>
            </a:r>
          </a:p>
          <a:p>
            <a:pPr lvl="1"/>
            <a:endParaRPr lang="en-US" smtClean="0"/>
          </a:p>
          <a:p>
            <a:r>
              <a:rPr lang="en-US" smtClean="0"/>
              <a:t>Parent may terminate execution of children processes (</a:t>
            </a:r>
            <a:r>
              <a:rPr lang="en-US" b="1" smtClean="0"/>
              <a:t>abort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Child has exceeded allocated resources</a:t>
            </a:r>
          </a:p>
          <a:p>
            <a:pPr lvl="1"/>
            <a:r>
              <a:rPr lang="en-US" smtClean="0"/>
              <a:t>Task assigned to child is no longer required</a:t>
            </a:r>
          </a:p>
          <a:p>
            <a:pPr lvl="1"/>
            <a:r>
              <a:rPr lang="en-US" smtClean="0"/>
              <a:t>If parent is exiting</a:t>
            </a:r>
          </a:p>
          <a:p>
            <a:pPr lvl="2"/>
            <a:r>
              <a:rPr lang="en-US" smtClean="0"/>
              <a:t>Some operating systems do not allow child to continue if its parent terminates</a:t>
            </a:r>
          </a:p>
          <a:p>
            <a:pPr lvl="3"/>
            <a:r>
              <a:rPr lang="en-US" smtClean="0"/>
              <a:t>All children terminated - </a:t>
            </a:r>
            <a:r>
              <a:rPr lang="en-US" b="1" smtClean="0"/>
              <a:t>cascading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0234613" cy="6040438"/>
          </a:xfrm>
        </p:spPr>
        <p:txBody>
          <a:bodyPr/>
          <a:lstStyle/>
          <a:p>
            <a:r>
              <a:rPr lang="en-US" smtClean="0"/>
              <a:t>To introduce the notion of a process -- a program in execution, which forms the basis of all computation</a:t>
            </a:r>
          </a:p>
          <a:p>
            <a:endParaRPr lang="en-US" smtClean="0"/>
          </a:p>
          <a:p>
            <a:r>
              <a:rPr lang="en-US" smtClean="0"/>
              <a:t>To describe the various features of processes, including scheduling, creation and termination, and communication</a:t>
            </a:r>
          </a:p>
          <a:p>
            <a:endParaRPr lang="en-US" smtClean="0"/>
          </a:p>
          <a:p>
            <a:r>
              <a:rPr lang="en-US" smtClean="0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638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Textbook uses the terms </a:t>
            </a:r>
            <a:r>
              <a:rPr lang="en-US" i="1" smtClean="0"/>
              <a:t>job</a:t>
            </a:r>
            <a:r>
              <a:rPr lang="en-US" smtClean="0"/>
              <a:t> and </a:t>
            </a:r>
            <a:r>
              <a:rPr lang="en-US" i="1" smtClean="0"/>
              <a:t>process</a:t>
            </a:r>
            <a:r>
              <a:rPr lang="en-US" smtClean="0"/>
              <a:t> almost interchangeably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data section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Multiple parts</a:t>
            </a:r>
          </a:p>
          <a:p>
            <a:pPr lvl="1"/>
            <a:r>
              <a:rPr lang="en-US" smtClean="0"/>
              <a:t>The program code, also called </a:t>
            </a:r>
            <a:r>
              <a:rPr lang="en-US" b="1" smtClean="0"/>
              <a:t>text section</a:t>
            </a:r>
          </a:p>
          <a:p>
            <a:pPr lvl="1"/>
            <a:r>
              <a:rPr lang="en-US" smtClean="0"/>
              <a:t>Current activity including </a:t>
            </a:r>
            <a:r>
              <a:rPr lang="en-US" b="1" smtClean="0"/>
              <a:t>program counter</a:t>
            </a:r>
            <a:r>
              <a:rPr lang="en-US" smtClean="0"/>
              <a:t>, processor registers</a:t>
            </a:r>
          </a:p>
          <a:p>
            <a:pPr lvl="1"/>
            <a:r>
              <a:rPr lang="en-US" b="1" smtClean="0"/>
              <a:t>Stack </a:t>
            </a:r>
            <a:r>
              <a:rPr lang="en-US" smtClean="0"/>
              <a:t>containing temporary data</a:t>
            </a:r>
          </a:p>
          <a:p>
            <a:pPr lvl="2"/>
            <a:r>
              <a:rPr lang="en-US" smtClean="0"/>
              <a:t>Function parameters, return addresses, local variables</a:t>
            </a:r>
          </a:p>
          <a:p>
            <a:pPr lvl="1"/>
            <a:r>
              <a:rPr lang="en-US" b="1" smtClean="0"/>
              <a:t>Data section </a:t>
            </a:r>
            <a:r>
              <a:rPr lang="en-US" smtClean="0"/>
              <a:t>containing global variables</a:t>
            </a:r>
          </a:p>
          <a:p>
            <a:pPr lvl="1"/>
            <a:r>
              <a:rPr lang="en-US" b="1" smtClean="0"/>
              <a:t>Heap </a:t>
            </a:r>
            <a:r>
              <a:rPr lang="en-US" smtClean="0"/>
              <a:t>containing memory dynamically allocated during run time</a:t>
            </a:r>
          </a:p>
          <a:p>
            <a:r>
              <a:rPr lang="en-US" smtClean="0"/>
              <a:t>Program is passive entity, process is active </a:t>
            </a:r>
          </a:p>
          <a:p>
            <a:pPr lvl="1"/>
            <a:r>
              <a:rPr lang="en-US" smtClean="0"/>
              <a:t>Program becomes process when executable file loaded into memory</a:t>
            </a:r>
          </a:p>
          <a:p>
            <a:r>
              <a:rPr lang="en-US" smtClean="0"/>
              <a:t>Execution of program started via GUI mouse clicks, command line entry of its name, etc</a:t>
            </a:r>
          </a:p>
          <a:p>
            <a:r>
              <a:rPr lang="en-US" smtClean="0"/>
              <a:t>One program can be several processes</a:t>
            </a:r>
          </a:p>
          <a:p>
            <a:pPr lvl="1"/>
            <a:r>
              <a:rPr lang="en-US" smtClean="0"/>
              <a:t>Consider multiple users executing the same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/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4338637"/>
          </a:xfrm>
        </p:spPr>
        <p:txBody>
          <a:bodyPr/>
          <a:lstStyle/>
          <a:p>
            <a:r>
              <a:rPr lang="en-US" smtClean="0"/>
              <a:t>As a process executes, it changes </a:t>
            </a:r>
            <a:r>
              <a:rPr lang="en-US" i="1" smtClean="0"/>
              <a:t>state</a:t>
            </a:r>
            <a:endParaRPr lang="en-US" smtClean="0"/>
          </a:p>
          <a:p>
            <a:pPr lvl="1"/>
            <a:r>
              <a:rPr lang="en-US" b="1" smtClean="0"/>
              <a:t>new</a:t>
            </a:r>
            <a:r>
              <a:rPr lang="en-US" smtClean="0"/>
              <a:t>:  The process is being created</a:t>
            </a:r>
          </a:p>
          <a:p>
            <a:pPr lvl="1"/>
            <a:r>
              <a:rPr lang="en-US" b="1" smtClean="0"/>
              <a:t>running</a:t>
            </a:r>
            <a:r>
              <a:rPr lang="en-US" smtClean="0"/>
              <a:t>:  Instructions are being executed</a:t>
            </a:r>
          </a:p>
          <a:p>
            <a:pPr lvl="1"/>
            <a:r>
              <a:rPr lang="en-US" b="1" smtClean="0"/>
              <a:t>waiting</a:t>
            </a:r>
            <a:r>
              <a:rPr lang="en-US" smtClean="0"/>
              <a:t>:  The process is waiting for some event to occur</a:t>
            </a:r>
          </a:p>
          <a:p>
            <a:pPr lvl="1"/>
            <a:r>
              <a:rPr lang="en-US" b="1" smtClean="0"/>
              <a:t>ready</a:t>
            </a:r>
            <a:r>
              <a:rPr lang="en-US" smtClean="0"/>
              <a:t>:  The process is waiting to be assigned to a processor</a:t>
            </a:r>
          </a:p>
          <a:p>
            <a:pPr lvl="1"/>
            <a:r>
              <a:rPr lang="en-US" b="1" smtClean="0"/>
              <a:t>terminated</a:t>
            </a:r>
            <a:r>
              <a:rPr lang="en-US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/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369888"/>
            <a:ext cx="11279187" cy="768350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3763" cy="50958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Information associated with each process</a:t>
            </a:r>
          </a:p>
          <a:p>
            <a:r>
              <a:rPr lang="en-US" smtClean="0"/>
              <a:t>Process state</a:t>
            </a:r>
          </a:p>
          <a:p>
            <a:r>
              <a:rPr lang="en-US" smtClean="0"/>
              <a:t>Program counter</a:t>
            </a:r>
          </a:p>
          <a:p>
            <a:r>
              <a:rPr lang="en-US" smtClean="0"/>
              <a:t>CPU registers</a:t>
            </a:r>
          </a:p>
          <a:p>
            <a:r>
              <a:rPr lang="en-US" smtClean="0"/>
              <a:t>CPU scheduling information</a:t>
            </a:r>
          </a:p>
          <a:p>
            <a:r>
              <a:rPr lang="en-US" smtClean="0"/>
              <a:t>Memory-management information</a:t>
            </a:r>
          </a:p>
          <a:p>
            <a:r>
              <a:rPr lang="en-US" smtClean="0"/>
              <a:t>Accounting information</a:t>
            </a:r>
          </a:p>
          <a:p>
            <a:r>
              <a:rPr lang="en-US" smtClean="0"/>
              <a:t>I/O status information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4734</TotalTime>
  <Words>847</Words>
  <Application>Microsoft Office PowerPoint</Application>
  <PresentationFormat>Custom</PresentationFormat>
  <Paragraphs>155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1_os-8</vt:lpstr>
      <vt:lpstr>  Processes</vt:lpstr>
      <vt:lpstr>  Processes</vt:lpstr>
      <vt:lpstr>Objectives</vt:lpstr>
      <vt:lpstr>Process Concept</vt:lpstr>
      <vt:lpstr>The Process</vt:lpstr>
      <vt:lpstr>Process in Memory</vt:lpstr>
      <vt:lpstr>Process State</vt:lpstr>
      <vt:lpstr>Diagram of Process State</vt:lpstr>
      <vt:lpstr>Process Control Block (PCB)</vt:lpstr>
      <vt:lpstr>Process Control Block (PCB)</vt:lpstr>
      <vt:lpstr>CPU Switch From Process to Process</vt:lpstr>
      <vt:lpstr>Process Scheduling</vt:lpstr>
      <vt:lpstr>Process Representation in Linux</vt:lpstr>
      <vt:lpstr>Ready Queue And Various  I/O Device Queues</vt:lpstr>
      <vt:lpstr>Representation of Process Scheduling</vt:lpstr>
      <vt:lpstr>Schedulers</vt:lpstr>
      <vt:lpstr>Schedulers (Cont.)</vt:lpstr>
      <vt:lpstr>Addition of Medium Term Scheduling</vt:lpstr>
      <vt:lpstr>Context Switch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End of Chapter 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167</cp:revision>
  <cp:lastPrinted>2011-01-14T21:21:29Z</cp:lastPrinted>
  <dcterms:created xsi:type="dcterms:W3CDTF">2011-01-14T20:24:54Z</dcterms:created>
  <dcterms:modified xsi:type="dcterms:W3CDTF">2020-09-01T04:06:22Z</dcterms:modified>
</cp:coreProperties>
</file>