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27" r:id="rId2"/>
    <p:sldId id="263" r:id="rId3"/>
    <p:sldId id="329" r:id="rId4"/>
    <p:sldId id="339" r:id="rId5"/>
    <p:sldId id="264" r:id="rId6"/>
    <p:sldId id="285" r:id="rId7"/>
    <p:sldId id="331" r:id="rId8"/>
    <p:sldId id="330" r:id="rId9"/>
    <p:sldId id="332" r:id="rId10"/>
    <p:sldId id="333" r:id="rId11"/>
    <p:sldId id="279" r:id="rId12"/>
    <p:sldId id="280" r:id="rId13"/>
    <p:sldId id="281" r:id="rId14"/>
    <p:sldId id="282" r:id="rId15"/>
    <p:sldId id="303" r:id="rId16"/>
    <p:sldId id="283" r:id="rId17"/>
    <p:sldId id="258" r:id="rId18"/>
    <p:sldId id="286" r:id="rId19"/>
    <p:sldId id="259" r:id="rId20"/>
    <p:sldId id="304" r:id="rId21"/>
    <p:sldId id="257" r:id="rId22"/>
    <p:sldId id="334" r:id="rId23"/>
    <p:sldId id="288" r:id="rId24"/>
    <p:sldId id="340" r:id="rId25"/>
    <p:sldId id="341" r:id="rId26"/>
    <p:sldId id="342" r:id="rId27"/>
    <p:sldId id="343" r:id="rId28"/>
    <p:sldId id="265" r:id="rId29"/>
    <p:sldId id="344" r:id="rId30"/>
    <p:sldId id="345" r:id="rId31"/>
    <p:sldId id="287" r:id="rId32"/>
    <p:sldId id="346" r:id="rId33"/>
    <p:sldId id="305" r:id="rId34"/>
    <p:sldId id="306" r:id="rId35"/>
    <p:sldId id="307" r:id="rId36"/>
    <p:sldId id="308" r:id="rId37"/>
    <p:sldId id="309" r:id="rId38"/>
    <p:sldId id="310" r:id="rId39"/>
    <p:sldId id="347" r:id="rId40"/>
    <p:sldId id="338" r:id="rId41"/>
    <p:sldId id="337" r:id="rId42"/>
    <p:sldId id="289" r:id="rId43"/>
    <p:sldId id="290" r:id="rId44"/>
    <p:sldId id="335" r:id="rId45"/>
    <p:sldId id="328" r:id="rId46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94" y="-108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32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33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35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37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38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40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42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  </a:t>
            </a:r>
            <a:r>
              <a:rPr lang="en-US" dirty="0" smtClean="0"/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Parallel Execution on a </a:t>
            </a:r>
            <a:br>
              <a:rPr lang="en-US" sz="4000" smtClean="0"/>
            </a:br>
            <a:r>
              <a:rPr lang="en-US" sz="4000" smtClean="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0" y="3206750"/>
            <a:ext cx="914717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Thread management done by user-level threads library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Three primary thread libraries:</a:t>
            </a:r>
          </a:p>
          <a:p>
            <a:pPr lvl="1"/>
            <a:r>
              <a:rPr lang="en-US" sz="3200" dirty="0" smtClean="0"/>
              <a:t> POSIX </a:t>
            </a:r>
            <a:r>
              <a:rPr lang="en-US" sz="3200" b="1" dirty="0" err="1" smtClean="0">
                <a:solidFill>
                  <a:srgbClr val="3366FF"/>
                </a:solidFill>
              </a:rPr>
              <a:t>Pthreads</a:t>
            </a:r>
            <a:endParaRPr lang="en-US" sz="3200" b="1" i="1" dirty="0" smtClean="0">
              <a:solidFill>
                <a:srgbClr val="3366FF"/>
              </a:solidFill>
            </a:endParaRPr>
          </a:p>
          <a:p>
            <a:pPr lvl="1"/>
            <a:r>
              <a:rPr lang="en-US" sz="3200" dirty="0" smtClean="0"/>
              <a:t> Win32 threads</a:t>
            </a:r>
          </a:p>
          <a:p>
            <a:pPr lvl="1"/>
            <a:r>
              <a:rPr lang="en-US" sz="3200" dirty="0" smtClean="0"/>
              <a:t> Java threads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Supported by the Kernel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Examples</a:t>
            </a:r>
          </a:p>
          <a:p>
            <a:pPr lvl="1"/>
            <a:r>
              <a:rPr lang="en-US" sz="3200" dirty="0" smtClean="0"/>
              <a:t>Windows XP/2000</a:t>
            </a:r>
          </a:p>
          <a:p>
            <a:pPr lvl="1"/>
            <a:r>
              <a:rPr lang="en-US" sz="3200" dirty="0" smtClean="0"/>
              <a:t>Solaris</a:t>
            </a:r>
          </a:p>
          <a:p>
            <a:pPr lvl="1"/>
            <a:r>
              <a:rPr lang="en-US" sz="3200" dirty="0" smtClean="0"/>
              <a:t>Linux</a:t>
            </a:r>
          </a:p>
          <a:p>
            <a:pPr lvl="1"/>
            <a:r>
              <a:rPr lang="en-US" sz="3200" dirty="0" smtClean="0"/>
              <a:t>Tru64 UNIX</a:t>
            </a:r>
          </a:p>
          <a:p>
            <a:pPr lvl="1"/>
            <a:r>
              <a:rPr lang="en-US" sz="3200" dirty="0" smtClean="0"/>
              <a:t>Mac OS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Many-to-One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One-to-One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Many-to-Many</a:t>
            </a:r>
          </a:p>
          <a:p>
            <a:endParaRPr lang="en-US" sz="3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Many user-level threads mapped to single kernel thread</a:t>
            </a:r>
          </a:p>
          <a:p>
            <a:r>
              <a:rPr lang="en-US" sz="3200" dirty="0"/>
              <a:t>Thread management is done by the thread library in user </a:t>
            </a:r>
            <a:r>
              <a:rPr lang="en-US" sz="3200" dirty="0" smtClean="0"/>
              <a:t>space.</a:t>
            </a:r>
          </a:p>
          <a:p>
            <a:r>
              <a:rPr lang="en-US" sz="3200" dirty="0"/>
              <a:t>However, the </a:t>
            </a:r>
            <a:r>
              <a:rPr lang="en-US" sz="3200" dirty="0" smtClean="0"/>
              <a:t>entire process </a:t>
            </a:r>
            <a:r>
              <a:rPr lang="en-US" sz="3200" dirty="0"/>
              <a:t>will block if a thread makes a blocking system call.</a:t>
            </a:r>
            <a:endParaRPr lang="en-US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ecause only one </a:t>
            </a:r>
            <a:r>
              <a:rPr lang="en-US" sz="3200" dirty="0"/>
              <a:t>thread can access the kernel at a </a:t>
            </a:r>
            <a:r>
              <a:rPr lang="en-US" sz="3200" dirty="0" smtClean="0"/>
              <a:t>time multiple </a:t>
            </a:r>
            <a:r>
              <a:rPr lang="en-US" sz="3200" dirty="0"/>
              <a:t>threads are unable to run </a:t>
            </a:r>
            <a:r>
              <a:rPr lang="en-US" sz="3200" dirty="0" smtClean="0"/>
              <a:t>in parallel </a:t>
            </a:r>
            <a:r>
              <a:rPr lang="en-US" sz="3200" dirty="0"/>
              <a:t>on multicore systems.</a:t>
            </a:r>
            <a:endParaRPr lang="en-US" sz="3200" dirty="0" smtClean="0"/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32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sz="32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3" y="1522413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241" y="1063690"/>
            <a:ext cx="13398759" cy="8080310"/>
          </a:xfrm>
        </p:spPr>
        <p:txBody>
          <a:bodyPr/>
          <a:lstStyle/>
          <a:p>
            <a:pPr algn="just"/>
            <a:r>
              <a:rPr lang="en-US" sz="3200" dirty="0" smtClean="0"/>
              <a:t>Each user-level thread maps to kernel thread.</a:t>
            </a:r>
          </a:p>
          <a:p>
            <a:pPr algn="just"/>
            <a:r>
              <a:rPr lang="en-US" sz="3200" dirty="0" smtClean="0"/>
              <a:t>It provides </a:t>
            </a:r>
            <a:r>
              <a:rPr lang="en-US" sz="3200" dirty="0"/>
              <a:t>more concurrency than the many-to-one model by allowing </a:t>
            </a:r>
            <a:r>
              <a:rPr lang="en-US" sz="3200" dirty="0" smtClean="0"/>
              <a:t>another thread </a:t>
            </a:r>
            <a:r>
              <a:rPr lang="en-US" sz="3200" dirty="0"/>
              <a:t>to run when a thread makes a blocking system call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It also </a:t>
            </a:r>
            <a:r>
              <a:rPr lang="en-US" sz="3200" dirty="0" smtClean="0"/>
              <a:t>allows multiple </a:t>
            </a:r>
            <a:r>
              <a:rPr lang="en-US" sz="3200" dirty="0"/>
              <a:t>threads to run in parallel on multiprocessors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The only drawback </a:t>
            </a:r>
            <a:r>
              <a:rPr lang="en-US" sz="3200" dirty="0" smtClean="0"/>
              <a:t>to this </a:t>
            </a:r>
            <a:r>
              <a:rPr lang="en-US" sz="3200" dirty="0"/>
              <a:t>model is that creating a user thread requires creating the </a:t>
            </a:r>
            <a:r>
              <a:rPr lang="en-US" sz="3200" dirty="0" smtClean="0"/>
              <a:t>corresponding kernel </a:t>
            </a:r>
            <a:r>
              <a:rPr lang="en-US" sz="3200" dirty="0"/>
              <a:t>thread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Because the overhead of creating kernel threads can burden </a:t>
            </a:r>
            <a:r>
              <a:rPr lang="en-US" sz="3200" dirty="0" smtClean="0"/>
              <a:t>the performance </a:t>
            </a:r>
            <a:r>
              <a:rPr lang="en-US" sz="3200" dirty="0"/>
              <a:t>of an application, most implementations of this model restrict </a:t>
            </a:r>
            <a:r>
              <a:rPr lang="en-US" sz="3200" dirty="0" smtClean="0"/>
              <a:t>the number </a:t>
            </a:r>
            <a:r>
              <a:rPr lang="en-US" sz="3200" dirty="0"/>
              <a:t>of threads supported by the system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Examples</a:t>
            </a:r>
          </a:p>
          <a:p>
            <a:pPr lvl="1"/>
            <a:r>
              <a:rPr lang="en-US" sz="3200" dirty="0" smtClean="0"/>
              <a:t>Windows NT/XP/2000</a:t>
            </a:r>
          </a:p>
          <a:p>
            <a:pPr lvl="1"/>
            <a:r>
              <a:rPr lang="en-US" sz="3200" dirty="0" smtClean="0"/>
              <a:t>Linux</a:t>
            </a:r>
          </a:p>
          <a:p>
            <a:pPr lvl="1"/>
            <a:r>
              <a:rPr lang="en-US" sz="3200" dirty="0" smtClean="0"/>
              <a:t>Solaris 9 and later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678113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100263"/>
            <a:ext cx="11550650" cy="5926137"/>
          </a:xfrm>
        </p:spPr>
        <p:txBody>
          <a:bodyPr/>
          <a:lstStyle/>
          <a:p>
            <a:pPr algn="just"/>
            <a:r>
              <a:rPr lang="en-US" sz="3200" dirty="0"/>
              <a:t>The many-to-many model </a:t>
            </a:r>
            <a:r>
              <a:rPr lang="en-US" sz="3200" dirty="0" smtClean="0"/>
              <a:t>multiplexes </a:t>
            </a:r>
            <a:r>
              <a:rPr lang="en-US" sz="3200" dirty="0"/>
              <a:t>many user-level threads </a:t>
            </a:r>
            <a:r>
              <a:rPr lang="en-US" sz="3200" dirty="0" smtClean="0"/>
              <a:t>to a </a:t>
            </a:r>
            <a:r>
              <a:rPr lang="en-US" sz="3200" dirty="0"/>
              <a:t>smaller or equal number of kernel threads.</a:t>
            </a:r>
            <a:endParaRPr lang="en-US" sz="3200" dirty="0" smtClean="0"/>
          </a:p>
          <a:p>
            <a:pPr algn="just"/>
            <a:r>
              <a:rPr lang="en-US" sz="3200" dirty="0" smtClean="0"/>
              <a:t>Allows the  operating system to create a sufficient number of kernel threads.</a:t>
            </a:r>
          </a:p>
          <a:p>
            <a:endParaRPr lang="en-US" sz="3200" dirty="0" smtClean="0"/>
          </a:p>
          <a:p>
            <a:r>
              <a:rPr lang="en-US" sz="3200" dirty="0" smtClean="0"/>
              <a:t>Solaris prior to version 9</a:t>
            </a:r>
          </a:p>
          <a:p>
            <a:endParaRPr lang="en-US" sz="3200" dirty="0" smtClean="0"/>
          </a:p>
          <a:p>
            <a:r>
              <a:rPr lang="en-US" sz="3200" dirty="0" smtClean="0"/>
              <a:t>Windows NT/2000 with the </a:t>
            </a:r>
            <a:r>
              <a:rPr lang="en-US" sz="3200" i="1" dirty="0" err="1" smtClean="0"/>
              <a:t>ThreadFiber</a:t>
            </a:r>
            <a:r>
              <a:rPr lang="en-US" sz="3200" dirty="0" smtClean="0"/>
              <a:t> package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25" y="1792288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Multithreading Models</a:t>
            </a:r>
          </a:p>
          <a:p>
            <a:r>
              <a:rPr lang="en-US" sz="2800" dirty="0" smtClean="0"/>
              <a:t>Thread Libraries</a:t>
            </a:r>
          </a:p>
          <a:p>
            <a:r>
              <a:rPr lang="en-US" sz="2800" dirty="0" smtClean="0"/>
              <a:t>Threading Issues</a:t>
            </a:r>
          </a:p>
          <a:p>
            <a:r>
              <a:rPr lang="en-US" sz="2800" dirty="0" smtClean="0"/>
              <a:t>Operating System Examples</a:t>
            </a:r>
          </a:p>
          <a:p>
            <a:r>
              <a:rPr lang="en-US" sz="2800" dirty="0" smtClean="0"/>
              <a:t>Windows XP Threads</a:t>
            </a:r>
          </a:p>
          <a:p>
            <a:r>
              <a:rPr lang="en-US" sz="2800" dirty="0" smtClean="0"/>
              <a:t>Linux Threads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sz="3200" dirty="0" smtClean="0"/>
              <a:t>Similar to M:M, except that it allows a user thread to be </a:t>
            </a:r>
            <a:r>
              <a:rPr lang="en-US" sz="3200" b="1" dirty="0" smtClean="0"/>
              <a:t>bound</a:t>
            </a:r>
            <a:r>
              <a:rPr lang="en-US" sz="3200" dirty="0" smtClean="0"/>
              <a:t> to kernel thread</a:t>
            </a:r>
          </a:p>
          <a:p>
            <a:endParaRPr lang="en-US" sz="3200" dirty="0" smtClean="0"/>
          </a:p>
          <a:p>
            <a:r>
              <a:rPr lang="en-US" sz="3200" dirty="0" smtClean="0"/>
              <a:t>Examples</a:t>
            </a:r>
          </a:p>
          <a:p>
            <a:pPr lvl="1"/>
            <a:r>
              <a:rPr lang="en-US" sz="3200" dirty="0" smtClean="0"/>
              <a:t>IRIX</a:t>
            </a:r>
          </a:p>
          <a:p>
            <a:pPr lvl="1"/>
            <a:r>
              <a:rPr lang="en-US" sz="3200" dirty="0" smtClean="0"/>
              <a:t>HP-UX</a:t>
            </a:r>
          </a:p>
          <a:p>
            <a:pPr lvl="1"/>
            <a:r>
              <a:rPr lang="en-US" sz="3200" dirty="0" smtClean="0"/>
              <a:t>Tru64 UNIX</a:t>
            </a:r>
          </a:p>
          <a:p>
            <a:pPr lvl="1"/>
            <a:r>
              <a:rPr lang="en-US" sz="3200" dirty="0" smtClean="0"/>
              <a:t>Solaris 8 and earlier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963" y="2108200"/>
            <a:ext cx="89138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Thread library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provides programmer with API for creating and managing threads</a:t>
            </a:r>
          </a:p>
          <a:p>
            <a:endParaRPr lang="en-US" sz="3200" dirty="0" smtClean="0"/>
          </a:p>
          <a:p>
            <a:r>
              <a:rPr lang="en-US" sz="3200" dirty="0" smtClean="0"/>
              <a:t>Two primary ways of implementing</a:t>
            </a:r>
          </a:p>
          <a:p>
            <a:pPr lvl="1"/>
            <a:r>
              <a:rPr lang="en-US" sz="3200" dirty="0" smtClean="0"/>
              <a:t>Library entirely in user space</a:t>
            </a:r>
          </a:p>
          <a:p>
            <a:pPr lvl="1"/>
            <a:r>
              <a:rPr lang="en-US" sz="3200" dirty="0" smtClean="0"/>
              <a:t>Kernel-level library supported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39513" cy="5954713"/>
          </a:xfrm>
        </p:spPr>
        <p:txBody>
          <a:bodyPr/>
          <a:lstStyle/>
          <a:p>
            <a:r>
              <a:rPr lang="en-US" sz="3200" dirty="0" smtClean="0"/>
              <a:t>May be provided either as user-level or kernel-level</a:t>
            </a:r>
          </a:p>
          <a:p>
            <a:endParaRPr lang="en-US" sz="3200" dirty="0" smtClean="0"/>
          </a:p>
          <a:p>
            <a:r>
              <a:rPr lang="en-US" sz="3200" dirty="0" smtClean="0"/>
              <a:t>A POSIX standard (IEEE 1003.1c) API for thread creation and synchronization</a:t>
            </a:r>
          </a:p>
          <a:p>
            <a:endParaRPr lang="en-US" sz="3200" dirty="0" smtClean="0"/>
          </a:p>
          <a:p>
            <a:r>
              <a:rPr lang="en-US" sz="3200" dirty="0" smtClean="0"/>
              <a:t>API specifies behavior of the thread library, implementation is up to development of the library</a:t>
            </a:r>
          </a:p>
          <a:p>
            <a:endParaRPr lang="en-US" sz="3200" dirty="0" smtClean="0"/>
          </a:p>
          <a:p>
            <a:r>
              <a:rPr lang="en-US" sz="3200" dirty="0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3716000" cy="96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121" y="0"/>
            <a:ext cx="13906121" cy="952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152525"/>
            <a:ext cx="8456613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sz="4000" smtClean="0"/>
              <a:t>Win32 API  Multithreaded C Program (Cont.)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84300"/>
            <a:ext cx="9263062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7613" y="1643063"/>
            <a:ext cx="10545762" cy="4130675"/>
          </a:xfrm>
        </p:spPr>
        <p:txBody>
          <a:bodyPr/>
          <a:lstStyle/>
          <a:p>
            <a:r>
              <a:rPr lang="en-US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Java threads may be created by: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Extending Thread class</a:t>
            </a:r>
          </a:p>
          <a:p>
            <a:pPr lvl="1"/>
            <a:r>
              <a:rPr lang="en-US" smtClean="0"/>
              <a:t>Implementing the Runnable interface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pic>
        <p:nvPicPr>
          <p:cNvPr id="675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8788" y="1201738"/>
            <a:ext cx="8002587" cy="698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dirty="0" smtClean="0"/>
              <a:t>To introduce the notion of a thread — a fundamental unit of CPU utilization that forms the basis of multithreaded computer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To discuss the APIs for the 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, Win32, and Java thread libraries</a:t>
            </a:r>
          </a:p>
          <a:p>
            <a:endParaRPr lang="en-US" sz="2800" dirty="0" smtClean="0"/>
          </a:p>
          <a:p>
            <a:r>
              <a:rPr lang="en-US" sz="2800" dirty="0" smtClean="0"/>
              <a:t>To examine issues related to multithreaded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1444625"/>
            <a:ext cx="10139363" cy="636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z="3200" dirty="0" smtClean="0"/>
              <a:t>Semantics of </a:t>
            </a:r>
            <a:r>
              <a:rPr lang="en-US" sz="3200" b="1" dirty="0" smtClean="0"/>
              <a:t>fork()</a:t>
            </a:r>
            <a:r>
              <a:rPr lang="en-US" sz="3200" dirty="0" smtClean="0"/>
              <a:t> and </a:t>
            </a:r>
            <a:r>
              <a:rPr lang="en-US" sz="3200" b="1" dirty="0" smtClean="0"/>
              <a:t>exec()</a:t>
            </a:r>
            <a:r>
              <a:rPr lang="en-US" sz="3200" dirty="0" smtClean="0"/>
              <a:t> system calls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3366FF"/>
                </a:solidFill>
              </a:rPr>
              <a:t>Thread cancellation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of </a:t>
            </a:r>
            <a:r>
              <a:rPr lang="en-US" sz="3200" b="1" dirty="0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z="3200" dirty="0" smtClean="0"/>
              <a:t>Asynchronous or deferred</a:t>
            </a:r>
          </a:p>
          <a:p>
            <a:pPr lvl="1"/>
            <a:endParaRPr lang="en-US" sz="3200" dirty="0" smtClean="0"/>
          </a:p>
          <a:p>
            <a:r>
              <a:rPr lang="en-US" sz="3200" b="1" dirty="0" smtClean="0">
                <a:solidFill>
                  <a:srgbClr val="3366FF"/>
                </a:solidFill>
              </a:rPr>
              <a:t>Signal </a:t>
            </a:r>
            <a:r>
              <a:rPr lang="en-US" sz="3200" dirty="0" smtClean="0"/>
              <a:t>handling</a:t>
            </a:r>
          </a:p>
          <a:p>
            <a:pPr lvl="1"/>
            <a:r>
              <a:rPr lang="en-US" sz="3200" dirty="0" smtClean="0"/>
              <a:t>Synchronous and asynchronous</a:t>
            </a:r>
          </a:p>
          <a:p>
            <a:pPr lvl="1">
              <a:buFont typeface="Monotype Sorts" charset="2"/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1958975"/>
            <a:ext cx="11028362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100" dirty="0" smtClean="0"/>
          </a:p>
          <a:p>
            <a:r>
              <a:rPr lang="en-US" sz="3200" b="1" dirty="0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sz="3200" b="1" dirty="0" smtClean="0">
                <a:solidFill>
                  <a:srgbClr val="3366FF"/>
                </a:solidFill>
              </a:rPr>
              <a:t>Thread-specific data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3200" dirty="0" smtClean="0"/>
              <a:t>Create Facility needed for data private to thread</a:t>
            </a:r>
            <a:endParaRPr lang="en-US" sz="3200" b="1" dirty="0" smtClean="0">
              <a:solidFill>
                <a:srgbClr val="3366FF"/>
              </a:solidFill>
            </a:endParaRPr>
          </a:p>
          <a:p>
            <a:r>
              <a:rPr lang="en-US" sz="3200" b="1" dirty="0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sz="32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If one thread on a program calls fork() , does the new process duplicate all threads , or is the new process single-threaded ?</a:t>
            </a:r>
          </a:p>
          <a:p>
            <a:r>
              <a:rPr lang="en-US" sz="3200" dirty="0" smtClean="0"/>
              <a:t>Some UNIX systems have chosen to have two versions of fork(),</a:t>
            </a:r>
          </a:p>
          <a:p>
            <a:pPr>
              <a:buNone/>
            </a:pPr>
            <a:r>
              <a:rPr lang="en-US" sz="3200" dirty="0" smtClean="0"/>
              <a:t>      (a) one that duplicates all threads.</a:t>
            </a:r>
          </a:p>
          <a:p>
            <a:pPr>
              <a:buClr>
                <a:srgbClr val="CC6600"/>
              </a:buClr>
              <a:buNone/>
            </a:pPr>
            <a:r>
              <a:rPr lang="en-US" sz="3200" dirty="0" smtClean="0"/>
              <a:t>      (b) one that duplicates  only the  thread that invoked the fork()                system call.</a:t>
            </a:r>
          </a:p>
          <a:p>
            <a:r>
              <a:rPr lang="en-US" sz="3200" dirty="0" smtClean="0"/>
              <a:t> Which of the two versions  of fork() to use depends on the exec() system call.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smtClean="0"/>
              <a:t>Terminating a thread before it has finished</a:t>
            </a:r>
          </a:p>
          <a:p>
            <a:endParaRPr lang="en-US" smtClean="0"/>
          </a:p>
          <a:p>
            <a:r>
              <a:rPr lang="en-US" smtClean="0"/>
              <a:t>Two general approaches:</a:t>
            </a:r>
          </a:p>
          <a:p>
            <a:pPr lvl="1"/>
            <a:r>
              <a:rPr lang="en-US" b="1" smtClean="0"/>
              <a:t>Asynchronous cancellation</a:t>
            </a:r>
            <a:r>
              <a:rPr lang="en-US" smtClean="0"/>
              <a:t> terminates the target thread immediately.</a:t>
            </a:r>
          </a:p>
          <a:p>
            <a:pPr lvl="1"/>
            <a:r>
              <a:rPr lang="en-US" b="1" smtClean="0"/>
              <a:t>Deferred cancellation</a:t>
            </a:r>
            <a:r>
              <a:rPr lang="en-US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/>
            <a:r>
              <a:rPr lang="en-US" smtClean="0"/>
              <a:t>Signals are used in UNIX systems to notify a process that a particular event has occurred.</a:t>
            </a:r>
          </a:p>
          <a:p>
            <a:pPr marL="542925" indent="-542925"/>
            <a:endParaRPr lang="en-US" sz="1100" smtClean="0"/>
          </a:p>
          <a:p>
            <a:pPr marL="542925" indent="-542925"/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signal handler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used to process signals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generated by particular event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delivered to a process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handled</a:t>
            </a:r>
          </a:p>
          <a:p>
            <a:pPr marL="1141413" lvl="1" indent="-488950">
              <a:buFont typeface="Webdings" charset="2"/>
              <a:buAutoNum type="arabicPeriod"/>
            </a:pPr>
            <a:endParaRPr lang="en-US" sz="1100" smtClean="0"/>
          </a:p>
          <a:p>
            <a:pPr marL="542925" indent="-542925"/>
            <a:r>
              <a:rPr lang="en-US" smtClean="0"/>
              <a:t>Options:</a:t>
            </a:r>
          </a:p>
          <a:p>
            <a:pPr marL="1141413" lvl="1" indent="-488950"/>
            <a:r>
              <a:rPr lang="en-US" smtClean="0"/>
              <a:t>Deliver the signal to the thread to which the signal applies</a:t>
            </a:r>
          </a:p>
          <a:p>
            <a:pPr marL="1141413" lvl="1" indent="-488950"/>
            <a:r>
              <a:rPr lang="en-US" smtClean="0"/>
              <a:t>Deliver the signal to every thread in the process</a:t>
            </a:r>
          </a:p>
          <a:p>
            <a:pPr marL="1141413" lvl="1" indent="-488950"/>
            <a:r>
              <a:rPr lang="en-US" smtClean="0"/>
              <a:t>Deliver the signal to certain threads in the process</a:t>
            </a:r>
          </a:p>
          <a:p>
            <a:pPr marL="1141413" lvl="1" indent="-488950"/>
            <a:r>
              <a:rPr lang="en-US" smtClean="0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smtClean="0"/>
              <a:t>Create a number of threads in a pool where they await work</a:t>
            </a:r>
          </a:p>
          <a:p>
            <a:endParaRPr lang="en-US" smtClean="0"/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Usually slightly faster to service a request with an existing thread than create a new thread</a:t>
            </a:r>
          </a:p>
          <a:p>
            <a:pPr lvl="1"/>
            <a:r>
              <a:rPr lang="en-US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0813" cy="5970588"/>
          </a:xfrm>
        </p:spPr>
        <p:txBody>
          <a:bodyPr/>
          <a:lstStyle/>
          <a:p>
            <a:r>
              <a:rPr lang="en-US" smtClean="0"/>
              <a:t>Allows each thread to have its own copy of data</a:t>
            </a:r>
          </a:p>
          <a:p>
            <a:endParaRPr lang="en-US" smtClean="0"/>
          </a:p>
          <a:p>
            <a:r>
              <a:rPr lang="en-US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mtClean="0"/>
              <a:t>Both M:M and Two-level models require communication to maintain the appropriate number of kernel threads allocated to the application</a:t>
            </a:r>
          </a:p>
          <a:p>
            <a:endParaRPr lang="en-US" smtClean="0"/>
          </a:p>
          <a:p>
            <a:r>
              <a:rPr lang="en-US" smtClean="0"/>
              <a:t>Scheduler activations provide </a:t>
            </a:r>
            <a:r>
              <a:rPr lang="en-US" b="1" smtClean="0">
                <a:solidFill>
                  <a:srgbClr val="3366FF"/>
                </a:solidFill>
              </a:rPr>
              <a:t>upcalls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a communication mechanism from the kernel to the thread library</a:t>
            </a:r>
          </a:p>
          <a:p>
            <a:endParaRPr lang="en-US" smtClean="0"/>
          </a:p>
          <a:p>
            <a:r>
              <a:rPr lang="en-US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Processes</a:t>
            </a:r>
          </a:p>
        </p:txBody>
      </p:sp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38" y="1955800"/>
            <a:ext cx="4646612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Threads run within application</a:t>
            </a:r>
          </a:p>
          <a:p>
            <a:r>
              <a:rPr lang="en-US" sz="2800" dirty="0" smtClean="0"/>
              <a:t>Multiple tasks with the application can be implemented by separate threads</a:t>
            </a:r>
          </a:p>
          <a:p>
            <a:pPr lvl="1"/>
            <a:r>
              <a:rPr lang="en-US" sz="2800" dirty="0" smtClean="0"/>
              <a:t>Update display</a:t>
            </a:r>
          </a:p>
          <a:p>
            <a:pPr lvl="1"/>
            <a:r>
              <a:rPr lang="en-US" sz="2800" dirty="0" smtClean="0"/>
              <a:t>Fetch data</a:t>
            </a:r>
          </a:p>
          <a:p>
            <a:pPr lvl="1"/>
            <a:r>
              <a:rPr lang="en-US" sz="2800" dirty="0" smtClean="0"/>
              <a:t>Spell checking</a:t>
            </a:r>
          </a:p>
          <a:p>
            <a:pPr lvl="1"/>
            <a:r>
              <a:rPr lang="en-US" sz="2800" dirty="0" smtClean="0"/>
              <a:t>Answer a network request</a:t>
            </a:r>
          </a:p>
          <a:p>
            <a:r>
              <a:rPr lang="en-US" sz="2800" dirty="0" smtClean="0"/>
              <a:t>Process creation is heavy-weight while thread creation is light-weight</a:t>
            </a:r>
          </a:p>
          <a:p>
            <a:r>
              <a:rPr lang="en-US" sz="2800" dirty="0" smtClean="0"/>
              <a:t>Can simplify code, increase efficiency</a:t>
            </a:r>
          </a:p>
          <a:p>
            <a:r>
              <a:rPr lang="en-US" sz="2800" dirty="0" smtClean="0"/>
              <a:t>Kernels are generally multithreaded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mtClean="0"/>
              <a:t>Windows XP Threads</a:t>
            </a:r>
          </a:p>
          <a:p>
            <a:endParaRPr lang="en-US" smtClean="0"/>
          </a:p>
          <a:p>
            <a:r>
              <a:rPr lang="en-US" smtClean="0"/>
              <a:t>Linux Thread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1458913"/>
            <a:ext cx="75628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463338" cy="6856412"/>
          </a:xfrm>
        </p:spPr>
        <p:txBody>
          <a:bodyPr/>
          <a:lstStyle/>
          <a:p>
            <a:r>
              <a:rPr lang="en-US" smtClean="0"/>
              <a:t>Implements the one-to-one mapping, kernel-level</a:t>
            </a:r>
          </a:p>
          <a:p>
            <a:endParaRPr lang="en-US" sz="1100" smtClean="0"/>
          </a:p>
          <a:p>
            <a:r>
              <a:rPr lang="en-US" smtClean="0"/>
              <a:t>Each thread contains</a:t>
            </a:r>
          </a:p>
          <a:p>
            <a:pPr lvl="1"/>
            <a:r>
              <a:rPr lang="en-US" smtClean="0"/>
              <a:t>A thread id</a:t>
            </a:r>
          </a:p>
          <a:p>
            <a:pPr lvl="1"/>
            <a:r>
              <a:rPr lang="en-US" smtClean="0"/>
              <a:t>Register set</a:t>
            </a:r>
          </a:p>
          <a:p>
            <a:pPr lvl="1"/>
            <a:r>
              <a:rPr lang="en-US" smtClean="0"/>
              <a:t>Separate user and kernel stacks</a:t>
            </a:r>
          </a:p>
          <a:p>
            <a:pPr lvl="1"/>
            <a:r>
              <a:rPr lang="en-US" smtClean="0"/>
              <a:t>Private data storage area</a:t>
            </a:r>
          </a:p>
          <a:p>
            <a:pPr lvl="1"/>
            <a:endParaRPr lang="en-US" sz="1100" smtClean="0"/>
          </a:p>
          <a:p>
            <a:r>
              <a:rPr lang="en-US" smtClean="0"/>
              <a:t>The register set, stacks, and private storage area are known as the </a:t>
            </a:r>
            <a:r>
              <a:rPr lang="en-US" b="1" smtClean="0">
                <a:solidFill>
                  <a:srgbClr val="3366FF"/>
                </a:solidFill>
              </a:rPr>
              <a:t>context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the threads</a:t>
            </a:r>
          </a:p>
          <a:p>
            <a:endParaRPr lang="en-US" sz="1100" smtClean="0"/>
          </a:p>
          <a:p>
            <a:r>
              <a:rPr lang="en-US" smtClean="0"/>
              <a:t>The primary data structures of a thread include:</a:t>
            </a:r>
          </a:p>
          <a:p>
            <a:pPr lvl="1"/>
            <a:r>
              <a:rPr lang="en-US" smtClean="0"/>
              <a:t>ETHREAD (executive thread block)</a:t>
            </a:r>
          </a:p>
          <a:p>
            <a:pPr lvl="1"/>
            <a:r>
              <a:rPr lang="en-US" smtClean="0"/>
              <a:t>KTHREAD (kernel thread block)</a:t>
            </a:r>
          </a:p>
          <a:p>
            <a:pPr lvl="1"/>
            <a:r>
              <a:rPr lang="en-US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47863"/>
            <a:ext cx="11345863" cy="5994400"/>
          </a:xfrm>
        </p:spPr>
        <p:txBody>
          <a:bodyPr/>
          <a:lstStyle/>
          <a:p>
            <a:r>
              <a:rPr lang="en-US" smtClean="0"/>
              <a:t>Linux refers to them as </a:t>
            </a:r>
            <a:r>
              <a:rPr lang="en-US" i="1" smtClean="0"/>
              <a:t>tasks</a:t>
            </a:r>
            <a:r>
              <a:rPr lang="en-US" smtClean="0"/>
              <a:t> rather than </a:t>
            </a:r>
            <a:r>
              <a:rPr lang="en-US" i="1" smtClean="0"/>
              <a:t>threads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Thread creation is done through </a:t>
            </a:r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system call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allows a child task to share the address space of the parent task (process)</a:t>
            </a:r>
          </a:p>
          <a:p>
            <a:endParaRPr lang="en-US" smtClean="0">
              <a:latin typeface="Courier New" charset="0"/>
              <a:cs typeface="Courier New" charset="0"/>
            </a:endParaRPr>
          </a:p>
          <a:p>
            <a:r>
              <a:rPr lang="en-US" smtClean="0">
                <a:latin typeface="Courier New" charset="0"/>
                <a:cs typeface="Courier New" charset="0"/>
              </a:rPr>
              <a:t>struct task_struct </a:t>
            </a:r>
            <a:r>
              <a:rPr lang="en-US" smtClean="0">
                <a:cs typeface="Courier New" charset="0"/>
              </a:rPr>
              <a:t>points to process data structures (shared or unique)</a:t>
            </a:r>
            <a:endParaRPr lang="en-US" smtClean="0">
              <a:latin typeface="Courier New" charset="0"/>
              <a:cs typeface="Courier New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4845050"/>
            <a:ext cx="91074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98625" y="1362075"/>
            <a:ext cx="10515600" cy="1903413"/>
          </a:xfrm>
          <a:prstGeom prst="rect">
            <a:avLst/>
          </a:prstGeom>
          <a:noFill/>
        </p:spPr>
        <p:txBody>
          <a:bodyPr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fork() </a:t>
            </a:r>
            <a:r>
              <a:rPr kumimoji="1" lang="en-US">
                <a:latin typeface="Helvetica" charset="0"/>
              </a:rPr>
              <a:t>and </a:t>
            </a:r>
            <a:r>
              <a:rPr kumimoji="1" lang="en-US">
                <a:latin typeface="Courier New" charset="0"/>
                <a:cs typeface="Courier New" charset="0"/>
              </a:rPr>
              <a:t>clone()</a:t>
            </a:r>
            <a:r>
              <a:rPr kumimoji="1" lang="en-US">
                <a:latin typeface="Helvetica" charset="0"/>
              </a:rPr>
              <a:t> system calls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Doesn’t distinguish between process and thread</a:t>
            </a:r>
          </a:p>
          <a:p>
            <a:pPr marL="1141413" lvl="1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Uses term </a:t>
            </a:r>
            <a:r>
              <a:rPr kumimoji="1" lang="en-US" i="1">
                <a:latin typeface="Helvetica" charset="0"/>
              </a:rPr>
              <a:t>task </a:t>
            </a:r>
            <a:r>
              <a:rPr kumimoji="1" lang="en-US">
                <a:latin typeface="Helvetica" charset="0"/>
              </a:rPr>
              <a:t>rather than thread</a:t>
            </a:r>
            <a:r>
              <a:rPr lang="en-US"/>
              <a:t> 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clone() </a:t>
            </a:r>
            <a:r>
              <a:rPr kumimoji="1" lang="en-US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struct task_struct </a:t>
            </a:r>
            <a:r>
              <a:rPr kumimoji="1" lang="en-US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740" y="1308748"/>
            <a:ext cx="12344400" cy="7499350"/>
          </a:xfrm>
        </p:spPr>
        <p:txBody>
          <a:bodyPr/>
          <a:lstStyle/>
          <a:p>
            <a:pPr algn="just"/>
            <a:r>
              <a:rPr lang="en-US" sz="2800" b="1" dirty="0" smtClean="0"/>
              <a:t>Responsiveness: </a:t>
            </a:r>
            <a:r>
              <a:rPr lang="en-US" sz="2800" dirty="0"/>
              <a:t>Multithreading an interactive application may </a:t>
            </a:r>
            <a:r>
              <a:rPr lang="en-US" sz="2800" dirty="0" smtClean="0"/>
              <a:t>allow a </a:t>
            </a:r>
            <a:r>
              <a:rPr lang="en-US" sz="2800" dirty="0"/>
              <a:t>program to continue running even if part of it is blocked or </a:t>
            </a:r>
            <a:r>
              <a:rPr lang="en-US" sz="2800" dirty="0" smtClean="0"/>
              <a:t>is performing </a:t>
            </a:r>
            <a:r>
              <a:rPr lang="en-US" sz="2800" dirty="0"/>
              <a:t>a lengthy operation, thereby increasing responsiveness </a:t>
            </a:r>
            <a:r>
              <a:rPr lang="en-US" sz="2800" dirty="0" smtClean="0"/>
              <a:t>to the </a:t>
            </a:r>
            <a:r>
              <a:rPr lang="en-US" sz="2800" dirty="0"/>
              <a:t>user.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 smtClean="0"/>
              <a:t>Resource Sharing: </a:t>
            </a:r>
            <a:r>
              <a:rPr lang="en-US" sz="2800" dirty="0"/>
              <a:t>The benefit of sharing code and data is that it allows an application </a:t>
            </a:r>
            <a:r>
              <a:rPr lang="en-US" sz="2800" dirty="0" smtClean="0"/>
              <a:t>to have </a:t>
            </a:r>
            <a:r>
              <a:rPr lang="en-US" sz="2800" dirty="0"/>
              <a:t>several different threads of activity within the same </a:t>
            </a:r>
            <a:r>
              <a:rPr lang="en-US" sz="2800" dirty="0" smtClean="0"/>
              <a:t>address space</a:t>
            </a:r>
            <a:r>
              <a:rPr lang="en-US" sz="2800" dirty="0"/>
              <a:t>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algn="just"/>
            <a:r>
              <a:rPr lang="en-US" sz="2800" b="1" dirty="0" smtClean="0"/>
              <a:t>Economy: </a:t>
            </a:r>
            <a:r>
              <a:rPr lang="en-US" sz="2800" dirty="0" smtClean="0"/>
              <a:t>Allocating </a:t>
            </a:r>
            <a:r>
              <a:rPr lang="en-US" sz="2800" dirty="0"/>
              <a:t>memory and resources for process creation is </a:t>
            </a:r>
            <a:r>
              <a:rPr lang="en-US" sz="2800" dirty="0" smtClean="0"/>
              <a:t>costly. Because </a:t>
            </a:r>
            <a:r>
              <a:rPr lang="en-US" sz="2800" dirty="0"/>
              <a:t>threads share the resources of the process to which they </a:t>
            </a:r>
            <a:r>
              <a:rPr lang="en-US" sz="2800" dirty="0" smtClean="0"/>
              <a:t>belong, it </a:t>
            </a:r>
            <a:r>
              <a:rPr lang="en-US" sz="2800" dirty="0"/>
              <a:t>is more economical to create and context-switch threads.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algn="just"/>
            <a:r>
              <a:rPr lang="en-US" sz="2800" b="1" dirty="0" smtClean="0"/>
              <a:t>Scalability: </a:t>
            </a:r>
            <a:r>
              <a:rPr lang="en-US" sz="2800" dirty="0"/>
              <a:t>The benefits of multithreading can be even greater in </a:t>
            </a:r>
            <a:r>
              <a:rPr lang="en-US" sz="2800" dirty="0" smtClean="0"/>
              <a:t>a multiprocessor </a:t>
            </a:r>
            <a:r>
              <a:rPr lang="en-US" sz="2800" dirty="0"/>
              <a:t>architecture, where threads may be running in </a:t>
            </a:r>
            <a:r>
              <a:rPr lang="en-US" sz="2800" dirty="0" smtClean="0"/>
              <a:t>parallel on </a:t>
            </a:r>
            <a:r>
              <a:rPr lang="en-US" sz="2800" dirty="0"/>
              <a:t>different processing cores.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97708" y="1101012"/>
            <a:ext cx="12319713" cy="80429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Multicore systems putting pressure on programmers, challenges include:</a:t>
            </a:r>
          </a:p>
          <a:p>
            <a:pPr algn="just"/>
            <a:r>
              <a:rPr lang="en-US" sz="2800" b="1" dirty="0" smtClean="0"/>
              <a:t>Dividing activities :</a:t>
            </a:r>
            <a:r>
              <a:rPr lang="en-US" sz="2800" dirty="0">
                <a:latin typeface="Palatino-Roman"/>
              </a:rPr>
              <a:t>This involves examining applications to find </a:t>
            </a:r>
            <a:r>
              <a:rPr lang="en-US" sz="2800" dirty="0" smtClean="0">
                <a:latin typeface="Palatino-Roman"/>
              </a:rPr>
              <a:t>areas that </a:t>
            </a:r>
            <a:r>
              <a:rPr lang="en-US" sz="2800" dirty="0">
                <a:latin typeface="Palatino-Roman"/>
              </a:rPr>
              <a:t>can be divided into separate, concurrent tasks.</a:t>
            </a:r>
            <a:r>
              <a:rPr lang="en-US" sz="2800" b="1" dirty="0" smtClean="0"/>
              <a:t> </a:t>
            </a:r>
          </a:p>
          <a:p>
            <a:pPr algn="just"/>
            <a:r>
              <a:rPr lang="en-US" sz="2800" b="1" dirty="0" smtClean="0"/>
              <a:t>Balance : </a:t>
            </a:r>
            <a:r>
              <a:rPr lang="en-US" sz="2800" dirty="0"/>
              <a:t>While identifying tasks that can run in </a:t>
            </a:r>
            <a:r>
              <a:rPr lang="en-US" sz="2800" dirty="0" smtClean="0"/>
              <a:t>parallel, programmers must </a:t>
            </a:r>
            <a:r>
              <a:rPr lang="en-US" sz="2800" dirty="0"/>
              <a:t>also ensure that the tasks perform equal work of equal </a:t>
            </a:r>
            <a:r>
              <a:rPr lang="en-US" sz="2800" dirty="0" smtClean="0"/>
              <a:t>value.</a:t>
            </a:r>
          </a:p>
          <a:p>
            <a:pPr algn="just"/>
            <a:r>
              <a:rPr lang="en-US" sz="2800" b="1" dirty="0" smtClean="0"/>
              <a:t>Data splitting: </a:t>
            </a:r>
            <a:r>
              <a:rPr lang="en-US" sz="2800" dirty="0"/>
              <a:t>Just as applications are divided into separate tasks, </a:t>
            </a:r>
            <a:r>
              <a:rPr lang="en-US" sz="2800" dirty="0" smtClean="0"/>
              <a:t>the data </a:t>
            </a:r>
            <a:r>
              <a:rPr lang="en-US" sz="2800" dirty="0"/>
              <a:t>accessed and manipulated by the tasks must be divided to run </a:t>
            </a:r>
            <a:r>
              <a:rPr lang="en-US" sz="2800" dirty="0" smtClean="0"/>
              <a:t>on separate cores.</a:t>
            </a:r>
            <a:endParaRPr lang="en-US" sz="2800" b="1" dirty="0"/>
          </a:p>
          <a:p>
            <a:pPr algn="just"/>
            <a:r>
              <a:rPr lang="en-US" sz="2800" b="1" dirty="0" smtClean="0"/>
              <a:t>Data dependency : </a:t>
            </a:r>
            <a:r>
              <a:rPr lang="en-US" sz="2800" dirty="0" smtClean="0"/>
              <a:t>The </a:t>
            </a:r>
            <a:r>
              <a:rPr lang="en-US" sz="2800" dirty="0"/>
              <a:t>data accessed by the tasks must be examined </a:t>
            </a:r>
            <a:r>
              <a:rPr lang="en-US" sz="2800" dirty="0" smtClean="0"/>
              <a:t>for dependencies </a:t>
            </a:r>
            <a:r>
              <a:rPr lang="en-US" sz="2800" dirty="0"/>
              <a:t>between two or more tasks. When one task depends </a:t>
            </a:r>
            <a:r>
              <a:rPr lang="en-US" sz="2800" dirty="0" smtClean="0"/>
              <a:t>on data </a:t>
            </a:r>
            <a:r>
              <a:rPr lang="en-US" sz="2800" dirty="0"/>
              <a:t>from another, programmers must ensure that the execution of </a:t>
            </a:r>
            <a:r>
              <a:rPr lang="en-US" sz="2800" dirty="0" smtClean="0"/>
              <a:t>the tasks </a:t>
            </a:r>
            <a:r>
              <a:rPr lang="en-US" sz="2800" dirty="0"/>
              <a:t>is synchronized to accommodate the data </a:t>
            </a:r>
            <a:r>
              <a:rPr lang="en-US" sz="2800" dirty="0" smtClean="0"/>
              <a:t>dependency.</a:t>
            </a:r>
            <a:endParaRPr lang="en-US" sz="2800" b="1" dirty="0"/>
          </a:p>
          <a:p>
            <a:pPr algn="just"/>
            <a:r>
              <a:rPr lang="en-US" sz="2800" b="1" dirty="0" smtClean="0"/>
              <a:t>Testing and debugging: </a:t>
            </a:r>
            <a:r>
              <a:rPr lang="en-US" sz="2800" dirty="0"/>
              <a:t>When a program is running in parallel </a:t>
            </a:r>
            <a:r>
              <a:rPr lang="en-US" sz="2800" dirty="0" smtClean="0"/>
              <a:t>on multiple </a:t>
            </a:r>
            <a:r>
              <a:rPr lang="en-US" sz="2800" dirty="0"/>
              <a:t>cores, many different execution paths are possible. Testing </a:t>
            </a:r>
            <a:r>
              <a:rPr lang="en-US" sz="2800" dirty="0" smtClean="0"/>
              <a:t>and  debugging </a:t>
            </a:r>
            <a:r>
              <a:rPr lang="en-US" sz="2800" dirty="0"/>
              <a:t>such concurrent programs is inherently more difficult </a:t>
            </a:r>
            <a:r>
              <a:rPr lang="en-US" sz="2800" dirty="0" smtClean="0"/>
              <a:t>than      testing </a:t>
            </a:r>
            <a:r>
              <a:rPr lang="en-US" sz="2800" dirty="0"/>
              <a:t>and debugging single-threaded applications.</a:t>
            </a:r>
            <a:endParaRPr lang="en-US" sz="2800" b="1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38" y="2946400"/>
            <a:ext cx="106632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4438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Concurrent Execution on a </a:t>
            </a:r>
            <a:br>
              <a:rPr lang="en-US" sz="4000" smtClean="0"/>
            </a:br>
            <a:r>
              <a:rPr lang="en-US" sz="4000" smtClean="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3554413"/>
            <a:ext cx="11422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1768</TotalTime>
  <Words>1329</Words>
  <Application>Microsoft Office PowerPoint</Application>
  <PresentationFormat>Custom</PresentationFormat>
  <Paragraphs>245</Paragraphs>
  <Slides>45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os-8</vt:lpstr>
      <vt:lpstr>  Threads</vt:lpstr>
      <vt:lpstr> Threads</vt:lpstr>
      <vt:lpstr>Objectives</vt:lpstr>
      <vt:lpstr>Motivation</vt:lpstr>
      <vt:lpstr>Single and Multithreaded Processes</vt:lpstr>
      <vt:lpstr>Benefits</vt:lpstr>
      <vt:lpstr>Multicore Programming</vt:lpstr>
      <vt:lpstr>Multithreaded Server Architecture</vt:lpstr>
      <vt:lpstr>Concurrent Execution on a  Single-core System</vt:lpstr>
      <vt:lpstr>Parallel Execution on a  Multicore System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Pthreads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Lightweight Processes</vt:lpstr>
      <vt:lpstr>Operating System Examples</vt:lpstr>
      <vt:lpstr>Windows XP Threads Data Structures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Admin</cp:lastModifiedBy>
  <cp:revision>225</cp:revision>
  <cp:lastPrinted>2011-01-26T17:51:27Z</cp:lastPrinted>
  <dcterms:created xsi:type="dcterms:W3CDTF">2011-01-26T16:51:35Z</dcterms:created>
  <dcterms:modified xsi:type="dcterms:W3CDTF">2020-09-01T04:05:33Z</dcterms:modified>
</cp:coreProperties>
</file>