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46"/>
  </p:notesMasterIdLst>
  <p:handoutMasterIdLst>
    <p:handoutMasterId r:id="rId47"/>
  </p:handoutMasterIdLst>
  <p:sldIdLst>
    <p:sldId id="313" r:id="rId2"/>
    <p:sldId id="264" r:id="rId3"/>
    <p:sldId id="310" r:id="rId4"/>
    <p:sldId id="265" r:id="rId5"/>
    <p:sldId id="266" r:id="rId6"/>
    <p:sldId id="267" r:id="rId7"/>
    <p:sldId id="268" r:id="rId8"/>
    <p:sldId id="269" r:id="rId9"/>
    <p:sldId id="270" r:id="rId10"/>
    <p:sldId id="271" r:id="rId11"/>
    <p:sldId id="256" r:id="rId12"/>
    <p:sldId id="272" r:id="rId13"/>
    <p:sldId id="273" r:id="rId14"/>
    <p:sldId id="274" r:id="rId15"/>
    <p:sldId id="275" r:id="rId16"/>
    <p:sldId id="276" r:id="rId17"/>
    <p:sldId id="277" r:id="rId18"/>
    <p:sldId id="278" r:id="rId19"/>
    <p:sldId id="279" r:id="rId20"/>
    <p:sldId id="308" r:id="rId21"/>
    <p:sldId id="280" r:id="rId22"/>
    <p:sldId id="316" r:id="rId23"/>
    <p:sldId id="260" r:id="rId24"/>
    <p:sldId id="317" r:id="rId25"/>
    <p:sldId id="315" r:id="rId26"/>
    <p:sldId id="281" r:id="rId27"/>
    <p:sldId id="282" r:id="rId28"/>
    <p:sldId id="283" r:id="rId29"/>
    <p:sldId id="284" r:id="rId30"/>
    <p:sldId id="285" r:id="rId31"/>
    <p:sldId id="286" r:id="rId32"/>
    <p:sldId id="287" r:id="rId33"/>
    <p:sldId id="288" r:id="rId34"/>
    <p:sldId id="289" r:id="rId35"/>
    <p:sldId id="262" r:id="rId36"/>
    <p:sldId id="290" r:id="rId37"/>
    <p:sldId id="291" r:id="rId38"/>
    <p:sldId id="292" r:id="rId39"/>
    <p:sldId id="293" r:id="rId40"/>
    <p:sldId id="294" r:id="rId41"/>
    <p:sldId id="295" r:id="rId42"/>
    <p:sldId id="296" r:id="rId43"/>
    <p:sldId id="297" r:id="rId44"/>
    <p:sldId id="314" r:id="rId45"/>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charset="-128"/>
        <a:cs typeface="+mn-cs"/>
      </a:defRPr>
    </a:lvl5pPr>
    <a:lvl6pPr marL="2286000" algn="l" defTabSz="914400" rtl="0" eaLnBrk="1" latinLnBrk="0" hangingPunct="1">
      <a:defRPr kern="1200">
        <a:solidFill>
          <a:schemeClr val="tx1"/>
        </a:solidFill>
        <a:latin typeface="Verdana" pitchFamily="34" charset="0"/>
        <a:ea typeface="ＭＳ Ｐゴシック" charset="-128"/>
        <a:cs typeface="+mn-cs"/>
      </a:defRPr>
    </a:lvl6pPr>
    <a:lvl7pPr marL="2743200" algn="l" defTabSz="914400" rtl="0" eaLnBrk="1" latinLnBrk="0" hangingPunct="1">
      <a:defRPr kern="1200">
        <a:solidFill>
          <a:schemeClr val="tx1"/>
        </a:solidFill>
        <a:latin typeface="Verdana" pitchFamily="34" charset="0"/>
        <a:ea typeface="ＭＳ Ｐゴシック" charset="-128"/>
        <a:cs typeface="+mn-cs"/>
      </a:defRPr>
    </a:lvl7pPr>
    <a:lvl8pPr marL="3200400" algn="l" defTabSz="914400" rtl="0" eaLnBrk="1" latinLnBrk="0" hangingPunct="1">
      <a:defRPr kern="1200">
        <a:solidFill>
          <a:schemeClr val="tx1"/>
        </a:solidFill>
        <a:latin typeface="Verdana" pitchFamily="34" charset="0"/>
        <a:ea typeface="ＭＳ Ｐゴシック" charset="-128"/>
        <a:cs typeface="+mn-cs"/>
      </a:defRPr>
    </a:lvl8pPr>
    <a:lvl9pPr marL="3657600" algn="l" defTabSz="914400" rtl="0" eaLnBrk="1" latinLnBrk="0" hangingPunct="1">
      <a:defRPr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6" y="-90"/>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7"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Helvetica" pitchFamily="34" charset="0"/>
              </a:defRPr>
            </a:lvl1pPr>
          </a:lstStyle>
          <a:p>
            <a:pPr>
              <a:defRPr/>
            </a:pPr>
            <a:endParaRPr lang="en-US"/>
          </a:p>
        </p:txBody>
      </p:sp>
      <p:sp>
        <p:nvSpPr>
          <p:cNvPr id="88068"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Helvetica" pitchFamily="34" charset="0"/>
              </a:defRPr>
            </a:lvl1pPr>
          </a:lstStyle>
          <a:p>
            <a:pPr>
              <a:defRPr/>
            </a:pPr>
            <a:endParaRPr lang="en-US"/>
          </a:p>
        </p:txBody>
      </p:sp>
      <p:sp>
        <p:nvSpPr>
          <p:cNvPr id="88069"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Helvetica" pitchFamily="34" charset="0"/>
              </a:defRPr>
            </a:lvl1pPr>
          </a:lstStyle>
          <a:p>
            <a:pPr>
              <a:defRPr/>
            </a:pPr>
            <a:fld id="{52BCF5BA-3450-448F-AE78-C280EF78701B}" type="slidenum">
              <a:rPr lang="en-US"/>
              <a:pPr>
                <a:defRPr/>
              </a:pPr>
              <a:t>‹#›</a:t>
            </a:fld>
            <a:endParaRPr lang="en-US"/>
          </a:p>
        </p:txBody>
      </p:sp>
    </p:spTree>
    <p:extLst>
      <p:ext uri="{BB962C8B-B14F-4D97-AF65-F5344CB8AC3E}">
        <p14:creationId xmlns:p14="http://schemas.microsoft.com/office/powerpoint/2010/main" val="2046662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smtClean="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smtClean="0">
                <a:latin typeface="Times New Roman" pitchFamily="18" charset="0"/>
              </a:defRPr>
            </a:lvl1pPr>
          </a:lstStyle>
          <a:p>
            <a:pPr>
              <a:defRPr/>
            </a:pPr>
            <a:fld id="{F9C0BB78-231D-4E43-B361-F4DA98B686C7}" type="slidenum">
              <a:rPr lang="en-US"/>
              <a:pPr>
                <a:defRPr/>
              </a:pPr>
              <a:t>‹#›</a:t>
            </a:fld>
            <a:endParaRPr lang="en-US"/>
          </a:p>
        </p:txBody>
      </p:sp>
    </p:spTree>
    <p:extLst>
      <p:ext uri="{BB962C8B-B14F-4D97-AF65-F5344CB8AC3E}">
        <p14:creationId xmlns:p14="http://schemas.microsoft.com/office/powerpoint/2010/main" val="97119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1D8E631-241C-4347-AE97-9EAAF869B08C}" type="slidenum">
              <a:rPr lang="en-US"/>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E2DB514-574A-4F77-911B-967DE9155CB5}" type="slidenum">
              <a:rPr lang="en-US"/>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D279100-14C4-458E-B7D0-589C3BE86577}" type="slidenum">
              <a:rPr lang="en-US"/>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888BA5-420B-48E6-BC6C-766384744F8C}" type="slidenum">
              <a:rPr lang="en-US"/>
              <a:pPr/>
              <a:t>12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4BDEDCC-4F13-43D9-B416-76381AAECD97}" type="slidenum">
              <a:rPr lang="en-US"/>
              <a:pPr/>
              <a:t>13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4E057DC-B2B1-4E73-9F3F-925BA5C2DEA1}" type="slidenum">
              <a:rPr lang="en-US"/>
              <a:pPr/>
              <a:t>14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BBD9ADA-4C01-4A34-8FA8-B180595729C1}" type="slidenum">
              <a:rPr lang="en-US"/>
              <a:pPr/>
              <a:t>15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C40E86-B986-4868-8129-F050EAA88E64}" type="slidenum">
              <a:rPr lang="en-US"/>
              <a:pPr/>
              <a:t>16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6D03268-2FD0-4CCF-9440-3F5877C37F6B}" type="slidenum">
              <a:rPr lang="en-US"/>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312EF4-24BE-4796-9861-252F0711D83E}" type="slidenum">
              <a:rPr lang="en-US"/>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8A46201-20AC-499F-BC98-C6C01DD7BAE9}" type="slidenum">
              <a:rPr lang="en-US"/>
              <a:pPr/>
              <a:t>19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CE3201-369B-46B9-900E-5CD6D95B8EDA}" type="slidenum">
              <a:rPr lang="en-US"/>
              <a:pPr/>
              <a:t>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F0A23A-1F75-49C6-A801-E07D8ACBD37C}" type="slidenum">
              <a:rPr lang="en-US"/>
              <a:pPr/>
              <a:t>20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F26A412-DB8C-40A3-AEB4-9E85535FB9B1}" type="slidenum">
              <a:rPr lang="en-US"/>
              <a:pPr/>
              <a:t>21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68A87B-34D9-4ACF-A42D-29200FEA335F}" type="slidenum">
              <a:rPr lang="en-US"/>
              <a:pPr/>
              <a:t>22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C725EDD-063F-4AC2-B854-007AB58381A2}" type="slidenum">
              <a:rPr lang="en-US"/>
              <a:pPr/>
              <a:t>23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6DB7E7-2D97-4012-A46A-FD72BC41A12B}" type="slidenum">
              <a:rPr lang="en-US"/>
              <a:pPr/>
              <a:t>24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97DF1F-396F-447C-BDCC-82A9DAE29690}" type="slidenum">
              <a:rPr lang="en-US"/>
              <a:pPr/>
              <a:t>25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9842CB-2BB1-42BC-A822-50A8F7B760E3}" type="slidenum">
              <a:rPr lang="en-US"/>
              <a:pPr/>
              <a:t>26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C9806CF-12D3-4298-87BF-FCF80E2DAB0A}" type="slidenum">
              <a:rPr lang="en-US"/>
              <a:pPr/>
              <a:t>27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1FCA66-802F-401C-8A03-B6773FB60D16}" type="slidenum">
              <a:rPr lang="en-US"/>
              <a:pPr/>
              <a:t>28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F5F08F-0419-487A-9EC4-C24990BBEF18}"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ED9D39F-9FC5-4B7C-904E-97635D793CCB}" type="slidenum">
              <a:rPr lang="en-US"/>
              <a:pPr/>
              <a:t>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67CEDD7-C6E0-4BC7-9B7B-466571B027AD}" type="slidenum">
              <a:rPr lang="en-US"/>
              <a:pPr/>
              <a:t>30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99C56BB-1FD7-4EDC-B367-74F22E4D5B59}" type="slidenum">
              <a:rPr lang="en-US"/>
              <a:pPr/>
              <a:t>31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6786788-2CB5-4DDD-9DD5-04AE9C6CA4CB}" type="slidenum">
              <a:rPr lang="en-US"/>
              <a:pPr/>
              <a:t>32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051EFAF-1FF6-4289-A812-E241C095EBCF}" type="slidenum">
              <a:rPr lang="en-US"/>
              <a:pPr/>
              <a:t>33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95796B-BE55-432C-9AB8-884F7AB7F7CD}" type="slidenum">
              <a:rPr lang="en-US"/>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32A06CB-05EA-4964-A327-60797A580C18}" type="slidenum">
              <a:rPr lang="en-US"/>
              <a:pPr/>
              <a:t>35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EE03E99-EEE3-48AA-AAA0-7E8BDDD81F1B}" type="slidenum">
              <a:rPr lang="en-US"/>
              <a:pPr/>
              <a:t>36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F83756F-BA0D-4530-9FE6-C1CF21E99F18}" type="slidenum">
              <a:rPr lang="en-US"/>
              <a:pPr/>
              <a:t>37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61E5E3D-58C8-4C9B-A4E2-C247165568A6}" type="slidenum">
              <a:rPr lang="en-US"/>
              <a:pPr/>
              <a:t>38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09075C-4201-4C60-A4FF-041A3B117B85}" type="slidenum">
              <a:rPr lang="en-US"/>
              <a:pPr/>
              <a:t>39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9873E6A-354B-4F62-A9B0-5F801357EFF2}"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810BF8-3ADD-4FF3-AA86-C74ECA8BC00B}" type="slidenum">
              <a:rPr lang="en-US"/>
              <a:pPr/>
              <a:t>40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79F8CE3-C809-4DB7-9AFF-43200AEAC0D7}" type="slidenum">
              <a:rPr lang="en-US"/>
              <a:pPr/>
              <a:t>41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ECA2CE9-19AD-480B-B17F-4604FB522571}" type="slidenum">
              <a:rPr lang="en-US"/>
              <a:pPr/>
              <a:t>42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4B77C35-1AD6-4BDE-B0FB-82103B3F8C02}" type="slidenum">
              <a:rPr lang="en-US"/>
              <a:pPr/>
              <a:t>43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A2DDC09-F281-416E-B3C6-7D68067B31D4}" type="slidenum">
              <a:rPr lang="en-US"/>
              <a:pPr/>
              <a:t>44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72646C-EFEC-4676-8ABB-ECA5B16E82F1}" type="slidenum">
              <a:rPr lang="en-US"/>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A8B061-6552-4EB0-8AD6-976913E38825}" type="slidenum">
              <a:rPr lang="en-US"/>
              <a:pPr/>
              <a:t>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1DD54D-A17D-45E8-B856-CA25BAFC4009}" type="slidenum">
              <a:rPr lang="en-US"/>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839B24-245F-4C65-B74D-192EADFB4670}" type="slidenum">
              <a:rPr lang="en-US"/>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1DAA929-104E-4540-8357-B1E3A3DF2BBF}" type="slidenum">
              <a:rPr lang="en-US"/>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pitchFamily="34" charset="0"/>
              </a:rPr>
              <a:t>Silberschatz, Galvin and Gagne ©2009</a:t>
            </a:r>
          </a:p>
        </p:txBody>
      </p:sp>
      <p:sp>
        <p:nvSpPr>
          <p:cNvPr id="8" name="Text Box 8"/>
          <p:cNvSpPr txBox="1">
            <a:spLocks noChangeArrowheads="1"/>
          </p:cNvSpPr>
          <p:nvPr/>
        </p:nvSpPr>
        <p:spPr bwMode="auto">
          <a:xfrm>
            <a:off x="26988" y="6613525"/>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pitchFamily="34" charset="0"/>
              </a:rPr>
              <a:t>Operating System Concepts – 8</a:t>
            </a:r>
            <a:r>
              <a:rPr lang="en-US" sz="1000" b="1" baseline="30000">
                <a:solidFill>
                  <a:srgbClr val="336699"/>
                </a:solidFill>
                <a:latin typeface="Helvetica" pitchFamily="34" charset="0"/>
              </a:rPr>
              <a:t>th</a:t>
            </a:r>
            <a:r>
              <a:rPr lang="en-US" sz="1000" b="1">
                <a:solidFill>
                  <a:srgbClr val="336699"/>
                </a:solidFill>
                <a:latin typeface="Helvetica" pitchFamily="34"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16375"/>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p>
        </p:txBody>
      </p:sp>
      <p:sp>
        <p:nvSpPr>
          <p:cNvPr id="12083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4"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1981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19817"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pitchFamily="34" charset="0"/>
              </a:rPr>
              <a:t>7.</a:t>
            </a:r>
            <a:fld id="{67343EE0-D509-49BA-B7B4-A316FAA6B91B}" type="slidenum">
              <a:rPr lang="en-US" sz="1000" b="1">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19818"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pitchFamily="34" charset="0"/>
              </a:rPr>
              <a:t>Silberschatz, Galvin and Gagne ©2009</a:t>
            </a:r>
          </a:p>
        </p:txBody>
      </p:sp>
      <p:sp>
        <p:nvSpPr>
          <p:cNvPr id="119819" name="Text Box 11"/>
          <p:cNvSpPr txBox="1">
            <a:spLocks noChangeArrowheads="1"/>
          </p:cNvSpPr>
          <p:nvPr/>
        </p:nvSpPr>
        <p:spPr bwMode="auto">
          <a:xfrm>
            <a:off x="185738" y="6621463"/>
            <a:ext cx="2635250"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pitchFamily="34" charset="0"/>
              </a:rPr>
              <a:t>Operating System Concepts – 8</a:t>
            </a:r>
            <a:r>
              <a:rPr lang="en-US" sz="1000" b="1" baseline="30000">
                <a:solidFill>
                  <a:srgbClr val="006699"/>
                </a:solidFill>
                <a:latin typeface="Helvetica" pitchFamily="34" charset="0"/>
              </a:rPr>
              <a:t>th</a:t>
            </a:r>
            <a:r>
              <a:rPr lang="en-US" sz="1000" b="1">
                <a:solidFill>
                  <a:srgbClr val="006699"/>
                </a:solidFill>
                <a:latin typeface="Helvetica" pitchFamily="34"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808038" y="319088"/>
            <a:ext cx="8150225" cy="512762"/>
          </a:xfrm>
        </p:spPr>
        <p:txBody>
          <a:bodyPr/>
          <a:lstStyle/>
          <a:p>
            <a:pPr eaLnBrk="1" hangingPunct="1"/>
            <a:r>
              <a:rPr lang="en-US" sz="2800" smtClean="0"/>
              <a:t>Example of a Resource Allocation Graph</a:t>
            </a:r>
          </a:p>
        </p:txBody>
      </p:sp>
      <p:pic>
        <p:nvPicPr>
          <p:cNvPr id="12291" name="Picture 1032"/>
          <p:cNvPicPr>
            <a:picLocks noChangeAspect="1" noChangeArrowheads="1"/>
          </p:cNvPicPr>
          <p:nvPr/>
        </p:nvPicPr>
        <p:blipFill>
          <a:blip r:embed="rId3"/>
          <a:srcRect l="25287" t="926" r="25287" b="1532"/>
          <a:stretch>
            <a:fillRect/>
          </a:stretch>
        </p:blipFill>
        <p:spPr bwMode="auto">
          <a:xfrm>
            <a:off x="3146425" y="1804988"/>
            <a:ext cx="2741613" cy="4059237"/>
          </a:xfrm>
          <a:prstGeom prst="rect">
            <a:avLst/>
          </a:prstGeom>
          <a:noFill/>
          <a:ln w="38100" cmpd="dbl">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12800" y="384175"/>
            <a:ext cx="8378825" cy="469900"/>
          </a:xfrm>
        </p:spPr>
        <p:txBody>
          <a:bodyPr/>
          <a:lstStyle/>
          <a:p>
            <a:pPr eaLnBrk="1" hangingPunct="1"/>
            <a:r>
              <a:rPr lang="en-US" sz="2800" smtClean="0"/>
              <a:t>Resource Allocation Graph With A Deadlock</a:t>
            </a:r>
          </a:p>
        </p:txBody>
      </p:sp>
      <p:pic>
        <p:nvPicPr>
          <p:cNvPr id="13315" name="Picture 7"/>
          <p:cNvPicPr>
            <a:picLocks noChangeAspect="1" noChangeArrowheads="1"/>
          </p:cNvPicPr>
          <p:nvPr/>
        </p:nvPicPr>
        <p:blipFill>
          <a:blip r:embed="rId3"/>
          <a:srcRect/>
          <a:stretch>
            <a:fillRect/>
          </a:stretch>
        </p:blipFill>
        <p:spPr bwMode="auto">
          <a:xfrm>
            <a:off x="3060700" y="1528763"/>
            <a:ext cx="2781300" cy="40989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9638" y="400050"/>
            <a:ext cx="7954962" cy="457200"/>
          </a:xfrm>
        </p:spPr>
        <p:txBody>
          <a:bodyPr/>
          <a:lstStyle/>
          <a:p>
            <a:pPr eaLnBrk="1" hangingPunct="1"/>
            <a:r>
              <a:rPr lang="en-US" smtClean="0"/>
              <a:t>Graph With A Cycle But No Deadlock</a:t>
            </a:r>
          </a:p>
        </p:txBody>
      </p:sp>
      <p:pic>
        <p:nvPicPr>
          <p:cNvPr id="14339" name="Picture 4" descr="7"/>
          <p:cNvPicPr>
            <a:picLocks noChangeAspect="1" noChangeArrowheads="1"/>
          </p:cNvPicPr>
          <p:nvPr/>
        </p:nvPicPr>
        <p:blipFill>
          <a:blip r:embed="rId3"/>
          <a:srcRect/>
          <a:stretch>
            <a:fillRect/>
          </a:stretch>
        </p:blipFill>
        <p:spPr bwMode="auto">
          <a:xfrm>
            <a:off x="2365375" y="1066800"/>
            <a:ext cx="4040188" cy="51546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Basic Facts</a:t>
            </a:r>
          </a:p>
        </p:txBody>
      </p:sp>
      <p:sp>
        <p:nvSpPr>
          <p:cNvPr id="15363" name="Rectangle 3"/>
          <p:cNvSpPr>
            <a:spLocks noGrp="1" noChangeArrowheads="1"/>
          </p:cNvSpPr>
          <p:nvPr>
            <p:ph type="body" idx="1"/>
          </p:nvPr>
        </p:nvSpPr>
        <p:spPr>
          <a:xfrm>
            <a:off x="827088" y="1454150"/>
            <a:ext cx="7599362" cy="4400550"/>
          </a:xfrm>
        </p:spPr>
        <p:txBody>
          <a:bodyPr/>
          <a:lstStyle/>
          <a:p>
            <a:r>
              <a:rPr lang="en-US" smtClean="0"/>
              <a:t>If graph contains no cycles </a:t>
            </a:r>
            <a:r>
              <a:rPr lang="en-US" smtClean="0">
                <a:sym typeface="Symbol" pitchFamily="18" charset="2"/>
              </a:rPr>
              <a:t> no deadlock</a:t>
            </a:r>
            <a:br>
              <a:rPr lang="en-US" smtClean="0">
                <a:sym typeface="Symbol" pitchFamily="18" charset="2"/>
              </a:rPr>
            </a:br>
            <a:endParaRPr lang="en-US" smtClean="0">
              <a:sym typeface="Symbol" pitchFamily="18" charset="2"/>
            </a:endParaRPr>
          </a:p>
          <a:p>
            <a:r>
              <a:rPr lang="en-US" smtClean="0">
                <a:sym typeface="Symbol" pitchFamily="18" charset="2"/>
              </a:rPr>
              <a:t>If graph contains a cycle </a:t>
            </a:r>
          </a:p>
          <a:p>
            <a:pPr lvl="1"/>
            <a:r>
              <a:rPr lang="en-US" smtClean="0">
                <a:sym typeface="Symbol" pitchFamily="18" charset="2"/>
              </a:rPr>
              <a:t>if only one instance per resource type, then deadlock</a:t>
            </a:r>
          </a:p>
          <a:p>
            <a:pPr lvl="1"/>
            <a:r>
              <a:rPr lang="en-US" smtClean="0">
                <a:sym typeface="Symbol" pitchFamily="18" charset="2"/>
              </a:rPr>
              <a:t>if several instances per resource type, possibility of deadlock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9663" y="277813"/>
            <a:ext cx="7577137" cy="576262"/>
          </a:xfrm>
        </p:spPr>
        <p:txBody>
          <a:bodyPr/>
          <a:lstStyle/>
          <a:p>
            <a:pPr eaLnBrk="1" hangingPunct="1"/>
            <a:r>
              <a:rPr lang="en-US" smtClean="0"/>
              <a:t>Methods for Handling Deadlocks</a:t>
            </a:r>
          </a:p>
        </p:txBody>
      </p:sp>
      <p:sp>
        <p:nvSpPr>
          <p:cNvPr id="16387" name="Rectangle 3"/>
          <p:cNvSpPr>
            <a:spLocks noGrp="1" noChangeArrowheads="1"/>
          </p:cNvSpPr>
          <p:nvPr>
            <p:ph type="body" idx="1"/>
          </p:nvPr>
        </p:nvSpPr>
        <p:spPr>
          <a:xfrm>
            <a:off x="806450" y="1485900"/>
            <a:ext cx="7718425" cy="3295650"/>
          </a:xfrm>
        </p:spPr>
        <p:txBody>
          <a:bodyPr/>
          <a:lstStyle/>
          <a:p>
            <a:r>
              <a:rPr lang="en-US" smtClean="0"/>
              <a:t>Ensure that the system will </a:t>
            </a:r>
            <a:r>
              <a:rPr lang="en-US" b="1" i="1" smtClean="0">
                <a:solidFill>
                  <a:srgbClr val="FF0066"/>
                </a:solidFill>
              </a:rPr>
              <a:t>never</a:t>
            </a:r>
            <a:r>
              <a:rPr lang="en-US" smtClean="0"/>
              <a:t> enter a deadlock state</a:t>
            </a:r>
            <a:br>
              <a:rPr lang="en-US" smtClean="0"/>
            </a:br>
            <a:endParaRPr lang="en-US" smtClean="0"/>
          </a:p>
          <a:p>
            <a:r>
              <a:rPr lang="en-US" smtClean="0"/>
              <a:t>Allow the system to enter a deadlock state and then recover</a:t>
            </a:r>
            <a:br>
              <a:rPr lang="en-US" smtClean="0"/>
            </a:br>
            <a:endParaRPr lang="en-US" smtClean="0"/>
          </a:p>
          <a:p>
            <a:r>
              <a:rPr lang="en-US" smtClean="0"/>
              <a:t>Ignore the problem and pretend that deadlocks never occur in the system; used by most operating systems, including UNIX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85825" y="277813"/>
            <a:ext cx="7800975" cy="576262"/>
          </a:xfrm>
        </p:spPr>
        <p:txBody>
          <a:bodyPr/>
          <a:lstStyle/>
          <a:p>
            <a:pPr eaLnBrk="1" hangingPunct="1"/>
            <a:r>
              <a:rPr lang="en-US" smtClean="0"/>
              <a:t>Deadlock Prevention</a:t>
            </a:r>
          </a:p>
        </p:txBody>
      </p:sp>
      <p:sp>
        <p:nvSpPr>
          <p:cNvPr id="17411" name="Rectangle 1027"/>
          <p:cNvSpPr>
            <a:spLocks noGrp="1" noChangeArrowheads="1"/>
          </p:cNvSpPr>
          <p:nvPr>
            <p:ph type="body" idx="1"/>
          </p:nvPr>
        </p:nvSpPr>
        <p:spPr>
          <a:xfrm>
            <a:off x="1160463" y="1870075"/>
            <a:ext cx="7245350" cy="3822700"/>
          </a:xfrm>
        </p:spPr>
        <p:txBody>
          <a:bodyPr/>
          <a:lstStyle/>
          <a:p>
            <a:r>
              <a:rPr lang="en-US" b="1" smtClean="0"/>
              <a:t>Mutual Exclusion</a:t>
            </a:r>
            <a:r>
              <a:rPr lang="en-US" smtClean="0"/>
              <a:t> – not required for sharable resources; must hold for nonsharable resources</a:t>
            </a:r>
            <a:br>
              <a:rPr lang="en-US" smtClean="0"/>
            </a:br>
            <a:endParaRPr lang="en-US" smtClean="0"/>
          </a:p>
          <a:p>
            <a:r>
              <a:rPr lang="en-US" b="1" smtClean="0"/>
              <a:t>Hold and Wait</a:t>
            </a:r>
            <a:r>
              <a:rPr lang="en-US" smtClean="0"/>
              <a:t> – must guarantee that whenever a process requests a resource, it does not hold any other resources</a:t>
            </a:r>
          </a:p>
          <a:p>
            <a:pPr lvl="1"/>
            <a:r>
              <a:rPr lang="en-US" smtClean="0"/>
              <a:t>Require process to request and be allocated all its resources before it begins execution, or allow process to request resources only when the process has none</a:t>
            </a:r>
          </a:p>
          <a:p>
            <a:pPr lvl="1"/>
            <a:r>
              <a:rPr lang="en-US" smtClean="0"/>
              <a:t>Low resource utilization; starvation possible</a:t>
            </a:r>
          </a:p>
        </p:txBody>
      </p:sp>
      <p:sp>
        <p:nvSpPr>
          <p:cNvPr id="17412" name="Text Box 1028"/>
          <p:cNvSpPr txBox="1">
            <a:spLocks noChangeArrowheads="1"/>
          </p:cNvSpPr>
          <p:nvPr/>
        </p:nvSpPr>
        <p:spPr bwMode="auto">
          <a:xfrm>
            <a:off x="819150" y="1400175"/>
            <a:ext cx="42735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Restrain the ways request can be made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003300" y="277813"/>
            <a:ext cx="7683500" cy="576262"/>
          </a:xfrm>
        </p:spPr>
        <p:txBody>
          <a:bodyPr/>
          <a:lstStyle/>
          <a:p>
            <a:pPr eaLnBrk="1" hangingPunct="1"/>
            <a:r>
              <a:rPr lang="en-US" smtClean="0"/>
              <a:t>Deadlock Prevention (Cont.)</a:t>
            </a:r>
          </a:p>
        </p:txBody>
      </p:sp>
      <p:sp>
        <p:nvSpPr>
          <p:cNvPr id="18435" name="Rectangle 1027"/>
          <p:cNvSpPr>
            <a:spLocks noGrp="1" noChangeArrowheads="1"/>
          </p:cNvSpPr>
          <p:nvPr>
            <p:ph type="body" idx="1"/>
          </p:nvPr>
        </p:nvSpPr>
        <p:spPr>
          <a:xfrm>
            <a:off x="806450" y="1233488"/>
            <a:ext cx="7639050" cy="4446587"/>
          </a:xfrm>
        </p:spPr>
        <p:txBody>
          <a:bodyPr/>
          <a:lstStyle/>
          <a:p>
            <a:r>
              <a:rPr lang="en-US" b="1" smtClean="0"/>
              <a:t>No Preemption</a:t>
            </a:r>
            <a:r>
              <a:rPr lang="en-US" smtClean="0"/>
              <a:t> –</a:t>
            </a:r>
          </a:p>
          <a:p>
            <a:pPr lvl="1"/>
            <a:r>
              <a:rPr lang="en-US" smtClean="0"/>
              <a:t>If a process that is holding some resources requests another resource that cannot be immediately allocated to it, then all resources currently being held are released</a:t>
            </a:r>
          </a:p>
          <a:p>
            <a:pPr lvl="1"/>
            <a:r>
              <a:rPr lang="en-US" smtClean="0"/>
              <a:t>Preempted resources are added to the list of resources for which the process is waiting</a:t>
            </a:r>
          </a:p>
          <a:p>
            <a:pPr lvl="1"/>
            <a:r>
              <a:rPr lang="en-US" smtClean="0"/>
              <a:t>Process will be restarted only when it can regain its old resources, as well as the new ones that it is requesting</a:t>
            </a:r>
            <a:br>
              <a:rPr lang="en-US" smtClean="0"/>
            </a:br>
            <a:endParaRPr lang="en-US" smtClean="0"/>
          </a:p>
          <a:p>
            <a:r>
              <a:rPr lang="en-US" b="1" smtClean="0"/>
              <a:t>Circular Wait</a:t>
            </a:r>
            <a:r>
              <a:rPr lang="en-US" smtClean="0"/>
              <a:t> – impose a total ordering of all resource types, and require that each process requests resources in an increasing order of enumeration</a:t>
            </a:r>
          </a:p>
          <a:p>
            <a:pPr lvl="1"/>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3925" y="277813"/>
            <a:ext cx="7762875" cy="576262"/>
          </a:xfrm>
        </p:spPr>
        <p:txBody>
          <a:bodyPr/>
          <a:lstStyle/>
          <a:p>
            <a:pPr eaLnBrk="1" hangingPunct="1"/>
            <a:r>
              <a:rPr lang="en-US" smtClean="0"/>
              <a:t>Deadlock Avoidance</a:t>
            </a:r>
          </a:p>
        </p:txBody>
      </p:sp>
      <p:sp>
        <p:nvSpPr>
          <p:cNvPr id="19459" name="Rectangle 3"/>
          <p:cNvSpPr>
            <a:spLocks noGrp="1" noChangeArrowheads="1"/>
          </p:cNvSpPr>
          <p:nvPr>
            <p:ph type="body" idx="1"/>
          </p:nvPr>
        </p:nvSpPr>
        <p:spPr>
          <a:xfrm>
            <a:off x="1112838" y="2038350"/>
            <a:ext cx="7402512" cy="3783013"/>
          </a:xfrm>
        </p:spPr>
        <p:txBody>
          <a:bodyPr/>
          <a:lstStyle/>
          <a:p>
            <a:r>
              <a:rPr lang="en-US" smtClean="0"/>
              <a:t>Simplest and most useful model requires that each process declare the </a:t>
            </a:r>
            <a:r>
              <a:rPr lang="en-US" i="1" smtClean="0"/>
              <a:t>maximum number</a:t>
            </a:r>
            <a:r>
              <a:rPr lang="en-US" smtClean="0"/>
              <a:t> of resources of each type that it may need</a:t>
            </a:r>
            <a:br>
              <a:rPr lang="en-US" smtClean="0"/>
            </a:br>
            <a:endParaRPr lang="en-US" smtClean="0"/>
          </a:p>
          <a:p>
            <a:r>
              <a:rPr lang="en-US" smtClean="0"/>
              <a:t>The deadlock-avoidance algorithm dynamically examines the resource-allocation state to ensure that there can never be a circular-wait condition</a:t>
            </a:r>
            <a:br>
              <a:rPr lang="en-US" smtClean="0"/>
            </a:br>
            <a:endParaRPr lang="en-US" smtClean="0"/>
          </a:p>
          <a:p>
            <a:r>
              <a:rPr lang="en-US" smtClean="0"/>
              <a:t>Resource-allocation </a:t>
            </a:r>
            <a:r>
              <a:rPr lang="en-US" i="1" smtClean="0"/>
              <a:t>state</a:t>
            </a:r>
            <a:r>
              <a:rPr lang="en-US" smtClean="0"/>
              <a:t> is defined by the number of available and allocated resources, and the maximum demands of the processes</a:t>
            </a:r>
          </a:p>
        </p:txBody>
      </p:sp>
      <p:sp>
        <p:nvSpPr>
          <p:cNvPr id="19460" name="Text Box 4"/>
          <p:cNvSpPr txBox="1">
            <a:spLocks noChangeArrowheads="1"/>
          </p:cNvSpPr>
          <p:nvPr/>
        </p:nvSpPr>
        <p:spPr bwMode="auto">
          <a:xfrm>
            <a:off x="822325" y="1271588"/>
            <a:ext cx="7716838" cy="641350"/>
          </a:xfrm>
          <a:prstGeom prst="rect">
            <a:avLst/>
          </a:prstGeom>
          <a:noFill/>
          <a:ln w="9525">
            <a:noFill/>
            <a:miter lim="800000"/>
            <a:headEnd/>
            <a:tailEnd/>
          </a:ln>
        </p:spPr>
        <p:txBody>
          <a:bodyPr anchor="ctr">
            <a:spAutoFit/>
          </a:bodyPr>
          <a:lstStyle/>
          <a:p>
            <a:pPr>
              <a:spcBef>
                <a:spcPct val="50000"/>
              </a:spcBef>
            </a:pPr>
            <a:r>
              <a:rPr lang="en-US">
                <a:latin typeface="Helvetica" pitchFamily="34" charset="0"/>
              </a:rPr>
              <a:t>Requires that the system has some additional </a:t>
            </a:r>
            <a:r>
              <a:rPr lang="en-US" i="1">
                <a:latin typeface="Helvetica" pitchFamily="34" charset="0"/>
              </a:rPr>
              <a:t>a priori </a:t>
            </a:r>
            <a:r>
              <a:rPr lang="en-US">
                <a:latin typeface="Helvetica" pitchFamily="34" charset="0"/>
              </a:rPr>
              <a:t>information </a:t>
            </a:r>
            <a:br>
              <a:rPr lang="en-US">
                <a:latin typeface="Helvetica" pitchFamily="34" charset="0"/>
              </a:rPr>
            </a:br>
            <a:r>
              <a:rPr lang="en-US">
                <a:latin typeface="Helvetica" pitchFamily="34" charset="0"/>
              </a:rPr>
              <a:t>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Safe State</a:t>
            </a:r>
          </a:p>
        </p:txBody>
      </p:sp>
      <p:sp>
        <p:nvSpPr>
          <p:cNvPr id="20483" name="Rectangle 3"/>
          <p:cNvSpPr>
            <a:spLocks noGrp="1" noChangeArrowheads="1"/>
          </p:cNvSpPr>
          <p:nvPr>
            <p:ph type="body" idx="1"/>
          </p:nvPr>
        </p:nvSpPr>
        <p:spPr>
          <a:xfrm>
            <a:off x="855663" y="1306513"/>
            <a:ext cx="7656512" cy="4997450"/>
          </a:xfrm>
        </p:spPr>
        <p:txBody>
          <a:bodyPr/>
          <a:lstStyle/>
          <a:p>
            <a:r>
              <a:rPr lang="en-US" smtClean="0"/>
              <a:t>When a process requests an available resource, system must decide if immediate allocation leaves the system in a safe state</a:t>
            </a:r>
            <a:br>
              <a:rPr lang="en-US" smtClean="0"/>
            </a:br>
            <a:endParaRPr lang="en-US" smtClean="0"/>
          </a:p>
          <a:p>
            <a:r>
              <a:rPr lang="en-US" smtClean="0"/>
              <a:t>System is in </a:t>
            </a:r>
            <a:r>
              <a:rPr lang="en-US" b="1" smtClean="0">
                <a:solidFill>
                  <a:srgbClr val="3366FF"/>
                </a:solidFill>
              </a:rPr>
              <a:t>safe state</a:t>
            </a:r>
            <a:r>
              <a:rPr lang="en-US" smtClean="0">
                <a:solidFill>
                  <a:srgbClr val="3366FF"/>
                </a:solidFill>
              </a:rPr>
              <a:t> </a:t>
            </a:r>
            <a:r>
              <a:rPr lang="en-US" smtClean="0"/>
              <a:t>if there exists a sequence &lt;</a:t>
            </a:r>
            <a:r>
              <a:rPr lang="en-US" i="1" smtClean="0"/>
              <a:t>P</a:t>
            </a:r>
            <a:r>
              <a:rPr lang="en-US" i="1" baseline="-25000" smtClean="0"/>
              <a:t>1</a:t>
            </a:r>
            <a:r>
              <a:rPr lang="en-US" i="1" smtClean="0"/>
              <a:t>, P</a:t>
            </a:r>
            <a:r>
              <a:rPr lang="en-US" i="1" baseline="-25000" smtClean="0"/>
              <a:t>2</a:t>
            </a:r>
            <a:r>
              <a:rPr lang="en-US" i="1" smtClean="0"/>
              <a:t>, …, P</a:t>
            </a:r>
            <a:r>
              <a:rPr lang="en-US" i="1" baseline="-25000" smtClean="0"/>
              <a:t>n</a:t>
            </a:r>
            <a:r>
              <a:rPr lang="en-US" smtClean="0"/>
              <a:t>&gt; of ALL the  processes  in the systems such that  for each P</a:t>
            </a:r>
            <a:r>
              <a:rPr lang="en-US" baseline="-25000" smtClean="0"/>
              <a:t>i</a:t>
            </a:r>
            <a:r>
              <a:rPr lang="en-US" smtClean="0"/>
              <a:t>, the resources that P</a:t>
            </a:r>
            <a:r>
              <a:rPr lang="en-US" baseline="-25000" smtClean="0"/>
              <a:t>i </a:t>
            </a:r>
            <a:r>
              <a:rPr lang="en-US" smtClean="0"/>
              <a:t>can still request can be satisfied by currently available resources + resources held by all the </a:t>
            </a:r>
            <a:r>
              <a:rPr lang="en-US" i="1" smtClean="0"/>
              <a:t>P</a:t>
            </a:r>
            <a:r>
              <a:rPr lang="en-US" i="1" baseline="-25000" smtClean="0"/>
              <a:t>j</a:t>
            </a:r>
            <a:r>
              <a:rPr lang="en-US" smtClean="0"/>
              <a:t>, with</a:t>
            </a:r>
            <a:r>
              <a:rPr lang="en-US" i="1" smtClean="0"/>
              <a:t> j </a:t>
            </a:r>
            <a:r>
              <a:rPr lang="en-US" smtClean="0"/>
              <a:t>&lt; </a:t>
            </a:r>
            <a:r>
              <a:rPr lang="en-US" i="1" smtClean="0"/>
              <a:t>I</a:t>
            </a:r>
          </a:p>
          <a:p>
            <a:endParaRPr lang="en-US" smtClean="0"/>
          </a:p>
          <a:p>
            <a:r>
              <a:rPr lang="en-US" smtClean="0"/>
              <a:t>That is:</a:t>
            </a:r>
          </a:p>
          <a:p>
            <a:pPr lvl="1"/>
            <a:r>
              <a:rPr lang="en-US" smtClean="0"/>
              <a:t>If P</a:t>
            </a:r>
            <a:r>
              <a:rPr lang="en-US" baseline="-25000" smtClean="0"/>
              <a:t>i</a:t>
            </a:r>
            <a:r>
              <a:rPr lang="en-US" smtClean="0"/>
              <a:t> resource needs are not immediately available, then </a:t>
            </a:r>
            <a:r>
              <a:rPr lang="en-US" i="1" smtClean="0"/>
              <a:t>P</a:t>
            </a:r>
            <a:r>
              <a:rPr lang="en-US" i="1" baseline="-25000" smtClean="0"/>
              <a:t>i</a:t>
            </a:r>
            <a:r>
              <a:rPr lang="en-US" smtClean="0"/>
              <a:t> can wait until all </a:t>
            </a:r>
            <a:r>
              <a:rPr lang="en-US" i="1" smtClean="0"/>
              <a:t>P</a:t>
            </a:r>
            <a:r>
              <a:rPr lang="en-US" i="1" baseline="-25000" smtClean="0"/>
              <a:t>j</a:t>
            </a:r>
            <a:r>
              <a:rPr lang="en-US" i="1" smtClean="0"/>
              <a:t> </a:t>
            </a:r>
            <a:r>
              <a:rPr lang="en-US" smtClean="0"/>
              <a:t>have finished</a:t>
            </a:r>
          </a:p>
          <a:p>
            <a:pPr lvl="1"/>
            <a:r>
              <a:rPr lang="en-US" smtClean="0"/>
              <a:t>When </a:t>
            </a:r>
            <a:r>
              <a:rPr lang="en-US" i="1" smtClean="0"/>
              <a:t>P</a:t>
            </a:r>
            <a:r>
              <a:rPr lang="en-US" i="1" baseline="-25000" smtClean="0"/>
              <a:t>j</a:t>
            </a:r>
            <a:r>
              <a:rPr lang="en-US" smtClean="0"/>
              <a:t> is finished, </a:t>
            </a:r>
            <a:r>
              <a:rPr lang="en-US" i="1" smtClean="0"/>
              <a:t>P</a:t>
            </a:r>
            <a:r>
              <a:rPr lang="en-US" i="1" baseline="-25000" smtClean="0"/>
              <a:t>i</a:t>
            </a:r>
            <a:r>
              <a:rPr lang="en-US" smtClean="0"/>
              <a:t> can obtain needed resources, execute, return allocated resources, and terminate</a:t>
            </a:r>
          </a:p>
          <a:p>
            <a:pPr lvl="1"/>
            <a:r>
              <a:rPr lang="en-US" smtClean="0"/>
              <a:t>When </a:t>
            </a:r>
            <a:r>
              <a:rPr lang="en-US" i="1" smtClean="0"/>
              <a:t>P</a:t>
            </a:r>
            <a:r>
              <a:rPr lang="en-US" i="1" baseline="-25000" smtClean="0"/>
              <a:t>i</a:t>
            </a:r>
            <a:r>
              <a:rPr lang="en-US" smtClean="0"/>
              <a:t> terminates, </a:t>
            </a:r>
            <a:r>
              <a:rPr lang="en-US" i="1" smtClean="0"/>
              <a:t>P</a:t>
            </a:r>
            <a:r>
              <a:rPr lang="en-US" i="1" baseline="-25000" smtClean="0"/>
              <a:t>i </a:t>
            </a:r>
            <a:r>
              <a:rPr lang="en-US" baseline="-25000" smtClean="0"/>
              <a:t>+1</a:t>
            </a:r>
            <a:r>
              <a:rPr lang="en-US" smtClean="0"/>
              <a:t> can obtain its needed resources, and so on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Basic Facts</a:t>
            </a:r>
          </a:p>
        </p:txBody>
      </p:sp>
      <p:sp>
        <p:nvSpPr>
          <p:cNvPr id="21507" name="Rectangle 3"/>
          <p:cNvSpPr>
            <a:spLocks noGrp="1" noChangeArrowheads="1"/>
          </p:cNvSpPr>
          <p:nvPr>
            <p:ph type="body" idx="1"/>
          </p:nvPr>
        </p:nvSpPr>
        <p:spPr>
          <a:xfrm>
            <a:off x="827088" y="1411288"/>
            <a:ext cx="7459662" cy="4414837"/>
          </a:xfrm>
        </p:spPr>
        <p:txBody>
          <a:bodyPr/>
          <a:lstStyle/>
          <a:p>
            <a:r>
              <a:rPr lang="en-US" smtClean="0"/>
              <a:t>If a system is in safe state </a:t>
            </a:r>
            <a:r>
              <a:rPr lang="en-US" smtClean="0">
                <a:sym typeface="Symbol" pitchFamily="18" charset="2"/>
              </a:rPr>
              <a:t> no deadlocks</a:t>
            </a:r>
            <a:br>
              <a:rPr lang="en-US" smtClean="0">
                <a:sym typeface="Symbol" pitchFamily="18" charset="2"/>
              </a:rPr>
            </a:br>
            <a:endParaRPr lang="en-US" smtClean="0">
              <a:sym typeface="Symbol" pitchFamily="18" charset="2"/>
            </a:endParaRPr>
          </a:p>
          <a:p>
            <a:r>
              <a:rPr lang="en-US" smtClean="0">
                <a:sym typeface="Symbol" pitchFamily="18" charset="2"/>
              </a:rPr>
              <a:t>If a system is in unsafe state  possibility of deadlock</a:t>
            </a:r>
            <a:br>
              <a:rPr lang="en-US" smtClean="0">
                <a:sym typeface="Symbol" pitchFamily="18" charset="2"/>
              </a:rPr>
            </a:br>
            <a:endParaRPr lang="en-US" smtClean="0">
              <a:sym typeface="Symbol" pitchFamily="18" charset="2"/>
            </a:endParaRPr>
          </a:p>
          <a:p>
            <a:r>
              <a:rPr lang="en-US" smtClean="0">
                <a:sym typeface="Symbol" pitchFamily="18" charset="2"/>
              </a:rPr>
              <a:t>Avoidance  ensure that a system will never enter an unsafe state.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06450" y="277813"/>
            <a:ext cx="7880350" cy="576262"/>
          </a:xfrm>
        </p:spPr>
        <p:txBody>
          <a:bodyPr/>
          <a:lstStyle/>
          <a:p>
            <a:pPr eaLnBrk="1" hangingPunct="1"/>
            <a:r>
              <a:rPr lang="en-US" smtClean="0"/>
              <a:t>Chapter 7:  Deadlocks</a:t>
            </a:r>
          </a:p>
        </p:txBody>
      </p:sp>
      <p:sp>
        <p:nvSpPr>
          <p:cNvPr id="4099" name="Rectangle 3"/>
          <p:cNvSpPr>
            <a:spLocks noGrp="1" noChangeArrowheads="1"/>
          </p:cNvSpPr>
          <p:nvPr>
            <p:ph type="body" idx="1"/>
          </p:nvPr>
        </p:nvSpPr>
        <p:spPr/>
        <p:txBody>
          <a:bodyPr/>
          <a:lstStyle/>
          <a:p>
            <a:pPr>
              <a:buSzPct val="85000"/>
            </a:pPr>
            <a:r>
              <a:rPr lang="en-US" smtClean="0"/>
              <a:t>The Deadlock Problem</a:t>
            </a:r>
          </a:p>
          <a:p>
            <a:pPr>
              <a:buSzPct val="85000"/>
            </a:pPr>
            <a:r>
              <a:rPr lang="en-US" smtClean="0"/>
              <a:t>System Model</a:t>
            </a:r>
          </a:p>
          <a:p>
            <a:pPr>
              <a:buSzPct val="85000"/>
            </a:pPr>
            <a:r>
              <a:rPr lang="en-US" smtClean="0"/>
              <a:t>Deadlock Characterization</a:t>
            </a:r>
          </a:p>
          <a:p>
            <a:pPr>
              <a:buSzPct val="85000"/>
            </a:pPr>
            <a:r>
              <a:rPr lang="en-US" smtClean="0"/>
              <a:t>Methods for Handling Deadlocks</a:t>
            </a:r>
          </a:p>
          <a:p>
            <a:r>
              <a:rPr lang="en-US" smtClean="0"/>
              <a:t>Deadlock Prevention</a:t>
            </a:r>
          </a:p>
          <a:p>
            <a:pPr>
              <a:buSzPct val="85000"/>
            </a:pPr>
            <a:r>
              <a:rPr lang="en-US" smtClean="0"/>
              <a:t>Deadlock Avoidance</a:t>
            </a:r>
          </a:p>
          <a:p>
            <a:pPr>
              <a:buSzPct val="85000"/>
            </a:pPr>
            <a:r>
              <a:rPr lang="en-US" smtClean="0"/>
              <a:t>Deadlock Detection </a:t>
            </a:r>
          </a:p>
          <a:p>
            <a:pPr>
              <a:buSzPct val="85000"/>
            </a:pPr>
            <a:r>
              <a:rPr lang="en-US" smtClean="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46138" y="277813"/>
            <a:ext cx="7840662" cy="576262"/>
          </a:xfrm>
        </p:spPr>
        <p:txBody>
          <a:bodyPr/>
          <a:lstStyle/>
          <a:p>
            <a:pPr eaLnBrk="1" hangingPunct="1"/>
            <a:r>
              <a:rPr lang="en-US" smtClean="0"/>
              <a:t>Safe, Unsafe, Deadlock State </a:t>
            </a:r>
          </a:p>
        </p:txBody>
      </p:sp>
      <p:pic>
        <p:nvPicPr>
          <p:cNvPr id="22531" name="Picture 4"/>
          <p:cNvPicPr>
            <a:picLocks noChangeAspect="1" noChangeArrowheads="1"/>
          </p:cNvPicPr>
          <p:nvPr/>
        </p:nvPicPr>
        <p:blipFill>
          <a:blip r:embed="rId3"/>
          <a:srcRect l="13437" t="1572" r="13683" b="2194"/>
          <a:stretch>
            <a:fillRect/>
          </a:stretch>
        </p:blipFill>
        <p:spPr bwMode="auto">
          <a:xfrm>
            <a:off x="2282825" y="1716088"/>
            <a:ext cx="4391025" cy="4348162"/>
          </a:xfrm>
          <a:prstGeom prst="rect">
            <a:avLst/>
          </a:prstGeom>
          <a:noFill/>
          <a:ln w="38100" cmpd="dbl">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277813"/>
            <a:ext cx="7645400" cy="576262"/>
          </a:xfrm>
        </p:spPr>
        <p:txBody>
          <a:bodyPr/>
          <a:lstStyle/>
          <a:p>
            <a:pPr eaLnBrk="1" hangingPunct="1"/>
            <a:r>
              <a:rPr lang="en-US" smtClean="0"/>
              <a:t>Avoidance algorithms</a:t>
            </a:r>
          </a:p>
        </p:txBody>
      </p:sp>
      <p:sp>
        <p:nvSpPr>
          <p:cNvPr id="23555" name="Rectangle 3"/>
          <p:cNvSpPr>
            <a:spLocks noGrp="1" noChangeArrowheads="1"/>
          </p:cNvSpPr>
          <p:nvPr>
            <p:ph type="body" idx="1"/>
          </p:nvPr>
        </p:nvSpPr>
        <p:spPr>
          <a:xfrm>
            <a:off x="827088" y="1439863"/>
            <a:ext cx="6659562" cy="4483100"/>
          </a:xfrm>
        </p:spPr>
        <p:txBody>
          <a:bodyPr/>
          <a:lstStyle/>
          <a:p>
            <a:r>
              <a:rPr lang="en-US" smtClean="0"/>
              <a:t>Single instance of a resource type</a:t>
            </a:r>
          </a:p>
          <a:p>
            <a:pPr lvl="1"/>
            <a:r>
              <a:rPr lang="en-US" smtClean="0"/>
              <a:t>Use a resource-allocation graph</a:t>
            </a:r>
          </a:p>
          <a:p>
            <a:endParaRPr lang="en-US" smtClean="0"/>
          </a:p>
          <a:p>
            <a:r>
              <a:rPr lang="en-US" smtClean="0"/>
              <a:t>Multiple instances of a resource type</a:t>
            </a:r>
          </a:p>
          <a:p>
            <a:pPr lvl="1"/>
            <a:r>
              <a:rPr lang="en-US" smtClean="0"/>
              <a:t> Use the banker’s 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55663" y="277813"/>
            <a:ext cx="7831137" cy="576262"/>
          </a:xfrm>
        </p:spPr>
        <p:txBody>
          <a:bodyPr/>
          <a:lstStyle/>
          <a:p>
            <a:pPr eaLnBrk="1" hangingPunct="1"/>
            <a:r>
              <a:rPr lang="en-US" smtClean="0"/>
              <a:t>Resource-Allocation Graph Scheme</a:t>
            </a:r>
          </a:p>
        </p:txBody>
      </p:sp>
      <p:sp>
        <p:nvSpPr>
          <p:cNvPr id="24579" name="Rectangle 3"/>
          <p:cNvSpPr>
            <a:spLocks noGrp="1" noChangeArrowheads="1"/>
          </p:cNvSpPr>
          <p:nvPr>
            <p:ph type="body" idx="1"/>
          </p:nvPr>
        </p:nvSpPr>
        <p:spPr>
          <a:xfrm>
            <a:off x="827088" y="1439863"/>
            <a:ext cx="7515225" cy="4483100"/>
          </a:xfrm>
        </p:spPr>
        <p:txBody>
          <a:bodyPr/>
          <a:lstStyle/>
          <a:p>
            <a:r>
              <a:rPr lang="en-US" b="1" smtClean="0">
                <a:solidFill>
                  <a:srgbClr val="3366FF"/>
                </a:solidFill>
              </a:rPr>
              <a:t>Claim edge</a:t>
            </a:r>
            <a:r>
              <a:rPr lang="en-US" smtClean="0">
                <a:solidFill>
                  <a:srgbClr val="3366FF"/>
                </a:solidFill>
              </a:rPr>
              <a:t> </a:t>
            </a:r>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r>
              <a:rPr lang="en-US" smtClean="0">
                <a:sym typeface="Symbol" pitchFamily="18" charset="2"/>
              </a:rPr>
              <a:t> indicated that process </a:t>
            </a:r>
            <a:r>
              <a:rPr lang="en-US" i="1" smtClean="0">
                <a:sym typeface="Symbol" pitchFamily="18" charset="2"/>
              </a:rPr>
              <a:t>P</a:t>
            </a:r>
            <a:r>
              <a:rPr lang="en-US" i="1" baseline="-25000" smtClean="0">
                <a:sym typeface="Symbol" pitchFamily="18" charset="2"/>
              </a:rPr>
              <a:t>j</a:t>
            </a:r>
            <a:r>
              <a:rPr lang="en-US" smtClean="0">
                <a:sym typeface="Symbol" pitchFamily="18" charset="2"/>
              </a:rPr>
              <a:t> may request resource </a:t>
            </a:r>
            <a:r>
              <a:rPr lang="en-US" i="1" smtClean="0">
                <a:sym typeface="Symbol" pitchFamily="18" charset="2"/>
              </a:rPr>
              <a:t>R</a:t>
            </a:r>
            <a:r>
              <a:rPr lang="en-US" i="1" baseline="-25000" smtClean="0">
                <a:sym typeface="Symbol" pitchFamily="18" charset="2"/>
              </a:rPr>
              <a:t>j</a:t>
            </a:r>
            <a:r>
              <a:rPr lang="en-US" smtClean="0">
                <a:sym typeface="Symbol" pitchFamily="18" charset="2"/>
              </a:rPr>
              <a:t>; represented by a dashed line</a:t>
            </a:r>
            <a:br>
              <a:rPr lang="en-US" smtClean="0">
                <a:sym typeface="Symbol" pitchFamily="18" charset="2"/>
              </a:rPr>
            </a:br>
            <a:endParaRPr lang="en-US" smtClean="0">
              <a:sym typeface="Symbol" pitchFamily="18" charset="2"/>
            </a:endParaRPr>
          </a:p>
          <a:p>
            <a:r>
              <a:rPr lang="en-US" smtClean="0">
                <a:sym typeface="Symbol" pitchFamily="18" charset="2"/>
              </a:rPr>
              <a:t>Claim edge converts to request edge when a process requests a resource</a:t>
            </a:r>
            <a:br>
              <a:rPr lang="en-US" smtClean="0">
                <a:sym typeface="Symbol" pitchFamily="18" charset="2"/>
              </a:rPr>
            </a:br>
            <a:endParaRPr lang="en-US" smtClean="0">
              <a:sym typeface="Symbol" pitchFamily="18" charset="2"/>
            </a:endParaRPr>
          </a:p>
          <a:p>
            <a:r>
              <a:rPr lang="en-US" smtClean="0">
                <a:sym typeface="Symbol" pitchFamily="18" charset="2"/>
              </a:rPr>
              <a:t>Request edge converted to an assignment edge when the  resource is allocated to the process</a:t>
            </a:r>
          </a:p>
          <a:p>
            <a:pPr>
              <a:buFont typeface="Monotype Sorts" charset="2"/>
              <a:buNone/>
            </a:pPr>
            <a:endParaRPr lang="en-US" smtClean="0">
              <a:sym typeface="Symbol" pitchFamily="18" charset="2"/>
            </a:endParaRPr>
          </a:p>
          <a:p>
            <a:r>
              <a:rPr lang="en-US" smtClean="0">
                <a:sym typeface="Symbol" pitchFamily="18" charset="2"/>
              </a:rPr>
              <a:t>When a resource is released by a process, assignment edge reconverts to a claim edge</a:t>
            </a:r>
            <a:br>
              <a:rPr lang="en-US" smtClean="0">
                <a:sym typeface="Symbol" pitchFamily="18" charset="2"/>
              </a:rPr>
            </a:br>
            <a:endParaRPr lang="en-US" smtClean="0">
              <a:sym typeface="Symbol" pitchFamily="18" charset="2"/>
            </a:endParaRPr>
          </a:p>
          <a:p>
            <a:r>
              <a:rPr lang="en-US" smtClean="0">
                <a:sym typeface="Symbol" pitchFamily="18" charset="2"/>
              </a:rPr>
              <a:t>Resources must be claimed </a:t>
            </a:r>
            <a:r>
              <a:rPr lang="en-US" i="1" smtClean="0">
                <a:sym typeface="Symbol" pitchFamily="18" charset="2"/>
              </a:rPr>
              <a:t>a priori</a:t>
            </a:r>
            <a:r>
              <a:rPr lang="en-US" smtClean="0">
                <a:sym typeface="Symbol" pitchFamily="18" charset="2"/>
              </a:rPr>
              <a:t> in the system</a:t>
            </a: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1363" y="404813"/>
            <a:ext cx="8224837" cy="457200"/>
          </a:xfrm>
        </p:spPr>
        <p:txBody>
          <a:bodyPr/>
          <a:lstStyle/>
          <a:p>
            <a:pPr eaLnBrk="1" hangingPunct="1"/>
            <a:r>
              <a:rPr lang="en-US" smtClean="0"/>
              <a:t>Resource-Allocation Graph</a:t>
            </a:r>
          </a:p>
        </p:txBody>
      </p:sp>
      <p:pic>
        <p:nvPicPr>
          <p:cNvPr id="25603" name="Picture 4" descr="7"/>
          <p:cNvPicPr>
            <a:picLocks noChangeAspect="1" noChangeArrowheads="1"/>
          </p:cNvPicPr>
          <p:nvPr/>
        </p:nvPicPr>
        <p:blipFill>
          <a:blip r:embed="rId3"/>
          <a:srcRect/>
          <a:stretch>
            <a:fillRect/>
          </a:stretch>
        </p:blipFill>
        <p:spPr bwMode="auto">
          <a:xfrm>
            <a:off x="2740025" y="1427163"/>
            <a:ext cx="4116388" cy="41719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90563" y="401638"/>
            <a:ext cx="8243887" cy="457200"/>
          </a:xfrm>
        </p:spPr>
        <p:txBody>
          <a:bodyPr/>
          <a:lstStyle/>
          <a:p>
            <a:pPr eaLnBrk="1" hangingPunct="1"/>
            <a:r>
              <a:rPr lang="en-US" sz="2800" smtClean="0"/>
              <a:t>Unsafe State In Resource-Allocation Graph</a:t>
            </a:r>
          </a:p>
        </p:txBody>
      </p:sp>
      <p:pic>
        <p:nvPicPr>
          <p:cNvPr id="26627" name="Picture 4" descr="7"/>
          <p:cNvPicPr>
            <a:picLocks noChangeAspect="1" noChangeArrowheads="1"/>
          </p:cNvPicPr>
          <p:nvPr/>
        </p:nvPicPr>
        <p:blipFill>
          <a:blip r:embed="rId3"/>
          <a:srcRect/>
          <a:stretch>
            <a:fillRect/>
          </a:stretch>
        </p:blipFill>
        <p:spPr bwMode="auto">
          <a:xfrm>
            <a:off x="2384425" y="1230313"/>
            <a:ext cx="4337050" cy="439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30288" y="277813"/>
            <a:ext cx="7656512" cy="576262"/>
          </a:xfrm>
        </p:spPr>
        <p:txBody>
          <a:bodyPr/>
          <a:lstStyle/>
          <a:p>
            <a:pPr eaLnBrk="1" hangingPunct="1"/>
            <a:r>
              <a:rPr lang="en-US" smtClean="0"/>
              <a:t>Resource-Allocation Graph Algorithm</a:t>
            </a:r>
          </a:p>
        </p:txBody>
      </p:sp>
      <p:sp>
        <p:nvSpPr>
          <p:cNvPr id="27651" name="Rectangle 3"/>
          <p:cNvSpPr>
            <a:spLocks noGrp="1" noChangeArrowheads="1"/>
          </p:cNvSpPr>
          <p:nvPr>
            <p:ph type="body" idx="1"/>
          </p:nvPr>
        </p:nvSpPr>
        <p:spPr>
          <a:xfrm>
            <a:off x="806450" y="1392238"/>
            <a:ext cx="7675563" cy="4303712"/>
          </a:xfrm>
        </p:spPr>
        <p:txBody>
          <a:bodyPr/>
          <a:lstStyle/>
          <a:p>
            <a:r>
              <a:rPr lang="en-US" smtClean="0"/>
              <a:t>Suppose that process</a:t>
            </a:r>
            <a:r>
              <a:rPr lang="en-US" i="1" smtClean="0"/>
              <a:t> P</a:t>
            </a:r>
            <a:r>
              <a:rPr lang="en-US" i="1" baseline="-25000" smtClean="0"/>
              <a:t>i</a:t>
            </a:r>
            <a:r>
              <a:rPr lang="en-US" smtClean="0"/>
              <a:t> requests a resource </a:t>
            </a:r>
            <a:r>
              <a:rPr lang="en-US" i="1" smtClean="0">
                <a:sym typeface="Symbol" pitchFamily="18" charset="2"/>
              </a:rPr>
              <a:t>R</a:t>
            </a:r>
            <a:r>
              <a:rPr lang="en-US" i="1" baseline="-25000" smtClean="0">
                <a:sym typeface="Symbol" pitchFamily="18" charset="2"/>
              </a:rPr>
              <a:t>j</a:t>
            </a:r>
          </a:p>
          <a:p>
            <a:endParaRPr lang="en-US" i="1" baseline="-25000" smtClean="0">
              <a:sym typeface="Symbol" pitchFamily="18" charset="2"/>
            </a:endParaRPr>
          </a:p>
          <a:p>
            <a:r>
              <a:rPr lang="en-US" smtClean="0">
                <a:sym typeface="Symbol" pitchFamily="18" charset="2"/>
              </a:rPr>
              <a:t>The request can be granted only if converting the request edge to an assignment edge does not result in the formation of a cycle in the resource allocation graph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77813"/>
            <a:ext cx="7772400" cy="576262"/>
          </a:xfrm>
        </p:spPr>
        <p:txBody>
          <a:bodyPr/>
          <a:lstStyle/>
          <a:p>
            <a:pPr eaLnBrk="1" hangingPunct="1"/>
            <a:r>
              <a:rPr lang="en-US" smtClean="0"/>
              <a:t>Banker’s Algorithm</a:t>
            </a:r>
          </a:p>
        </p:txBody>
      </p:sp>
      <p:sp>
        <p:nvSpPr>
          <p:cNvPr id="28675" name="Rectangle 3"/>
          <p:cNvSpPr>
            <a:spLocks noGrp="1" noChangeArrowheads="1"/>
          </p:cNvSpPr>
          <p:nvPr>
            <p:ph type="body" idx="1"/>
          </p:nvPr>
        </p:nvSpPr>
        <p:spPr>
          <a:xfrm>
            <a:off x="827088" y="1397000"/>
            <a:ext cx="7448550" cy="4441825"/>
          </a:xfrm>
        </p:spPr>
        <p:txBody>
          <a:bodyPr/>
          <a:lstStyle/>
          <a:p>
            <a:r>
              <a:rPr lang="en-US" smtClean="0"/>
              <a:t>Multiple instances</a:t>
            </a:r>
            <a:br>
              <a:rPr lang="en-US" smtClean="0"/>
            </a:br>
            <a:endParaRPr lang="en-US" smtClean="0"/>
          </a:p>
          <a:p>
            <a:r>
              <a:rPr lang="en-US" smtClean="0"/>
              <a:t>Each process must a priori claim maximum use</a:t>
            </a:r>
            <a:br>
              <a:rPr lang="en-US" smtClean="0"/>
            </a:br>
            <a:endParaRPr lang="en-US" smtClean="0"/>
          </a:p>
          <a:p>
            <a:r>
              <a:rPr lang="en-US" smtClean="0"/>
              <a:t>When a process requests a resource it may have to wait  </a:t>
            </a:r>
            <a:br>
              <a:rPr lang="en-US" smtClean="0"/>
            </a:br>
            <a:endParaRPr lang="en-US" smtClean="0"/>
          </a:p>
          <a:p>
            <a:r>
              <a:rPr lang="en-US" smtClean="0"/>
              <a:t>When a process gets all its resources it must return them in a finite amount of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1713" y="422275"/>
            <a:ext cx="7586662" cy="431800"/>
          </a:xfrm>
        </p:spPr>
        <p:txBody>
          <a:bodyPr/>
          <a:lstStyle/>
          <a:p>
            <a:pPr eaLnBrk="1" hangingPunct="1"/>
            <a:r>
              <a:rPr lang="en-US" sz="2800" smtClean="0"/>
              <a:t>Data Structures for the Banker’s Algorithm </a:t>
            </a:r>
          </a:p>
        </p:txBody>
      </p:sp>
      <p:sp>
        <p:nvSpPr>
          <p:cNvPr id="29699" name="Rectangle 3"/>
          <p:cNvSpPr>
            <a:spLocks noGrp="1" noChangeArrowheads="1"/>
          </p:cNvSpPr>
          <p:nvPr>
            <p:ph type="body" idx="1"/>
          </p:nvPr>
        </p:nvSpPr>
        <p:spPr>
          <a:xfrm>
            <a:off x="1192213" y="1843088"/>
            <a:ext cx="7370762" cy="4387850"/>
          </a:xfrm>
        </p:spPr>
        <p:txBody>
          <a:bodyPr/>
          <a:lstStyle/>
          <a:p>
            <a:r>
              <a:rPr lang="en-US" b="1" smtClean="0"/>
              <a:t>Available</a:t>
            </a:r>
            <a:r>
              <a:rPr lang="en-US" i="1" smtClean="0"/>
              <a:t>:</a:t>
            </a:r>
            <a:r>
              <a:rPr lang="en-US" smtClean="0"/>
              <a:t>  Vector of length </a:t>
            </a:r>
            <a:r>
              <a:rPr lang="en-US" i="1" smtClean="0"/>
              <a:t>m</a:t>
            </a:r>
            <a:r>
              <a:rPr lang="en-US" smtClean="0"/>
              <a:t>. If available [</a:t>
            </a:r>
            <a:r>
              <a:rPr lang="en-US" i="1" smtClean="0"/>
              <a:t>j</a:t>
            </a:r>
            <a:r>
              <a:rPr lang="en-US" smtClean="0"/>
              <a:t>] = </a:t>
            </a:r>
            <a:r>
              <a:rPr lang="en-US" i="1" smtClean="0"/>
              <a:t>k</a:t>
            </a:r>
            <a:r>
              <a:rPr lang="en-US" smtClean="0"/>
              <a:t>, there are</a:t>
            </a:r>
            <a:r>
              <a:rPr lang="en-US" i="1" smtClean="0"/>
              <a:t> k</a:t>
            </a:r>
            <a:r>
              <a:rPr lang="en-US" smtClean="0"/>
              <a:t> instances of resource type </a:t>
            </a:r>
            <a:r>
              <a:rPr lang="en-US" i="1" smtClean="0"/>
              <a:t>R</a:t>
            </a:r>
            <a:r>
              <a:rPr lang="en-US" i="1" baseline="-25000" smtClean="0"/>
              <a:t>j</a:t>
            </a:r>
            <a:r>
              <a:rPr lang="en-US" baseline="-25000" smtClean="0"/>
              <a:t>  </a:t>
            </a:r>
            <a:r>
              <a:rPr lang="en-US" smtClean="0"/>
              <a:t>available</a:t>
            </a:r>
          </a:p>
          <a:p>
            <a:endParaRPr lang="en-US" sz="800" smtClean="0"/>
          </a:p>
          <a:p>
            <a:r>
              <a:rPr lang="en-US" b="1" smtClean="0">
                <a:solidFill>
                  <a:srgbClr val="000000"/>
                </a:solidFill>
              </a:rPr>
              <a:t>Max</a:t>
            </a:r>
            <a:r>
              <a:rPr lang="en-US" i="1" smtClean="0"/>
              <a:t>: n x m</a:t>
            </a:r>
            <a:r>
              <a:rPr lang="en-US" smtClean="0"/>
              <a:t> matrix.  If </a:t>
            </a:r>
            <a:r>
              <a:rPr lang="en-US" i="1" smtClean="0"/>
              <a:t>Max </a:t>
            </a:r>
            <a:r>
              <a:rPr lang="en-US" smtClean="0"/>
              <a:t>[</a:t>
            </a:r>
            <a:r>
              <a:rPr lang="en-US" i="1" smtClean="0"/>
              <a:t>i,j</a:t>
            </a:r>
            <a:r>
              <a:rPr lang="en-US" smtClean="0"/>
              <a:t>] = </a:t>
            </a:r>
            <a:r>
              <a:rPr lang="en-US" i="1" smtClean="0"/>
              <a:t>k</a:t>
            </a:r>
            <a:r>
              <a:rPr lang="en-US" smtClean="0"/>
              <a:t>, then process </a:t>
            </a:r>
            <a:r>
              <a:rPr lang="en-US" i="1" smtClean="0"/>
              <a:t>P</a:t>
            </a:r>
            <a:r>
              <a:rPr lang="en-US" i="1" baseline="-25000" smtClean="0"/>
              <a:t>i</a:t>
            </a:r>
            <a:r>
              <a:rPr lang="en-US" i="1" smtClean="0"/>
              <a:t> </a:t>
            </a:r>
            <a:r>
              <a:rPr lang="en-US" smtClean="0"/>
              <a:t>may request at most</a:t>
            </a:r>
            <a:r>
              <a:rPr lang="en-US" i="1" smtClean="0"/>
              <a:t> k </a:t>
            </a:r>
            <a:r>
              <a:rPr lang="en-US" smtClean="0"/>
              <a:t>instances of resource type </a:t>
            </a:r>
            <a:r>
              <a:rPr lang="en-US" i="1" smtClean="0"/>
              <a:t>R</a:t>
            </a:r>
            <a:r>
              <a:rPr lang="en-US" i="1" baseline="-25000" smtClean="0"/>
              <a:t>j</a:t>
            </a:r>
          </a:p>
          <a:p>
            <a:endParaRPr lang="en-US" sz="800" i="1" baseline="-25000" smtClean="0"/>
          </a:p>
          <a:p>
            <a:r>
              <a:rPr lang="en-US" b="1" smtClean="0">
                <a:solidFill>
                  <a:srgbClr val="000000"/>
                </a:solidFill>
              </a:rPr>
              <a:t>Allocation</a:t>
            </a:r>
            <a:r>
              <a:rPr lang="en-US" i="1" smtClean="0"/>
              <a:t>:  n </a:t>
            </a:r>
            <a:r>
              <a:rPr lang="en-US" smtClean="0"/>
              <a:t>x</a:t>
            </a:r>
            <a:r>
              <a:rPr lang="en-US" i="1" smtClean="0"/>
              <a:t> m</a:t>
            </a:r>
            <a:r>
              <a:rPr lang="en-US" smtClean="0"/>
              <a:t> matrix.  If Allocation[</a:t>
            </a:r>
            <a:r>
              <a:rPr lang="en-US" i="1" smtClean="0"/>
              <a:t>i,j</a:t>
            </a:r>
            <a:r>
              <a:rPr lang="en-US" smtClean="0"/>
              <a:t>] = </a:t>
            </a:r>
            <a:r>
              <a:rPr lang="en-US" i="1" smtClean="0"/>
              <a:t>k</a:t>
            </a:r>
            <a:r>
              <a:rPr lang="en-US" smtClean="0"/>
              <a:t> then</a:t>
            </a:r>
            <a:r>
              <a:rPr lang="en-US" i="1" smtClean="0"/>
              <a:t> P</a:t>
            </a:r>
            <a:r>
              <a:rPr lang="en-US" i="1" baseline="-25000" smtClean="0"/>
              <a:t>i</a:t>
            </a:r>
            <a:r>
              <a:rPr lang="en-US" smtClean="0"/>
              <a:t> is currently allocated </a:t>
            </a:r>
            <a:r>
              <a:rPr lang="en-US" i="1" smtClean="0"/>
              <a:t>k</a:t>
            </a:r>
            <a:r>
              <a:rPr lang="en-US" smtClean="0"/>
              <a:t> instances of </a:t>
            </a:r>
            <a:r>
              <a:rPr lang="en-US" i="1" smtClean="0"/>
              <a:t>R</a:t>
            </a:r>
            <a:r>
              <a:rPr lang="en-US" i="1" baseline="-25000" smtClean="0"/>
              <a:t>j</a:t>
            </a:r>
          </a:p>
          <a:p>
            <a:endParaRPr lang="en-US" sz="800" i="1" baseline="-25000" smtClean="0"/>
          </a:p>
          <a:p>
            <a:r>
              <a:rPr lang="en-US" b="1" smtClean="0">
                <a:solidFill>
                  <a:srgbClr val="000000"/>
                </a:solidFill>
              </a:rPr>
              <a:t>Need</a:t>
            </a:r>
            <a:r>
              <a:rPr lang="en-US" i="1" smtClean="0"/>
              <a:t>:  n </a:t>
            </a:r>
            <a:r>
              <a:rPr lang="en-US" smtClean="0"/>
              <a:t>x</a:t>
            </a:r>
            <a:r>
              <a:rPr lang="en-US" i="1" smtClean="0"/>
              <a:t> m</a:t>
            </a:r>
            <a:r>
              <a:rPr lang="en-US" smtClean="0"/>
              <a:t> matrix. If </a:t>
            </a:r>
            <a:r>
              <a:rPr lang="en-US" i="1" smtClean="0"/>
              <a:t>Need</a:t>
            </a:r>
            <a:r>
              <a:rPr lang="en-US" smtClean="0"/>
              <a:t>[</a:t>
            </a:r>
            <a:r>
              <a:rPr lang="en-US" i="1" smtClean="0"/>
              <a:t>i,j</a:t>
            </a:r>
            <a:r>
              <a:rPr lang="en-US" smtClean="0"/>
              <a:t>] =</a:t>
            </a:r>
            <a:r>
              <a:rPr lang="en-US" i="1" smtClean="0"/>
              <a:t> k</a:t>
            </a:r>
            <a:r>
              <a:rPr lang="en-US" smtClean="0"/>
              <a:t>, then</a:t>
            </a:r>
            <a:r>
              <a:rPr lang="en-US" i="1" smtClean="0"/>
              <a:t> P</a:t>
            </a:r>
            <a:r>
              <a:rPr lang="en-US" i="1" baseline="-25000" smtClean="0"/>
              <a:t>i</a:t>
            </a:r>
            <a:r>
              <a:rPr lang="en-US" smtClean="0"/>
              <a:t> may need </a:t>
            </a:r>
            <a:r>
              <a:rPr lang="en-US" i="1" smtClean="0"/>
              <a:t>k</a:t>
            </a:r>
            <a:r>
              <a:rPr lang="en-US" smtClean="0"/>
              <a:t> more instances of </a:t>
            </a:r>
            <a:r>
              <a:rPr lang="en-US" i="1" smtClean="0"/>
              <a:t>R</a:t>
            </a:r>
            <a:r>
              <a:rPr lang="en-US" i="1" baseline="-25000" smtClean="0"/>
              <a:t>j</a:t>
            </a:r>
            <a:r>
              <a:rPr lang="en-US" baseline="-25000" smtClean="0"/>
              <a:t> </a:t>
            </a:r>
            <a:r>
              <a:rPr lang="en-US" smtClean="0"/>
              <a:t>to complete its task</a:t>
            </a:r>
          </a:p>
          <a:p>
            <a:pPr lvl="2">
              <a:buFont typeface="Webdings" pitchFamily="18" charset="2"/>
              <a:buNone/>
            </a:pPr>
            <a:r>
              <a:rPr lang="en-US" smtClean="0"/>
              <a:t/>
            </a:r>
            <a:br>
              <a:rPr lang="en-US" smtClean="0"/>
            </a:br>
            <a:r>
              <a:rPr lang="en-US" i="1" smtClean="0"/>
              <a:t>Need</a:t>
            </a:r>
            <a:r>
              <a:rPr lang="en-US" smtClean="0"/>
              <a:t> [</a:t>
            </a:r>
            <a:r>
              <a:rPr lang="en-US" i="1" smtClean="0"/>
              <a:t>i,j]</a:t>
            </a:r>
            <a:r>
              <a:rPr lang="en-US" smtClean="0"/>
              <a:t> = </a:t>
            </a:r>
            <a:r>
              <a:rPr lang="en-US" i="1" smtClean="0"/>
              <a:t>Max</a:t>
            </a:r>
            <a:r>
              <a:rPr lang="en-US" smtClean="0"/>
              <a:t>[</a:t>
            </a:r>
            <a:r>
              <a:rPr lang="en-US" i="1" smtClean="0"/>
              <a:t>i,j</a:t>
            </a:r>
            <a:r>
              <a:rPr lang="en-US" smtClean="0"/>
              <a:t>] – </a:t>
            </a:r>
            <a:r>
              <a:rPr lang="en-US" i="1" smtClean="0"/>
              <a:t>Allocation</a:t>
            </a:r>
            <a:r>
              <a:rPr lang="en-US" smtClean="0"/>
              <a:t> [</a:t>
            </a:r>
            <a:r>
              <a:rPr lang="en-US" i="1" smtClean="0"/>
              <a:t>i,j</a:t>
            </a:r>
            <a:r>
              <a:rPr lang="en-US" smtClean="0"/>
              <a:t>]</a:t>
            </a:r>
          </a:p>
        </p:txBody>
      </p:sp>
      <p:sp>
        <p:nvSpPr>
          <p:cNvPr id="29700" name="Text Box 4"/>
          <p:cNvSpPr txBox="1">
            <a:spLocks noChangeArrowheads="1"/>
          </p:cNvSpPr>
          <p:nvPr/>
        </p:nvSpPr>
        <p:spPr bwMode="auto">
          <a:xfrm>
            <a:off x="809625" y="1408113"/>
            <a:ext cx="6934200" cy="366712"/>
          </a:xfrm>
          <a:prstGeom prst="rect">
            <a:avLst/>
          </a:prstGeom>
          <a:noFill/>
          <a:ln w="9525">
            <a:noFill/>
            <a:miter lim="800000"/>
            <a:headEnd/>
            <a:tailEnd/>
          </a:ln>
        </p:spPr>
        <p:txBody>
          <a:bodyPr wrap="none" anchor="ctr">
            <a:spAutoFit/>
          </a:bodyPr>
          <a:lstStyle/>
          <a:p>
            <a:pPr>
              <a:spcBef>
                <a:spcPct val="50000"/>
              </a:spcBef>
            </a:pPr>
            <a:r>
              <a:rPr lang="en-US">
                <a:latin typeface="Helvetica" pitchFamily="34" charset="0"/>
              </a:rPr>
              <a:t>Let </a:t>
            </a:r>
            <a:r>
              <a:rPr lang="en-US" i="1">
                <a:latin typeface="Helvetica" pitchFamily="34" charset="0"/>
              </a:rPr>
              <a:t>n</a:t>
            </a:r>
            <a:r>
              <a:rPr lang="en-US">
                <a:latin typeface="Helvetica" pitchFamily="34" charset="0"/>
              </a:rPr>
              <a:t> = number of processes, and </a:t>
            </a:r>
            <a:r>
              <a:rPr lang="en-US" i="1">
                <a:latin typeface="Helvetica" pitchFamily="34" charset="0"/>
              </a:rPr>
              <a:t>m </a:t>
            </a:r>
            <a:r>
              <a:rPr lang="en-US">
                <a:latin typeface="Helvetica" pitchFamily="34" charset="0"/>
              </a:rPr>
              <a:t>= number of resources types.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Safety Algorithm</a:t>
            </a:r>
          </a:p>
        </p:txBody>
      </p:sp>
      <p:sp>
        <p:nvSpPr>
          <p:cNvPr id="30723" name="Rectangle 3"/>
          <p:cNvSpPr>
            <a:spLocks noGrp="1" noChangeArrowheads="1"/>
          </p:cNvSpPr>
          <p:nvPr>
            <p:ph type="body" idx="1"/>
          </p:nvPr>
        </p:nvSpPr>
        <p:spPr>
          <a:xfrm>
            <a:off x="812800" y="1282700"/>
            <a:ext cx="7372350" cy="4943475"/>
          </a:xfrm>
        </p:spPr>
        <p:txBody>
          <a:bodyPr/>
          <a:lstStyle/>
          <a:p>
            <a:pPr>
              <a:lnSpc>
                <a:spcPct val="90000"/>
              </a:lnSpc>
              <a:buFont typeface="Monotype Sorts" charset="2"/>
              <a:buNone/>
            </a:pPr>
            <a:r>
              <a:rPr lang="en-US" smtClean="0"/>
              <a:t>1.	Let </a:t>
            </a:r>
            <a:r>
              <a:rPr lang="en-US" i="1" smtClean="0">
                <a:solidFill>
                  <a:srgbClr val="000000"/>
                </a:solidFill>
              </a:rPr>
              <a:t>Work </a:t>
            </a:r>
            <a:r>
              <a:rPr lang="en-US" smtClean="0"/>
              <a:t>and </a:t>
            </a:r>
            <a:r>
              <a:rPr lang="en-US" i="1" smtClean="0">
                <a:solidFill>
                  <a:srgbClr val="000000"/>
                </a:solidFill>
              </a:rPr>
              <a:t>Finish</a:t>
            </a:r>
            <a:r>
              <a:rPr lang="en-US" smtClean="0">
                <a:solidFill>
                  <a:srgbClr val="000000"/>
                </a:solidFill>
              </a:rPr>
              <a:t> </a:t>
            </a:r>
            <a:r>
              <a:rPr lang="en-US" smtClean="0"/>
              <a:t>be vectors of length</a:t>
            </a:r>
            <a:r>
              <a:rPr lang="en-US" i="1" smtClean="0"/>
              <a:t> m</a:t>
            </a:r>
            <a:r>
              <a:rPr lang="en-US" smtClean="0"/>
              <a:t> and</a:t>
            </a:r>
            <a:r>
              <a:rPr lang="en-US" i="1" smtClean="0"/>
              <a:t> n</a:t>
            </a:r>
            <a:r>
              <a:rPr lang="en-US" smtClean="0"/>
              <a:t>, respectively.  Initialize:</a:t>
            </a:r>
          </a:p>
          <a:p>
            <a:pPr marL="1543050" lvl="3" indent="-342900">
              <a:lnSpc>
                <a:spcPct val="90000"/>
              </a:lnSpc>
              <a:buFontTx/>
              <a:buNone/>
            </a:pPr>
            <a:r>
              <a:rPr lang="en-US" i="1" smtClean="0"/>
              <a:t>Work </a:t>
            </a:r>
            <a:r>
              <a:rPr lang="en-US" smtClean="0"/>
              <a:t>= </a:t>
            </a:r>
            <a:r>
              <a:rPr lang="en-US" i="1" smtClean="0"/>
              <a:t>Available</a:t>
            </a:r>
          </a:p>
          <a:p>
            <a:pPr marL="1543050" lvl="3" indent="-342900">
              <a:lnSpc>
                <a:spcPct val="90000"/>
              </a:lnSpc>
              <a:buFontTx/>
              <a:buNone/>
            </a:pPr>
            <a:r>
              <a:rPr lang="en-US" i="1" smtClean="0"/>
              <a:t>Finish </a:t>
            </a:r>
            <a:r>
              <a:rPr lang="en-US" smtClean="0"/>
              <a:t>[</a:t>
            </a:r>
            <a:r>
              <a:rPr lang="en-US" i="1" smtClean="0"/>
              <a:t>i</a:t>
            </a:r>
            <a:r>
              <a:rPr lang="en-US" smtClean="0"/>
              <a:t>] =</a:t>
            </a:r>
            <a:r>
              <a:rPr lang="en-US" i="1" smtClean="0"/>
              <a:t> false </a:t>
            </a:r>
            <a:r>
              <a:rPr lang="en-US" smtClean="0"/>
              <a:t>for</a:t>
            </a:r>
            <a:r>
              <a:rPr lang="en-US" i="1" smtClean="0"/>
              <a:t> i</a:t>
            </a:r>
            <a:r>
              <a:rPr lang="en-US" smtClean="0"/>
              <a:t> = 0, 1, …, </a:t>
            </a:r>
            <a:r>
              <a:rPr lang="en-US" i="1" smtClean="0"/>
              <a:t>n- </a:t>
            </a:r>
            <a:r>
              <a:rPr lang="en-US" smtClean="0"/>
              <a:t>1</a:t>
            </a:r>
          </a:p>
          <a:p>
            <a:pPr marL="1543050" lvl="3" indent="-342900">
              <a:lnSpc>
                <a:spcPct val="90000"/>
              </a:lnSpc>
              <a:buFontTx/>
              <a:buNone/>
            </a:pPr>
            <a:endParaRPr lang="en-US" sz="800" smtClean="0"/>
          </a:p>
          <a:p>
            <a:pPr>
              <a:lnSpc>
                <a:spcPct val="90000"/>
              </a:lnSpc>
              <a:buFont typeface="Monotype Sorts" charset="2"/>
              <a:buNone/>
            </a:pPr>
            <a:r>
              <a:rPr lang="en-US" smtClean="0"/>
              <a:t>2.	Find an </a:t>
            </a:r>
            <a:r>
              <a:rPr lang="en-US" i="1" smtClean="0"/>
              <a:t>i </a:t>
            </a:r>
            <a:r>
              <a:rPr lang="en-US" smtClean="0"/>
              <a:t>such that both: </a:t>
            </a:r>
          </a:p>
          <a:p>
            <a:pPr marL="800100" lvl="1" indent="-342900">
              <a:lnSpc>
                <a:spcPct val="90000"/>
              </a:lnSpc>
              <a:buFont typeface="Monotype Sorts" charset="2"/>
              <a:buNone/>
            </a:pPr>
            <a:r>
              <a:rPr lang="en-US" smtClean="0"/>
              <a:t>(a) </a:t>
            </a:r>
            <a:r>
              <a:rPr lang="en-US" i="1" smtClean="0"/>
              <a:t>Finish</a:t>
            </a:r>
            <a:r>
              <a:rPr lang="en-US" smtClean="0"/>
              <a:t> [</a:t>
            </a:r>
            <a:r>
              <a:rPr lang="en-US" i="1" smtClean="0"/>
              <a:t>i</a:t>
            </a:r>
            <a:r>
              <a:rPr lang="en-US" smtClean="0"/>
              <a:t>] = </a:t>
            </a:r>
            <a:r>
              <a:rPr lang="en-US" i="1" smtClean="0"/>
              <a:t>false</a:t>
            </a:r>
            <a:endParaRPr lang="en-US" smtClean="0"/>
          </a:p>
          <a:p>
            <a:pPr marL="800100" lvl="1" indent="-342900">
              <a:lnSpc>
                <a:spcPct val="90000"/>
              </a:lnSpc>
              <a:buFont typeface="Monotype Sorts" charset="2"/>
              <a:buNone/>
            </a:pPr>
            <a:r>
              <a:rPr lang="en-US" smtClean="0"/>
              <a:t>(b) </a:t>
            </a:r>
            <a:r>
              <a:rPr lang="en-US" i="1" smtClean="0"/>
              <a:t>Need</a:t>
            </a:r>
            <a:r>
              <a:rPr lang="en-US" i="1" baseline="-25000" smtClean="0"/>
              <a:t>i</a:t>
            </a:r>
            <a:r>
              <a:rPr lang="en-US" smtClean="0"/>
              <a:t> </a:t>
            </a:r>
            <a:r>
              <a:rPr lang="en-US" smtClean="0">
                <a:sym typeface="Symbol" pitchFamily="18" charset="2"/>
              </a:rPr>
              <a:t> </a:t>
            </a:r>
            <a:r>
              <a:rPr lang="en-US" i="1" smtClean="0">
                <a:sym typeface="Symbol" pitchFamily="18" charset="2"/>
              </a:rPr>
              <a:t>Work</a:t>
            </a:r>
          </a:p>
          <a:p>
            <a:pPr marL="800100" lvl="1" indent="-342900">
              <a:lnSpc>
                <a:spcPct val="90000"/>
              </a:lnSpc>
              <a:buFont typeface="Monotype Sorts" charset="2"/>
              <a:buNone/>
            </a:pPr>
            <a:r>
              <a:rPr lang="en-US" smtClean="0">
                <a:sym typeface="Symbol" pitchFamily="18" charset="2"/>
              </a:rPr>
              <a:t>If no such </a:t>
            </a:r>
            <a:r>
              <a:rPr lang="en-US" i="1" smtClean="0">
                <a:sym typeface="Symbol" pitchFamily="18" charset="2"/>
              </a:rPr>
              <a:t>i </a:t>
            </a:r>
            <a:r>
              <a:rPr lang="en-US" smtClean="0">
                <a:sym typeface="Symbol" pitchFamily="18" charset="2"/>
              </a:rPr>
              <a:t>exists, go to step 4</a:t>
            </a:r>
          </a:p>
          <a:p>
            <a:pPr marL="800100" lvl="1" indent="-342900">
              <a:lnSpc>
                <a:spcPct val="90000"/>
              </a:lnSpc>
              <a:buFont typeface="Monotype Sorts" charset="2"/>
              <a:buNone/>
            </a:pPr>
            <a:endParaRPr lang="en-US" sz="800" smtClean="0">
              <a:sym typeface="Symbol" pitchFamily="18" charset="2"/>
            </a:endParaRPr>
          </a:p>
          <a:p>
            <a:pPr>
              <a:lnSpc>
                <a:spcPct val="90000"/>
              </a:lnSpc>
              <a:buFont typeface="Monotype Sorts" charset="2"/>
              <a:buNone/>
            </a:pPr>
            <a:r>
              <a:rPr lang="en-US" i="1" smtClean="0"/>
              <a:t>3.  Work</a:t>
            </a:r>
            <a:r>
              <a:rPr lang="en-US" smtClean="0"/>
              <a:t> = </a:t>
            </a:r>
            <a:r>
              <a:rPr lang="en-US" i="1" smtClean="0"/>
              <a:t>Work </a:t>
            </a:r>
            <a:r>
              <a:rPr lang="en-US" smtClean="0"/>
              <a:t>+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a:t>
            </a:r>
            <a:r>
              <a:rPr lang="en-US" i="1" smtClean="0"/>
              <a:t> true</a:t>
            </a:r>
            <a:r>
              <a:rPr lang="en-US" smtClean="0"/>
              <a:t/>
            </a:r>
            <a:br>
              <a:rPr lang="en-US" smtClean="0"/>
            </a:br>
            <a:r>
              <a:rPr lang="en-US" smtClean="0"/>
              <a:t>go to step 2</a:t>
            </a:r>
          </a:p>
          <a:p>
            <a:pPr>
              <a:lnSpc>
                <a:spcPct val="90000"/>
              </a:lnSpc>
            </a:pPr>
            <a:endParaRPr lang="en-US" sz="800" smtClean="0"/>
          </a:p>
          <a:p>
            <a:pPr>
              <a:lnSpc>
                <a:spcPct val="90000"/>
              </a:lnSpc>
              <a:buFont typeface="Monotype Sorts" charset="2"/>
              <a:buNone/>
            </a:pPr>
            <a:r>
              <a:rPr lang="en-US" smtClean="0"/>
              <a:t>4.	If </a:t>
            </a:r>
            <a:r>
              <a:rPr lang="en-US" i="1" smtClean="0"/>
              <a:t>Finish</a:t>
            </a:r>
            <a:r>
              <a:rPr lang="en-US" smtClean="0"/>
              <a:t> [</a:t>
            </a:r>
            <a:r>
              <a:rPr lang="en-US" i="1" smtClean="0"/>
              <a:t>i</a:t>
            </a:r>
            <a:r>
              <a:rPr lang="en-US" smtClean="0"/>
              <a:t>] == true for all </a:t>
            </a:r>
            <a:r>
              <a:rPr lang="en-US" i="1" smtClean="0"/>
              <a:t>i</a:t>
            </a:r>
            <a:r>
              <a:rPr lang="en-US" smtClean="0"/>
              <a:t>, then the system is in a safe state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3138" y="404813"/>
            <a:ext cx="7924800" cy="457200"/>
          </a:xfrm>
        </p:spPr>
        <p:txBody>
          <a:bodyPr/>
          <a:lstStyle/>
          <a:p>
            <a:pPr eaLnBrk="1" hangingPunct="1"/>
            <a:r>
              <a:rPr lang="en-US" sz="2800" smtClean="0"/>
              <a:t>Resource-Request Algorithm for Process </a:t>
            </a:r>
            <a:r>
              <a:rPr lang="en-US" sz="2800" i="1" smtClean="0"/>
              <a:t>P</a:t>
            </a:r>
            <a:r>
              <a:rPr lang="en-US" sz="2800" i="1" baseline="-25000" smtClean="0"/>
              <a:t>i</a:t>
            </a:r>
            <a:endParaRPr lang="en-US" sz="2800" smtClean="0"/>
          </a:p>
        </p:txBody>
      </p:sp>
      <p:sp>
        <p:nvSpPr>
          <p:cNvPr id="31747" name="Rectangle 3"/>
          <p:cNvSpPr>
            <a:spLocks noGrp="1" noChangeArrowheads="1"/>
          </p:cNvSpPr>
          <p:nvPr>
            <p:ph type="body" idx="1"/>
          </p:nvPr>
        </p:nvSpPr>
        <p:spPr>
          <a:xfrm>
            <a:off x="822325" y="1271588"/>
            <a:ext cx="7642225" cy="4686300"/>
          </a:xfrm>
        </p:spPr>
        <p:txBody>
          <a:bodyPr/>
          <a:lstStyle/>
          <a:p>
            <a:pPr>
              <a:lnSpc>
                <a:spcPct val="90000"/>
              </a:lnSpc>
              <a:buFont typeface="Monotype Sorts" charset="2"/>
              <a:buNone/>
            </a:pPr>
            <a:r>
              <a:rPr lang="en-US" i="1" smtClean="0"/>
              <a:t>     Request</a:t>
            </a:r>
            <a:r>
              <a:rPr lang="en-US" smtClean="0"/>
              <a:t> = request vector for process </a:t>
            </a:r>
            <a:r>
              <a:rPr lang="en-US" i="1" smtClean="0"/>
              <a:t>P</a:t>
            </a:r>
            <a:r>
              <a:rPr lang="en-US" i="1" baseline="-25000" smtClean="0"/>
              <a:t>i</a:t>
            </a:r>
            <a:r>
              <a:rPr lang="en-US" smtClean="0"/>
              <a:t>.  If </a:t>
            </a:r>
            <a:r>
              <a:rPr lang="en-US" i="1" smtClean="0"/>
              <a:t>Request</a:t>
            </a:r>
            <a:r>
              <a:rPr lang="en-US" i="1" baseline="-25000" smtClean="0"/>
              <a:t>i</a:t>
            </a:r>
            <a:r>
              <a:rPr lang="en-US" baseline="-25000" smtClean="0"/>
              <a:t> </a:t>
            </a:r>
            <a:r>
              <a:rPr lang="en-US" smtClean="0"/>
              <a:t>[</a:t>
            </a:r>
            <a:r>
              <a:rPr lang="en-US" i="1" smtClean="0"/>
              <a:t>j</a:t>
            </a:r>
            <a:r>
              <a:rPr lang="en-US" smtClean="0"/>
              <a:t>] = </a:t>
            </a:r>
            <a:r>
              <a:rPr lang="en-US" i="1" smtClean="0"/>
              <a:t>k</a:t>
            </a:r>
            <a:r>
              <a:rPr lang="en-US" smtClean="0"/>
              <a:t> then process </a:t>
            </a:r>
            <a:r>
              <a:rPr lang="en-US" i="1" smtClean="0"/>
              <a:t>P</a:t>
            </a:r>
            <a:r>
              <a:rPr lang="en-US" i="1" baseline="-25000" smtClean="0"/>
              <a:t>i</a:t>
            </a:r>
            <a:r>
              <a:rPr lang="en-US" smtClean="0"/>
              <a:t> wants </a:t>
            </a:r>
            <a:r>
              <a:rPr lang="en-US" i="1" smtClean="0"/>
              <a:t>k</a:t>
            </a:r>
            <a:r>
              <a:rPr lang="en-US" smtClean="0"/>
              <a:t> instances of resource type </a:t>
            </a:r>
            <a:r>
              <a:rPr lang="en-US" i="1" smtClean="0"/>
              <a:t>R</a:t>
            </a:r>
            <a:r>
              <a:rPr lang="en-US" i="1" baseline="-25000" smtClean="0"/>
              <a:t>j</a:t>
            </a:r>
            <a:endParaRPr lang="en-US" baseline="-25000" smtClean="0"/>
          </a:p>
          <a:p>
            <a:pPr lvl="1">
              <a:lnSpc>
                <a:spcPct val="90000"/>
              </a:lnSpc>
              <a:buFont typeface="Monotype Sorts" charset="2"/>
              <a:buNone/>
            </a:pPr>
            <a:r>
              <a:rPr lang="en-US" smtClean="0"/>
              <a:t>1.	If </a:t>
            </a:r>
            <a:r>
              <a:rPr lang="en-US" i="1" smtClean="0"/>
              <a:t>Request</a:t>
            </a:r>
            <a:r>
              <a:rPr lang="en-US" i="1" baseline="-25000" smtClean="0"/>
              <a:t>i</a:t>
            </a:r>
            <a:r>
              <a:rPr lang="en-US" i="1" smtClean="0"/>
              <a:t> </a:t>
            </a: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go to step 2.  Otherwise, raise error condition, since process has exceeded its maximum claim</a:t>
            </a:r>
          </a:p>
          <a:p>
            <a:pPr lvl="1">
              <a:lnSpc>
                <a:spcPct val="90000"/>
              </a:lnSpc>
              <a:buFont typeface="Monotype Sorts" charset="2"/>
              <a:buNone/>
            </a:pPr>
            <a:r>
              <a:rPr lang="en-US" smtClean="0">
                <a:sym typeface="Symbol" pitchFamily="18" charset="2"/>
              </a:rPr>
              <a:t>2.	If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Available</a:t>
            </a:r>
            <a:r>
              <a:rPr lang="en-US" smtClean="0">
                <a:sym typeface="Symbol" pitchFamily="18" charset="2"/>
              </a:rPr>
              <a:t>, go to step 3.  Otherwise </a:t>
            </a:r>
            <a:r>
              <a:rPr lang="en-US" i="1" smtClean="0">
                <a:sym typeface="Symbol" pitchFamily="18" charset="2"/>
              </a:rPr>
              <a:t>P</a:t>
            </a:r>
            <a:r>
              <a:rPr lang="en-US" i="1" baseline="-25000" smtClean="0">
                <a:sym typeface="Symbol" pitchFamily="18" charset="2"/>
              </a:rPr>
              <a:t>i</a:t>
            </a:r>
            <a:r>
              <a:rPr lang="en-US" smtClean="0">
                <a:sym typeface="Symbol" pitchFamily="18" charset="2"/>
              </a:rPr>
              <a:t>  must wait, since resources are not available</a:t>
            </a:r>
          </a:p>
          <a:p>
            <a:pPr lvl="1">
              <a:lnSpc>
                <a:spcPct val="90000"/>
              </a:lnSpc>
              <a:buFont typeface="Monotype Sorts" charset="2"/>
              <a:buNone/>
            </a:pPr>
            <a:r>
              <a:rPr lang="en-US" smtClean="0">
                <a:sym typeface="Symbol" pitchFamily="18" charset="2"/>
              </a:rPr>
              <a:t>3.	Pretend to allocate requested resources to </a:t>
            </a:r>
            <a:r>
              <a:rPr lang="en-US" i="1" smtClean="0">
                <a:sym typeface="Symbol" pitchFamily="18" charset="2"/>
              </a:rPr>
              <a:t>P</a:t>
            </a:r>
            <a:r>
              <a:rPr lang="en-US" i="1" baseline="-25000" smtClean="0">
                <a:sym typeface="Symbol" pitchFamily="18" charset="2"/>
              </a:rPr>
              <a:t>i</a:t>
            </a:r>
            <a:r>
              <a:rPr lang="en-US" smtClean="0">
                <a:sym typeface="Symbol" pitchFamily="18" charset="2"/>
              </a:rPr>
              <a:t> by modifying the state as follows:</a:t>
            </a:r>
          </a:p>
          <a:p>
            <a:pPr lvl="3">
              <a:lnSpc>
                <a:spcPct val="90000"/>
              </a:lnSpc>
              <a:buFontTx/>
              <a:buNone/>
            </a:pPr>
            <a:r>
              <a:rPr lang="en-US" smtClean="0">
                <a:sym typeface="Symbol" pitchFamily="18" charset="2"/>
              </a:rPr>
              <a:t>		</a:t>
            </a:r>
            <a:r>
              <a:rPr lang="en-US" i="1" smtClean="0">
                <a:sym typeface="Symbol" pitchFamily="18" charset="2"/>
              </a:rPr>
              <a:t>Available</a:t>
            </a:r>
            <a:r>
              <a:rPr lang="en-US" smtClean="0">
                <a:sym typeface="Symbol" pitchFamily="18" charset="2"/>
              </a:rPr>
              <a:t> = </a:t>
            </a:r>
            <a:r>
              <a:rPr lang="en-US" i="1" smtClean="0">
                <a:sym typeface="Symbol" pitchFamily="18" charset="2"/>
              </a:rPr>
              <a:t>Available  </a:t>
            </a:r>
            <a:r>
              <a:rPr lang="en-US" smtClean="0">
                <a:sym typeface="Symbol" pitchFamily="18" charset="2"/>
              </a:rPr>
              <a:t>–</a:t>
            </a:r>
            <a:r>
              <a:rPr lang="en-US" i="1" smtClean="0">
                <a:sym typeface="Symbol" pitchFamily="18" charset="2"/>
              </a:rPr>
              <a:t> Request;</a:t>
            </a:r>
          </a:p>
          <a:p>
            <a:pPr lvl="3">
              <a:lnSpc>
                <a:spcPct val="90000"/>
              </a:lnSpc>
              <a:buFontTx/>
              <a:buNone/>
            </a:pP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baseline="-25000" smtClean="0">
                <a:sym typeface="Symbol" pitchFamily="18" charset="2"/>
              </a:rPr>
              <a:t> </a:t>
            </a:r>
            <a:r>
              <a:rPr lang="en-US" smtClean="0">
                <a:sym typeface="Symbol" pitchFamily="18" charset="2"/>
              </a:rPr>
              <a:t>= </a:t>
            </a:r>
            <a:r>
              <a:rPr lang="en-US" i="1" smtClean="0">
                <a:sym typeface="Symbol" pitchFamily="18" charset="2"/>
              </a:rPr>
              <a:t>Allocation</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smtClean="0">
                <a:sym typeface="Symbol" pitchFamily="18" charset="2"/>
              </a:rPr>
              <a:t>;</a:t>
            </a:r>
          </a:p>
          <a:p>
            <a:pPr lvl="3">
              <a:lnSpc>
                <a:spcPct val="90000"/>
              </a:lnSpc>
              <a:buFontTx/>
              <a:buNone/>
            </a:pPr>
            <a:r>
              <a:rPr lang="en-US" smtClean="0">
                <a:sym typeface="Symbol" pitchFamily="18" charset="2"/>
              </a:rPr>
              <a:t>		</a:t>
            </a:r>
            <a:r>
              <a:rPr lang="en-US" i="1" smtClean="0">
                <a:sym typeface="Symbol" pitchFamily="18" charset="2"/>
              </a:rPr>
              <a:t>Need</a:t>
            </a:r>
            <a:r>
              <a:rPr lang="en-US" i="1" baseline="-25000" smtClean="0">
                <a:sym typeface="Symbol" pitchFamily="18" charset="2"/>
              </a:rPr>
              <a:t>i</a:t>
            </a:r>
            <a:r>
              <a:rPr lang="en-US" i="1" smtClean="0">
                <a:sym typeface="Symbol" pitchFamily="18" charset="2"/>
              </a:rPr>
              <a:t> </a:t>
            </a:r>
            <a:r>
              <a:rPr lang="en-US" smtClean="0">
                <a:sym typeface="Symbol" pitchFamily="18" charset="2"/>
              </a:rPr>
              <a:t>=</a:t>
            </a:r>
            <a:r>
              <a:rPr lang="en-US" i="1" smtClean="0">
                <a:sym typeface="Symbol" pitchFamily="18" charset="2"/>
              </a:rPr>
              <a:t> Need</a:t>
            </a:r>
            <a:r>
              <a:rPr lang="en-US" i="1" baseline="-25000" smtClean="0">
                <a:sym typeface="Symbol" pitchFamily="18" charset="2"/>
              </a:rPr>
              <a:t>i</a:t>
            </a:r>
            <a:r>
              <a:rPr lang="en-US" smtClean="0">
                <a:sym typeface="Symbol" pitchFamily="18" charset="2"/>
              </a:rPr>
              <a:t> – </a:t>
            </a:r>
            <a:r>
              <a:rPr lang="en-US" i="1" smtClean="0">
                <a:sym typeface="Symbol" pitchFamily="18" charset="2"/>
              </a:rPr>
              <a:t>Request</a:t>
            </a:r>
            <a:r>
              <a:rPr lang="en-US" i="1" baseline="-25000" smtClean="0">
                <a:sym typeface="Symbol" pitchFamily="18" charset="2"/>
              </a:rPr>
              <a:t>i</a:t>
            </a:r>
            <a:r>
              <a:rPr lang="en-US" i="1" smtClean="0">
                <a:sym typeface="Symbol" pitchFamily="18" charset="2"/>
              </a:rPr>
              <a:t>;</a:t>
            </a:r>
          </a:p>
          <a:p>
            <a:pPr lvl="2">
              <a:lnSpc>
                <a:spcPct val="90000"/>
              </a:lnSpc>
              <a:buClr>
                <a:srgbClr val="CC6600"/>
              </a:buClr>
              <a:buSzPct val="80000"/>
              <a:buFont typeface="Monotype Sorts" charset="2"/>
              <a:buChar char="l"/>
            </a:pPr>
            <a:r>
              <a:rPr lang="en-US" i="1" smtClean="0">
                <a:sym typeface="Symbol" pitchFamily="18" charset="2"/>
              </a:rPr>
              <a:t>If safe  the resources are allocated to Pi</a:t>
            </a:r>
          </a:p>
          <a:p>
            <a:pPr lvl="2">
              <a:lnSpc>
                <a:spcPct val="90000"/>
              </a:lnSpc>
              <a:buClr>
                <a:srgbClr val="CC6600"/>
              </a:buClr>
              <a:buSzPct val="80000"/>
              <a:buFont typeface="Monotype Sorts" charset="2"/>
              <a:buChar char="l"/>
            </a:pPr>
            <a:r>
              <a:rPr lang="en-US" i="1" smtClean="0">
                <a:sym typeface="Symbol" pitchFamily="18" charset="2"/>
              </a:rPr>
              <a:t>If unsafe  Pi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Chapter Objectives</a:t>
            </a:r>
          </a:p>
        </p:txBody>
      </p:sp>
      <p:sp>
        <p:nvSpPr>
          <p:cNvPr id="5123" name="Rectangle 3"/>
          <p:cNvSpPr>
            <a:spLocks noGrp="1" noChangeArrowheads="1"/>
          </p:cNvSpPr>
          <p:nvPr>
            <p:ph type="body" idx="1"/>
          </p:nvPr>
        </p:nvSpPr>
        <p:spPr>
          <a:xfrm>
            <a:off x="806450" y="1233488"/>
            <a:ext cx="7607300" cy="4500562"/>
          </a:xfrm>
        </p:spPr>
        <p:txBody>
          <a:bodyPr/>
          <a:lstStyle/>
          <a:p>
            <a:r>
              <a:rPr lang="en-US" smtClean="0"/>
              <a:t>To develop a description of deadlocks, which prevent sets of concurrent processes from completing their tasks</a:t>
            </a:r>
          </a:p>
          <a:p>
            <a:endParaRPr lang="en-US" smtClean="0"/>
          </a:p>
          <a:p>
            <a:r>
              <a:rPr lang="en-US" smtClean="0"/>
              <a:t>To present a number of different methods for preventing or avoiding deadlocks in a computer system</a:t>
            </a:r>
          </a:p>
          <a:p>
            <a:pPr>
              <a:buSzPct val="85000"/>
              <a:buFont typeface="Monotype Sorts" charset="2"/>
              <a:buNone/>
            </a:pPr>
            <a:endParaRPr 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277813"/>
            <a:ext cx="7664450" cy="576262"/>
          </a:xfrm>
        </p:spPr>
        <p:txBody>
          <a:bodyPr/>
          <a:lstStyle/>
          <a:p>
            <a:pPr eaLnBrk="1" hangingPunct="1"/>
            <a:r>
              <a:rPr lang="en-US" smtClean="0"/>
              <a:t>Example of Banker’s Algorithm</a:t>
            </a:r>
          </a:p>
        </p:txBody>
      </p:sp>
      <p:sp>
        <p:nvSpPr>
          <p:cNvPr id="32771" name="Rectangle 3"/>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smtClean="0"/>
              <a:t>5 processes </a:t>
            </a:r>
            <a:r>
              <a:rPr lang="en-US" i="1" smtClean="0"/>
              <a:t>P</a:t>
            </a:r>
            <a:r>
              <a:rPr lang="en-US" baseline="-25000" smtClean="0"/>
              <a:t>0  </a:t>
            </a:r>
            <a:r>
              <a:rPr lang="en-US" smtClean="0"/>
              <a:t>through </a:t>
            </a:r>
            <a:r>
              <a:rPr lang="en-US" i="1" smtClean="0"/>
              <a:t>P</a:t>
            </a:r>
            <a:r>
              <a:rPr lang="en-US" baseline="-25000" smtClean="0"/>
              <a:t>4</a:t>
            </a:r>
            <a:r>
              <a:rPr lang="en-US" smtClean="0"/>
              <a:t>; </a:t>
            </a:r>
          </a:p>
          <a:p>
            <a:pPr>
              <a:buFont typeface="Monotype Sorts" charset="2"/>
              <a:buNone/>
              <a:tabLst>
                <a:tab pos="1371600" algn="l"/>
                <a:tab pos="2395538" algn="ctr"/>
                <a:tab pos="3594100" algn="ctr"/>
                <a:tab pos="4805363" algn="ctr"/>
              </a:tabLst>
            </a:pPr>
            <a:r>
              <a:rPr lang="en-US" smtClean="0"/>
              <a:t>      3 resource types:</a:t>
            </a:r>
          </a:p>
          <a:p>
            <a:pPr>
              <a:buFont typeface="Monotype Sorts" charset="2"/>
              <a:buNone/>
              <a:tabLst>
                <a:tab pos="1371600" algn="l"/>
                <a:tab pos="2395538" algn="ctr"/>
                <a:tab pos="3594100" algn="ctr"/>
                <a:tab pos="4805363" algn="ctr"/>
              </a:tabLst>
            </a:pPr>
            <a:r>
              <a:rPr lang="en-US" smtClean="0"/>
              <a:t>              </a:t>
            </a:r>
            <a:r>
              <a:rPr lang="en-US" i="1" smtClean="0"/>
              <a:t>A</a:t>
            </a:r>
            <a:r>
              <a:rPr lang="en-US" smtClean="0"/>
              <a:t> (10 instances),  </a:t>
            </a:r>
            <a:r>
              <a:rPr lang="en-US" i="1" smtClean="0"/>
              <a:t>B</a:t>
            </a:r>
            <a:r>
              <a:rPr lang="en-US" smtClean="0"/>
              <a:t> (5instances), and </a:t>
            </a:r>
            <a:r>
              <a:rPr lang="en-US" i="1" smtClean="0"/>
              <a:t>C</a:t>
            </a:r>
            <a:r>
              <a:rPr lang="en-US" smtClean="0"/>
              <a:t> (7 instances)</a:t>
            </a:r>
          </a:p>
          <a:p>
            <a:pPr>
              <a:buFont typeface="Monotype Sorts" charset="2"/>
              <a:buNone/>
              <a:tabLst>
                <a:tab pos="1371600" algn="l"/>
                <a:tab pos="2395538" algn="ctr"/>
                <a:tab pos="3594100" algn="ctr"/>
                <a:tab pos="4805363" algn="ctr"/>
              </a:tabLst>
            </a:pPr>
            <a:r>
              <a:rPr lang="en-US" smtClean="0"/>
              <a:t> Snapshot at time </a:t>
            </a:r>
            <a:r>
              <a:rPr lang="en-US" i="1" smtClean="0"/>
              <a:t>T</a:t>
            </a:r>
            <a:r>
              <a:rPr lang="en-US" baseline="-25000" smtClean="0"/>
              <a:t>0</a:t>
            </a:r>
            <a:r>
              <a:rPr lang="en-US" smtClean="0"/>
              <a:t>:</a:t>
            </a:r>
          </a:p>
          <a:p>
            <a:pPr>
              <a:buFont typeface="Monotype Sorts" charset="2"/>
              <a:buNone/>
              <a:tabLst>
                <a:tab pos="1371600" algn="l"/>
                <a:tab pos="2395538" algn="ctr"/>
                <a:tab pos="3594100" algn="ctr"/>
                <a:tab pos="4805363" algn="ctr"/>
              </a:tabLst>
            </a:pPr>
            <a:r>
              <a:rPr lang="en-US" smtClean="0"/>
              <a:t>			</a:t>
            </a:r>
            <a:r>
              <a:rPr lang="en-US" i="1" u="sng" smtClean="0"/>
              <a:t>Allocation</a:t>
            </a:r>
            <a:r>
              <a:rPr lang="en-US" i="1" smtClean="0"/>
              <a:t>	  </a:t>
            </a:r>
            <a:r>
              <a:rPr lang="en-US" i="1" u="sng" smtClean="0"/>
              <a:t>Max</a:t>
            </a:r>
            <a:r>
              <a:rPr lang="en-US" i="1" smtClean="0"/>
              <a:t>	</a:t>
            </a:r>
            <a:r>
              <a:rPr lang="en-US" i="1" u="sng" smtClean="0"/>
              <a:t>Available</a:t>
            </a:r>
            <a:endParaRPr lang="en-US" i="1" smtClean="0"/>
          </a:p>
          <a:p>
            <a:pPr>
              <a:buFont typeface="Monotype Sorts" charset="2"/>
              <a:buNone/>
              <a:tabLst>
                <a:tab pos="1371600" algn="l"/>
                <a:tab pos="2395538" algn="ctr"/>
                <a:tab pos="3594100" algn="ctr"/>
                <a:tab pos="4805363" algn="ctr"/>
              </a:tabLst>
            </a:pPr>
            <a:r>
              <a:rPr lang="en-US" i="1" smtClean="0"/>
              <a:t>			A B C	       A B C 	A B C</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0	</a:t>
            </a:r>
            <a:r>
              <a:rPr lang="en-US" smtClean="0"/>
              <a:t>0 1 0	         7 5 3 	3 3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1	</a:t>
            </a:r>
            <a:r>
              <a:rPr lang="en-US" smtClean="0"/>
              <a:t>2 0 0 	        3 2 2  </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2</a:t>
            </a:r>
            <a:r>
              <a:rPr lang="en-US" smtClean="0"/>
              <a:t>	3 0 2 	        9 0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3</a:t>
            </a:r>
            <a:r>
              <a:rPr lang="en-US" smtClean="0"/>
              <a:t>	2 1 1 	        2 2 2</a:t>
            </a:r>
          </a:p>
          <a:p>
            <a:pPr>
              <a:buFont typeface="Monotype Sorts" charset="2"/>
              <a:buNone/>
              <a:tabLst>
                <a:tab pos="1371600" algn="l"/>
                <a:tab pos="2395538" algn="ctr"/>
                <a:tab pos="3594100" algn="ctr"/>
                <a:tab pos="4805363" algn="ctr"/>
              </a:tabLst>
            </a:pPr>
            <a:r>
              <a:rPr lang="en-US" smtClean="0"/>
              <a:t>		 </a:t>
            </a:r>
            <a:r>
              <a:rPr lang="en-US" i="1" smtClean="0"/>
              <a:t>P</a:t>
            </a:r>
            <a:r>
              <a:rPr lang="en-US" baseline="-25000" smtClean="0"/>
              <a:t>4</a:t>
            </a:r>
            <a:r>
              <a:rPr lang="en-US" smtClean="0"/>
              <a:t>	0 0 2	         4 3 3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Example (Cont.)</a:t>
            </a:r>
          </a:p>
        </p:txBody>
      </p:sp>
      <p:sp>
        <p:nvSpPr>
          <p:cNvPr id="33795" name="Rectangle 3"/>
          <p:cNvSpPr>
            <a:spLocks noGrp="1" noChangeArrowheads="1"/>
          </p:cNvSpPr>
          <p:nvPr>
            <p:ph type="body" idx="1"/>
          </p:nvPr>
        </p:nvSpPr>
        <p:spPr>
          <a:xfrm>
            <a:off x="868363" y="1293813"/>
            <a:ext cx="7724775" cy="4640262"/>
          </a:xfrm>
        </p:spPr>
        <p:txBody>
          <a:bodyPr/>
          <a:lstStyle/>
          <a:p>
            <a:pPr>
              <a:tabLst>
                <a:tab pos="2452688" algn="l"/>
                <a:tab pos="3492500" algn="ctr"/>
              </a:tabLst>
            </a:pPr>
            <a:r>
              <a:rPr lang="en-US" smtClean="0"/>
              <a:t>The content of the matrix </a:t>
            </a:r>
            <a:r>
              <a:rPr lang="en-US" i="1" smtClean="0"/>
              <a:t>Need</a:t>
            </a:r>
            <a:r>
              <a:rPr lang="en-US" smtClean="0"/>
              <a:t> is defined to be </a:t>
            </a:r>
            <a:r>
              <a:rPr lang="en-US" i="1" smtClean="0"/>
              <a:t>Max</a:t>
            </a:r>
            <a:r>
              <a:rPr lang="en-US" smtClean="0"/>
              <a:t> – </a:t>
            </a:r>
            <a:r>
              <a:rPr lang="en-US" i="1" smtClean="0"/>
              <a:t>Allocation</a:t>
            </a:r>
            <a:endParaRPr lang="en-US" smtClean="0"/>
          </a:p>
          <a:p>
            <a:pPr>
              <a:buFont typeface="Monotype Sorts" charset="2"/>
              <a:buNone/>
              <a:tabLst>
                <a:tab pos="2452688" algn="l"/>
                <a:tab pos="3492500" algn="ctr"/>
              </a:tabLst>
            </a:pPr>
            <a:endParaRPr lang="en-US" smtClean="0"/>
          </a:p>
          <a:p>
            <a:pPr>
              <a:buFont typeface="Monotype Sorts" charset="2"/>
              <a:buNone/>
              <a:tabLst>
                <a:tab pos="2452688" algn="l"/>
                <a:tab pos="3492500" algn="ctr"/>
              </a:tabLst>
            </a:pPr>
            <a:r>
              <a:rPr lang="en-US" smtClean="0"/>
              <a:t>			</a:t>
            </a:r>
            <a:r>
              <a:rPr lang="en-US" i="1" u="sng" smtClean="0"/>
              <a:t>Need</a:t>
            </a:r>
            <a:endParaRPr lang="en-US" u="sng" smtClean="0"/>
          </a:p>
          <a:p>
            <a:pPr>
              <a:buFont typeface="Monotype Sorts" charset="2"/>
              <a:buNone/>
              <a:tabLst>
                <a:tab pos="2452688" algn="l"/>
                <a:tab pos="3492500" algn="ctr"/>
              </a:tabLst>
            </a:pPr>
            <a:r>
              <a:rPr lang="en-US" smtClean="0"/>
              <a:t>			</a:t>
            </a:r>
            <a:r>
              <a:rPr lang="en-US" i="1" smtClean="0"/>
              <a:t>A B C</a:t>
            </a:r>
          </a:p>
          <a:p>
            <a:pPr>
              <a:buFont typeface="Monotype Sorts" charset="2"/>
              <a:buNone/>
              <a:tabLst>
                <a:tab pos="2452688" algn="l"/>
                <a:tab pos="3492500" algn="ctr"/>
              </a:tabLst>
            </a:pPr>
            <a:r>
              <a:rPr lang="en-US" smtClean="0"/>
              <a:t>		 </a:t>
            </a:r>
            <a:r>
              <a:rPr lang="en-US" i="1" smtClean="0"/>
              <a:t>P</a:t>
            </a:r>
            <a:r>
              <a:rPr lang="en-US" baseline="-25000" smtClean="0"/>
              <a:t>0	</a:t>
            </a:r>
            <a:r>
              <a:rPr lang="en-US" smtClean="0"/>
              <a:t>7 4 3 </a:t>
            </a:r>
          </a:p>
          <a:p>
            <a:pPr>
              <a:buFont typeface="Monotype Sorts" charset="2"/>
              <a:buNone/>
              <a:tabLst>
                <a:tab pos="2452688" algn="l"/>
                <a:tab pos="3492500" algn="ctr"/>
              </a:tabLst>
            </a:pPr>
            <a:r>
              <a:rPr lang="en-US" smtClean="0"/>
              <a:t>		 </a:t>
            </a:r>
            <a:r>
              <a:rPr lang="en-US" i="1" smtClean="0"/>
              <a:t>P</a:t>
            </a:r>
            <a:r>
              <a:rPr lang="en-US" baseline="-25000" smtClean="0"/>
              <a:t>1	</a:t>
            </a:r>
            <a:r>
              <a:rPr lang="en-US" smtClean="0"/>
              <a:t>1 2 2 </a:t>
            </a:r>
          </a:p>
          <a:p>
            <a:pPr>
              <a:buFont typeface="Monotype Sorts" charset="2"/>
              <a:buNone/>
              <a:tabLst>
                <a:tab pos="2452688" algn="l"/>
                <a:tab pos="3492500" algn="ctr"/>
              </a:tabLst>
            </a:pPr>
            <a:r>
              <a:rPr lang="en-US" smtClean="0"/>
              <a:t>		 </a:t>
            </a:r>
            <a:r>
              <a:rPr lang="en-US" i="1" smtClean="0"/>
              <a:t>P</a:t>
            </a:r>
            <a:r>
              <a:rPr lang="en-US" baseline="-25000" smtClean="0"/>
              <a:t>2</a:t>
            </a:r>
            <a:r>
              <a:rPr lang="en-US" smtClean="0"/>
              <a:t>	6 0 0 </a:t>
            </a:r>
          </a:p>
          <a:p>
            <a:pPr>
              <a:buFont typeface="Monotype Sorts" charset="2"/>
              <a:buNone/>
              <a:tabLst>
                <a:tab pos="2452688" algn="l"/>
                <a:tab pos="3492500" algn="ctr"/>
              </a:tabLst>
            </a:pPr>
            <a:r>
              <a:rPr lang="en-US" smtClean="0"/>
              <a:t>		 </a:t>
            </a:r>
            <a:r>
              <a:rPr lang="en-US" i="1" smtClean="0"/>
              <a:t>P</a:t>
            </a:r>
            <a:r>
              <a:rPr lang="en-US" baseline="-25000" smtClean="0"/>
              <a:t>3</a:t>
            </a:r>
            <a:r>
              <a:rPr lang="en-US" smtClean="0"/>
              <a:t>	0 1 1</a:t>
            </a:r>
          </a:p>
          <a:p>
            <a:pPr>
              <a:buFont typeface="Monotype Sorts" charset="2"/>
              <a:buNone/>
              <a:tabLst>
                <a:tab pos="2452688" algn="l"/>
                <a:tab pos="3492500" algn="ctr"/>
              </a:tabLst>
            </a:pPr>
            <a:r>
              <a:rPr lang="en-US" smtClean="0"/>
              <a:t>		 </a:t>
            </a:r>
            <a:r>
              <a:rPr lang="en-US" i="1" smtClean="0"/>
              <a:t>P</a:t>
            </a:r>
            <a:r>
              <a:rPr lang="en-US" baseline="-25000" smtClean="0"/>
              <a:t>4</a:t>
            </a:r>
            <a:r>
              <a:rPr lang="en-US" smtClean="0"/>
              <a:t>	4 3 1 </a:t>
            </a:r>
            <a:br>
              <a:rPr lang="en-US" smtClean="0"/>
            </a:br>
            <a:endParaRPr lang="en-US" smtClean="0"/>
          </a:p>
          <a:p>
            <a:pPr>
              <a:tabLst>
                <a:tab pos="2452688" algn="l"/>
                <a:tab pos="3492500" algn="ctr"/>
              </a:tabLst>
            </a:pPr>
            <a:r>
              <a:rPr lang="en-US" smtClean="0"/>
              <a:t>The system is in a safe state since the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2</a:t>
            </a:r>
            <a:r>
              <a:rPr lang="en-US" smtClean="0"/>
              <a:t>, </a:t>
            </a:r>
            <a:r>
              <a:rPr lang="en-US" i="1" smtClean="0"/>
              <a:t>P</a:t>
            </a:r>
            <a:r>
              <a:rPr lang="en-US" baseline="-25000" smtClean="0"/>
              <a:t>0</a:t>
            </a:r>
            <a:r>
              <a:rPr lang="en-US" smtClean="0"/>
              <a:t>&gt; satisfies safety criteria</a:t>
            </a:r>
            <a:endParaRPr lang="en-US" baseline="-25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3" y="277813"/>
            <a:ext cx="7869237" cy="576262"/>
          </a:xfrm>
        </p:spPr>
        <p:txBody>
          <a:bodyPr/>
          <a:lstStyle/>
          <a:p>
            <a:pPr eaLnBrk="1" hangingPunct="1"/>
            <a:r>
              <a:rPr lang="en-US" smtClean="0"/>
              <a:t>Example:  </a:t>
            </a:r>
            <a:r>
              <a:rPr lang="en-US" i="1" smtClean="0"/>
              <a:t>P</a:t>
            </a:r>
            <a:r>
              <a:rPr lang="en-US" baseline="-25000" smtClean="0"/>
              <a:t>1</a:t>
            </a:r>
            <a:r>
              <a:rPr lang="en-US" smtClean="0"/>
              <a:t> Request (1,0,2)</a:t>
            </a:r>
          </a:p>
        </p:txBody>
      </p:sp>
      <p:sp>
        <p:nvSpPr>
          <p:cNvPr id="34819" name="Rectangle 3"/>
          <p:cNvSpPr>
            <a:spLocks noGrp="1" noChangeArrowheads="1"/>
          </p:cNvSpPr>
          <p:nvPr>
            <p:ph type="body" idx="1"/>
          </p:nvPr>
        </p:nvSpPr>
        <p:spPr>
          <a:xfrm>
            <a:off x="833438" y="1292225"/>
            <a:ext cx="7766050" cy="5103813"/>
          </a:xfrm>
        </p:spPr>
        <p:txBody>
          <a:bodyPr/>
          <a:lstStyle/>
          <a:p>
            <a:pPr>
              <a:tabLst>
                <a:tab pos="1544638" algn="l"/>
                <a:tab pos="2452688" algn="ctr"/>
                <a:tab pos="3767138" algn="ctr"/>
                <a:tab pos="5022850" algn="ctr"/>
              </a:tabLst>
            </a:pPr>
            <a:r>
              <a:rPr lang="en-US" smtClean="0"/>
              <a:t>Check that Request </a:t>
            </a:r>
            <a:r>
              <a:rPr lang="en-US" smtClean="0">
                <a:sym typeface="Symbol" pitchFamily="18" charset="2"/>
              </a:rPr>
              <a:t> Available (that is, (1,0,2)  (3,3,2)  true</a:t>
            </a:r>
            <a:endParaRPr lang="en-US" i="1" smtClean="0">
              <a:sym typeface="Symbol" pitchFamily="18" charset="2"/>
            </a:endParaRPr>
          </a:p>
          <a:p>
            <a:pPr>
              <a:buFont typeface="Monotype Sorts" charset="2"/>
              <a:buNone/>
              <a:tabLst>
                <a:tab pos="1544638" algn="l"/>
                <a:tab pos="2452688" algn="ctr"/>
                <a:tab pos="3767138" algn="ctr"/>
                <a:tab pos="5022850" algn="ctr"/>
              </a:tabLst>
            </a:pPr>
            <a:r>
              <a:rPr lang="en-US" i="1" smtClean="0"/>
              <a:t>			</a:t>
            </a:r>
            <a:r>
              <a:rPr lang="en-US" i="1" u="sng" smtClean="0"/>
              <a:t>Allocation</a:t>
            </a:r>
            <a:r>
              <a:rPr lang="en-US" i="1" smtClean="0"/>
              <a:t>	</a:t>
            </a:r>
            <a:r>
              <a:rPr lang="en-US" i="1" u="sng" smtClean="0"/>
              <a:t>Need</a:t>
            </a:r>
            <a:r>
              <a:rPr lang="en-US" i="1" smtClean="0"/>
              <a:t>	</a:t>
            </a:r>
            <a:r>
              <a:rPr lang="en-US" i="1" u="sng" smtClean="0"/>
              <a:t>Available</a:t>
            </a:r>
            <a:endParaRPr lang="en-US" i="1" smtClean="0"/>
          </a:p>
          <a:p>
            <a:pPr>
              <a:buFont typeface="Monotype Sorts" charset="2"/>
              <a:buNone/>
              <a:tabLst>
                <a:tab pos="1544638" algn="l"/>
                <a:tab pos="2452688" algn="ctr"/>
                <a:tab pos="3767138" algn="ctr"/>
                <a:tab pos="5022850" algn="ctr"/>
              </a:tabLst>
            </a:pPr>
            <a:r>
              <a:rPr lang="en-US" i="1" smtClean="0"/>
              <a:t>			A B C	A B C	A B C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0</a:t>
            </a:r>
            <a:r>
              <a:rPr lang="en-US" smtClean="0"/>
              <a:t>	0 1 0 	7 4 3 	2 3 0</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1</a:t>
            </a:r>
            <a:r>
              <a:rPr lang="en-US" smtClean="0"/>
              <a:t>	       3 0 2             0 2 0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2</a:t>
            </a:r>
            <a:r>
              <a:rPr lang="en-US" smtClean="0"/>
              <a:t>	3 0 2 	  6 0 0 </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3</a:t>
            </a:r>
            <a:r>
              <a:rPr lang="en-US" smtClean="0"/>
              <a:t>	2 1 1 	    0 1 1</a:t>
            </a:r>
          </a:p>
          <a:p>
            <a:pPr>
              <a:buFont typeface="Monotype Sorts" charset="2"/>
              <a:buNone/>
              <a:tabLst>
                <a:tab pos="1544638" algn="l"/>
                <a:tab pos="2452688" algn="ctr"/>
                <a:tab pos="3767138" algn="ctr"/>
                <a:tab pos="5022850" algn="ctr"/>
              </a:tabLst>
            </a:pPr>
            <a:r>
              <a:rPr lang="en-US" smtClean="0"/>
              <a:t>		</a:t>
            </a:r>
            <a:r>
              <a:rPr lang="en-US" i="1" smtClean="0"/>
              <a:t>P</a:t>
            </a:r>
            <a:r>
              <a:rPr lang="en-US" baseline="-25000" smtClean="0"/>
              <a:t>4</a:t>
            </a:r>
            <a:r>
              <a:rPr lang="en-US" smtClean="0"/>
              <a:t>	0 0 2 	    4 3 1 </a:t>
            </a:r>
          </a:p>
          <a:p>
            <a:pPr>
              <a:buFont typeface="Monotype Sorts" charset="2"/>
              <a:buNone/>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Executing safety algorithm shows that sequence &lt; </a:t>
            </a:r>
            <a:r>
              <a:rPr lang="en-US" i="1" smtClean="0"/>
              <a:t>P</a:t>
            </a:r>
            <a:r>
              <a:rPr lang="en-US" baseline="-25000" smtClean="0"/>
              <a:t>1</a:t>
            </a:r>
            <a:r>
              <a:rPr lang="en-US" smtClean="0"/>
              <a:t>, </a:t>
            </a:r>
            <a:r>
              <a:rPr lang="en-US" i="1" smtClean="0"/>
              <a:t>P</a:t>
            </a:r>
            <a:r>
              <a:rPr lang="en-US" baseline="-25000" smtClean="0"/>
              <a:t>3</a:t>
            </a:r>
            <a:r>
              <a:rPr lang="en-US" smtClean="0"/>
              <a:t>, </a:t>
            </a:r>
            <a:r>
              <a:rPr lang="en-US" i="1" smtClean="0"/>
              <a:t>P</a:t>
            </a:r>
            <a:r>
              <a:rPr lang="en-US" baseline="-25000" smtClean="0"/>
              <a:t>4</a:t>
            </a:r>
            <a:r>
              <a:rPr lang="en-US" smtClean="0"/>
              <a:t>, </a:t>
            </a:r>
            <a:r>
              <a:rPr lang="en-US" i="1" smtClean="0"/>
              <a:t>P</a:t>
            </a:r>
            <a:r>
              <a:rPr lang="en-US" baseline="-25000" smtClean="0"/>
              <a:t>0</a:t>
            </a:r>
            <a:r>
              <a:rPr lang="en-US" smtClean="0"/>
              <a:t>, </a:t>
            </a:r>
            <a:r>
              <a:rPr lang="en-US" i="1" smtClean="0"/>
              <a:t>P</a:t>
            </a:r>
            <a:r>
              <a:rPr lang="en-US" baseline="-25000" smtClean="0"/>
              <a:t>2</a:t>
            </a:r>
            <a:r>
              <a:rPr lang="en-US" smtClean="0"/>
              <a:t>&gt; satisfies safety requirement</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(3,3,0) by </a:t>
            </a:r>
            <a:r>
              <a:rPr lang="en-US" i="1" smtClean="0"/>
              <a:t>P</a:t>
            </a:r>
            <a:r>
              <a:rPr lang="en-US" baseline="-25000" smtClean="0"/>
              <a:t>4</a:t>
            </a:r>
            <a:r>
              <a:rPr lang="en-US" smtClean="0"/>
              <a:t> be granted?</a:t>
            </a:r>
          </a:p>
          <a:p>
            <a:pPr>
              <a:tabLst>
                <a:tab pos="1544638" algn="l"/>
                <a:tab pos="2452688" algn="ctr"/>
                <a:tab pos="3767138" algn="ctr"/>
                <a:tab pos="5022850" algn="ctr"/>
              </a:tabLst>
            </a:pPr>
            <a:endParaRPr lang="en-US" sz="800" smtClean="0"/>
          </a:p>
          <a:p>
            <a:pPr>
              <a:tabLst>
                <a:tab pos="1544638" algn="l"/>
                <a:tab pos="2452688" algn="ctr"/>
                <a:tab pos="3767138" algn="ctr"/>
                <a:tab pos="5022850" algn="ctr"/>
              </a:tabLst>
            </a:pPr>
            <a:r>
              <a:rPr lang="en-US" smtClean="0"/>
              <a:t>Can request for (0,2,0) by </a:t>
            </a:r>
            <a:r>
              <a:rPr lang="en-US" i="1" smtClean="0"/>
              <a:t>P</a:t>
            </a:r>
            <a:r>
              <a:rPr lang="en-US" baseline="-25000" smtClean="0"/>
              <a:t>0</a:t>
            </a:r>
            <a:r>
              <a:rPr lang="en-US" smtClean="0"/>
              <a:t> be granted?</a:t>
            </a:r>
          </a:p>
          <a:p>
            <a:pPr>
              <a:buFont typeface="Monotype Sorts" charset="2"/>
              <a:buNone/>
              <a:tabLst>
                <a:tab pos="1544638" algn="l"/>
                <a:tab pos="2452688" algn="ctr"/>
                <a:tab pos="3767138" algn="ctr"/>
                <a:tab pos="5022850" algn="ctr"/>
              </a:tabLst>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1413" y="277813"/>
            <a:ext cx="7421562" cy="576262"/>
          </a:xfrm>
        </p:spPr>
        <p:txBody>
          <a:bodyPr/>
          <a:lstStyle/>
          <a:p>
            <a:pPr eaLnBrk="1" hangingPunct="1"/>
            <a:r>
              <a:rPr lang="en-US" smtClean="0"/>
              <a:t>Deadlock Detection</a:t>
            </a:r>
          </a:p>
        </p:txBody>
      </p:sp>
      <p:sp>
        <p:nvSpPr>
          <p:cNvPr id="35843" name="Rectangle 3"/>
          <p:cNvSpPr>
            <a:spLocks noGrp="1" noChangeArrowheads="1"/>
          </p:cNvSpPr>
          <p:nvPr>
            <p:ph type="body" idx="1"/>
          </p:nvPr>
        </p:nvSpPr>
        <p:spPr/>
        <p:txBody>
          <a:bodyPr/>
          <a:lstStyle/>
          <a:p>
            <a:r>
              <a:rPr lang="en-US" smtClean="0"/>
              <a:t>Allow system to enter deadlock state </a:t>
            </a:r>
            <a:br>
              <a:rPr lang="en-US" smtClean="0"/>
            </a:br>
            <a:endParaRPr lang="en-US" smtClean="0"/>
          </a:p>
          <a:p>
            <a:r>
              <a:rPr lang="en-US" smtClean="0"/>
              <a:t>Detection algorithm</a:t>
            </a:r>
            <a:br>
              <a:rPr lang="en-US" smtClean="0"/>
            </a:br>
            <a:endParaRPr lang="en-US" smtClean="0"/>
          </a:p>
          <a:p>
            <a:r>
              <a:rPr lang="en-US" smtClean="0"/>
              <a:t>Recovery scheme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7750" y="0"/>
            <a:ext cx="7772400" cy="844550"/>
          </a:xfrm>
        </p:spPr>
        <p:txBody>
          <a:bodyPr/>
          <a:lstStyle/>
          <a:p>
            <a:pPr eaLnBrk="1" hangingPunct="1"/>
            <a:r>
              <a:rPr lang="en-US" smtClean="0"/>
              <a:t>Single Instance of Each Resource Type</a:t>
            </a:r>
          </a:p>
        </p:txBody>
      </p:sp>
      <p:sp>
        <p:nvSpPr>
          <p:cNvPr id="36867" name="Rectangle 3"/>
          <p:cNvSpPr>
            <a:spLocks noGrp="1" noChangeArrowheads="1"/>
          </p:cNvSpPr>
          <p:nvPr>
            <p:ph type="body" idx="1"/>
          </p:nvPr>
        </p:nvSpPr>
        <p:spPr>
          <a:xfrm>
            <a:off x="827088" y="1425575"/>
            <a:ext cx="7585075" cy="4511675"/>
          </a:xfrm>
        </p:spPr>
        <p:txBody>
          <a:bodyPr/>
          <a:lstStyle/>
          <a:p>
            <a:r>
              <a:rPr lang="en-US" smtClean="0"/>
              <a:t>Maintain </a:t>
            </a:r>
            <a:r>
              <a:rPr lang="en-US" i="1" smtClean="0"/>
              <a:t>wait-for</a:t>
            </a:r>
            <a:r>
              <a:rPr lang="en-US" smtClean="0"/>
              <a:t> graph</a:t>
            </a:r>
          </a:p>
          <a:p>
            <a:pPr lvl="1"/>
            <a:r>
              <a:rPr lang="en-US" smtClean="0"/>
              <a:t>Nodes are processes</a:t>
            </a:r>
          </a:p>
          <a:p>
            <a:pPr lvl="1"/>
            <a:r>
              <a:rPr lang="en-US" i="1" smtClean="0"/>
              <a:t>P</a:t>
            </a:r>
            <a:r>
              <a:rPr lang="en-US" i="1" baseline="-25000" smtClean="0"/>
              <a:t>i</a:t>
            </a:r>
            <a:r>
              <a:rPr lang="en-US"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j   </a:t>
            </a:r>
            <a:r>
              <a:rPr lang="en-US" smtClean="0">
                <a:sym typeface="Symbol" pitchFamily="18" charset="2"/>
              </a:rPr>
              <a:t>if </a:t>
            </a:r>
            <a:r>
              <a:rPr lang="en-US" i="1" smtClean="0">
                <a:sym typeface="Symbol" pitchFamily="18" charset="2"/>
              </a:rPr>
              <a:t>P</a:t>
            </a:r>
            <a:r>
              <a:rPr lang="en-US" i="1" baseline="-25000" smtClean="0">
                <a:sym typeface="Symbol" pitchFamily="18" charset="2"/>
              </a:rPr>
              <a:t>i</a:t>
            </a:r>
            <a:r>
              <a:rPr lang="en-US" i="1" smtClean="0">
                <a:sym typeface="Symbol" pitchFamily="18" charset="2"/>
              </a:rPr>
              <a:t> </a:t>
            </a:r>
            <a:r>
              <a:rPr lang="en-US" smtClean="0">
                <a:sym typeface="Symbol" pitchFamily="18" charset="2"/>
              </a:rPr>
              <a:t>is waiting for</a:t>
            </a:r>
            <a:r>
              <a:rPr lang="en-US" i="1" smtClean="0">
                <a:sym typeface="Symbol" pitchFamily="18" charset="2"/>
              </a:rPr>
              <a:t> P</a:t>
            </a:r>
            <a:r>
              <a:rPr lang="en-US" i="1" baseline="-25000" smtClean="0">
                <a:sym typeface="Symbol" pitchFamily="18" charset="2"/>
              </a:rPr>
              <a:t>j</a:t>
            </a:r>
            <a:r>
              <a:rPr lang="en-US" i="1" smtClean="0">
                <a:sym typeface="Symbol" pitchFamily="18" charset="2"/>
              </a:rPr>
              <a:t/>
            </a:r>
            <a:br>
              <a:rPr lang="en-US" i="1" smtClean="0">
                <a:sym typeface="Symbol" pitchFamily="18" charset="2"/>
              </a:rPr>
            </a:br>
            <a:endParaRPr lang="en-US" i="1" smtClean="0">
              <a:sym typeface="Symbol" pitchFamily="18" charset="2"/>
            </a:endParaRPr>
          </a:p>
          <a:p>
            <a:r>
              <a:rPr lang="en-US" smtClean="0"/>
              <a:t>Periodically invoke an algorithm that searches for a cycle in the graph. If there is a cycle, there exists a deadlock</a:t>
            </a:r>
          </a:p>
          <a:p>
            <a:pPr>
              <a:buFont typeface="Monotype Sorts" charset="2"/>
              <a:buNone/>
            </a:pPr>
            <a:endParaRPr lang="en-US" smtClean="0"/>
          </a:p>
          <a:p>
            <a:r>
              <a:rPr lang="en-US" smtClean="0"/>
              <a:t>An algorithm to detect a cycle in a graph requires an order of</a:t>
            </a:r>
            <a:r>
              <a:rPr lang="en-US" i="1" smtClean="0"/>
              <a:t> n</a:t>
            </a:r>
            <a:r>
              <a:rPr lang="en-US" baseline="30000" smtClean="0"/>
              <a:t>2</a:t>
            </a:r>
            <a:r>
              <a:rPr lang="en-US" smtClean="0"/>
              <a:t> operations, where </a:t>
            </a:r>
            <a:r>
              <a:rPr lang="en-US" i="1" smtClean="0"/>
              <a:t>n</a:t>
            </a:r>
            <a:r>
              <a:rPr lang="en-US" smtClean="0"/>
              <a:t> is the number of vertices in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89013" y="428625"/>
            <a:ext cx="7654925" cy="457200"/>
          </a:xfrm>
        </p:spPr>
        <p:txBody>
          <a:bodyPr/>
          <a:lstStyle/>
          <a:p>
            <a:pPr eaLnBrk="1" hangingPunct="1"/>
            <a:r>
              <a:rPr lang="en-US" sz="2800" smtClean="0"/>
              <a:t>Resource-Allocation Graph and </a:t>
            </a:r>
            <a:br>
              <a:rPr lang="en-US" sz="2800" smtClean="0"/>
            </a:br>
            <a:r>
              <a:rPr lang="en-US" sz="2800" smtClean="0"/>
              <a:t>Wait-for Graph</a:t>
            </a:r>
          </a:p>
        </p:txBody>
      </p:sp>
      <p:sp>
        <p:nvSpPr>
          <p:cNvPr id="37891"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Resource-Allocation Graph</a:t>
            </a:r>
          </a:p>
        </p:txBody>
      </p:sp>
      <p:sp>
        <p:nvSpPr>
          <p:cNvPr id="37892"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Corresponding wait-for graph</a:t>
            </a:r>
          </a:p>
        </p:txBody>
      </p:sp>
      <p:pic>
        <p:nvPicPr>
          <p:cNvPr id="37893"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71550" y="225425"/>
            <a:ext cx="7772400" cy="628650"/>
          </a:xfrm>
        </p:spPr>
        <p:txBody>
          <a:bodyPr/>
          <a:lstStyle/>
          <a:p>
            <a:pPr eaLnBrk="1" hangingPunct="1"/>
            <a:r>
              <a:rPr lang="en-US" smtClean="0"/>
              <a:t>Several Instances of a Resource Type</a:t>
            </a:r>
          </a:p>
        </p:txBody>
      </p:sp>
      <p:sp>
        <p:nvSpPr>
          <p:cNvPr id="38915" name="Rectangle 3"/>
          <p:cNvSpPr>
            <a:spLocks noGrp="1" noChangeArrowheads="1"/>
          </p:cNvSpPr>
          <p:nvPr>
            <p:ph type="body" idx="1"/>
          </p:nvPr>
        </p:nvSpPr>
        <p:spPr>
          <a:xfrm>
            <a:off x="835025" y="1344613"/>
            <a:ext cx="7594600" cy="3851275"/>
          </a:xfrm>
        </p:spPr>
        <p:txBody>
          <a:bodyPr/>
          <a:lstStyle/>
          <a:p>
            <a:r>
              <a:rPr lang="en-US" b="1" smtClean="0">
                <a:solidFill>
                  <a:srgbClr val="000000"/>
                </a:solidFill>
              </a:rPr>
              <a:t>Available</a:t>
            </a:r>
            <a:r>
              <a:rPr lang="en-US" i="1" smtClean="0"/>
              <a:t>:</a:t>
            </a:r>
            <a:r>
              <a:rPr lang="en-US" smtClean="0"/>
              <a:t>  A vector of length </a:t>
            </a:r>
            <a:r>
              <a:rPr lang="en-US" i="1" smtClean="0"/>
              <a:t>m</a:t>
            </a:r>
            <a:r>
              <a:rPr lang="en-US" smtClean="0"/>
              <a:t> indicates the number of available resources of each type.</a:t>
            </a:r>
            <a:br>
              <a:rPr lang="en-US" smtClean="0"/>
            </a:br>
            <a:endParaRPr lang="en-US" smtClean="0"/>
          </a:p>
          <a:p>
            <a:r>
              <a:rPr lang="en-US" b="1" smtClean="0">
                <a:solidFill>
                  <a:srgbClr val="000000"/>
                </a:solidFill>
              </a:rPr>
              <a:t>Allocation</a:t>
            </a:r>
            <a:r>
              <a:rPr lang="en-US" i="1" smtClean="0"/>
              <a:t>:</a:t>
            </a:r>
            <a:r>
              <a:rPr lang="en-US" smtClean="0"/>
              <a:t>  An </a:t>
            </a:r>
            <a:r>
              <a:rPr lang="en-US" i="1" smtClean="0"/>
              <a:t>n </a:t>
            </a:r>
            <a:r>
              <a:rPr lang="en-US" smtClean="0"/>
              <a:t>x</a:t>
            </a:r>
            <a:r>
              <a:rPr lang="en-US" i="1" smtClean="0"/>
              <a:t> m</a:t>
            </a:r>
            <a:r>
              <a:rPr lang="en-US" smtClean="0"/>
              <a:t> matrix defines the number of resources of each type currently allocated to each process.</a:t>
            </a:r>
            <a:br>
              <a:rPr lang="en-US" smtClean="0"/>
            </a:br>
            <a:endParaRPr lang="en-US" smtClean="0"/>
          </a:p>
          <a:p>
            <a:r>
              <a:rPr lang="en-US" b="1" smtClean="0">
                <a:solidFill>
                  <a:srgbClr val="000000"/>
                </a:solidFill>
              </a:rPr>
              <a:t>Request</a:t>
            </a:r>
            <a:r>
              <a:rPr lang="en-US" i="1" smtClean="0"/>
              <a:t>:</a:t>
            </a:r>
            <a:r>
              <a:rPr lang="en-US" smtClean="0"/>
              <a:t>  An </a:t>
            </a:r>
            <a:r>
              <a:rPr lang="en-US" i="1" smtClean="0"/>
              <a:t>n </a:t>
            </a:r>
            <a:r>
              <a:rPr lang="en-US" smtClean="0"/>
              <a:t>x</a:t>
            </a:r>
            <a:r>
              <a:rPr lang="en-US" i="1" smtClean="0"/>
              <a:t> m</a:t>
            </a:r>
            <a:r>
              <a:rPr lang="en-US" smtClean="0"/>
              <a:t> matrix indicates the current request  of each process.  If </a:t>
            </a:r>
            <a:r>
              <a:rPr lang="en-US" i="1" smtClean="0"/>
              <a:t>Request </a:t>
            </a:r>
            <a:r>
              <a:rPr lang="en-US" smtClean="0"/>
              <a:t>[</a:t>
            </a:r>
            <a:r>
              <a:rPr lang="en-US" i="1" smtClean="0"/>
              <a:t>i</a:t>
            </a:r>
            <a:r>
              <a:rPr lang="en-US" smtClean="0"/>
              <a:t>][</a:t>
            </a:r>
            <a:r>
              <a:rPr lang="en-US" i="1" smtClean="0"/>
              <a:t>j</a:t>
            </a:r>
            <a:r>
              <a:rPr lang="en-US" smtClean="0"/>
              <a:t>] = </a:t>
            </a:r>
            <a:r>
              <a:rPr lang="en-US" i="1" smtClean="0"/>
              <a:t>k</a:t>
            </a:r>
            <a:r>
              <a:rPr lang="en-US" smtClean="0"/>
              <a:t>, then process</a:t>
            </a:r>
            <a:r>
              <a:rPr lang="en-US" i="1" smtClean="0"/>
              <a:t> P</a:t>
            </a:r>
            <a:r>
              <a:rPr lang="en-US" i="1" baseline="-25000" smtClean="0"/>
              <a:t>i</a:t>
            </a:r>
            <a:r>
              <a:rPr lang="en-US" smtClean="0"/>
              <a:t> is requesting</a:t>
            </a:r>
            <a:r>
              <a:rPr lang="en-US" i="1" smtClean="0"/>
              <a:t> k</a:t>
            </a:r>
            <a:r>
              <a:rPr lang="en-US" smtClean="0"/>
              <a:t> more instances of resource type.</a:t>
            </a:r>
            <a:r>
              <a:rPr lang="en-US" i="1" smtClean="0"/>
              <a:t>R</a:t>
            </a:r>
            <a:r>
              <a:rPr lang="en-US" i="1" baseline="-25000" smtClean="0"/>
              <a:t>j</a:t>
            </a:r>
            <a:r>
              <a:rPr lang="en-US"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7400" y="277813"/>
            <a:ext cx="7899400" cy="576262"/>
          </a:xfrm>
        </p:spPr>
        <p:txBody>
          <a:bodyPr/>
          <a:lstStyle/>
          <a:p>
            <a:pPr eaLnBrk="1" hangingPunct="1"/>
            <a:r>
              <a:rPr lang="en-US" smtClean="0"/>
              <a:t>Detection Algorithm</a:t>
            </a:r>
          </a:p>
        </p:txBody>
      </p:sp>
      <p:sp>
        <p:nvSpPr>
          <p:cNvPr id="39939" name="Rectangle 3"/>
          <p:cNvSpPr>
            <a:spLocks noGrp="1" noChangeArrowheads="1"/>
          </p:cNvSpPr>
          <p:nvPr>
            <p:ph type="body" idx="1"/>
          </p:nvPr>
        </p:nvSpPr>
        <p:spPr>
          <a:xfrm>
            <a:off x="806450" y="1233488"/>
            <a:ext cx="7753350" cy="4530725"/>
          </a:xfrm>
        </p:spPr>
        <p:txBody>
          <a:bodyPr/>
          <a:lstStyle/>
          <a:p>
            <a:pPr>
              <a:buFont typeface="Monotype Sorts" charset="2"/>
              <a:buNone/>
            </a:pPr>
            <a:r>
              <a:rPr lang="en-US" smtClean="0"/>
              <a:t>1.	Let </a:t>
            </a:r>
            <a:r>
              <a:rPr lang="en-US" i="1" smtClean="0"/>
              <a:t>Work</a:t>
            </a:r>
            <a:r>
              <a:rPr lang="en-US" smtClean="0"/>
              <a:t> and </a:t>
            </a:r>
            <a:r>
              <a:rPr lang="en-US" i="1" smtClean="0"/>
              <a:t>Finish</a:t>
            </a:r>
            <a:r>
              <a:rPr lang="en-US" smtClean="0"/>
              <a:t> be vectors of length </a:t>
            </a:r>
            <a:r>
              <a:rPr lang="en-US" i="1" smtClean="0"/>
              <a:t>m</a:t>
            </a:r>
            <a:r>
              <a:rPr lang="en-US" smtClean="0"/>
              <a:t> and </a:t>
            </a:r>
            <a:r>
              <a:rPr lang="en-US" i="1" smtClean="0"/>
              <a:t>n</a:t>
            </a:r>
            <a:r>
              <a:rPr lang="en-US" smtClean="0"/>
              <a:t>, respectively Initialize:</a:t>
            </a:r>
          </a:p>
          <a:p>
            <a:pPr marL="850900" lvl="1" indent="-393700">
              <a:buFont typeface="Monotype Sorts" charset="2"/>
              <a:buNone/>
            </a:pPr>
            <a:r>
              <a:rPr lang="en-US" smtClean="0"/>
              <a:t>(a) </a:t>
            </a:r>
            <a:r>
              <a:rPr lang="en-US" i="1" smtClean="0"/>
              <a:t>Work</a:t>
            </a:r>
            <a:r>
              <a:rPr lang="en-US" smtClean="0"/>
              <a:t> = </a:t>
            </a:r>
            <a:r>
              <a:rPr lang="en-US" i="1" smtClean="0"/>
              <a:t>Available</a:t>
            </a:r>
            <a:endParaRPr lang="en-US" smtClean="0"/>
          </a:p>
          <a:p>
            <a:pPr marL="850900" lvl="1" indent="-393700">
              <a:buFont typeface="Monotype Sorts" charset="2"/>
              <a:buNone/>
            </a:pPr>
            <a:r>
              <a:rPr lang="en-US" smtClean="0"/>
              <a:t>(b)	For </a:t>
            </a:r>
            <a:r>
              <a:rPr lang="en-US" i="1" smtClean="0"/>
              <a:t>i</a:t>
            </a:r>
            <a:r>
              <a:rPr lang="en-US" smtClean="0"/>
              <a:t> = 1,2, …,</a:t>
            </a:r>
            <a:r>
              <a:rPr lang="en-US" i="1" smtClean="0"/>
              <a:t> n</a:t>
            </a:r>
            <a:r>
              <a:rPr lang="en-US" smtClean="0"/>
              <a:t>, if </a:t>
            </a:r>
            <a:r>
              <a:rPr lang="en-US" i="1" smtClean="0"/>
              <a:t>Allocation</a:t>
            </a:r>
            <a:r>
              <a:rPr lang="en-US" i="1" baseline="-25000" smtClean="0"/>
              <a:t>i</a:t>
            </a:r>
            <a:r>
              <a:rPr lang="en-US" smtClean="0"/>
              <a:t> </a:t>
            </a:r>
            <a:r>
              <a:rPr lang="en-US" smtClean="0">
                <a:sym typeface="Symbol" pitchFamily="18" charset="2"/>
              </a:rPr>
              <a:t> 0, then </a:t>
            </a:r>
            <a:br>
              <a:rPr lang="en-US" smtClean="0">
                <a:sym typeface="Symbol" pitchFamily="18" charset="2"/>
              </a:rPr>
            </a:br>
            <a:r>
              <a:rPr lang="en-US" i="1" smtClean="0">
                <a:sym typeface="Symbol" pitchFamily="18" charset="2"/>
              </a:rPr>
              <a:t>Finish</a:t>
            </a:r>
            <a:r>
              <a:rPr lang="en-US" smtClean="0">
                <a:sym typeface="Symbol" pitchFamily="18" charset="2"/>
              </a:rPr>
              <a:t>[i] = false; otherwise, </a:t>
            </a:r>
            <a:r>
              <a:rPr lang="en-US" i="1" smtClean="0">
                <a:sym typeface="Symbol" pitchFamily="18" charset="2"/>
              </a:rPr>
              <a:t>Finish</a:t>
            </a:r>
            <a:r>
              <a:rPr lang="en-US" smtClean="0">
                <a:sym typeface="Symbol" pitchFamily="18" charset="2"/>
              </a:rPr>
              <a:t>[i] = </a:t>
            </a:r>
            <a:r>
              <a:rPr lang="en-US" i="1" smtClean="0">
                <a:sym typeface="Symbol" pitchFamily="18" charset="2"/>
              </a:rPr>
              <a:t>true</a:t>
            </a:r>
          </a:p>
          <a:p>
            <a:pPr marL="850900" lvl="1" indent="-393700">
              <a:buFont typeface="Monotype Sorts" charset="2"/>
              <a:buNone/>
            </a:pPr>
            <a:endParaRPr lang="en-US" smtClean="0">
              <a:sym typeface="Symbol" pitchFamily="18" charset="2"/>
            </a:endParaRPr>
          </a:p>
          <a:p>
            <a:pPr>
              <a:buFont typeface="Monotype Sorts" charset="2"/>
              <a:buNone/>
            </a:pPr>
            <a:r>
              <a:rPr lang="en-US" smtClean="0"/>
              <a:t>2.	Find an index </a:t>
            </a:r>
            <a:r>
              <a:rPr lang="en-US" i="1" smtClean="0"/>
              <a:t>i </a:t>
            </a:r>
            <a:r>
              <a:rPr lang="en-US" smtClean="0"/>
              <a:t>such that both:</a:t>
            </a:r>
          </a:p>
          <a:p>
            <a:pPr marL="850900" lvl="1" indent="-393700">
              <a:buFont typeface="Monotype Sorts" charset="2"/>
              <a:buNone/>
            </a:pPr>
            <a:r>
              <a:rPr lang="en-US" smtClean="0"/>
              <a:t>(a)	</a:t>
            </a:r>
            <a:r>
              <a:rPr lang="en-US" i="1" smtClean="0"/>
              <a:t>Finish</a:t>
            </a:r>
            <a:r>
              <a:rPr lang="en-US" smtClean="0"/>
              <a:t>[</a:t>
            </a:r>
            <a:r>
              <a:rPr lang="en-US" i="1" smtClean="0"/>
              <a:t>i</a:t>
            </a:r>
            <a:r>
              <a:rPr lang="en-US" smtClean="0"/>
              <a:t>] == </a:t>
            </a:r>
            <a:r>
              <a:rPr lang="en-US" i="1" smtClean="0"/>
              <a:t>false</a:t>
            </a:r>
            <a:endParaRPr lang="en-US" smtClean="0"/>
          </a:p>
          <a:p>
            <a:pPr marL="850900" lvl="1" indent="-393700">
              <a:buFont typeface="Monotype Sorts" charset="2"/>
              <a:buNone/>
            </a:pPr>
            <a:r>
              <a:rPr lang="en-US" smtClean="0"/>
              <a:t>(b)	</a:t>
            </a:r>
            <a:r>
              <a:rPr lang="en-US" i="1" smtClean="0"/>
              <a:t>Request</a:t>
            </a:r>
            <a:r>
              <a:rPr lang="en-US" i="1" baseline="-25000" smtClean="0"/>
              <a:t>i</a:t>
            </a:r>
            <a:r>
              <a:rPr lang="en-US" smtClean="0"/>
              <a:t> </a:t>
            </a:r>
            <a:r>
              <a:rPr lang="en-US" smtClean="0">
                <a:sym typeface="Symbol" pitchFamily="18" charset="2"/>
              </a:rPr>
              <a:t> </a:t>
            </a:r>
            <a:r>
              <a:rPr lang="en-US" i="1" smtClean="0">
                <a:sym typeface="Symbol" pitchFamily="18" charset="2"/>
              </a:rPr>
              <a:t>Work</a:t>
            </a:r>
            <a:br>
              <a:rPr lang="en-US" i="1" smtClean="0">
                <a:sym typeface="Symbol" pitchFamily="18" charset="2"/>
              </a:rPr>
            </a:br>
            <a:endParaRPr lang="en-US" smtClean="0">
              <a:sym typeface="Symbol" pitchFamily="18" charset="2"/>
            </a:endParaRPr>
          </a:p>
          <a:p>
            <a:pPr marL="850900" lvl="1" indent="-393700">
              <a:buFont typeface="Monotype Sorts" charset="2"/>
              <a:buNone/>
            </a:pPr>
            <a:r>
              <a:rPr lang="en-US" smtClean="0">
                <a:sym typeface="Symbol" pitchFamily="18" charset="2"/>
              </a:rPr>
              <a:t>If no such </a:t>
            </a:r>
            <a:r>
              <a:rPr lang="en-US" i="1" smtClean="0">
                <a:sym typeface="Symbol" pitchFamily="18" charset="2"/>
              </a:rPr>
              <a:t>i</a:t>
            </a:r>
            <a:r>
              <a:rPr lang="en-US" smtClean="0">
                <a:sym typeface="Symbol" pitchFamily="18" charset="2"/>
              </a:rPr>
              <a:t> exists, go to step 4</a:t>
            </a:r>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8713" y="277813"/>
            <a:ext cx="7558087" cy="576262"/>
          </a:xfrm>
        </p:spPr>
        <p:txBody>
          <a:bodyPr/>
          <a:lstStyle/>
          <a:p>
            <a:pPr eaLnBrk="1" hangingPunct="1"/>
            <a:r>
              <a:rPr lang="en-US" smtClean="0"/>
              <a:t>Detection Algorithm (Cont.)</a:t>
            </a:r>
          </a:p>
        </p:txBody>
      </p:sp>
      <p:sp>
        <p:nvSpPr>
          <p:cNvPr id="40963" name="Rectangle 3"/>
          <p:cNvSpPr>
            <a:spLocks noGrp="1" noChangeArrowheads="1"/>
          </p:cNvSpPr>
          <p:nvPr>
            <p:ph type="body" idx="1"/>
          </p:nvPr>
        </p:nvSpPr>
        <p:spPr>
          <a:xfrm>
            <a:off x="806450" y="1439863"/>
            <a:ext cx="7723188" cy="2297112"/>
          </a:xfrm>
        </p:spPr>
        <p:txBody>
          <a:bodyPr/>
          <a:lstStyle/>
          <a:p>
            <a:pPr>
              <a:lnSpc>
                <a:spcPct val="90000"/>
              </a:lnSpc>
              <a:buFont typeface="Monotype Sorts" charset="2"/>
              <a:buNone/>
            </a:pPr>
            <a:r>
              <a:rPr lang="en-US" smtClean="0"/>
              <a:t>3.	</a:t>
            </a:r>
            <a:r>
              <a:rPr lang="en-US" i="1" smtClean="0"/>
              <a:t>Work</a:t>
            </a:r>
            <a:r>
              <a:rPr lang="en-US" smtClean="0"/>
              <a:t> = </a:t>
            </a:r>
            <a:r>
              <a:rPr lang="en-US" i="1" smtClean="0"/>
              <a:t>Work</a:t>
            </a:r>
            <a:r>
              <a:rPr lang="en-US" smtClean="0"/>
              <a:t> + </a:t>
            </a:r>
            <a:r>
              <a:rPr lang="en-US" i="1" smtClean="0"/>
              <a:t>Allocation</a:t>
            </a:r>
            <a:r>
              <a:rPr lang="en-US" i="1" baseline="-25000" smtClean="0"/>
              <a:t>i</a:t>
            </a:r>
            <a:r>
              <a:rPr lang="en-US" smtClean="0"/>
              <a:t/>
            </a:r>
            <a:br>
              <a:rPr lang="en-US" smtClean="0"/>
            </a:br>
            <a:r>
              <a:rPr lang="en-US" i="1" smtClean="0"/>
              <a:t>Finish</a:t>
            </a:r>
            <a:r>
              <a:rPr lang="en-US" smtClean="0"/>
              <a:t>[</a:t>
            </a:r>
            <a:r>
              <a:rPr lang="en-US" i="1" smtClean="0"/>
              <a:t>i</a:t>
            </a:r>
            <a:r>
              <a:rPr lang="en-US" smtClean="0"/>
              <a:t>] = </a:t>
            </a:r>
            <a:r>
              <a:rPr lang="en-US" i="1" smtClean="0"/>
              <a:t>true</a:t>
            </a:r>
            <a:r>
              <a:rPr lang="en-US" smtClean="0"/>
              <a:t/>
            </a:r>
            <a:br>
              <a:rPr lang="en-US" smtClean="0"/>
            </a:br>
            <a:r>
              <a:rPr lang="en-US" smtClean="0"/>
              <a:t>go to step 2</a:t>
            </a:r>
            <a:br>
              <a:rPr lang="en-US" smtClean="0"/>
            </a:br>
            <a:endParaRPr lang="en-US" smtClean="0"/>
          </a:p>
          <a:p>
            <a:pPr>
              <a:lnSpc>
                <a:spcPct val="90000"/>
              </a:lnSpc>
              <a:buFont typeface="Monotype Sorts" charset="2"/>
              <a:buNone/>
            </a:pPr>
            <a:r>
              <a:rPr lang="en-US" smtClean="0"/>
              <a:t>4.	If </a:t>
            </a:r>
            <a:r>
              <a:rPr lang="en-US" i="1" smtClean="0"/>
              <a:t>Finish</a:t>
            </a:r>
            <a:r>
              <a:rPr lang="en-US" smtClean="0"/>
              <a:t>[</a:t>
            </a:r>
            <a:r>
              <a:rPr lang="en-US" i="1" smtClean="0"/>
              <a:t>i</a:t>
            </a:r>
            <a:r>
              <a:rPr lang="en-US" smtClean="0"/>
              <a:t>] == false, for some </a:t>
            </a:r>
            <a:r>
              <a:rPr lang="en-US" i="1" smtClean="0"/>
              <a:t>i</a:t>
            </a:r>
            <a:r>
              <a:rPr lang="en-US" smtClean="0"/>
              <a:t>, 1 </a:t>
            </a:r>
            <a:r>
              <a:rPr lang="en-US" smtClean="0">
                <a:sym typeface="Symbol" pitchFamily="18" charset="2"/>
              </a:rPr>
              <a:t> </a:t>
            </a:r>
            <a:r>
              <a:rPr lang="en-US" i="1" smtClean="0">
                <a:sym typeface="Symbol" pitchFamily="18" charset="2"/>
              </a:rPr>
              <a:t>i</a:t>
            </a:r>
            <a:r>
              <a:rPr lang="en-US" smtClean="0">
                <a:sym typeface="Symbol" pitchFamily="18" charset="2"/>
              </a:rPr>
              <a:t>   </a:t>
            </a:r>
            <a:r>
              <a:rPr lang="en-US" i="1" smtClean="0">
                <a:sym typeface="Symbol" pitchFamily="18" charset="2"/>
              </a:rPr>
              <a:t>n</a:t>
            </a:r>
            <a:r>
              <a:rPr lang="en-US" smtClean="0">
                <a:sym typeface="Symbol" pitchFamily="18" charset="2"/>
              </a:rPr>
              <a:t>, then the system is in deadlock state. Moreover, if </a:t>
            </a:r>
            <a:r>
              <a:rPr lang="en-US" i="1" smtClean="0">
                <a:sym typeface="Symbol" pitchFamily="18" charset="2"/>
              </a:rPr>
              <a:t>Finish</a:t>
            </a:r>
            <a:r>
              <a:rPr lang="en-US" smtClean="0">
                <a:sym typeface="Symbol" pitchFamily="18" charset="2"/>
              </a:rPr>
              <a:t>[</a:t>
            </a:r>
            <a:r>
              <a:rPr lang="en-US" i="1" smtClean="0">
                <a:sym typeface="Symbol" pitchFamily="18" charset="2"/>
              </a:rPr>
              <a:t>i</a:t>
            </a:r>
            <a:r>
              <a:rPr lang="en-US" smtClean="0">
                <a:sym typeface="Symbol" pitchFamily="18" charset="2"/>
              </a:rPr>
              <a:t>] == </a:t>
            </a:r>
            <a:r>
              <a:rPr lang="en-US" i="1" smtClean="0">
                <a:sym typeface="Symbol" pitchFamily="18" charset="2"/>
              </a:rPr>
              <a:t>false</a:t>
            </a:r>
            <a:r>
              <a:rPr lang="en-US" smtClean="0">
                <a:sym typeface="Symbol" pitchFamily="18" charset="2"/>
              </a:rPr>
              <a:t>, then </a:t>
            </a:r>
            <a:r>
              <a:rPr lang="en-US" i="1" smtClean="0">
                <a:sym typeface="Symbol" pitchFamily="18" charset="2"/>
              </a:rPr>
              <a:t>P</a:t>
            </a:r>
            <a:r>
              <a:rPr lang="en-US" i="1" baseline="-25000" smtClean="0">
                <a:sym typeface="Symbol" pitchFamily="18" charset="2"/>
              </a:rPr>
              <a:t>i</a:t>
            </a:r>
            <a:r>
              <a:rPr lang="en-US" smtClean="0">
                <a:sym typeface="Symbol" pitchFamily="18" charset="2"/>
              </a:rPr>
              <a:t> is deadlocked</a:t>
            </a:r>
          </a:p>
          <a:p>
            <a:pPr>
              <a:lnSpc>
                <a:spcPct val="90000"/>
              </a:lnSpc>
              <a:buFont typeface="Monotype Sorts" charset="2"/>
              <a:buNone/>
            </a:pPr>
            <a:r>
              <a:rPr lang="en-US" smtClean="0">
                <a:sym typeface="Symbol" pitchFamily="18" charset="2"/>
              </a:rPr>
              <a:t>	</a:t>
            </a:r>
            <a:endParaRPr lang="en-US" smtClean="0"/>
          </a:p>
        </p:txBody>
      </p:sp>
      <p:sp>
        <p:nvSpPr>
          <p:cNvPr id="40964" name="Text Box 4"/>
          <p:cNvSpPr txBox="1">
            <a:spLocks noChangeArrowheads="1"/>
          </p:cNvSpPr>
          <p:nvPr/>
        </p:nvSpPr>
        <p:spPr bwMode="auto">
          <a:xfrm>
            <a:off x="852488" y="3892550"/>
            <a:ext cx="7694612" cy="923925"/>
          </a:xfrm>
          <a:prstGeom prst="rect">
            <a:avLst/>
          </a:prstGeom>
          <a:noFill/>
          <a:ln w="9525">
            <a:noFill/>
            <a:miter lim="800000"/>
            <a:headEnd/>
            <a:tailEnd/>
          </a:ln>
        </p:spPr>
        <p:txBody>
          <a:bodyPr anchor="ctr">
            <a:spAutoFit/>
          </a:bodyPr>
          <a:lstStyle/>
          <a:p>
            <a:r>
              <a:rPr lang="en-US" b="1">
                <a:solidFill>
                  <a:srgbClr val="FF0066"/>
                </a:solidFill>
                <a:latin typeface="Helvetica" pitchFamily="34" charset="0"/>
                <a:sym typeface="Symbol" pitchFamily="18" charset="2"/>
              </a:rPr>
              <a:t>Algorithm requires an order of O(</a:t>
            </a:r>
            <a:r>
              <a:rPr lang="en-US" b="1" i="1">
                <a:solidFill>
                  <a:srgbClr val="FF0066"/>
                </a:solidFill>
                <a:latin typeface="Helvetica" pitchFamily="34" charset="0"/>
                <a:sym typeface="Symbol" pitchFamily="18" charset="2"/>
              </a:rPr>
              <a:t>m </a:t>
            </a:r>
            <a:r>
              <a:rPr lang="en-US" b="1">
                <a:solidFill>
                  <a:srgbClr val="FF0066"/>
                </a:solidFill>
                <a:latin typeface="Helvetica" pitchFamily="34" charset="0"/>
                <a:sym typeface="Symbol" pitchFamily="18" charset="2"/>
              </a:rPr>
              <a:t>x</a:t>
            </a:r>
            <a:r>
              <a:rPr lang="en-US" b="1" i="1">
                <a:solidFill>
                  <a:srgbClr val="FF0066"/>
                </a:solidFill>
                <a:latin typeface="Helvetica" pitchFamily="34" charset="0"/>
                <a:sym typeface="Symbol" pitchFamily="18" charset="2"/>
              </a:rPr>
              <a:t> n</a:t>
            </a:r>
            <a:r>
              <a:rPr lang="en-US" b="1" baseline="30000">
                <a:solidFill>
                  <a:srgbClr val="FF0066"/>
                </a:solidFill>
                <a:latin typeface="Helvetica" pitchFamily="34" charset="0"/>
                <a:sym typeface="Symbol" pitchFamily="18" charset="2"/>
              </a:rPr>
              <a:t>2)</a:t>
            </a:r>
            <a:r>
              <a:rPr lang="en-US" b="1">
                <a:solidFill>
                  <a:srgbClr val="FF0066"/>
                </a:solidFill>
                <a:latin typeface="Helvetica" pitchFamily="34" charset="0"/>
                <a:sym typeface="Symbol" pitchFamily="18" charset="2"/>
              </a:rPr>
              <a:t> operations to detect whether the system is in deadlocked state</a:t>
            </a:r>
            <a:endParaRPr lang="en-US">
              <a:solidFill>
                <a:srgbClr val="FF0066"/>
              </a:solidFill>
              <a:latin typeface="Helvetica" pitchFamily="34" charset="0"/>
            </a:endParaRPr>
          </a:p>
          <a:p>
            <a:pPr>
              <a:spcBef>
                <a:spcPct val="50000"/>
              </a:spcBef>
            </a:pPr>
            <a:endParaRPr lang="en-US">
              <a:solidFill>
                <a:srgbClr val="FF0066"/>
              </a:solidFill>
              <a:latin typeface="Helvetic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22350" y="277813"/>
            <a:ext cx="7664450" cy="576262"/>
          </a:xfrm>
        </p:spPr>
        <p:txBody>
          <a:bodyPr/>
          <a:lstStyle/>
          <a:p>
            <a:pPr eaLnBrk="1" hangingPunct="1"/>
            <a:r>
              <a:rPr lang="en-US" smtClean="0"/>
              <a:t>Example of Detection Algorithm</a:t>
            </a:r>
          </a:p>
        </p:txBody>
      </p:sp>
      <p:sp>
        <p:nvSpPr>
          <p:cNvPr id="41987" name="Rectangle 3"/>
          <p:cNvSpPr>
            <a:spLocks noGrp="1" noChangeArrowheads="1"/>
          </p:cNvSpPr>
          <p:nvPr>
            <p:ph type="body" idx="1"/>
          </p:nvPr>
        </p:nvSpPr>
        <p:spPr>
          <a:xfrm>
            <a:off x="806450" y="1233488"/>
            <a:ext cx="8037513" cy="5121275"/>
          </a:xfrm>
        </p:spPr>
        <p:txBody>
          <a:bodyPr/>
          <a:lstStyle/>
          <a:p>
            <a:pPr>
              <a:tabLst>
                <a:tab pos="1428750" algn="l"/>
                <a:tab pos="2338388" algn="ctr"/>
                <a:tab pos="3594100" algn="ctr"/>
                <a:tab pos="4921250" algn="ctr"/>
              </a:tabLst>
            </a:pPr>
            <a:r>
              <a:rPr lang="en-US" smtClean="0"/>
              <a:t>Five processes </a:t>
            </a:r>
            <a:r>
              <a:rPr lang="en-US" i="1" smtClean="0"/>
              <a:t>P</a:t>
            </a:r>
            <a:r>
              <a:rPr lang="en-US" baseline="-25000" smtClean="0"/>
              <a:t>0</a:t>
            </a:r>
            <a:r>
              <a:rPr lang="en-US" smtClean="0"/>
              <a:t> through </a:t>
            </a:r>
            <a:r>
              <a:rPr lang="en-US" i="1" smtClean="0"/>
              <a:t>P</a:t>
            </a:r>
            <a:r>
              <a:rPr lang="en-US" baseline="-25000" smtClean="0"/>
              <a:t>4</a:t>
            </a:r>
            <a:r>
              <a:rPr lang="en-US" smtClean="0"/>
              <a:t>;</a:t>
            </a:r>
            <a:r>
              <a:rPr lang="en-US" baseline="-25000" smtClean="0"/>
              <a:t> </a:t>
            </a:r>
            <a:r>
              <a:rPr lang="en-US" smtClean="0"/>
              <a:t>three resource types </a:t>
            </a:r>
            <a:br>
              <a:rPr lang="en-US" smtClean="0"/>
            </a:br>
            <a:r>
              <a:rPr lang="en-US" smtClean="0"/>
              <a:t>A (7 instances), </a:t>
            </a:r>
            <a:r>
              <a:rPr lang="en-US" i="1" smtClean="0"/>
              <a:t>B </a:t>
            </a:r>
            <a:r>
              <a:rPr lang="en-US" smtClean="0"/>
              <a:t>(2 instances), and </a:t>
            </a:r>
            <a:r>
              <a:rPr lang="en-US" i="1" smtClean="0"/>
              <a:t>C</a:t>
            </a:r>
            <a:r>
              <a:rPr lang="en-US" smtClean="0"/>
              <a:t> (6 instances)</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Snapshot at time </a:t>
            </a:r>
            <a:r>
              <a:rPr lang="en-US" i="1" smtClean="0"/>
              <a:t>T</a:t>
            </a:r>
            <a:r>
              <a:rPr lang="en-US" baseline="-25000" smtClean="0"/>
              <a:t>0</a:t>
            </a:r>
            <a:r>
              <a:rPr lang="en-US" smtClean="0"/>
              <a:t>:</a:t>
            </a:r>
          </a:p>
          <a:p>
            <a:pPr>
              <a:buFont typeface="Monotype Sorts" charset="2"/>
              <a:buNone/>
              <a:tabLst>
                <a:tab pos="1428750" algn="l"/>
                <a:tab pos="2338388" algn="ctr"/>
                <a:tab pos="3594100" algn="ctr"/>
                <a:tab pos="4921250" algn="ctr"/>
              </a:tabLst>
            </a:pPr>
            <a:r>
              <a:rPr lang="en-US" smtClean="0"/>
              <a:t>			 </a:t>
            </a:r>
            <a:r>
              <a:rPr lang="en-US" i="1" u="sng" smtClean="0"/>
              <a:t>Allocation</a:t>
            </a:r>
            <a:r>
              <a:rPr lang="en-US" i="1" smtClean="0"/>
              <a:t>	</a:t>
            </a:r>
            <a:r>
              <a:rPr lang="en-US" i="1" u="sng" smtClean="0"/>
              <a:t>Request</a:t>
            </a:r>
            <a:r>
              <a:rPr lang="en-US" i="1" smtClean="0"/>
              <a:t>	</a:t>
            </a:r>
            <a:r>
              <a:rPr lang="en-US" i="1" u="sng" smtClean="0"/>
              <a:t>Available</a:t>
            </a:r>
          </a:p>
          <a:p>
            <a:pPr>
              <a:buFont typeface="Monotype Sorts" charset="2"/>
              <a:buNone/>
              <a:tabLst>
                <a:tab pos="1428750" algn="l"/>
                <a:tab pos="2338388" algn="ctr"/>
                <a:tab pos="3594100" algn="ctr"/>
                <a:tab pos="4921250" algn="ctr"/>
              </a:tabLst>
            </a:pPr>
            <a:r>
              <a:rPr lang="en-US" smtClean="0"/>
              <a:t>			</a:t>
            </a:r>
            <a:r>
              <a:rPr lang="en-US" i="1" smtClean="0"/>
              <a:t>A B C 	  A B C 	A B C</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0</a:t>
            </a:r>
            <a:r>
              <a:rPr lang="en-US" smtClean="0"/>
              <a:t>	           0 1 0             0 0 0 	0 0 0</a:t>
            </a:r>
          </a:p>
          <a:p>
            <a:pPr>
              <a:buFont typeface="Monotype Sorts" charset="2"/>
              <a:buNone/>
              <a:tabLst>
                <a:tab pos="1428750" algn="l"/>
                <a:tab pos="2338388" algn="ctr"/>
                <a:tab pos="3594100" algn="ctr"/>
                <a:tab pos="4921250" algn="ctr"/>
              </a:tabLst>
            </a:pPr>
            <a:r>
              <a:rPr lang="en-US" i="1" smtClean="0"/>
              <a:t>             P</a:t>
            </a:r>
            <a:r>
              <a:rPr lang="en-US" baseline="-25000" smtClean="0"/>
              <a:t>1</a:t>
            </a:r>
            <a:r>
              <a:rPr lang="en-US" smtClean="0"/>
              <a:t>	           	2 0 0 	    2 0 2</a:t>
            </a:r>
          </a:p>
          <a:p>
            <a:pPr>
              <a:buFont typeface="Monotype Sorts" charset="2"/>
              <a:buNone/>
              <a:tabLst>
                <a:tab pos="1428750" algn="l"/>
                <a:tab pos="2338388" algn="ctr"/>
                <a:tab pos="3594100" algn="ctr"/>
                <a:tab pos="4921250" algn="ctr"/>
              </a:tabLst>
            </a:pPr>
            <a:r>
              <a:rPr lang="en-US" i="1" smtClean="0"/>
              <a:t>             P</a:t>
            </a:r>
            <a:r>
              <a:rPr lang="en-US" baseline="-25000" smtClean="0"/>
              <a:t>2</a:t>
            </a:r>
            <a:r>
              <a:rPr lang="en-US" smtClean="0"/>
              <a:t>		           3 0 3             0 0 0 </a:t>
            </a:r>
          </a:p>
          <a:p>
            <a:pPr>
              <a:buFont typeface="Monotype Sorts" charset="2"/>
              <a:buNone/>
              <a:tabLst>
                <a:tab pos="1428750" algn="l"/>
                <a:tab pos="2338388" algn="ctr"/>
                <a:tab pos="3594100" algn="ctr"/>
                <a:tab pos="4921250" algn="ctr"/>
              </a:tabLst>
            </a:pPr>
            <a:r>
              <a:rPr lang="en-US" i="1" smtClean="0"/>
              <a:t>             P</a:t>
            </a:r>
            <a:r>
              <a:rPr lang="en-US" baseline="-25000" smtClean="0"/>
              <a:t>3</a:t>
            </a:r>
            <a:r>
              <a:rPr lang="en-US" smtClean="0"/>
              <a:t>		2 1 1 	   1 0 0 </a:t>
            </a:r>
          </a:p>
          <a:p>
            <a:pPr>
              <a:buFont typeface="Monotype Sorts" charset="2"/>
              <a:buNone/>
              <a:tabLst>
                <a:tab pos="1428750" algn="l"/>
                <a:tab pos="2338388" algn="ctr"/>
                <a:tab pos="3594100" algn="ctr"/>
                <a:tab pos="4921250" algn="ctr"/>
              </a:tabLst>
            </a:pPr>
            <a:r>
              <a:rPr lang="en-US" smtClean="0"/>
              <a:t>	       </a:t>
            </a:r>
            <a:r>
              <a:rPr lang="en-US" i="1" smtClean="0"/>
              <a:t>P</a:t>
            </a:r>
            <a:r>
              <a:rPr lang="en-US" baseline="-25000" smtClean="0"/>
              <a:t>4	</a:t>
            </a:r>
            <a:r>
              <a:rPr lang="en-US" smtClean="0"/>
              <a:t>	0 0 2 	   0 0 2</a:t>
            </a:r>
          </a:p>
          <a:p>
            <a:pPr>
              <a:buFont typeface="Monotype Sorts" charset="2"/>
              <a:buNone/>
              <a:tabLst>
                <a:tab pos="1428750" algn="l"/>
                <a:tab pos="2338388" algn="ctr"/>
                <a:tab pos="3594100" algn="ctr"/>
                <a:tab pos="4921250" algn="ctr"/>
              </a:tabLst>
            </a:pPr>
            <a:endParaRPr lang="en-US" smtClean="0"/>
          </a:p>
          <a:p>
            <a:pPr>
              <a:tabLst>
                <a:tab pos="1428750" algn="l"/>
                <a:tab pos="2338388" algn="ctr"/>
                <a:tab pos="3594100" algn="ctr"/>
                <a:tab pos="4921250" algn="ctr"/>
              </a:tabLst>
            </a:pPr>
            <a:r>
              <a:rPr lang="en-US" smtClean="0"/>
              <a:t>Sequence &lt;</a:t>
            </a:r>
            <a:r>
              <a:rPr lang="en-US" i="1" smtClean="0"/>
              <a:t>P</a:t>
            </a:r>
            <a:r>
              <a:rPr lang="en-US" baseline="-25000" smtClean="0"/>
              <a:t>0</a:t>
            </a:r>
            <a:r>
              <a:rPr lang="en-US" smtClean="0"/>
              <a:t>, </a:t>
            </a:r>
            <a:r>
              <a:rPr lang="en-US" i="1" smtClean="0"/>
              <a:t>P</a:t>
            </a:r>
            <a:r>
              <a:rPr lang="en-US" baseline="-25000" smtClean="0"/>
              <a:t>2</a:t>
            </a:r>
            <a:r>
              <a:rPr lang="en-US" smtClean="0"/>
              <a:t>, </a:t>
            </a:r>
            <a:r>
              <a:rPr lang="en-US" i="1" smtClean="0"/>
              <a:t>P</a:t>
            </a:r>
            <a:r>
              <a:rPr lang="en-US" baseline="-25000" smtClean="0"/>
              <a:t>3</a:t>
            </a:r>
            <a:r>
              <a:rPr lang="en-US" smtClean="0"/>
              <a:t>, </a:t>
            </a:r>
            <a:r>
              <a:rPr lang="en-US" i="1" smtClean="0"/>
              <a:t>P</a:t>
            </a:r>
            <a:r>
              <a:rPr lang="en-US" baseline="-25000" smtClean="0"/>
              <a:t>1</a:t>
            </a:r>
            <a:r>
              <a:rPr lang="en-US" smtClean="0"/>
              <a:t>, </a:t>
            </a:r>
            <a:r>
              <a:rPr lang="en-US" i="1" smtClean="0"/>
              <a:t>P</a:t>
            </a:r>
            <a:r>
              <a:rPr lang="en-US" baseline="-25000" smtClean="0"/>
              <a:t>4</a:t>
            </a:r>
            <a:r>
              <a:rPr lang="en-US" smtClean="0"/>
              <a:t>&gt; will result in </a:t>
            </a:r>
            <a:r>
              <a:rPr lang="en-US" i="1" smtClean="0"/>
              <a:t>Finish</a:t>
            </a:r>
            <a:r>
              <a:rPr lang="en-US" smtClean="0"/>
              <a:t>[</a:t>
            </a:r>
            <a:r>
              <a:rPr lang="en-US" i="1" smtClean="0"/>
              <a:t>i</a:t>
            </a:r>
            <a:r>
              <a:rPr lang="en-US" smtClean="0"/>
              <a:t>] = true for all </a:t>
            </a:r>
            <a:r>
              <a:rPr lang="en-US" i="1" smtClean="0"/>
              <a:t>i</a:t>
            </a:r>
            <a:endParaRPr lang="en-US" smtClean="0"/>
          </a:p>
          <a:p>
            <a:pPr>
              <a:buFont typeface="Monotype Sorts" charset="2"/>
              <a:buNone/>
              <a:tabLst>
                <a:tab pos="1428750" algn="l"/>
                <a:tab pos="2338388" algn="ctr"/>
                <a:tab pos="3594100" algn="ctr"/>
                <a:tab pos="4921250" algn="ctr"/>
              </a:tabLst>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00138" y="277813"/>
            <a:ext cx="7586662" cy="576262"/>
          </a:xfrm>
        </p:spPr>
        <p:txBody>
          <a:bodyPr/>
          <a:lstStyle/>
          <a:p>
            <a:pPr eaLnBrk="1" hangingPunct="1"/>
            <a:r>
              <a:rPr lang="en-US" smtClean="0"/>
              <a:t>The Deadlock Problem</a:t>
            </a:r>
          </a:p>
        </p:txBody>
      </p:sp>
      <p:sp>
        <p:nvSpPr>
          <p:cNvPr id="6147" name="Rectangle 3"/>
          <p:cNvSpPr>
            <a:spLocks noGrp="1" noChangeArrowheads="1"/>
          </p:cNvSpPr>
          <p:nvPr>
            <p:ph type="body" idx="1"/>
          </p:nvPr>
        </p:nvSpPr>
        <p:spPr>
          <a:xfrm>
            <a:off x="806450" y="1233488"/>
            <a:ext cx="7756525" cy="4843462"/>
          </a:xfrm>
        </p:spPr>
        <p:txBody>
          <a:bodyPr/>
          <a:lstStyle/>
          <a:p>
            <a:r>
              <a:rPr lang="en-US" smtClean="0"/>
              <a:t>A set of blocked processes each holding a resource and waiting to acquire a resource held by another process in the set</a:t>
            </a:r>
          </a:p>
          <a:p>
            <a:endParaRPr lang="en-US" smtClean="0"/>
          </a:p>
          <a:p>
            <a:pPr>
              <a:buSzPct val="85000"/>
            </a:pPr>
            <a:r>
              <a:rPr lang="en-US" smtClean="0"/>
              <a:t>Example </a:t>
            </a:r>
          </a:p>
          <a:p>
            <a:pPr lvl="1"/>
            <a:r>
              <a:rPr lang="en-US" smtClean="0"/>
              <a:t>System has 2 disk drives</a:t>
            </a:r>
          </a:p>
          <a:p>
            <a:pPr lvl="1"/>
            <a:r>
              <a:rPr lang="en-US" i="1" smtClean="0"/>
              <a:t>P</a:t>
            </a:r>
            <a:r>
              <a:rPr lang="en-US" baseline="-25000" smtClean="0"/>
              <a:t>1</a:t>
            </a:r>
            <a:r>
              <a:rPr lang="en-US" smtClean="0"/>
              <a:t> and </a:t>
            </a:r>
            <a:r>
              <a:rPr lang="en-US" i="1" smtClean="0"/>
              <a:t>P</a:t>
            </a:r>
            <a:r>
              <a:rPr lang="en-US" baseline="-25000" smtClean="0"/>
              <a:t>2</a:t>
            </a:r>
            <a:r>
              <a:rPr lang="en-US" smtClean="0"/>
              <a:t> each hold one disk drive and each needs another one</a:t>
            </a:r>
          </a:p>
          <a:p>
            <a:pPr lvl="1"/>
            <a:endParaRPr lang="en-US" smtClean="0"/>
          </a:p>
          <a:p>
            <a:pPr>
              <a:buSzPct val="85000"/>
            </a:pPr>
            <a:r>
              <a:rPr lang="en-US" smtClean="0"/>
              <a:t>Example </a:t>
            </a:r>
          </a:p>
          <a:p>
            <a:pPr lvl="1"/>
            <a:r>
              <a:rPr lang="en-US" smtClean="0"/>
              <a:t>semaphores </a:t>
            </a:r>
            <a:r>
              <a:rPr lang="en-US" i="1" smtClean="0"/>
              <a:t>A</a:t>
            </a:r>
            <a:r>
              <a:rPr lang="en-US" smtClean="0"/>
              <a:t> and</a:t>
            </a:r>
            <a:r>
              <a:rPr lang="en-US" i="1" smtClean="0"/>
              <a:t> B</a:t>
            </a:r>
            <a:r>
              <a:rPr lang="en-US" smtClean="0"/>
              <a:t>, initialized to 1</a:t>
            </a:r>
            <a:r>
              <a:rPr lang="en-US" sz="2800" smtClean="0"/>
              <a:t> </a:t>
            </a:r>
            <a:r>
              <a:rPr lang="en-US" i="1" smtClean="0"/>
              <a:t>P</a:t>
            </a:r>
            <a:r>
              <a:rPr lang="en-US" baseline="-25000" smtClean="0"/>
              <a:t>0</a:t>
            </a:r>
            <a:r>
              <a:rPr lang="en-US" smtClean="0"/>
              <a:t>   </a:t>
            </a:r>
            <a:r>
              <a:rPr lang="en-US" i="1" smtClean="0"/>
              <a:t>P</a:t>
            </a:r>
            <a:r>
              <a:rPr lang="en-US" baseline="-25000" smtClean="0"/>
              <a:t>1</a:t>
            </a:r>
          </a:p>
          <a:p>
            <a:pPr lvl="1">
              <a:buFont typeface="Monotype Sorts" charset="2"/>
              <a:buNone/>
            </a:pPr>
            <a:r>
              <a:rPr lang="en-US" smtClean="0">
                <a:solidFill>
                  <a:srgbClr val="0000FF"/>
                </a:solidFill>
              </a:rPr>
              <a:t>     </a:t>
            </a:r>
            <a:r>
              <a:rPr lang="en-US" smtClean="0">
                <a:solidFill>
                  <a:srgbClr val="3366FF"/>
                </a:solidFill>
              </a:rPr>
              <a:t>wait (A);		wait(B) wait (B);		wait(A)</a:t>
            </a:r>
          </a:p>
          <a:p>
            <a:pPr lvl="1"/>
            <a:endParaRPr lang="en-US" smtClean="0">
              <a:solidFill>
                <a:srgbClr val="3366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Example (Cont.)</a:t>
            </a:r>
          </a:p>
        </p:txBody>
      </p:sp>
      <p:sp>
        <p:nvSpPr>
          <p:cNvPr id="43011" name="Rectangle 3"/>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i="1" smtClean="0"/>
              <a:t>P</a:t>
            </a:r>
            <a:r>
              <a:rPr lang="en-US" baseline="-25000" smtClean="0"/>
              <a:t>2</a:t>
            </a:r>
            <a:r>
              <a:rPr lang="en-US" smtClean="0"/>
              <a:t> requests an additional instance of type</a:t>
            </a:r>
            <a:r>
              <a:rPr lang="en-US" i="1" smtClean="0"/>
              <a:t> C</a:t>
            </a:r>
            <a:endParaRPr lang="en-US" smtClean="0"/>
          </a:p>
          <a:p>
            <a:pPr>
              <a:buFont typeface="Monotype Sorts" charset="2"/>
              <a:buNone/>
              <a:tabLst>
                <a:tab pos="2800350" algn="l"/>
                <a:tab pos="3708400" algn="ctr"/>
              </a:tabLst>
            </a:pPr>
            <a:r>
              <a:rPr lang="en-US" smtClean="0"/>
              <a:t>			</a:t>
            </a:r>
            <a:r>
              <a:rPr lang="en-US" i="1" u="sng" smtClean="0"/>
              <a:t>Request</a:t>
            </a:r>
            <a:endParaRPr lang="en-US" i="1" smtClean="0"/>
          </a:p>
          <a:p>
            <a:pPr>
              <a:buFont typeface="Monotype Sorts" charset="2"/>
              <a:buNone/>
              <a:tabLst>
                <a:tab pos="2800350" algn="l"/>
                <a:tab pos="3708400" algn="ctr"/>
              </a:tabLst>
            </a:pPr>
            <a:r>
              <a:rPr lang="en-US" i="1" smtClean="0"/>
              <a:t>			A B C</a:t>
            </a:r>
          </a:p>
          <a:p>
            <a:pPr>
              <a:buFont typeface="Monotype Sorts" charset="2"/>
              <a:buNone/>
              <a:tabLst>
                <a:tab pos="2800350" algn="l"/>
                <a:tab pos="3708400" algn="ctr"/>
              </a:tabLst>
            </a:pPr>
            <a:r>
              <a:rPr lang="en-US" smtClean="0"/>
              <a:t>		 </a:t>
            </a:r>
            <a:r>
              <a:rPr lang="en-US" i="1" smtClean="0"/>
              <a:t>P</a:t>
            </a:r>
            <a:r>
              <a:rPr lang="en-US" baseline="-25000" smtClean="0"/>
              <a:t>0</a:t>
            </a:r>
            <a:r>
              <a:rPr lang="en-US" smtClean="0"/>
              <a:t>	0 0 0</a:t>
            </a:r>
          </a:p>
          <a:p>
            <a:pPr>
              <a:buFont typeface="Monotype Sorts" charset="2"/>
              <a:buNone/>
              <a:tabLst>
                <a:tab pos="2800350" algn="l"/>
                <a:tab pos="3708400" algn="ctr"/>
              </a:tabLst>
            </a:pPr>
            <a:r>
              <a:rPr lang="en-US" smtClean="0"/>
              <a:t>		 </a:t>
            </a:r>
            <a:r>
              <a:rPr lang="en-US" i="1" smtClean="0"/>
              <a:t>P</a:t>
            </a:r>
            <a:r>
              <a:rPr lang="en-US" baseline="-25000" smtClean="0"/>
              <a:t>1</a:t>
            </a:r>
            <a:r>
              <a:rPr lang="en-US" smtClean="0"/>
              <a:t>	2 0 2</a:t>
            </a:r>
          </a:p>
          <a:p>
            <a:pPr>
              <a:buFont typeface="Monotype Sorts" charset="2"/>
              <a:buNone/>
              <a:tabLst>
                <a:tab pos="2800350" algn="l"/>
                <a:tab pos="3708400" algn="ctr"/>
              </a:tabLst>
            </a:pPr>
            <a:r>
              <a:rPr lang="en-US" smtClean="0"/>
              <a:t>		 </a:t>
            </a:r>
            <a:r>
              <a:rPr lang="en-US" i="1" smtClean="0"/>
              <a:t>P</a:t>
            </a:r>
            <a:r>
              <a:rPr lang="en-US" baseline="-25000" smtClean="0"/>
              <a:t>2</a:t>
            </a:r>
            <a:r>
              <a:rPr lang="en-US" smtClean="0"/>
              <a:t>	0 0 1</a:t>
            </a:r>
          </a:p>
          <a:p>
            <a:pPr>
              <a:buFont typeface="Monotype Sorts" charset="2"/>
              <a:buNone/>
              <a:tabLst>
                <a:tab pos="2800350" algn="l"/>
                <a:tab pos="3708400" algn="ctr"/>
              </a:tabLst>
            </a:pPr>
            <a:r>
              <a:rPr lang="en-US" smtClean="0"/>
              <a:t>		 </a:t>
            </a:r>
            <a:r>
              <a:rPr lang="en-US" i="1" smtClean="0"/>
              <a:t>P</a:t>
            </a:r>
            <a:r>
              <a:rPr lang="en-US" baseline="-25000" smtClean="0"/>
              <a:t>3</a:t>
            </a:r>
            <a:r>
              <a:rPr lang="en-US" smtClean="0"/>
              <a:t>	1 0 0 </a:t>
            </a:r>
          </a:p>
          <a:p>
            <a:pPr>
              <a:buFont typeface="Monotype Sorts" charset="2"/>
              <a:buNone/>
              <a:tabLst>
                <a:tab pos="2800350" algn="l"/>
                <a:tab pos="3708400" algn="ctr"/>
              </a:tabLst>
            </a:pPr>
            <a:r>
              <a:rPr lang="en-US" smtClean="0"/>
              <a:t>		 </a:t>
            </a:r>
            <a:r>
              <a:rPr lang="en-US" i="1" smtClean="0"/>
              <a:t>P</a:t>
            </a:r>
            <a:r>
              <a:rPr lang="en-US" baseline="-25000" smtClean="0"/>
              <a:t>4</a:t>
            </a:r>
            <a:r>
              <a:rPr lang="en-US" smtClean="0"/>
              <a:t>	0 0 2</a:t>
            </a:r>
          </a:p>
          <a:p>
            <a:pPr>
              <a:buFont typeface="Monotype Sorts" charset="2"/>
              <a:buNone/>
              <a:tabLst>
                <a:tab pos="2800350" algn="l"/>
                <a:tab pos="3708400" algn="ctr"/>
              </a:tabLst>
            </a:pPr>
            <a:endParaRPr lang="en-US" sz="800" smtClean="0"/>
          </a:p>
          <a:p>
            <a:pPr>
              <a:tabLst>
                <a:tab pos="2800350" algn="l"/>
                <a:tab pos="3708400" algn="ctr"/>
              </a:tabLst>
            </a:pPr>
            <a:r>
              <a:rPr lang="en-US" smtClean="0"/>
              <a:t>State of system?</a:t>
            </a:r>
          </a:p>
          <a:p>
            <a:pPr lvl="1">
              <a:tabLst>
                <a:tab pos="2800350" algn="l"/>
                <a:tab pos="3708400" algn="ctr"/>
              </a:tabLst>
            </a:pPr>
            <a:r>
              <a:rPr lang="en-US" smtClean="0"/>
              <a:t>Can reclaim resources held by process </a:t>
            </a:r>
            <a:r>
              <a:rPr lang="en-US" i="1" smtClean="0"/>
              <a:t>P</a:t>
            </a:r>
            <a:r>
              <a:rPr lang="en-US" baseline="-25000" smtClean="0"/>
              <a:t>0</a:t>
            </a:r>
            <a:r>
              <a:rPr lang="en-US" smtClean="0"/>
              <a:t>, but insufficient resources to fulfill other processes; requests</a:t>
            </a:r>
          </a:p>
          <a:p>
            <a:pPr lvl="1">
              <a:tabLst>
                <a:tab pos="2800350" algn="l"/>
                <a:tab pos="3708400" algn="ctr"/>
              </a:tabLst>
            </a:pPr>
            <a:r>
              <a:rPr lang="en-US" smtClean="0"/>
              <a:t>Deadlock exists, consisting of processes </a:t>
            </a:r>
            <a:r>
              <a:rPr lang="en-US" i="1" smtClean="0"/>
              <a:t>P</a:t>
            </a:r>
            <a:r>
              <a:rPr lang="en-US" baseline="-25000" smtClean="0"/>
              <a:t>1</a:t>
            </a:r>
            <a:r>
              <a:rPr lang="en-US" smtClean="0"/>
              <a:t>, </a:t>
            </a:r>
            <a:r>
              <a:rPr lang="en-US" baseline="-25000" smtClean="0"/>
              <a:t> </a:t>
            </a:r>
            <a:r>
              <a:rPr lang="en-US" i="1" smtClean="0"/>
              <a:t>P</a:t>
            </a:r>
            <a:r>
              <a:rPr lang="en-US" baseline="-25000" smtClean="0"/>
              <a:t>2</a:t>
            </a:r>
            <a:r>
              <a:rPr lang="en-US" smtClean="0"/>
              <a:t>, </a:t>
            </a:r>
            <a:r>
              <a:rPr lang="en-US" i="1" smtClean="0"/>
              <a:t>P</a:t>
            </a:r>
            <a:r>
              <a:rPr lang="en-US" baseline="-25000" smtClean="0"/>
              <a:t>3</a:t>
            </a:r>
            <a:r>
              <a:rPr lang="en-US" smtClean="0"/>
              <a:t>, and </a:t>
            </a:r>
            <a:r>
              <a:rPr lang="en-US" i="1" smtClean="0"/>
              <a:t>P</a:t>
            </a:r>
            <a:r>
              <a:rPr lang="en-US" baseline="-25000" smtClean="0"/>
              <a:t>4</a:t>
            </a: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00138" y="277813"/>
            <a:ext cx="7586662" cy="576262"/>
          </a:xfrm>
        </p:spPr>
        <p:txBody>
          <a:bodyPr/>
          <a:lstStyle/>
          <a:p>
            <a:pPr eaLnBrk="1" hangingPunct="1"/>
            <a:r>
              <a:rPr lang="en-US" smtClean="0"/>
              <a:t>Detection-Algorithm Usage</a:t>
            </a:r>
          </a:p>
        </p:txBody>
      </p:sp>
      <p:sp>
        <p:nvSpPr>
          <p:cNvPr id="44035" name="Rectangle 3"/>
          <p:cNvSpPr>
            <a:spLocks noGrp="1" noChangeArrowheads="1"/>
          </p:cNvSpPr>
          <p:nvPr>
            <p:ph type="body" idx="1"/>
          </p:nvPr>
        </p:nvSpPr>
        <p:spPr>
          <a:xfrm>
            <a:off x="806450" y="1233488"/>
            <a:ext cx="7713663" cy="4530725"/>
          </a:xfrm>
        </p:spPr>
        <p:txBody>
          <a:bodyPr/>
          <a:lstStyle/>
          <a:p>
            <a:r>
              <a:rPr lang="en-US" smtClean="0"/>
              <a:t>When, and how often, to invoke depends on:</a:t>
            </a:r>
          </a:p>
          <a:p>
            <a:pPr lvl="1"/>
            <a:r>
              <a:rPr lang="en-US" smtClean="0"/>
              <a:t>How often a deadlock is likely to occur?</a:t>
            </a:r>
          </a:p>
          <a:p>
            <a:pPr lvl="1"/>
            <a:r>
              <a:rPr lang="en-US" smtClean="0"/>
              <a:t>How many processes will need to be rolled back?</a:t>
            </a:r>
          </a:p>
          <a:p>
            <a:pPr lvl="2"/>
            <a:r>
              <a:rPr lang="en-US" smtClean="0"/>
              <a:t>one for each disjoint cycle</a:t>
            </a:r>
            <a:br>
              <a:rPr lang="en-US" smtClean="0"/>
            </a:br>
            <a:endParaRPr lang="en-US" smtClean="0"/>
          </a:p>
          <a:p>
            <a:r>
              <a:rPr lang="en-US" smtClean="0"/>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0" y="465138"/>
            <a:ext cx="8588375" cy="457200"/>
          </a:xfrm>
        </p:spPr>
        <p:txBody>
          <a:bodyPr/>
          <a:lstStyle/>
          <a:p>
            <a:pPr eaLnBrk="1" hangingPunct="1"/>
            <a:r>
              <a:rPr lang="en-US" sz="2800" smtClean="0"/>
              <a:t>Recovery from Deadlock:  </a:t>
            </a:r>
            <a:br>
              <a:rPr lang="en-US" sz="2800" smtClean="0"/>
            </a:br>
            <a:r>
              <a:rPr lang="en-US" sz="2800" smtClean="0"/>
              <a:t>Process Termination</a:t>
            </a:r>
          </a:p>
        </p:txBody>
      </p:sp>
      <p:sp>
        <p:nvSpPr>
          <p:cNvPr id="45059" name="Rectangle 3"/>
          <p:cNvSpPr>
            <a:spLocks noGrp="1" noChangeArrowheads="1"/>
          </p:cNvSpPr>
          <p:nvPr>
            <p:ph type="body" idx="1"/>
          </p:nvPr>
        </p:nvSpPr>
        <p:spPr>
          <a:xfrm>
            <a:off x="806450" y="1233488"/>
            <a:ext cx="7694613" cy="4530725"/>
          </a:xfrm>
        </p:spPr>
        <p:txBody>
          <a:bodyPr/>
          <a:lstStyle/>
          <a:p>
            <a:r>
              <a:rPr lang="en-US" smtClean="0"/>
              <a:t>Abort all deadlocked processes</a:t>
            </a:r>
            <a:br>
              <a:rPr lang="en-US" smtClean="0"/>
            </a:br>
            <a:endParaRPr lang="en-US" smtClean="0"/>
          </a:p>
          <a:p>
            <a:r>
              <a:rPr lang="en-US" smtClean="0"/>
              <a:t>Abort one process at a time until the deadlock cycle is eliminated</a:t>
            </a:r>
            <a:br>
              <a:rPr lang="en-US" smtClean="0"/>
            </a:br>
            <a:endParaRPr lang="en-US" smtClean="0"/>
          </a:p>
          <a:p>
            <a:r>
              <a:rPr lang="en-US" smtClean="0"/>
              <a:t>In which order should we choose to abort?</a:t>
            </a:r>
          </a:p>
          <a:p>
            <a:pPr lvl="1"/>
            <a:r>
              <a:rPr lang="en-US" smtClean="0"/>
              <a:t>Priority of the process</a:t>
            </a:r>
          </a:p>
          <a:p>
            <a:pPr lvl="1"/>
            <a:r>
              <a:rPr lang="en-US" smtClean="0"/>
              <a:t>How long process has computed, and how much longer to completion</a:t>
            </a:r>
          </a:p>
          <a:p>
            <a:pPr lvl="1"/>
            <a:r>
              <a:rPr lang="en-US" smtClean="0"/>
              <a:t>Resources the process has used</a:t>
            </a:r>
          </a:p>
          <a:p>
            <a:pPr lvl="1"/>
            <a:r>
              <a:rPr lang="en-US" smtClean="0"/>
              <a:t>Resources process needs to complete</a:t>
            </a:r>
          </a:p>
          <a:p>
            <a:pPr lvl="1"/>
            <a:r>
              <a:rPr lang="en-US" smtClean="0"/>
              <a:t>How many processes will need to be terminated</a:t>
            </a:r>
          </a:p>
          <a:p>
            <a:pPr lvl="1"/>
            <a:r>
              <a:rPr lang="en-US" smtClean="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38188" y="417513"/>
            <a:ext cx="8020050" cy="457200"/>
          </a:xfrm>
        </p:spPr>
        <p:txBody>
          <a:bodyPr/>
          <a:lstStyle/>
          <a:p>
            <a:pPr eaLnBrk="1" hangingPunct="1"/>
            <a:r>
              <a:rPr lang="en-US" sz="2800" smtClean="0"/>
              <a:t>Recovery from Deadlock: </a:t>
            </a:r>
            <a:br>
              <a:rPr lang="en-US" sz="2800" smtClean="0"/>
            </a:br>
            <a:r>
              <a:rPr lang="en-US" sz="2800" smtClean="0"/>
              <a:t>Resource Preemption</a:t>
            </a:r>
          </a:p>
        </p:txBody>
      </p:sp>
      <p:sp>
        <p:nvSpPr>
          <p:cNvPr id="46083" name="Rectangle 3"/>
          <p:cNvSpPr>
            <a:spLocks noGrp="1" noChangeArrowheads="1"/>
          </p:cNvSpPr>
          <p:nvPr>
            <p:ph type="body" idx="1"/>
          </p:nvPr>
        </p:nvSpPr>
        <p:spPr>
          <a:xfrm>
            <a:off x="827088" y="1482725"/>
            <a:ext cx="7351712" cy="4483100"/>
          </a:xfrm>
        </p:spPr>
        <p:txBody>
          <a:bodyPr/>
          <a:lstStyle/>
          <a:p>
            <a:r>
              <a:rPr lang="en-US" smtClean="0"/>
              <a:t>Selecting a victim – minimize cost</a:t>
            </a:r>
            <a:br>
              <a:rPr lang="en-US" smtClean="0"/>
            </a:br>
            <a:endParaRPr lang="en-US" smtClean="0"/>
          </a:p>
          <a:p>
            <a:r>
              <a:rPr lang="en-US" smtClean="0"/>
              <a:t>Rollback – return to some safe state, restart process for that state</a:t>
            </a:r>
            <a:br>
              <a:rPr lang="en-US" smtClean="0"/>
            </a:br>
            <a:endParaRPr lang="en-US" smtClean="0"/>
          </a:p>
          <a:p>
            <a:r>
              <a:rPr lang="en-US" smtClean="0"/>
              <a:t>Starvation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smtClean="0"/>
              <a:t>End of Chapter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Bridge Crossing Example</a:t>
            </a:r>
          </a:p>
        </p:txBody>
      </p:sp>
      <p:sp>
        <p:nvSpPr>
          <p:cNvPr id="7171" name="Rectangle 3"/>
          <p:cNvSpPr>
            <a:spLocks noGrp="1" noChangeArrowheads="1"/>
          </p:cNvSpPr>
          <p:nvPr>
            <p:ph type="body" idx="1"/>
          </p:nvPr>
        </p:nvSpPr>
        <p:spPr>
          <a:xfrm>
            <a:off x="1382713" y="3341688"/>
            <a:ext cx="7100887" cy="2590800"/>
          </a:xfrm>
        </p:spPr>
        <p:txBody>
          <a:bodyPr/>
          <a:lstStyle/>
          <a:p>
            <a:r>
              <a:rPr lang="en-US" smtClean="0"/>
              <a:t>Traffic only in one direction</a:t>
            </a:r>
          </a:p>
          <a:p>
            <a:r>
              <a:rPr lang="en-US" smtClean="0"/>
              <a:t>Each section of a bridge can be viewed as a resource</a:t>
            </a:r>
          </a:p>
          <a:p>
            <a:r>
              <a:rPr lang="en-US" smtClean="0"/>
              <a:t>If a deadlock occurs, it can be resolved if one car backs up (preempt resources and rollback)</a:t>
            </a:r>
          </a:p>
          <a:p>
            <a:r>
              <a:rPr lang="en-US" smtClean="0"/>
              <a:t>Several cars may have to be backed up if a deadlock occurs</a:t>
            </a:r>
          </a:p>
          <a:p>
            <a:r>
              <a:rPr lang="en-US" smtClean="0"/>
              <a:t>Starvation is possible</a:t>
            </a:r>
          </a:p>
          <a:p>
            <a:r>
              <a:rPr lang="en-US" smtClean="0"/>
              <a:t>Note – Most OSes do not prevent or deal with deadlocks</a:t>
            </a:r>
          </a:p>
        </p:txBody>
      </p:sp>
      <p:grpSp>
        <p:nvGrpSpPr>
          <p:cNvPr id="7172" name="Group 35"/>
          <p:cNvGrpSpPr>
            <a:grpSpLocks/>
          </p:cNvGrpSpPr>
          <p:nvPr/>
        </p:nvGrpSpPr>
        <p:grpSpPr bwMode="auto">
          <a:xfrm>
            <a:off x="1266825" y="1600200"/>
            <a:ext cx="6276975" cy="1371600"/>
            <a:chOff x="798" y="1008"/>
            <a:chExt cx="3954" cy="864"/>
          </a:xfrm>
        </p:grpSpPr>
        <p:grpSp>
          <p:nvGrpSpPr>
            <p:cNvPr id="7173" name="Group 11"/>
            <p:cNvGrpSpPr>
              <a:grpSpLocks/>
            </p:cNvGrpSpPr>
            <p:nvPr/>
          </p:nvGrpSpPr>
          <p:grpSpPr bwMode="auto">
            <a:xfrm>
              <a:off x="816" y="1008"/>
              <a:ext cx="3936" cy="240"/>
              <a:chOff x="672" y="1008"/>
              <a:chExt cx="3936" cy="240"/>
            </a:xfrm>
          </p:grpSpPr>
          <p:sp>
            <p:nvSpPr>
              <p:cNvPr id="7197"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8"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9"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200"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201"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4" name="Group 12"/>
            <p:cNvGrpSpPr>
              <a:grpSpLocks/>
            </p:cNvGrpSpPr>
            <p:nvPr/>
          </p:nvGrpSpPr>
          <p:grpSpPr bwMode="auto">
            <a:xfrm flipV="1">
              <a:off x="816" y="1632"/>
              <a:ext cx="3936" cy="240"/>
              <a:chOff x="672" y="1008"/>
              <a:chExt cx="3936" cy="240"/>
            </a:xfrm>
          </p:grpSpPr>
          <p:sp>
            <p:nvSpPr>
              <p:cNvPr id="7192" name="Line 13"/>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endParaRPr lang="en-US"/>
              </a:p>
            </p:txBody>
          </p:sp>
          <p:sp>
            <p:nvSpPr>
              <p:cNvPr id="7193" name="Line 14"/>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endParaRPr lang="en-US"/>
              </a:p>
            </p:txBody>
          </p:sp>
          <p:sp>
            <p:nvSpPr>
              <p:cNvPr id="7194" name="Line 15"/>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endParaRPr lang="en-US"/>
              </a:p>
            </p:txBody>
          </p:sp>
          <p:sp>
            <p:nvSpPr>
              <p:cNvPr id="7195" name="Line 16"/>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endParaRPr lang="en-US"/>
              </a:p>
            </p:txBody>
          </p:sp>
          <p:sp>
            <p:nvSpPr>
              <p:cNvPr id="7196" name="Line 17"/>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endParaRPr lang="en-US"/>
              </a:p>
            </p:txBody>
          </p:sp>
        </p:grpSp>
        <p:grpSp>
          <p:nvGrpSpPr>
            <p:cNvPr id="7175" name="Group 22"/>
            <p:cNvGrpSpPr>
              <a:grpSpLocks/>
            </p:cNvGrpSpPr>
            <p:nvPr/>
          </p:nvGrpSpPr>
          <p:grpSpPr bwMode="auto">
            <a:xfrm>
              <a:off x="1512" y="1614"/>
              <a:ext cx="288" cy="162"/>
              <a:chOff x="1056" y="1614"/>
              <a:chExt cx="288" cy="162"/>
            </a:xfrm>
          </p:grpSpPr>
          <p:sp>
            <p:nvSpPr>
              <p:cNvPr id="7190"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91"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7176" name="Line 20"/>
            <p:cNvSpPr>
              <a:spLocks noChangeShapeType="1"/>
            </p:cNvSpPr>
            <p:nvPr/>
          </p:nvSpPr>
          <p:spPr bwMode="auto">
            <a:xfrm>
              <a:off x="798" y="1428"/>
              <a:ext cx="1272" cy="0"/>
            </a:xfrm>
            <a:prstGeom prst="line">
              <a:avLst/>
            </a:prstGeom>
            <a:noFill/>
            <a:ln w="9525">
              <a:solidFill>
                <a:schemeClr val="tx1"/>
              </a:solidFill>
              <a:prstDash val="dash"/>
              <a:round/>
              <a:headEnd/>
              <a:tailEnd/>
            </a:ln>
          </p:spPr>
          <p:txBody>
            <a:bodyPr wrap="none" anchor="ctr"/>
            <a:lstStyle/>
            <a:p>
              <a:endParaRPr lang="en-US"/>
            </a:p>
          </p:txBody>
        </p:sp>
        <p:sp>
          <p:nvSpPr>
            <p:cNvPr id="7177" name="Line 21"/>
            <p:cNvSpPr>
              <a:spLocks noChangeShapeType="1"/>
            </p:cNvSpPr>
            <p:nvPr/>
          </p:nvSpPr>
          <p:spPr bwMode="auto">
            <a:xfrm>
              <a:off x="3444" y="1422"/>
              <a:ext cx="1272" cy="0"/>
            </a:xfrm>
            <a:prstGeom prst="line">
              <a:avLst/>
            </a:prstGeom>
            <a:noFill/>
            <a:ln w="9525">
              <a:solidFill>
                <a:schemeClr val="tx1"/>
              </a:solidFill>
              <a:prstDash val="dash"/>
              <a:round/>
              <a:headEnd/>
              <a:tailEnd/>
            </a:ln>
          </p:spPr>
          <p:txBody>
            <a:bodyPr wrap="none" anchor="ctr"/>
            <a:lstStyle/>
            <a:p>
              <a:endParaRPr lang="en-US"/>
            </a:p>
          </p:txBody>
        </p:sp>
        <p:grpSp>
          <p:nvGrpSpPr>
            <p:cNvPr id="7178" name="Group 23"/>
            <p:cNvGrpSpPr>
              <a:grpSpLocks/>
            </p:cNvGrpSpPr>
            <p:nvPr/>
          </p:nvGrpSpPr>
          <p:grpSpPr bwMode="auto">
            <a:xfrm>
              <a:off x="2382" y="1344"/>
              <a:ext cx="288" cy="162"/>
              <a:chOff x="1056" y="1614"/>
              <a:chExt cx="288" cy="162"/>
            </a:xfrm>
          </p:grpSpPr>
          <p:sp>
            <p:nvSpPr>
              <p:cNvPr id="7188"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9"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79" name="Group 26"/>
            <p:cNvGrpSpPr>
              <a:grpSpLocks/>
            </p:cNvGrpSpPr>
            <p:nvPr/>
          </p:nvGrpSpPr>
          <p:grpSpPr bwMode="auto">
            <a:xfrm flipH="1">
              <a:off x="2838" y="1344"/>
              <a:ext cx="288" cy="162"/>
              <a:chOff x="1056" y="1614"/>
              <a:chExt cx="288" cy="162"/>
            </a:xfrm>
          </p:grpSpPr>
          <p:sp>
            <p:nvSpPr>
              <p:cNvPr id="7186"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7"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0" name="Group 29"/>
            <p:cNvGrpSpPr>
              <a:grpSpLocks/>
            </p:cNvGrpSpPr>
            <p:nvPr/>
          </p:nvGrpSpPr>
          <p:grpSpPr bwMode="auto">
            <a:xfrm flipH="1">
              <a:off x="3822" y="1140"/>
              <a:ext cx="288" cy="162"/>
              <a:chOff x="1056" y="1614"/>
              <a:chExt cx="288" cy="162"/>
            </a:xfrm>
          </p:grpSpPr>
          <p:sp>
            <p:nvSpPr>
              <p:cNvPr id="7184"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5"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7181" name="Group 32"/>
            <p:cNvGrpSpPr>
              <a:grpSpLocks/>
            </p:cNvGrpSpPr>
            <p:nvPr/>
          </p:nvGrpSpPr>
          <p:grpSpPr bwMode="auto">
            <a:xfrm flipH="1">
              <a:off x="4248" y="1140"/>
              <a:ext cx="288" cy="162"/>
              <a:chOff x="1056" y="1614"/>
              <a:chExt cx="288" cy="162"/>
            </a:xfrm>
          </p:grpSpPr>
          <p:sp>
            <p:nvSpPr>
              <p:cNvPr id="7182"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3"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System Model</a:t>
            </a:r>
          </a:p>
        </p:txBody>
      </p:sp>
      <p:sp>
        <p:nvSpPr>
          <p:cNvPr id="8195" name="Rectangle 3"/>
          <p:cNvSpPr>
            <a:spLocks noGrp="1" noChangeArrowheads="1"/>
          </p:cNvSpPr>
          <p:nvPr>
            <p:ph type="body" idx="1"/>
          </p:nvPr>
        </p:nvSpPr>
        <p:spPr>
          <a:xfrm>
            <a:off x="827088" y="1425575"/>
            <a:ext cx="7351712" cy="4483100"/>
          </a:xfrm>
        </p:spPr>
        <p:txBody>
          <a:bodyPr/>
          <a:lstStyle/>
          <a:p>
            <a:r>
              <a:rPr lang="en-US" smtClean="0"/>
              <a:t>Resource types </a:t>
            </a:r>
            <a:r>
              <a:rPr lang="en-US" i="1" smtClean="0"/>
              <a:t>R</a:t>
            </a:r>
            <a:r>
              <a:rPr lang="en-US" baseline="-25000" smtClean="0"/>
              <a:t>1</a:t>
            </a:r>
            <a:r>
              <a:rPr lang="en-US" smtClean="0"/>
              <a:t>, </a:t>
            </a:r>
            <a:r>
              <a:rPr lang="en-US" i="1" smtClean="0"/>
              <a:t>R</a:t>
            </a:r>
            <a:r>
              <a:rPr lang="en-US" baseline="-25000" smtClean="0"/>
              <a:t>2</a:t>
            </a:r>
            <a:r>
              <a:rPr lang="en-US" smtClean="0"/>
              <a:t>, . . ., </a:t>
            </a:r>
            <a:r>
              <a:rPr lang="en-US" i="1" smtClean="0"/>
              <a:t>R</a:t>
            </a:r>
            <a:r>
              <a:rPr lang="en-US" baseline="-25000" smtClean="0"/>
              <a:t>m</a:t>
            </a:r>
          </a:p>
          <a:p>
            <a:pPr lvl="2">
              <a:buFont typeface="Webdings" pitchFamily="18" charset="2"/>
              <a:buNone/>
            </a:pPr>
            <a:r>
              <a:rPr lang="en-US" i="1" smtClean="0"/>
              <a:t>CPU cycles, memory space, I/O devices</a:t>
            </a:r>
          </a:p>
          <a:p>
            <a:pPr lvl="2">
              <a:buFont typeface="Webdings" pitchFamily="18" charset="2"/>
              <a:buNone/>
            </a:pPr>
            <a:endParaRPr lang="en-US" i="1" smtClean="0"/>
          </a:p>
          <a:p>
            <a:r>
              <a:rPr lang="en-US" smtClean="0"/>
              <a:t>Each resource type </a:t>
            </a:r>
            <a:r>
              <a:rPr lang="en-US" i="1" smtClean="0"/>
              <a:t>R</a:t>
            </a:r>
            <a:r>
              <a:rPr lang="en-US" baseline="-25000" smtClean="0"/>
              <a:t>i</a:t>
            </a:r>
            <a:r>
              <a:rPr lang="en-US" smtClean="0"/>
              <a:t> has </a:t>
            </a:r>
            <a:r>
              <a:rPr lang="en-US" i="1" smtClean="0"/>
              <a:t>W</a:t>
            </a:r>
            <a:r>
              <a:rPr lang="en-US" baseline="-25000" smtClean="0"/>
              <a:t>i</a:t>
            </a:r>
            <a:r>
              <a:rPr lang="en-US" smtClean="0"/>
              <a:t> instances.</a:t>
            </a:r>
          </a:p>
          <a:p>
            <a:endParaRPr lang="en-US" smtClean="0"/>
          </a:p>
          <a:p>
            <a:r>
              <a:rPr lang="en-US" smtClean="0"/>
              <a:t>Each process utilizes a resource as follows:</a:t>
            </a:r>
          </a:p>
          <a:p>
            <a:pPr lvl="1"/>
            <a:r>
              <a:rPr lang="en-US" b="1" smtClean="0"/>
              <a:t>request </a:t>
            </a:r>
          </a:p>
          <a:p>
            <a:pPr lvl="1"/>
            <a:r>
              <a:rPr lang="en-US" b="1" smtClean="0"/>
              <a:t>use </a:t>
            </a:r>
          </a:p>
          <a:p>
            <a:pPr lvl="1"/>
            <a:r>
              <a:rPr lang="en-US" b="1" smtClean="0"/>
              <a:t>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9300" y="277813"/>
            <a:ext cx="7937500" cy="576262"/>
          </a:xfrm>
        </p:spPr>
        <p:txBody>
          <a:bodyPr/>
          <a:lstStyle/>
          <a:p>
            <a:pPr eaLnBrk="1" hangingPunct="1"/>
            <a:r>
              <a:rPr lang="en-US" smtClean="0"/>
              <a:t>Deadlock Characterization</a:t>
            </a:r>
          </a:p>
        </p:txBody>
      </p:sp>
      <p:sp>
        <p:nvSpPr>
          <p:cNvPr id="9219" name="Rectangle 3"/>
          <p:cNvSpPr>
            <a:spLocks noGrp="1" noChangeArrowheads="1"/>
          </p:cNvSpPr>
          <p:nvPr>
            <p:ph type="body" idx="1"/>
          </p:nvPr>
        </p:nvSpPr>
        <p:spPr>
          <a:xfrm>
            <a:off x="1335088" y="1793875"/>
            <a:ext cx="7204075" cy="4668838"/>
          </a:xfrm>
        </p:spPr>
        <p:txBody>
          <a:bodyPr/>
          <a:lstStyle/>
          <a:p>
            <a:r>
              <a:rPr lang="en-US" b="1" smtClean="0"/>
              <a:t>Mutual exclusion:</a:t>
            </a:r>
            <a:r>
              <a:rPr lang="en-US" smtClean="0"/>
              <a:t>  only one process at a time can use a resource</a:t>
            </a:r>
          </a:p>
          <a:p>
            <a:endParaRPr lang="en-US" sz="800" smtClean="0"/>
          </a:p>
          <a:p>
            <a:r>
              <a:rPr lang="en-US" b="1" smtClean="0"/>
              <a:t>Hold and wait:</a:t>
            </a:r>
            <a:r>
              <a:rPr lang="en-US" smtClean="0"/>
              <a:t>  a process holding at least one resource is waiting to acquire additional resources held by other processes</a:t>
            </a:r>
          </a:p>
          <a:p>
            <a:endParaRPr lang="en-US" sz="800" smtClean="0"/>
          </a:p>
          <a:p>
            <a:r>
              <a:rPr lang="en-US" b="1" smtClean="0"/>
              <a:t>No preemption:</a:t>
            </a:r>
            <a:r>
              <a:rPr lang="en-US" smtClean="0"/>
              <a:t>  a resource can be released only voluntarily by the process holding it, after that process has completed its task</a:t>
            </a:r>
          </a:p>
          <a:p>
            <a:endParaRPr lang="en-US" sz="800" smtClean="0"/>
          </a:p>
          <a:p>
            <a:r>
              <a:rPr lang="en-US" b="1" smtClean="0"/>
              <a:t>Circular wait:</a:t>
            </a:r>
            <a:r>
              <a:rPr lang="en-US" smtClean="0"/>
              <a:t>  there exists a set {</a:t>
            </a:r>
            <a:r>
              <a:rPr lang="en-US" i="1" smtClean="0"/>
              <a:t>P</a:t>
            </a:r>
            <a:r>
              <a:rPr lang="en-US" baseline="-25000" smtClean="0"/>
              <a:t>0</a:t>
            </a:r>
            <a:r>
              <a:rPr lang="en-US" smtClean="0"/>
              <a:t>, </a:t>
            </a:r>
            <a:r>
              <a:rPr lang="en-US" i="1" smtClean="0"/>
              <a:t>P</a:t>
            </a:r>
            <a:r>
              <a:rPr lang="en-US" baseline="-25000" smtClean="0"/>
              <a:t>1</a:t>
            </a:r>
            <a:r>
              <a:rPr lang="en-US" smtClean="0"/>
              <a:t>, …, </a:t>
            </a:r>
            <a:r>
              <a:rPr lang="en-US" i="1" smtClean="0"/>
              <a:t>P</a:t>
            </a:r>
            <a:r>
              <a:rPr lang="en-US" baseline="-25000" smtClean="0"/>
              <a:t>n</a:t>
            </a:r>
            <a:r>
              <a:rPr lang="en-US" smtClean="0"/>
              <a:t>} of waiting processes such that </a:t>
            </a:r>
            <a:r>
              <a:rPr lang="en-US" i="1" smtClean="0"/>
              <a:t>P</a:t>
            </a:r>
            <a:r>
              <a:rPr lang="en-US" baseline="-25000" smtClean="0"/>
              <a:t>0 </a:t>
            </a:r>
            <a:r>
              <a:rPr lang="en-US" smtClean="0"/>
              <a:t>is waiting for a resource that is held by </a:t>
            </a:r>
            <a:r>
              <a:rPr lang="en-US" i="1" smtClean="0"/>
              <a:t>P</a:t>
            </a:r>
            <a:r>
              <a:rPr lang="en-US" baseline="-25000" smtClean="0"/>
              <a:t>1</a:t>
            </a:r>
            <a:r>
              <a:rPr lang="en-US" smtClean="0"/>
              <a:t>, </a:t>
            </a:r>
            <a:r>
              <a:rPr lang="en-US" i="1" smtClean="0"/>
              <a:t>P</a:t>
            </a:r>
            <a:r>
              <a:rPr lang="en-US" baseline="-25000" smtClean="0"/>
              <a:t>1</a:t>
            </a:r>
            <a:r>
              <a:rPr lang="en-US" smtClean="0"/>
              <a:t> is waiting for a resource that is held by </a:t>
            </a:r>
          </a:p>
          <a:p>
            <a:pPr>
              <a:buFont typeface="Monotype Sorts" charset="2"/>
              <a:buNone/>
            </a:pPr>
            <a:r>
              <a:rPr lang="en-US" i="1" smtClean="0"/>
              <a:t>	P</a:t>
            </a:r>
            <a:r>
              <a:rPr lang="en-US" baseline="-25000" smtClean="0"/>
              <a:t>2</a:t>
            </a:r>
            <a:r>
              <a:rPr lang="en-US" smtClean="0"/>
              <a:t>, …, </a:t>
            </a:r>
            <a:r>
              <a:rPr lang="en-US" i="1" smtClean="0"/>
              <a:t>P</a:t>
            </a:r>
            <a:r>
              <a:rPr lang="en-US" i="1" baseline="-25000" smtClean="0"/>
              <a:t>n</a:t>
            </a:r>
            <a:r>
              <a:rPr lang="en-US" baseline="-25000" smtClean="0"/>
              <a:t>–1</a:t>
            </a:r>
            <a:r>
              <a:rPr lang="en-US" smtClean="0"/>
              <a:t> is waiting for a resource that is held by </a:t>
            </a:r>
            <a:r>
              <a:rPr lang="en-US" i="1" smtClean="0"/>
              <a:t>P</a:t>
            </a:r>
            <a:r>
              <a:rPr lang="en-US" baseline="-25000" smtClean="0"/>
              <a:t>n</a:t>
            </a:r>
            <a:r>
              <a:rPr lang="en-US" smtClean="0"/>
              <a:t>, and </a:t>
            </a:r>
            <a:r>
              <a:rPr lang="en-US" i="1" smtClean="0"/>
              <a:t>P</a:t>
            </a:r>
            <a:r>
              <a:rPr lang="en-US" baseline="-25000" smtClean="0"/>
              <a:t>n</a:t>
            </a:r>
            <a:r>
              <a:rPr lang="en-US" smtClean="0"/>
              <a:t> is waiting for a resource that is held by </a:t>
            </a:r>
            <a:r>
              <a:rPr lang="en-US" i="1" smtClean="0"/>
              <a:t>P</a:t>
            </a:r>
            <a:r>
              <a:rPr lang="en-US" baseline="-25000" smtClean="0"/>
              <a:t>0</a:t>
            </a:r>
            <a:r>
              <a:rPr lang="en-US" smtClean="0"/>
              <a:t>.</a:t>
            </a:r>
          </a:p>
          <a:p>
            <a:endParaRPr lang="en-US" smtClean="0"/>
          </a:p>
        </p:txBody>
      </p:sp>
      <p:sp>
        <p:nvSpPr>
          <p:cNvPr id="9220" name="Text Box 5"/>
          <p:cNvSpPr txBox="1">
            <a:spLocks noChangeArrowheads="1"/>
          </p:cNvSpPr>
          <p:nvPr/>
        </p:nvSpPr>
        <p:spPr bwMode="auto">
          <a:xfrm>
            <a:off x="825500" y="1317625"/>
            <a:ext cx="6353175" cy="366713"/>
          </a:xfrm>
          <a:prstGeom prst="rect">
            <a:avLst/>
          </a:prstGeom>
          <a:noFill/>
          <a:ln w="9525">
            <a:noFill/>
            <a:miter lim="800000"/>
            <a:headEnd/>
            <a:tailEnd/>
          </a:ln>
        </p:spPr>
        <p:txBody>
          <a:bodyPr anchor="ctr">
            <a:spAutoFit/>
          </a:bodyPr>
          <a:lstStyle/>
          <a:p>
            <a:pPr algn="ctr">
              <a:spcBef>
                <a:spcPct val="50000"/>
              </a:spcBef>
            </a:pPr>
            <a:r>
              <a:rPr lang="en-US">
                <a:latin typeface="Helvetica" pitchFamily="34" charset="0"/>
              </a:rPr>
              <a:t>Deadlock can arise if four conditions hold simultaneously.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3300" y="277813"/>
            <a:ext cx="7683500" cy="576262"/>
          </a:xfrm>
        </p:spPr>
        <p:txBody>
          <a:bodyPr/>
          <a:lstStyle/>
          <a:p>
            <a:pPr eaLnBrk="1" hangingPunct="1"/>
            <a:r>
              <a:rPr lang="en-US" smtClean="0"/>
              <a:t>Resource-Allocation Graph</a:t>
            </a:r>
          </a:p>
        </p:txBody>
      </p:sp>
      <p:sp>
        <p:nvSpPr>
          <p:cNvPr id="10243" name="Rectangle 3"/>
          <p:cNvSpPr>
            <a:spLocks noGrp="1" noChangeArrowheads="1"/>
          </p:cNvSpPr>
          <p:nvPr>
            <p:ph type="body" idx="1"/>
          </p:nvPr>
        </p:nvSpPr>
        <p:spPr>
          <a:xfrm>
            <a:off x="1184275" y="1809750"/>
            <a:ext cx="7265988" cy="4019550"/>
          </a:xfrm>
        </p:spPr>
        <p:txBody>
          <a:bodyPr/>
          <a:lstStyle/>
          <a:p>
            <a:r>
              <a:rPr lang="en-US" smtClean="0"/>
              <a:t>V is partitioned into two types:</a:t>
            </a:r>
          </a:p>
          <a:p>
            <a:pPr lvl="1"/>
            <a:r>
              <a:rPr lang="en-US" i="1" smtClean="0"/>
              <a:t>P</a:t>
            </a:r>
            <a:r>
              <a:rPr lang="en-US" smtClean="0"/>
              <a:t> = {</a:t>
            </a:r>
            <a:r>
              <a:rPr lang="en-US" i="1" smtClean="0"/>
              <a:t>P</a:t>
            </a:r>
            <a:r>
              <a:rPr lang="en-US" baseline="-25000" smtClean="0"/>
              <a:t>1</a:t>
            </a:r>
            <a:r>
              <a:rPr lang="en-US" smtClean="0"/>
              <a:t>, </a:t>
            </a:r>
            <a:r>
              <a:rPr lang="en-US" i="1" smtClean="0"/>
              <a:t>P</a:t>
            </a:r>
            <a:r>
              <a:rPr lang="en-US" baseline="-25000" smtClean="0"/>
              <a:t>2</a:t>
            </a:r>
            <a:r>
              <a:rPr lang="en-US" smtClean="0"/>
              <a:t>, …, </a:t>
            </a:r>
            <a:r>
              <a:rPr lang="en-US" i="1" smtClean="0"/>
              <a:t>P</a:t>
            </a:r>
            <a:r>
              <a:rPr lang="en-US" i="1" baseline="-25000" smtClean="0"/>
              <a:t>n</a:t>
            </a:r>
            <a:r>
              <a:rPr lang="en-US" smtClean="0"/>
              <a:t>}, the set consisting of all the processes in the system</a:t>
            </a:r>
            <a:br>
              <a:rPr lang="en-US" smtClean="0"/>
            </a:br>
            <a:endParaRPr lang="en-US" smtClean="0"/>
          </a:p>
          <a:p>
            <a:pPr lvl="1"/>
            <a:r>
              <a:rPr lang="en-US" i="1" smtClean="0"/>
              <a:t>R</a:t>
            </a:r>
            <a:r>
              <a:rPr lang="en-US" smtClean="0"/>
              <a:t> = {</a:t>
            </a:r>
            <a:r>
              <a:rPr lang="en-US" i="1" smtClean="0"/>
              <a:t>R</a:t>
            </a:r>
            <a:r>
              <a:rPr lang="en-US" baseline="-25000" smtClean="0"/>
              <a:t>1</a:t>
            </a:r>
            <a:r>
              <a:rPr lang="en-US" smtClean="0"/>
              <a:t>, </a:t>
            </a:r>
            <a:r>
              <a:rPr lang="en-US" i="1" smtClean="0"/>
              <a:t>R</a:t>
            </a:r>
            <a:r>
              <a:rPr lang="en-US" baseline="-25000" smtClean="0"/>
              <a:t>2</a:t>
            </a:r>
            <a:r>
              <a:rPr lang="en-US" smtClean="0"/>
              <a:t>, …, </a:t>
            </a:r>
            <a:r>
              <a:rPr lang="en-US" i="1" smtClean="0"/>
              <a:t>R</a:t>
            </a:r>
            <a:r>
              <a:rPr lang="en-US" i="1" baseline="-25000" smtClean="0"/>
              <a:t>m</a:t>
            </a:r>
            <a:r>
              <a:rPr lang="en-US" smtClean="0"/>
              <a:t>}, the set consisting of all resource types in the system</a:t>
            </a:r>
          </a:p>
          <a:p>
            <a:pPr lvl="1"/>
            <a:endParaRPr lang="en-US" sz="900" smtClean="0"/>
          </a:p>
          <a:p>
            <a:r>
              <a:rPr lang="en-US" b="1" smtClean="0">
                <a:solidFill>
                  <a:srgbClr val="3366FF"/>
                </a:solidFill>
              </a:rPr>
              <a:t>request edge</a:t>
            </a:r>
            <a:r>
              <a:rPr lang="en-US" smtClean="0">
                <a:solidFill>
                  <a:srgbClr val="3366FF"/>
                </a:solidFill>
              </a:rPr>
              <a:t> </a:t>
            </a:r>
            <a:r>
              <a:rPr lang="en-US" smtClean="0"/>
              <a:t>– directed edge </a:t>
            </a:r>
            <a:r>
              <a:rPr lang="en-US" i="1" smtClean="0"/>
              <a:t>P</a:t>
            </a:r>
            <a:r>
              <a:rPr lang="en-US" i="1" baseline="-25000" smtClean="0"/>
              <a:t>i </a:t>
            </a:r>
            <a:r>
              <a:rPr lang="en-US" smtClean="0">
                <a:sym typeface="Symbol" pitchFamily="18" charset="2"/>
              </a:rPr>
              <a:t> </a:t>
            </a:r>
            <a:r>
              <a:rPr lang="en-US" i="1" smtClean="0">
                <a:sym typeface="Symbol" pitchFamily="18" charset="2"/>
              </a:rPr>
              <a:t>R</a:t>
            </a:r>
            <a:r>
              <a:rPr lang="en-US" i="1" baseline="-25000" smtClean="0">
                <a:sym typeface="Symbol" pitchFamily="18" charset="2"/>
              </a:rPr>
              <a:t>j</a:t>
            </a:r>
          </a:p>
          <a:p>
            <a:endParaRPr lang="en-US" sz="800" i="1" baseline="-25000" smtClean="0">
              <a:sym typeface="Symbol" pitchFamily="18" charset="2"/>
            </a:endParaRPr>
          </a:p>
          <a:p>
            <a:r>
              <a:rPr lang="en-US" b="1" smtClean="0">
                <a:solidFill>
                  <a:srgbClr val="3366FF"/>
                </a:solidFill>
                <a:sym typeface="Symbol" pitchFamily="18" charset="2"/>
              </a:rPr>
              <a:t>assignment edge</a:t>
            </a:r>
            <a:r>
              <a:rPr lang="en-US" smtClean="0">
                <a:solidFill>
                  <a:srgbClr val="3366FF"/>
                </a:solidFill>
                <a:sym typeface="Symbol" pitchFamily="18" charset="2"/>
              </a:rPr>
              <a:t> </a:t>
            </a:r>
            <a:r>
              <a:rPr lang="en-US" smtClean="0"/>
              <a:t>– directed edge </a:t>
            </a:r>
            <a:r>
              <a:rPr lang="en-US" i="1" smtClean="0"/>
              <a:t>R</a:t>
            </a:r>
            <a:r>
              <a:rPr lang="en-US" i="1" baseline="-25000" smtClean="0"/>
              <a:t>j</a:t>
            </a:r>
            <a:r>
              <a:rPr lang="en-US" i="1" smtClean="0"/>
              <a:t> </a:t>
            </a:r>
            <a:r>
              <a:rPr lang="en-US" smtClean="0">
                <a:sym typeface="Symbol" pitchFamily="18" charset="2"/>
              </a:rPr>
              <a:t> </a:t>
            </a:r>
            <a:r>
              <a:rPr lang="en-US" i="1" smtClean="0">
                <a:sym typeface="Symbol" pitchFamily="18" charset="2"/>
              </a:rPr>
              <a:t>P</a:t>
            </a:r>
            <a:r>
              <a:rPr lang="en-US" i="1" baseline="-25000" smtClean="0">
                <a:sym typeface="Symbol" pitchFamily="18" charset="2"/>
              </a:rPr>
              <a:t>i</a:t>
            </a:r>
            <a:endParaRPr lang="en-US" smtClean="0">
              <a:sym typeface="Symbol" pitchFamily="18" charset="2"/>
            </a:endParaRPr>
          </a:p>
        </p:txBody>
      </p:sp>
      <p:sp>
        <p:nvSpPr>
          <p:cNvPr id="10244" name="Text Box 4"/>
          <p:cNvSpPr txBox="1">
            <a:spLocks noChangeArrowheads="1"/>
          </p:cNvSpPr>
          <p:nvPr/>
        </p:nvSpPr>
        <p:spPr bwMode="auto">
          <a:xfrm>
            <a:off x="822325" y="1271588"/>
            <a:ext cx="4692650" cy="396875"/>
          </a:xfrm>
          <a:prstGeom prst="rect">
            <a:avLst/>
          </a:prstGeom>
          <a:noFill/>
          <a:ln w="9525">
            <a:noFill/>
            <a:miter lim="800000"/>
            <a:headEnd/>
            <a:tailEnd/>
          </a:ln>
        </p:spPr>
        <p:txBody>
          <a:bodyPr wrap="none" anchor="ctr">
            <a:spAutoFit/>
          </a:bodyPr>
          <a:lstStyle/>
          <a:p>
            <a:pPr algn="ctr">
              <a:spcBef>
                <a:spcPct val="50000"/>
              </a:spcBef>
            </a:pPr>
            <a:r>
              <a:rPr lang="en-US" sz="2000">
                <a:latin typeface="Helvetica" pitchFamily="34" charset="0"/>
              </a:rPr>
              <a:t>A set of vertices </a:t>
            </a:r>
            <a:r>
              <a:rPr lang="en-US" sz="2000" i="1">
                <a:latin typeface="Helvetica" pitchFamily="34" charset="0"/>
              </a:rPr>
              <a:t>V</a:t>
            </a:r>
            <a:r>
              <a:rPr lang="en-US" sz="2000">
                <a:latin typeface="Helvetica" pitchFamily="34" charset="0"/>
              </a:rPr>
              <a:t> and a set of edges </a:t>
            </a:r>
            <a:r>
              <a:rPr lang="en-US" sz="2000" i="1">
                <a:latin typeface="Helvetica" pitchFamily="34" charset="0"/>
              </a:rPr>
              <a:t>E</a:t>
            </a:r>
            <a:r>
              <a:rPr lang="en-US" sz="2000">
                <a:latin typeface="Helvetica"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6300" y="277813"/>
            <a:ext cx="7810500" cy="576262"/>
          </a:xfrm>
        </p:spPr>
        <p:txBody>
          <a:bodyPr/>
          <a:lstStyle/>
          <a:p>
            <a:pPr eaLnBrk="1" hangingPunct="1"/>
            <a:r>
              <a:rPr lang="en-US" smtClean="0"/>
              <a:t>Resource-Allocation Graph (Cont.)</a:t>
            </a:r>
          </a:p>
        </p:txBody>
      </p:sp>
      <p:sp>
        <p:nvSpPr>
          <p:cNvPr id="11267" name="Rectangle 3"/>
          <p:cNvSpPr>
            <a:spLocks noGrp="1" noChangeArrowheads="1"/>
          </p:cNvSpPr>
          <p:nvPr>
            <p:ph type="body" idx="1"/>
          </p:nvPr>
        </p:nvSpPr>
        <p:spPr/>
        <p:txBody>
          <a:bodyPr/>
          <a:lstStyle/>
          <a:p>
            <a:r>
              <a:rPr lang="en-US" smtClean="0"/>
              <a:t>Process</a:t>
            </a:r>
            <a:br>
              <a:rPr lang="en-US" smtClean="0"/>
            </a:br>
            <a:r>
              <a:rPr lang="en-US" smtClean="0"/>
              <a:t/>
            </a:r>
            <a:br>
              <a:rPr lang="en-US" smtClean="0"/>
            </a:br>
            <a:r>
              <a:rPr lang="en-US" smtClean="0"/>
              <a:t/>
            </a:r>
            <a:br>
              <a:rPr lang="en-US" smtClean="0"/>
            </a:br>
            <a:endParaRPr lang="en-US" smtClean="0"/>
          </a:p>
          <a:p>
            <a:r>
              <a:rPr lang="en-US" smtClean="0"/>
              <a:t>Resource Type with 4 instances</a:t>
            </a:r>
          </a:p>
          <a:p>
            <a:pPr>
              <a:buFont typeface="Monotype Sorts" charset="2"/>
              <a:buNone/>
            </a:pPr>
            <a:endParaRPr lang="en-US" smtClean="0"/>
          </a:p>
          <a:p>
            <a:endParaRPr lang="en-US" smtClean="0"/>
          </a:p>
          <a:p>
            <a:r>
              <a:rPr lang="en-US" i="1" smtClean="0"/>
              <a:t>P</a:t>
            </a:r>
            <a:r>
              <a:rPr lang="en-US" i="1" baseline="-25000" smtClean="0"/>
              <a:t>i</a:t>
            </a:r>
            <a:r>
              <a:rPr lang="en-US" i="1" smtClean="0"/>
              <a:t> </a:t>
            </a:r>
            <a:r>
              <a:rPr lang="en-US" smtClean="0"/>
              <a:t>requests instance of </a:t>
            </a:r>
            <a:r>
              <a:rPr lang="en-US" i="1" smtClean="0"/>
              <a:t>R</a:t>
            </a:r>
            <a:r>
              <a:rPr lang="en-US" i="1" baseline="-25000" smtClean="0"/>
              <a:t>j</a:t>
            </a:r>
            <a:endParaRPr lang="en-US" smtClean="0"/>
          </a:p>
          <a:p>
            <a:endParaRPr lang="en-US" smtClean="0"/>
          </a:p>
          <a:p>
            <a:pPr>
              <a:buFont typeface="Monotype Sorts" charset="2"/>
              <a:buNone/>
            </a:pPr>
            <a:endParaRPr lang="en-US" smtClean="0"/>
          </a:p>
          <a:p>
            <a:r>
              <a:rPr lang="en-US" i="1" smtClean="0"/>
              <a:t>P</a:t>
            </a:r>
            <a:r>
              <a:rPr lang="en-US" i="1" baseline="-25000" smtClean="0"/>
              <a:t>i</a:t>
            </a:r>
            <a:r>
              <a:rPr lang="en-US" smtClean="0"/>
              <a:t> is holding an instance of </a:t>
            </a:r>
            <a:r>
              <a:rPr lang="en-US" i="1" smtClean="0"/>
              <a:t>R</a:t>
            </a:r>
            <a:r>
              <a:rPr lang="en-US" i="1" baseline="-25000" smtClean="0"/>
              <a:t>j</a:t>
            </a:r>
            <a:endParaRPr lang="en-US" i="1" smtClean="0"/>
          </a:p>
        </p:txBody>
      </p:sp>
      <p:sp>
        <p:nvSpPr>
          <p:cNvPr id="11268" name="Oval 4"/>
          <p:cNvSpPr>
            <a:spLocks noChangeArrowheads="1"/>
          </p:cNvSpPr>
          <p:nvPr/>
        </p:nvSpPr>
        <p:spPr bwMode="auto">
          <a:xfrm>
            <a:off x="4143375" y="1619250"/>
            <a:ext cx="495300" cy="495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269" name="Oval 5"/>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a:latin typeface="Helvetica" pitchFamily="34" charset="0"/>
            </a:endParaRPr>
          </a:p>
        </p:txBody>
      </p:sp>
      <p:sp>
        <p:nvSpPr>
          <p:cNvPr id="11270" name="Oval 6"/>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p>
            <a:pPr algn="ctr"/>
            <a:r>
              <a:rPr lang="en-US" i="1">
                <a:latin typeface="Helvetica" pitchFamily="34" charset="0"/>
              </a:rPr>
              <a:t>P</a:t>
            </a:r>
            <a:r>
              <a:rPr lang="en-US" i="1" baseline="-25000">
                <a:latin typeface="Helvetica" pitchFamily="34" charset="0"/>
              </a:rPr>
              <a:t>i</a:t>
            </a:r>
            <a:endParaRPr lang="en-US" i="1">
              <a:latin typeface="Helvetica" pitchFamily="34" charset="0"/>
            </a:endParaRPr>
          </a:p>
        </p:txBody>
      </p:sp>
      <p:grpSp>
        <p:nvGrpSpPr>
          <p:cNvPr id="11271" name="Group 12"/>
          <p:cNvGrpSpPr>
            <a:grpSpLocks/>
          </p:cNvGrpSpPr>
          <p:nvPr/>
        </p:nvGrpSpPr>
        <p:grpSpPr bwMode="auto">
          <a:xfrm>
            <a:off x="4232275" y="3121025"/>
            <a:ext cx="438150" cy="419100"/>
            <a:chOff x="2666" y="1966"/>
            <a:chExt cx="276" cy="264"/>
          </a:xfrm>
        </p:grpSpPr>
        <p:sp>
          <p:nvSpPr>
            <p:cNvPr id="11288"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9"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0"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1"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92"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11272" name="Group 13"/>
          <p:cNvGrpSpPr>
            <a:grpSpLocks/>
          </p:cNvGrpSpPr>
          <p:nvPr/>
        </p:nvGrpSpPr>
        <p:grpSpPr bwMode="auto">
          <a:xfrm>
            <a:off x="4692650" y="4168775"/>
            <a:ext cx="438150" cy="419100"/>
            <a:chOff x="2666" y="1966"/>
            <a:chExt cx="276" cy="264"/>
          </a:xfrm>
        </p:grpSpPr>
        <p:sp>
          <p:nvSpPr>
            <p:cNvPr id="11283"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4"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5"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6"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7"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3" name="Line 19"/>
          <p:cNvSpPr>
            <a:spLocks noChangeShapeType="1"/>
          </p:cNvSpPr>
          <p:nvPr/>
        </p:nvSpPr>
        <p:spPr bwMode="auto">
          <a:xfrm>
            <a:off x="4365625" y="4371975"/>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11274" name="Text Box 20"/>
          <p:cNvSpPr txBox="1">
            <a:spLocks noChangeArrowheads="1"/>
          </p:cNvSpPr>
          <p:nvPr/>
        </p:nvSpPr>
        <p:spPr bwMode="auto">
          <a:xfrm>
            <a:off x="4752975" y="458628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grpSp>
        <p:nvGrpSpPr>
          <p:cNvPr id="11275" name="Group 21"/>
          <p:cNvGrpSpPr>
            <a:grpSpLocks/>
          </p:cNvGrpSpPr>
          <p:nvPr/>
        </p:nvGrpSpPr>
        <p:grpSpPr bwMode="auto">
          <a:xfrm>
            <a:off x="4451350" y="5626100"/>
            <a:ext cx="438150" cy="419100"/>
            <a:chOff x="2666" y="1966"/>
            <a:chExt cx="276" cy="264"/>
          </a:xfrm>
        </p:grpSpPr>
        <p:sp>
          <p:nvSpPr>
            <p:cNvPr id="11278"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79"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0"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1"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282"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1276" name="Line 27"/>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11277" name="Text Box 28"/>
          <p:cNvSpPr txBox="1">
            <a:spLocks noChangeArrowheads="1"/>
          </p:cNvSpPr>
          <p:nvPr/>
        </p:nvSpPr>
        <p:spPr bwMode="auto">
          <a:xfrm>
            <a:off x="4502150" y="6015038"/>
            <a:ext cx="338138" cy="304800"/>
          </a:xfrm>
          <a:prstGeom prst="rect">
            <a:avLst/>
          </a:prstGeom>
          <a:noFill/>
          <a:ln w="9525">
            <a:noFill/>
            <a:miter lim="800000"/>
            <a:headEnd/>
            <a:tailEnd/>
          </a:ln>
        </p:spPr>
        <p:txBody>
          <a:bodyPr wrap="none" anchor="ctr">
            <a:spAutoFit/>
          </a:bodyPr>
          <a:lstStyle/>
          <a:p>
            <a:pPr algn="ctr">
              <a:spcBef>
                <a:spcPct val="50000"/>
              </a:spcBef>
            </a:pPr>
            <a:r>
              <a:rPr lang="en-US" sz="1400" i="1">
                <a:latin typeface="Helvetica" pitchFamily="34" charset="0"/>
              </a:rPr>
              <a:t>R</a:t>
            </a:r>
            <a:r>
              <a:rPr lang="en-US" sz="1400" i="1" baseline="-25000">
                <a:latin typeface="Helvetica" pitchFamily="34" charset="0"/>
              </a:rPr>
              <a:t>j</a:t>
            </a:r>
            <a:endParaRPr lang="en-US" sz="1400" i="1">
              <a:latin typeface="Helvetica" pitchFamily="34" charset="0"/>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2615</TotalTime>
  <Words>1152</Words>
  <Application>Microsoft Office PowerPoint</Application>
  <PresentationFormat>On-screen Show (4:3)</PresentationFormat>
  <Paragraphs>333</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os-8</vt:lpstr>
      <vt:lpstr>Chapter 7:  Deadlocks</vt:lpstr>
      <vt:lpstr>Chapter 7:  Deadlocks</vt:lpstr>
      <vt:lpstr>Chapter Objectives</vt:lpstr>
      <vt:lpstr>The Deadlock Problem</vt:lpstr>
      <vt:lpstr>Bridge Crossing Example</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7</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admin</cp:lastModifiedBy>
  <cp:revision>151</cp:revision>
  <cp:lastPrinted>2001-06-14T19:16:14Z</cp:lastPrinted>
  <dcterms:created xsi:type="dcterms:W3CDTF">2008-08-18T22:49:08Z</dcterms:created>
  <dcterms:modified xsi:type="dcterms:W3CDTF">2020-11-09T05:52:03Z</dcterms:modified>
</cp:coreProperties>
</file>