
<file path=[Content_Types].xml><?xml version="1.0" encoding="utf-8"?>
<Types xmlns="http://schemas.openxmlformats.org/package/2006/content-types">
  <Default Extension="png" ContentType="image/png"/>
  <Default Extension="m4a" ContentType="audio/unknown"/>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58" r:id="rId5"/>
    <p:sldId id="259" r:id="rId6"/>
    <p:sldId id="261" r:id="rId7"/>
    <p:sldId id="262" r:id="rId8"/>
    <p:sldId id="274" r:id="rId9"/>
    <p:sldId id="263" r:id="rId10"/>
    <p:sldId id="264" r:id="rId11"/>
    <p:sldId id="265" r:id="rId12"/>
    <p:sldId id="273" r:id="rId13"/>
    <p:sldId id="271" r:id="rId14"/>
    <p:sldId id="272" r:id="rId15"/>
    <p:sldId id="270" r:id="rId16"/>
    <p:sldId id="266" r:id="rId17"/>
    <p:sldId id="26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9" d="100"/>
          <a:sy n="69" d="100"/>
        </p:scale>
        <p:origin x="-564"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622EC4-E3BF-468E-84E1-574E9567EB2B}" type="doc">
      <dgm:prSet loTypeId="urn:diagrams.loki3.com/TabbedArc+Icon" loCatId="officeonline" qsTypeId="urn:microsoft.com/office/officeart/2005/8/quickstyle/simple3" qsCatId="simple" csTypeId="urn:microsoft.com/office/officeart/2005/8/colors/accent1_2" csCatId="accent1" phldr="1"/>
      <dgm:spPr/>
    </dgm:pt>
    <dgm:pt modelId="{F0A87A46-B214-40E3-A45D-0FD5F2EF0AA9}">
      <dgm:prSet phldrT="[Text]"/>
      <dgm:spPr/>
      <dgm:t>
        <a:bodyPr/>
        <a:lstStyle/>
        <a:p>
          <a:r>
            <a:rPr lang="en-US" dirty="0"/>
            <a:t>Place hoardings  at public places to get people know about </a:t>
          </a:r>
          <a:r>
            <a:rPr lang="en-US" b="1" dirty="0"/>
            <a:t>KIOSK</a:t>
          </a:r>
          <a:r>
            <a:rPr lang="en-US" dirty="0"/>
            <a:t> and </a:t>
          </a:r>
          <a:r>
            <a:rPr lang="en-US" b="1" dirty="0"/>
            <a:t>SAHAYAK</a:t>
          </a:r>
          <a:r>
            <a:rPr lang="en-US" dirty="0"/>
            <a:t> app</a:t>
          </a:r>
        </a:p>
      </dgm:t>
    </dgm:pt>
    <dgm:pt modelId="{41E3B86C-A657-47DC-A6F7-C8CB3410D302}" type="parTrans" cxnId="{E2676388-16BA-48CD-90E2-5FD5E23755AC}">
      <dgm:prSet/>
      <dgm:spPr/>
      <dgm:t>
        <a:bodyPr/>
        <a:lstStyle/>
        <a:p>
          <a:endParaRPr lang="en-US"/>
        </a:p>
      </dgm:t>
    </dgm:pt>
    <dgm:pt modelId="{EE749B45-FDD4-4C50-8154-7F8F75D1FC1C}" type="sibTrans" cxnId="{E2676388-16BA-48CD-90E2-5FD5E23755AC}">
      <dgm:prSet/>
      <dgm:spPr/>
      <dgm:t>
        <a:bodyPr/>
        <a:lstStyle/>
        <a:p>
          <a:endParaRPr lang="en-US"/>
        </a:p>
      </dgm:t>
    </dgm:pt>
    <dgm:pt modelId="{151B2A2C-1E9F-41A6-B3F5-18E9EA11B6B0}">
      <dgm:prSet phldrT="[Text]"/>
      <dgm:spPr/>
      <dgm:t>
        <a:bodyPr/>
        <a:lstStyle/>
        <a:p>
          <a:r>
            <a:rPr lang="en-US" dirty="0"/>
            <a:t>Use social media – Twitter, WhatsApp,  Facebook, etc. to spread awareness of </a:t>
          </a:r>
          <a:r>
            <a:rPr lang="en-US" b="1" dirty="0"/>
            <a:t>SAHAYAK</a:t>
          </a:r>
          <a:r>
            <a:rPr lang="en-US" dirty="0"/>
            <a:t> app</a:t>
          </a:r>
        </a:p>
      </dgm:t>
    </dgm:pt>
    <dgm:pt modelId="{50CCE65F-D1D8-4AE8-8A0D-36B384B8C9D0}" type="parTrans" cxnId="{78CC42AF-C52A-4E78-B099-B5671464F378}">
      <dgm:prSet/>
      <dgm:spPr/>
      <dgm:t>
        <a:bodyPr/>
        <a:lstStyle/>
        <a:p>
          <a:endParaRPr lang="en-US"/>
        </a:p>
      </dgm:t>
    </dgm:pt>
    <dgm:pt modelId="{4F52ACA9-B01A-4405-A7D1-4BF050614274}" type="sibTrans" cxnId="{78CC42AF-C52A-4E78-B099-B5671464F378}">
      <dgm:prSet/>
      <dgm:spPr/>
      <dgm:t>
        <a:bodyPr/>
        <a:lstStyle/>
        <a:p>
          <a:endParaRPr lang="en-US"/>
        </a:p>
      </dgm:t>
    </dgm:pt>
    <dgm:pt modelId="{5C859DEB-95A7-4CC3-B162-05A1D97E9F3A}" type="pres">
      <dgm:prSet presAssocID="{3B622EC4-E3BF-468E-84E1-574E9567EB2B}" presName="Name0" presStyleCnt="0">
        <dgm:presLayoutVars>
          <dgm:dir/>
          <dgm:resizeHandles val="exact"/>
        </dgm:presLayoutVars>
      </dgm:prSet>
      <dgm:spPr/>
    </dgm:pt>
    <dgm:pt modelId="{20A51AE9-9874-483A-A3BB-EB98C1E8D405}" type="pres">
      <dgm:prSet presAssocID="{F0A87A46-B214-40E3-A45D-0FD5F2EF0AA9}" presName="twoplus" presStyleLbl="node1" presStyleIdx="0" presStyleCnt="2" custAng="2400000" custScaleX="222126" custRadScaleRad="146873" custRadScaleInc="20999">
        <dgm:presLayoutVars>
          <dgm:bulletEnabled val="1"/>
        </dgm:presLayoutVars>
      </dgm:prSet>
      <dgm:spPr/>
      <dgm:t>
        <a:bodyPr/>
        <a:lstStyle/>
        <a:p>
          <a:endParaRPr lang="en-US"/>
        </a:p>
      </dgm:t>
    </dgm:pt>
    <dgm:pt modelId="{4B175ED8-294E-45E0-B9C9-36E8655EAABA}" type="pres">
      <dgm:prSet presAssocID="{151B2A2C-1E9F-41A6-B3F5-18E9EA11B6B0}" presName="twoplus" presStyleLbl="node1" presStyleIdx="1" presStyleCnt="2" custAng="19200000" custScaleX="221730" custScaleY="105177" custRadScaleRad="62424" custRadScaleInc="-41641">
        <dgm:presLayoutVars>
          <dgm:bulletEnabled val="1"/>
        </dgm:presLayoutVars>
      </dgm:prSet>
      <dgm:spPr/>
      <dgm:t>
        <a:bodyPr/>
        <a:lstStyle/>
        <a:p>
          <a:endParaRPr lang="en-US"/>
        </a:p>
      </dgm:t>
    </dgm:pt>
  </dgm:ptLst>
  <dgm:cxnLst>
    <dgm:cxn modelId="{A0E91D62-B54B-49F1-B4E5-78527F15BA95}" type="presOf" srcId="{151B2A2C-1E9F-41A6-B3F5-18E9EA11B6B0}" destId="{4B175ED8-294E-45E0-B9C9-36E8655EAABA}" srcOrd="0" destOrd="0" presId="urn:diagrams.loki3.com/TabbedArc+Icon"/>
    <dgm:cxn modelId="{78CC42AF-C52A-4E78-B099-B5671464F378}" srcId="{3B622EC4-E3BF-468E-84E1-574E9567EB2B}" destId="{151B2A2C-1E9F-41A6-B3F5-18E9EA11B6B0}" srcOrd="1" destOrd="0" parTransId="{50CCE65F-D1D8-4AE8-8A0D-36B384B8C9D0}" sibTransId="{4F52ACA9-B01A-4405-A7D1-4BF050614274}"/>
    <dgm:cxn modelId="{49FDF0AB-155D-4F43-806C-AE591D23E423}" type="presOf" srcId="{3B622EC4-E3BF-468E-84E1-574E9567EB2B}" destId="{5C859DEB-95A7-4CC3-B162-05A1D97E9F3A}" srcOrd="0" destOrd="0" presId="urn:diagrams.loki3.com/TabbedArc+Icon"/>
    <dgm:cxn modelId="{A75466CE-2C83-45A7-96E2-B878970AE6BE}" type="presOf" srcId="{F0A87A46-B214-40E3-A45D-0FD5F2EF0AA9}" destId="{20A51AE9-9874-483A-A3BB-EB98C1E8D405}" srcOrd="0" destOrd="0" presId="urn:diagrams.loki3.com/TabbedArc+Icon"/>
    <dgm:cxn modelId="{E2676388-16BA-48CD-90E2-5FD5E23755AC}" srcId="{3B622EC4-E3BF-468E-84E1-574E9567EB2B}" destId="{F0A87A46-B214-40E3-A45D-0FD5F2EF0AA9}" srcOrd="0" destOrd="0" parTransId="{41E3B86C-A657-47DC-A6F7-C8CB3410D302}" sibTransId="{EE749B45-FDD4-4C50-8154-7F8F75D1FC1C}"/>
    <dgm:cxn modelId="{75F239F4-E747-486D-8DA1-D2B12B47E46C}" type="presParOf" srcId="{5C859DEB-95A7-4CC3-B162-05A1D97E9F3A}" destId="{20A51AE9-9874-483A-A3BB-EB98C1E8D405}" srcOrd="0" destOrd="0" presId="urn:diagrams.loki3.com/TabbedArc+Icon"/>
    <dgm:cxn modelId="{C6C0B3D1-60E0-4667-B5C0-90393455F3C1}" type="presParOf" srcId="{5C859DEB-95A7-4CC3-B162-05A1D97E9F3A}" destId="{4B175ED8-294E-45E0-B9C9-36E8655EAABA}" srcOrd="1" destOrd="0" presId="urn:diagrams.loki3.com/TabbedArc+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A51AE9-9874-483A-A3BB-EB98C1E8D405}">
      <dsp:nvSpPr>
        <dsp:cNvPr id="0" name=""/>
        <dsp:cNvSpPr/>
      </dsp:nvSpPr>
      <dsp:spPr>
        <a:xfrm>
          <a:off x="-55186" y="125867"/>
          <a:ext cx="2380399" cy="696568"/>
        </a:xfrm>
        <a:prstGeom prst="round2Same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15240" rIns="45720" bIns="15240" numCol="1" spcCol="1270" anchor="ctr" anchorCtr="0">
          <a:noAutofit/>
        </a:bodyPr>
        <a:lstStyle/>
        <a:p>
          <a:pPr lvl="0" algn="ctr" defTabSz="533400">
            <a:lnSpc>
              <a:spcPct val="90000"/>
            </a:lnSpc>
            <a:spcBef>
              <a:spcPct val="0"/>
            </a:spcBef>
            <a:spcAft>
              <a:spcPct val="35000"/>
            </a:spcAft>
          </a:pPr>
          <a:r>
            <a:rPr lang="en-US" sz="1200" kern="1200" dirty="0"/>
            <a:t>Place hoardings  at public places to get people know about </a:t>
          </a:r>
          <a:r>
            <a:rPr lang="en-US" sz="1200" b="1" kern="1200" dirty="0"/>
            <a:t>KIOSK</a:t>
          </a:r>
          <a:r>
            <a:rPr lang="en-US" sz="1200" kern="1200" dirty="0"/>
            <a:t> and </a:t>
          </a:r>
          <a:r>
            <a:rPr lang="en-US" sz="1200" b="1" kern="1200" dirty="0"/>
            <a:t>SAHAYAK</a:t>
          </a:r>
          <a:r>
            <a:rPr lang="en-US" sz="1200" kern="1200" dirty="0"/>
            <a:t> app</a:t>
          </a:r>
        </a:p>
      </dsp:txBody>
      <dsp:txXfrm>
        <a:off x="-21182" y="159871"/>
        <a:ext cx="2312391" cy="662564"/>
      </dsp:txXfrm>
    </dsp:sp>
    <dsp:sp modelId="{4B175ED8-294E-45E0-B9C9-36E8655EAABA}">
      <dsp:nvSpPr>
        <dsp:cNvPr id="0" name=""/>
        <dsp:cNvSpPr/>
      </dsp:nvSpPr>
      <dsp:spPr>
        <a:xfrm>
          <a:off x="0" y="1082669"/>
          <a:ext cx="2376155" cy="732629"/>
        </a:xfrm>
        <a:prstGeom prst="round2SameRect">
          <a:avLst/>
        </a:prstGeom>
        <a:gradFill rotWithShape="0">
          <a:gsLst>
            <a:gs pos="0">
              <a:schemeClr val="accent1">
                <a:hueOff val="0"/>
                <a:satOff val="0"/>
                <a:lumOff val="0"/>
                <a:alphaOff val="0"/>
                <a:tint val="54000"/>
                <a:alpha val="100000"/>
                <a:satMod val="105000"/>
                <a:lumMod val="110000"/>
              </a:schemeClr>
            </a:gs>
            <a:gs pos="100000">
              <a:schemeClr val="accent1">
                <a:hueOff val="0"/>
                <a:satOff val="0"/>
                <a:lumOff val="0"/>
                <a:alphaOff val="0"/>
                <a:tint val="78000"/>
                <a:alpha val="92000"/>
                <a:satMod val="109000"/>
                <a:lumMod val="10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5720" tIns="15240" rIns="45720" bIns="15240" numCol="1" spcCol="1270" anchor="ctr" anchorCtr="0">
          <a:noAutofit/>
        </a:bodyPr>
        <a:lstStyle/>
        <a:p>
          <a:pPr lvl="0" algn="ctr" defTabSz="533400">
            <a:lnSpc>
              <a:spcPct val="90000"/>
            </a:lnSpc>
            <a:spcBef>
              <a:spcPct val="0"/>
            </a:spcBef>
            <a:spcAft>
              <a:spcPct val="35000"/>
            </a:spcAft>
          </a:pPr>
          <a:r>
            <a:rPr lang="en-US" sz="1200" kern="1200" dirty="0"/>
            <a:t>Use social media – Twitter, WhatsApp,  Facebook, etc. to spread awareness of </a:t>
          </a:r>
          <a:r>
            <a:rPr lang="en-US" sz="1200" b="1" kern="1200" dirty="0"/>
            <a:t>SAHAYAK</a:t>
          </a:r>
          <a:r>
            <a:rPr lang="en-US" sz="1200" kern="1200" dirty="0"/>
            <a:t> app</a:t>
          </a:r>
        </a:p>
      </dsp:txBody>
      <dsp:txXfrm>
        <a:off x="35764" y="1118433"/>
        <a:ext cx="2304627" cy="696865"/>
      </dsp:txXfrm>
    </dsp:sp>
  </dsp:spTree>
</dsp:drawing>
</file>

<file path=ppt/diagrams/layout1.xml><?xml version="1.0" encoding="utf-8"?>
<dgm:layoutDef xmlns:dgm="http://schemas.openxmlformats.org/drawingml/2006/diagram" xmlns:a="http://schemas.openxmlformats.org/drawingml/2006/main" uniqueId="urn:diagrams.loki3.com/TabbedArc+Icon">
  <dgm:title val="Tabbed Arc"/>
  <dgm:desc val="Use to show a set of related items arcing over a common area.  Best with small amounts of text."/>
  <dgm:catLst>
    <dgm:cat type="relationship" pri="20500"/>
    <dgm:cat type="officeonline" pri="4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dir/>
      <dgm:resizeHandles val="exact"/>
    </dgm:varLst>
    <dgm:choose name="Name1">
      <dgm:if name="Name2" axis="ch" ptType="node" func="cnt" op="equ" val="1">
        <dgm:alg type="cycle"/>
      </dgm:if>
      <dgm:else name="Name3">
        <dgm:choose name="Name4">
          <dgm:if name="Name5" axis="ch" ptType="node" func="cnt" op="lte" val="3">
            <dgm:choose name="Name6">
              <dgm:if name="Name7" func="var" arg="dir" op="equ" val="norm">
                <dgm:alg type="cycle">
                  <dgm:param type="stAng" val="-40"/>
                  <dgm:param type="spanAng" val="80"/>
                  <dgm:param type="rotPath" val="alongPath"/>
                </dgm:alg>
              </dgm:if>
              <dgm:else name="Name8">
                <dgm:alg type="cycle">
                  <dgm:param type="stAng" val="40"/>
                  <dgm:param type="spanAng" val="-80"/>
                  <dgm:param type="rotPath" val="alongPath"/>
                </dgm:alg>
              </dgm:else>
            </dgm:choose>
          </dgm:if>
          <dgm:else name="Name9">
            <dgm:choose name="Name10">
              <dgm:if name="Name11" func="var" arg="dir" op="equ" val="norm">
                <dgm:alg type="cycle">
                  <dgm:param type="stAng" val="-60"/>
                  <dgm:param type="spanAng" val="120"/>
                  <dgm:param type="rotPath" val="alongPath"/>
                </dgm:alg>
              </dgm:if>
              <dgm:else name="Name12">
                <dgm:alg type="cycle">
                  <dgm:param type="stAng" val="60"/>
                  <dgm:param type="spanAng" val="-120"/>
                  <dgm:param type="rotPath" val="alongPath"/>
                </dgm:alg>
              </dgm:else>
            </dgm:choose>
          </dgm:else>
        </dgm:choose>
      </dgm:else>
    </dgm:choose>
    <dgm:shape xmlns:r="http://schemas.openxmlformats.org/officeDocument/2006/relationships" r:blip="">
      <dgm:adjLst/>
    </dgm:shape>
    <dgm:presOf/>
    <dgm:choose name="Name13">
      <dgm:if name="Name14" axis="ch" ptType="node" func="cnt" op="equ" val="2">
        <dgm:constrLst>
          <dgm:constr type="w" for="ch" ptType="node" refType="w"/>
          <dgm:constr type="primFontSz" for="ch" ptType="node" op="equ" val="65"/>
          <dgm:constr type="sibSp" refType="w" fact="0.22"/>
        </dgm:constrLst>
      </dgm:if>
      <dgm:else name="Name15">
        <dgm:constrLst>
          <dgm:constr type="w" for="ch" ptType="node" refType="w"/>
          <dgm:constr type="primFontSz" for="ch" ptType="node" op="equ" val="65"/>
          <dgm:constr type="sibSp" refType="w" fact="0.14"/>
        </dgm:constrLst>
      </dgm:else>
    </dgm:choose>
    <dgm:ruleLst/>
    <dgm:forEach name="Name16" axis="ch" ptType="node">
      <dgm:choose name="Name17">
        <dgm:if name="Name18" axis="par ch" ptType="doc node" func="cnt" op="equ" val="1">
          <dgm:layoutNode name="one">
            <dgm:varLst>
              <dgm:bulletEnabled val="1"/>
            </dgm:varLst>
            <dgm:alg type="tx"/>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if>
        <dgm:else name="Name19">
          <dgm:layoutNode name="twoplus">
            <dgm:varLst>
              <dgm:bulletEnabled val="1"/>
            </dgm:varLst>
            <dgm:alg type="tx">
              <dgm:param type="autoTxRot" val="grav"/>
            </dgm:alg>
            <dgm:shape xmlns:r="http://schemas.openxmlformats.org/officeDocument/2006/relationships" type="round2SameRect" r:blip="">
              <dgm:adjLst/>
            </dgm:shape>
            <dgm:presOf axis="desOrSelf" ptType="node"/>
            <dgm:constrLst>
              <dgm:constr type="h" refType="w" fact="0.65"/>
              <dgm:constr type="tMarg" refType="primFontSz" fact="0.1"/>
              <dgm:constr type="bMarg" refType="primFontSz" fact="0.1"/>
              <dgm:constr type="lMarg" refType="primFontSz" fact="0.3"/>
              <dgm:constr type="r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6/6/2020</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6/6/2020</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6/6/2020</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7.png"/><Relationship Id="rId7" Type="http://schemas.openxmlformats.org/officeDocument/2006/relationships/diagramColors" Target="../diagrams/colors1.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A7A1CFD0-CBE4-4D84-A0AA-BC9CFCFFD838}"/>
              </a:ext>
            </a:extLst>
          </p:cNvPr>
          <p:cNvSpPr txBox="1"/>
          <p:nvPr/>
        </p:nvSpPr>
        <p:spPr>
          <a:xfrm>
            <a:off x="2398730" y="2123182"/>
            <a:ext cx="7678720" cy="1446550"/>
          </a:xfrm>
          <a:prstGeom prst="rect">
            <a:avLst/>
          </a:prstGeom>
          <a:noFill/>
        </p:spPr>
        <p:txBody>
          <a:bodyPr wrap="square" rtlCol="0">
            <a:spAutoFit/>
          </a:bodyPr>
          <a:lstStyle/>
          <a:p>
            <a:pPr algn="ctr"/>
            <a:r>
              <a:rPr lang="en-US" sz="4400" dirty="0"/>
              <a:t>WiT  HACKATHON </a:t>
            </a:r>
          </a:p>
          <a:p>
            <a:pPr algn="ctr"/>
            <a:r>
              <a:rPr lang="en-US" sz="4400" dirty="0">
                <a:latin typeface="Century Gothic" panose="020B0502020202020204" pitchFamily="34" charset="0"/>
              </a:rPr>
              <a:t>TEAM </a:t>
            </a:r>
            <a:r>
              <a:rPr lang="en-US" sz="4400" b="1" dirty="0">
                <a:latin typeface="Century Gothic" panose="020B0502020202020204" pitchFamily="34" charset="0"/>
              </a:rPr>
              <a:t>POWERPUFF</a:t>
            </a:r>
          </a:p>
        </p:txBody>
      </p:sp>
      <p:pic>
        <p:nvPicPr>
          <p:cNvPr id="3" name="Audio 2">
            <a:hlinkClick r:id="" action="ppaction://media"/>
            <a:extLst>
              <a:ext uri="{FF2B5EF4-FFF2-40B4-BE49-F238E27FC236}">
                <a16:creationId xmlns:a16="http://schemas.microsoft.com/office/drawing/2014/main" xmlns="" id="{DA28E34F-3537-4DE3-ABF4-01B897DCAC80}"/>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1497583120"/>
      </p:ext>
    </p:extLst>
  </p:cSld>
  <p:clrMapOvr>
    <a:masterClrMapping/>
  </p:clrMapOvr>
  <mc:AlternateContent xmlns:mc="http://schemas.openxmlformats.org/markup-compatibility/2006" xmlns:p14="http://schemas.microsoft.com/office/powerpoint/2010/main">
    <mc:Choice Requires="p14">
      <p:transition spd="slow" p14:dur="2000" advTm="10430"/>
    </mc:Choice>
    <mc:Fallback xmlns="">
      <p:transition spd="slow" advTm="1043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3"/>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DAFF0A-B035-42E6-BA91-E4BE12C8598B}"/>
              </a:ext>
            </a:extLst>
          </p:cNvPr>
          <p:cNvSpPr>
            <a:spLocks noGrp="1"/>
          </p:cNvSpPr>
          <p:nvPr>
            <p:ph type="title"/>
          </p:nvPr>
        </p:nvSpPr>
        <p:spPr>
          <a:xfrm>
            <a:off x="1197579" y="286359"/>
            <a:ext cx="9603275" cy="1049235"/>
          </a:xfrm>
        </p:spPr>
        <p:txBody>
          <a:bodyPr/>
          <a:lstStyle/>
          <a:p>
            <a:r>
              <a:rPr lang="en-US" dirty="0"/>
              <a:t>Architecture </a:t>
            </a:r>
          </a:p>
        </p:txBody>
      </p:sp>
      <p:pic>
        <p:nvPicPr>
          <p:cNvPr id="4" name="Content Placeholder 3">
            <a:extLst>
              <a:ext uri="{FF2B5EF4-FFF2-40B4-BE49-F238E27FC236}">
                <a16:creationId xmlns:a16="http://schemas.microsoft.com/office/drawing/2014/main" xmlns="" id="{7BD63F2B-8406-4D0B-BD25-3D3CD71A1921}"/>
              </a:ext>
            </a:extLst>
          </p:cNvPr>
          <p:cNvPicPr>
            <a:picLocks noGrp="1" noChangeAspect="1"/>
          </p:cNvPicPr>
          <p:nvPr>
            <p:ph idx="1"/>
          </p:nvPr>
        </p:nvPicPr>
        <p:blipFill>
          <a:blip r:embed="rId2"/>
          <a:stretch>
            <a:fillRect/>
          </a:stretch>
        </p:blipFill>
        <p:spPr>
          <a:xfrm>
            <a:off x="528320" y="934720"/>
            <a:ext cx="10962640" cy="5049520"/>
          </a:xfrm>
          <a:prstGeom prst="rect">
            <a:avLst/>
          </a:prstGeom>
        </p:spPr>
      </p:pic>
    </p:spTree>
    <p:extLst>
      <p:ext uri="{BB962C8B-B14F-4D97-AF65-F5344CB8AC3E}">
        <p14:creationId xmlns:p14="http://schemas.microsoft.com/office/powerpoint/2010/main" val="1331249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29C7E0-8021-426F-A260-33391C4D435F}"/>
              </a:ext>
            </a:extLst>
          </p:cNvPr>
          <p:cNvSpPr>
            <a:spLocks noGrp="1"/>
          </p:cNvSpPr>
          <p:nvPr>
            <p:ph type="title"/>
          </p:nvPr>
        </p:nvSpPr>
        <p:spPr/>
        <p:txBody>
          <a:bodyPr/>
          <a:lstStyle/>
          <a:p>
            <a:r>
              <a:rPr lang="en-US" dirty="0"/>
              <a:t>HOW DOES THIS WORK ?</a:t>
            </a:r>
          </a:p>
        </p:txBody>
      </p:sp>
      <p:sp>
        <p:nvSpPr>
          <p:cNvPr id="3" name="Content Placeholder 2">
            <a:extLst>
              <a:ext uri="{FF2B5EF4-FFF2-40B4-BE49-F238E27FC236}">
                <a16:creationId xmlns:a16="http://schemas.microsoft.com/office/drawing/2014/main" xmlns="" id="{70127306-4E15-49FD-A6C7-EE0C4EE59C6E}"/>
              </a:ext>
            </a:extLst>
          </p:cNvPr>
          <p:cNvSpPr>
            <a:spLocks noGrp="1"/>
          </p:cNvSpPr>
          <p:nvPr>
            <p:ph idx="1"/>
          </p:nvPr>
        </p:nvSpPr>
        <p:spPr/>
        <p:txBody>
          <a:bodyPr/>
          <a:lstStyle/>
          <a:p>
            <a:pPr lvl="0"/>
            <a:r>
              <a:rPr lang="en-US" dirty="0"/>
              <a:t>The </a:t>
            </a:r>
            <a:r>
              <a:rPr lang="en-US" b="1" dirty="0"/>
              <a:t>Here location service</a:t>
            </a:r>
            <a:r>
              <a:rPr lang="en-US" dirty="0"/>
              <a:t> identifies all the relevant Donors (who has already himself/herself on the app) and gets an alert geographically close to that Requestor and sends an alert to them to help the Requestor. </a:t>
            </a:r>
          </a:p>
          <a:p>
            <a:r>
              <a:rPr lang="en-US" dirty="0"/>
              <a:t>For example the requestor who is a migrant asks for essentials. This information is sent as an alert to the nearby donors who can help the requestor</a:t>
            </a:r>
          </a:p>
          <a:p>
            <a:r>
              <a:rPr lang="en-US" dirty="0"/>
              <a:t>In a similar manner help can also be provided to people who are seeking for employment.</a:t>
            </a:r>
          </a:p>
        </p:txBody>
      </p:sp>
    </p:spTree>
    <p:extLst>
      <p:ext uri="{BB962C8B-B14F-4D97-AF65-F5344CB8AC3E}">
        <p14:creationId xmlns:p14="http://schemas.microsoft.com/office/powerpoint/2010/main" val="360104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C37FA173-8C7F-46B2-9BB6-D6BE5A0BA0A8}"/>
              </a:ext>
            </a:extLst>
          </p:cNvPr>
          <p:cNvSpPr>
            <a:spLocks noGrp="1"/>
          </p:cNvSpPr>
          <p:nvPr>
            <p:ph idx="1"/>
          </p:nvPr>
        </p:nvSpPr>
        <p:spPr>
          <a:xfrm>
            <a:off x="1451579" y="2015732"/>
            <a:ext cx="9603275" cy="3450613"/>
          </a:xfrm>
        </p:spPr>
        <p:txBody>
          <a:bodyPr/>
          <a:lstStyle/>
          <a:p>
            <a:pPr lvl="0"/>
            <a:endParaRPr lang="en-US" dirty="0"/>
          </a:p>
          <a:p>
            <a:pPr lvl="0"/>
            <a:r>
              <a:rPr lang="en-US" dirty="0"/>
              <a:t>The service required for the requests can be either free of cost or paid service.</a:t>
            </a:r>
          </a:p>
          <a:p>
            <a:pPr lvl="0"/>
            <a:r>
              <a:rPr lang="en-US" dirty="0"/>
              <a:t>Also, there will be an interface in </a:t>
            </a:r>
            <a:r>
              <a:rPr lang="en-US" b="1" dirty="0"/>
              <a:t>SAHAYAK</a:t>
            </a:r>
            <a:r>
              <a:rPr lang="en-US" dirty="0"/>
              <a:t> to conduct sessions online by Donors, such as, Music classes, Art and Craft classes, Instrument classes, Online tutors, etc. which can be paid service that in turn helps skilled people to earn some livelihood. </a:t>
            </a:r>
          </a:p>
          <a:p>
            <a:endParaRPr lang="en-US" dirty="0"/>
          </a:p>
        </p:txBody>
      </p:sp>
    </p:spTree>
    <p:extLst>
      <p:ext uri="{BB962C8B-B14F-4D97-AF65-F5344CB8AC3E}">
        <p14:creationId xmlns:p14="http://schemas.microsoft.com/office/powerpoint/2010/main" val="752647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53DF83-774D-49DE-8001-590640DBA625}"/>
              </a:ext>
            </a:extLst>
          </p:cNvPr>
          <p:cNvSpPr>
            <a:spLocks noGrp="1"/>
          </p:cNvSpPr>
          <p:nvPr>
            <p:ph type="title"/>
          </p:nvPr>
        </p:nvSpPr>
        <p:spPr/>
        <p:txBody>
          <a:bodyPr/>
          <a:lstStyle/>
          <a:p>
            <a:r>
              <a:rPr lang="en-US" dirty="0"/>
              <a:t>INSTANCE 1</a:t>
            </a:r>
          </a:p>
        </p:txBody>
      </p:sp>
      <p:sp>
        <p:nvSpPr>
          <p:cNvPr id="3" name="Content Placeholder 2">
            <a:extLst>
              <a:ext uri="{FF2B5EF4-FFF2-40B4-BE49-F238E27FC236}">
                <a16:creationId xmlns:a16="http://schemas.microsoft.com/office/drawing/2014/main" xmlns="" id="{EDFE94C7-9C19-4055-A728-2ECAB8F7E950}"/>
              </a:ext>
            </a:extLst>
          </p:cNvPr>
          <p:cNvSpPr>
            <a:spLocks noGrp="1"/>
          </p:cNvSpPr>
          <p:nvPr>
            <p:ph idx="1"/>
          </p:nvPr>
        </p:nvSpPr>
        <p:spPr/>
        <p:txBody>
          <a:bodyPr/>
          <a:lstStyle/>
          <a:p>
            <a:pPr marL="0" indent="0">
              <a:buNone/>
            </a:pPr>
            <a:r>
              <a:rPr lang="en-US" dirty="0"/>
              <a:t>An under privileged man (Requestor) raises the request in </a:t>
            </a:r>
            <a:r>
              <a:rPr lang="en-US" b="1" dirty="0"/>
              <a:t>KIOSK </a:t>
            </a:r>
            <a:r>
              <a:rPr lang="en-US" dirty="0"/>
              <a:t>for food using </a:t>
            </a:r>
            <a:r>
              <a:rPr lang="en-US" b="1" dirty="0"/>
              <a:t>WATSON </a:t>
            </a:r>
            <a:r>
              <a:rPr lang="en-US" dirty="0"/>
              <a:t>assistant. </a:t>
            </a:r>
            <a:r>
              <a:rPr lang="en-US" b="1" dirty="0"/>
              <a:t>HERE</a:t>
            </a:r>
            <a:r>
              <a:rPr lang="en-US" dirty="0"/>
              <a:t> location service sends alert to all the geographically closest Donors registered in </a:t>
            </a:r>
            <a:r>
              <a:rPr lang="en-US" b="1" dirty="0"/>
              <a:t>SAHAYAK</a:t>
            </a:r>
            <a:r>
              <a:rPr lang="en-US" dirty="0"/>
              <a:t>. The interested Donor, say Donor1 -  who is a woman staying alone with infants - can choose that request but is unable to travel to complete the request, can raise a request for Rider. </a:t>
            </a:r>
            <a:r>
              <a:rPr lang="en-US" b="1" dirty="0"/>
              <a:t>HERE</a:t>
            </a:r>
            <a:r>
              <a:rPr lang="en-US" dirty="0"/>
              <a:t> location service sends alert to all the geographically closest Riders registered in </a:t>
            </a:r>
            <a:r>
              <a:rPr lang="en-US" b="1" dirty="0"/>
              <a:t>SAHAYAK</a:t>
            </a:r>
            <a:r>
              <a:rPr lang="en-US" dirty="0"/>
              <a:t>. The interested Rider (Donor) can choose that request and complete the request and get paid by the Donor1.</a:t>
            </a:r>
          </a:p>
          <a:p>
            <a:endParaRPr lang="en-US" dirty="0"/>
          </a:p>
        </p:txBody>
      </p:sp>
    </p:spTree>
    <p:extLst>
      <p:ext uri="{BB962C8B-B14F-4D97-AF65-F5344CB8AC3E}">
        <p14:creationId xmlns:p14="http://schemas.microsoft.com/office/powerpoint/2010/main" val="1614338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8308A9-59D1-44FB-8254-D210D9F83DFE}"/>
              </a:ext>
            </a:extLst>
          </p:cNvPr>
          <p:cNvSpPr>
            <a:spLocks noGrp="1"/>
          </p:cNvSpPr>
          <p:nvPr>
            <p:ph type="title"/>
          </p:nvPr>
        </p:nvSpPr>
        <p:spPr/>
        <p:txBody>
          <a:bodyPr/>
          <a:lstStyle/>
          <a:p>
            <a:r>
              <a:rPr lang="en-US" dirty="0"/>
              <a:t>INSTANCE 2 </a:t>
            </a:r>
          </a:p>
        </p:txBody>
      </p:sp>
      <p:sp>
        <p:nvSpPr>
          <p:cNvPr id="3" name="Content Placeholder 2">
            <a:extLst>
              <a:ext uri="{FF2B5EF4-FFF2-40B4-BE49-F238E27FC236}">
                <a16:creationId xmlns:a16="http://schemas.microsoft.com/office/drawing/2014/main" xmlns="" id="{9C04CAC3-C37A-4404-9F4F-6F28A370C446}"/>
              </a:ext>
            </a:extLst>
          </p:cNvPr>
          <p:cNvSpPr>
            <a:spLocks noGrp="1"/>
          </p:cNvSpPr>
          <p:nvPr>
            <p:ph idx="1"/>
          </p:nvPr>
        </p:nvSpPr>
        <p:spPr/>
        <p:txBody>
          <a:bodyPr/>
          <a:lstStyle/>
          <a:p>
            <a:r>
              <a:rPr lang="en-US" dirty="0"/>
              <a:t>A senior citizen (Requestor) raises a request in</a:t>
            </a:r>
            <a:r>
              <a:rPr lang="en-US" b="1" dirty="0"/>
              <a:t> SAHAYAK</a:t>
            </a:r>
            <a:r>
              <a:rPr lang="en-US" dirty="0"/>
              <a:t> for electronic appliance repair. </a:t>
            </a:r>
            <a:r>
              <a:rPr lang="en-US" b="1" dirty="0"/>
              <a:t>HERE</a:t>
            </a:r>
            <a:r>
              <a:rPr lang="en-US" dirty="0"/>
              <a:t> location service sends alert to all the geographically closest electricians registered in </a:t>
            </a:r>
            <a:r>
              <a:rPr lang="en-US" b="1" dirty="0"/>
              <a:t>SAHAYAK</a:t>
            </a:r>
            <a:r>
              <a:rPr lang="en-US" dirty="0"/>
              <a:t>. The interested electrician (Donor) can choose that request and complete the request and get paid by the Requestor.</a:t>
            </a:r>
          </a:p>
        </p:txBody>
      </p:sp>
    </p:spTree>
    <p:extLst>
      <p:ext uri="{BB962C8B-B14F-4D97-AF65-F5344CB8AC3E}">
        <p14:creationId xmlns:p14="http://schemas.microsoft.com/office/powerpoint/2010/main" val="1025891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D35F25-EA82-45C1-92BD-042AD5EF9E64}"/>
              </a:ext>
            </a:extLst>
          </p:cNvPr>
          <p:cNvSpPr>
            <a:spLocks noGrp="1"/>
          </p:cNvSpPr>
          <p:nvPr>
            <p:ph type="title"/>
          </p:nvPr>
        </p:nvSpPr>
        <p:spPr>
          <a:xfrm>
            <a:off x="1444671" y="1809750"/>
            <a:ext cx="3273099" cy="1236340"/>
          </a:xfrm>
        </p:spPr>
        <p:txBody>
          <a:bodyPr>
            <a:normAutofit/>
          </a:bodyPr>
          <a:lstStyle/>
          <a:p>
            <a:r>
              <a:rPr lang="en-US" sz="2000" dirty="0"/>
              <a:t>A Requestor helping a elder citizen </a:t>
            </a:r>
          </a:p>
        </p:txBody>
      </p:sp>
      <p:pic>
        <p:nvPicPr>
          <p:cNvPr id="5" name="Content Placeholder 4">
            <a:extLst>
              <a:ext uri="{FF2B5EF4-FFF2-40B4-BE49-F238E27FC236}">
                <a16:creationId xmlns:a16="http://schemas.microsoft.com/office/drawing/2014/main" xmlns="" id="{2B81EDD2-8121-4F45-8B37-BEF83539CDC7}"/>
              </a:ext>
            </a:extLst>
          </p:cNvPr>
          <p:cNvPicPr>
            <a:picLocks noGrp="1" noChangeAspect="1"/>
          </p:cNvPicPr>
          <p:nvPr>
            <p:ph idx="1"/>
          </p:nvPr>
        </p:nvPicPr>
        <p:blipFill>
          <a:blip r:embed="rId2"/>
          <a:stretch>
            <a:fillRect/>
          </a:stretch>
        </p:blipFill>
        <p:spPr>
          <a:xfrm>
            <a:off x="5226368" y="608426"/>
            <a:ext cx="6013450" cy="4470525"/>
          </a:xfrm>
          <a:prstGeom prst="rect">
            <a:avLst/>
          </a:prstGeom>
        </p:spPr>
      </p:pic>
    </p:spTree>
    <p:extLst>
      <p:ext uri="{BB962C8B-B14F-4D97-AF65-F5344CB8AC3E}">
        <p14:creationId xmlns:p14="http://schemas.microsoft.com/office/powerpoint/2010/main" val="1851787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6954BED-CAC2-4430-889C-7696448EE104}"/>
              </a:ext>
            </a:extLst>
          </p:cNvPr>
          <p:cNvSpPr>
            <a:spLocks noGrp="1"/>
          </p:cNvSpPr>
          <p:nvPr>
            <p:ph type="title"/>
          </p:nvPr>
        </p:nvSpPr>
        <p:spPr>
          <a:xfrm>
            <a:off x="1352551" y="400051"/>
            <a:ext cx="9702304" cy="1453704"/>
          </a:xfrm>
        </p:spPr>
        <p:txBody>
          <a:bodyPr>
            <a:normAutofit fontScale="90000"/>
          </a:bodyPr>
          <a:lstStyle/>
          <a:p>
            <a:r>
              <a:rPr lang="en-US" dirty="0"/>
              <a:t>          How to Sustain the New Normal</a:t>
            </a:r>
            <a:br>
              <a:rPr lang="en-US" dirty="0"/>
            </a:br>
            <a:r>
              <a:rPr lang="en-US" dirty="0"/>
              <a:t> </a:t>
            </a:r>
            <a:br>
              <a:rPr lang="en-US" dirty="0"/>
            </a:br>
            <a:r>
              <a:rPr lang="en-US" dirty="0" smtClean="0"/>
              <a:t>                                 </a:t>
            </a:r>
            <a:r>
              <a:rPr lang="en-US" i="1" dirty="0" smtClean="0"/>
              <a:t>Conclusion</a:t>
            </a:r>
            <a:r>
              <a:rPr lang="en-US" dirty="0"/>
              <a:t/>
            </a:r>
            <a:br>
              <a:rPr lang="en-US" dirty="0"/>
            </a:br>
            <a:endParaRPr lang="en-US" dirty="0"/>
          </a:p>
        </p:txBody>
      </p:sp>
      <p:sp>
        <p:nvSpPr>
          <p:cNvPr id="3" name="Content Placeholder 2">
            <a:extLst>
              <a:ext uri="{FF2B5EF4-FFF2-40B4-BE49-F238E27FC236}">
                <a16:creationId xmlns:a16="http://schemas.microsoft.com/office/drawing/2014/main" xmlns="" id="{BA1A6311-B356-4C78-8CBB-DD02625E6515}"/>
              </a:ext>
            </a:extLst>
          </p:cNvPr>
          <p:cNvSpPr>
            <a:spLocks noGrp="1"/>
          </p:cNvSpPr>
          <p:nvPr>
            <p:ph idx="1"/>
          </p:nvPr>
        </p:nvSpPr>
        <p:spPr>
          <a:xfrm>
            <a:off x="1238250" y="2400300"/>
            <a:ext cx="10359529" cy="3075570"/>
          </a:xfrm>
        </p:spPr>
        <p:txBody>
          <a:bodyPr/>
          <a:lstStyle/>
          <a:p>
            <a:pPr marL="0" indent="0">
              <a:buNone/>
            </a:pPr>
            <a:r>
              <a:rPr lang="en-US" dirty="0"/>
              <a:t>Technology when blended with the right idea can work wonders and make the new normal a smooth ride for everyone living in the society. This is exactly what our idea offers.</a:t>
            </a:r>
          </a:p>
          <a:p>
            <a:endParaRPr lang="en-US" dirty="0"/>
          </a:p>
        </p:txBody>
      </p:sp>
    </p:spTree>
    <p:extLst>
      <p:ext uri="{BB962C8B-B14F-4D97-AF65-F5344CB8AC3E}">
        <p14:creationId xmlns:p14="http://schemas.microsoft.com/office/powerpoint/2010/main" val="41547500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A86B7DF1-CBA3-4A14-9518-5F0BFE111A48}"/>
              </a:ext>
            </a:extLst>
          </p:cNvPr>
          <p:cNvPicPr>
            <a:picLocks noChangeAspect="1"/>
          </p:cNvPicPr>
          <p:nvPr/>
        </p:nvPicPr>
        <p:blipFill>
          <a:blip r:embed="rId2"/>
          <a:stretch>
            <a:fillRect/>
          </a:stretch>
        </p:blipFill>
        <p:spPr>
          <a:xfrm>
            <a:off x="990600" y="409575"/>
            <a:ext cx="10010775" cy="5137785"/>
          </a:xfrm>
          <a:prstGeom prst="rect">
            <a:avLst/>
          </a:prstGeom>
        </p:spPr>
      </p:pic>
    </p:spTree>
    <p:extLst>
      <p:ext uri="{BB962C8B-B14F-4D97-AF65-F5344CB8AC3E}">
        <p14:creationId xmlns:p14="http://schemas.microsoft.com/office/powerpoint/2010/main" val="2792306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1F9E0CE-056D-4F58-8FA6-E0CEA1F34840}"/>
              </a:ext>
            </a:extLst>
          </p:cNvPr>
          <p:cNvSpPr>
            <a:spLocks noGrp="1"/>
          </p:cNvSpPr>
          <p:nvPr>
            <p:ph type="title"/>
          </p:nvPr>
        </p:nvSpPr>
        <p:spPr/>
        <p:txBody>
          <a:bodyPr/>
          <a:lstStyle/>
          <a:p>
            <a:r>
              <a:rPr lang="en-US" b="1" dirty="0"/>
              <a:t>PROBLEM STATEMENT</a:t>
            </a:r>
            <a:br>
              <a:rPr lang="en-US" b="1" dirty="0"/>
            </a:br>
            <a:endParaRPr lang="en-US" dirty="0"/>
          </a:p>
        </p:txBody>
      </p:sp>
      <p:sp>
        <p:nvSpPr>
          <p:cNvPr id="3" name="Content Placeholder 2">
            <a:extLst>
              <a:ext uri="{FF2B5EF4-FFF2-40B4-BE49-F238E27FC236}">
                <a16:creationId xmlns:a16="http://schemas.microsoft.com/office/drawing/2014/main" xmlns="" id="{50CCE235-48E4-406A-8AA4-FD6029328016}"/>
              </a:ext>
            </a:extLst>
          </p:cNvPr>
          <p:cNvSpPr>
            <a:spLocks noGrp="1"/>
          </p:cNvSpPr>
          <p:nvPr>
            <p:ph idx="1"/>
          </p:nvPr>
        </p:nvSpPr>
        <p:spPr/>
        <p:txBody>
          <a:bodyPr/>
          <a:lstStyle/>
          <a:p>
            <a:pPr marL="0" indent="0">
              <a:buNone/>
            </a:pPr>
            <a:r>
              <a:rPr lang="en-US" dirty="0"/>
              <a:t>During the Covid-19 pandemic situation the most vulnerable ones are those without the means to meet the basic necessities and are struggling every day of their lives. The daily wage workers, migrant workers without the means to work and senior citizens, single women with no help are majorly affected. By means of this platform, we envision to reach out to these populations to provide support and create a work environment in order to resume their normal lives.</a:t>
            </a:r>
          </a:p>
          <a:p>
            <a:endParaRPr lang="en-US" dirty="0"/>
          </a:p>
        </p:txBody>
      </p:sp>
      <p:pic>
        <p:nvPicPr>
          <p:cNvPr id="4" name="Audio 3">
            <a:hlinkClick r:id="" action="ppaction://media"/>
            <a:extLst>
              <a:ext uri="{FF2B5EF4-FFF2-40B4-BE49-F238E27FC236}">
                <a16:creationId xmlns:a16="http://schemas.microsoft.com/office/drawing/2014/main" xmlns="" id="{F1833C71-F928-4632-97F9-BF0552060E14}"/>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633200" y="6299200"/>
            <a:ext cx="406400" cy="406400"/>
          </a:xfrm>
          <a:prstGeom prst="rect">
            <a:avLst/>
          </a:prstGeom>
        </p:spPr>
      </p:pic>
    </p:spTree>
    <p:extLst>
      <p:ext uri="{BB962C8B-B14F-4D97-AF65-F5344CB8AC3E}">
        <p14:creationId xmlns:p14="http://schemas.microsoft.com/office/powerpoint/2010/main" val="3226891649"/>
      </p:ext>
    </p:extLst>
  </p:cSld>
  <p:clrMapOvr>
    <a:masterClrMapping/>
  </p:clrMapOvr>
  <mc:AlternateContent xmlns:mc="http://schemas.openxmlformats.org/markup-compatibility/2006" xmlns:p14="http://schemas.microsoft.com/office/powerpoint/2010/main">
    <mc:Choice Requires="p14">
      <p:transition spd="slow" p14:dur="2000" advTm="19912"/>
    </mc:Choice>
    <mc:Fallback xmlns="">
      <p:transition spd="slow" advTm="1991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xmlns="" id="{CDDE5CDF-1512-4CDA-B956-23D223F8DE4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7" name="Picture 26">
            <a:extLst>
              <a:ext uri="{FF2B5EF4-FFF2-40B4-BE49-F238E27FC236}">
                <a16:creationId xmlns:a16="http://schemas.microsoft.com/office/drawing/2014/main" xmlns="" id="{B029D7D8-5A6B-4C76-94C8-15798C6C5ADB}"/>
              </a:ext>
              <a:ext uri="{C183D7F6-B498-43B3-948B-1728B52AA6E4}">
                <adec:decorative xmlns:adec="http://schemas.microsoft.com/office/drawing/2017/decorative" xmlns=""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xmlns=""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xmlns="" id="{A5C9319C-E20D-4884-952F-60B6A58C3E3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31" name="Rectangle 30">
            <a:extLst>
              <a:ext uri="{FF2B5EF4-FFF2-40B4-BE49-F238E27FC236}">
                <a16:creationId xmlns:a16="http://schemas.microsoft.com/office/drawing/2014/main" xmlns="" id="{62C9703D-C8F9-44AD-A7C0-C2F3871F8C1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xmlns="" id="{2AD7B68F-18A0-4178-90FB-FDEF02C613FE}"/>
              </a:ext>
            </a:extLst>
          </p:cNvPr>
          <p:cNvPicPr>
            <a:picLocks noGrp="1" noChangeAspect="1"/>
          </p:cNvPicPr>
          <p:nvPr>
            <p:ph idx="1"/>
          </p:nvPr>
        </p:nvPicPr>
        <p:blipFill rotWithShape="1">
          <a:blip r:embed="rId3"/>
          <a:srcRect t="9635" r="-1" b="6093"/>
          <a:stretch/>
        </p:blipFill>
        <p:spPr>
          <a:xfrm>
            <a:off x="1764315" y="643467"/>
            <a:ext cx="8663370" cy="4873234"/>
          </a:xfrm>
          <a:prstGeom prst="rect">
            <a:avLst/>
          </a:prstGeom>
        </p:spPr>
      </p:pic>
      <p:pic>
        <p:nvPicPr>
          <p:cNvPr id="19" name="Picture 18">
            <a:extLst>
              <a:ext uri="{FF2B5EF4-FFF2-40B4-BE49-F238E27FC236}">
                <a16:creationId xmlns:a16="http://schemas.microsoft.com/office/drawing/2014/main" xmlns="" id="{61327620-88E4-4C27-8534-4376343CC537}"/>
              </a:ext>
            </a:extLst>
          </p:cNvPr>
          <p:cNvPicPr/>
          <p:nvPr/>
        </p:nvPicPr>
        <p:blipFill>
          <a:blip r:embed="rId4"/>
          <a:stretch>
            <a:fillRect/>
          </a:stretch>
        </p:blipFill>
        <p:spPr>
          <a:xfrm>
            <a:off x="2600960" y="4593912"/>
            <a:ext cx="6797039" cy="1705282"/>
          </a:xfrm>
          <a:prstGeom prst="rect">
            <a:avLst/>
          </a:prstGeom>
        </p:spPr>
      </p:pic>
    </p:spTree>
    <p:extLst>
      <p:ext uri="{BB962C8B-B14F-4D97-AF65-F5344CB8AC3E}">
        <p14:creationId xmlns:p14="http://schemas.microsoft.com/office/powerpoint/2010/main" val="1231172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283242-D2E8-4D81-8AEE-F1B26366EF35}"/>
              </a:ext>
            </a:extLst>
          </p:cNvPr>
          <p:cNvSpPr>
            <a:spLocks noGrp="1"/>
          </p:cNvSpPr>
          <p:nvPr>
            <p:ph type="title"/>
          </p:nvPr>
        </p:nvSpPr>
        <p:spPr>
          <a:xfrm>
            <a:off x="1294362" y="289561"/>
            <a:ext cx="9603275" cy="832853"/>
          </a:xfrm>
        </p:spPr>
        <p:txBody>
          <a:bodyPr>
            <a:normAutofit fontScale="90000"/>
          </a:bodyPr>
          <a:lstStyle/>
          <a:p>
            <a:r>
              <a:rPr lang="en-US" dirty="0"/>
              <a:t>                    </a:t>
            </a:r>
            <a:br>
              <a:rPr lang="en-US" dirty="0"/>
            </a:br>
            <a:r>
              <a:rPr lang="en-US" sz="3600" b="1" dirty="0"/>
              <a:t>                                 IDEA</a:t>
            </a:r>
          </a:p>
        </p:txBody>
      </p:sp>
      <p:sp>
        <p:nvSpPr>
          <p:cNvPr id="3" name="Content Placeholder 2">
            <a:extLst>
              <a:ext uri="{FF2B5EF4-FFF2-40B4-BE49-F238E27FC236}">
                <a16:creationId xmlns:a16="http://schemas.microsoft.com/office/drawing/2014/main" xmlns="" id="{CB0F1424-7F72-4E9A-8E9E-C9CEA173D3BC}"/>
              </a:ext>
            </a:extLst>
          </p:cNvPr>
          <p:cNvSpPr>
            <a:spLocks noGrp="1"/>
          </p:cNvSpPr>
          <p:nvPr>
            <p:ph idx="1"/>
          </p:nvPr>
        </p:nvSpPr>
        <p:spPr>
          <a:xfrm>
            <a:off x="1413478" y="1485901"/>
            <a:ext cx="9603275" cy="3856620"/>
          </a:xfrm>
        </p:spPr>
        <p:txBody>
          <a:bodyPr/>
          <a:lstStyle/>
          <a:p>
            <a:pPr marL="0" indent="0">
              <a:buNone/>
            </a:pPr>
            <a:endParaRPr lang="en-US" dirty="0"/>
          </a:p>
          <a:p>
            <a:pPr marL="0" indent="0">
              <a:buNone/>
            </a:pPr>
            <a:r>
              <a:rPr lang="en-US" dirty="0"/>
              <a:t>Our idea is to create a </a:t>
            </a:r>
            <a:r>
              <a:rPr lang="en-US" b="1" dirty="0"/>
              <a:t>KIOSK</a:t>
            </a:r>
            <a:r>
              <a:rPr lang="en-US" dirty="0"/>
              <a:t>, incorporated with an interactive app - </a:t>
            </a:r>
            <a:r>
              <a:rPr lang="en-US" b="1" dirty="0"/>
              <a:t>SAHAYAK</a:t>
            </a:r>
            <a:r>
              <a:rPr lang="en-US" dirty="0"/>
              <a:t> which can be operated by hand gesture/foot for navigations to avoid Corona impacts, installed at public places/essential shops to empower needy people (</a:t>
            </a:r>
            <a:r>
              <a:rPr lang="en-US" b="1" dirty="0"/>
              <a:t>Requestors</a:t>
            </a:r>
            <a:r>
              <a:rPr lang="en-US" dirty="0"/>
              <a:t>) by connecting them with </a:t>
            </a:r>
            <a:r>
              <a:rPr lang="en-US" b="1" dirty="0"/>
              <a:t>Donors </a:t>
            </a:r>
            <a:r>
              <a:rPr lang="en-US" dirty="0"/>
              <a:t>who are geographically closer</a:t>
            </a:r>
          </a:p>
        </p:txBody>
      </p:sp>
      <p:pic>
        <p:nvPicPr>
          <p:cNvPr id="5" name="Picture 4">
            <a:extLst>
              <a:ext uri="{FF2B5EF4-FFF2-40B4-BE49-F238E27FC236}">
                <a16:creationId xmlns:a16="http://schemas.microsoft.com/office/drawing/2014/main" xmlns="" id="{D94A6113-0E5A-4A55-B83B-8BDD966DE03C}"/>
              </a:ext>
            </a:extLst>
          </p:cNvPr>
          <p:cNvPicPr>
            <a:picLocks noChangeAspect="1"/>
          </p:cNvPicPr>
          <p:nvPr/>
        </p:nvPicPr>
        <p:blipFill>
          <a:blip r:embed="rId2"/>
          <a:stretch>
            <a:fillRect/>
          </a:stretch>
        </p:blipFill>
        <p:spPr>
          <a:xfrm>
            <a:off x="2162174" y="3733799"/>
            <a:ext cx="7164463" cy="2510789"/>
          </a:xfrm>
          <a:prstGeom prst="rect">
            <a:avLst/>
          </a:prstGeom>
        </p:spPr>
      </p:pic>
    </p:spTree>
    <p:extLst>
      <p:ext uri="{BB962C8B-B14F-4D97-AF65-F5344CB8AC3E}">
        <p14:creationId xmlns:p14="http://schemas.microsoft.com/office/powerpoint/2010/main" val="1551933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07986E-9B5A-4F9C-95D4-010611772DE8}"/>
              </a:ext>
            </a:extLst>
          </p:cNvPr>
          <p:cNvSpPr>
            <a:spLocks noGrp="1"/>
          </p:cNvSpPr>
          <p:nvPr>
            <p:ph type="title"/>
          </p:nvPr>
        </p:nvSpPr>
        <p:spPr/>
        <p:txBody>
          <a:bodyPr/>
          <a:lstStyle/>
          <a:p>
            <a:r>
              <a:rPr lang="en-US" dirty="0"/>
              <a:t>Modes of connect</a:t>
            </a:r>
            <a:r>
              <a:rPr lang="en-US" b="1" dirty="0"/>
              <a:t/>
            </a:r>
            <a:br>
              <a:rPr lang="en-US" b="1" dirty="0"/>
            </a:br>
            <a:endParaRPr lang="en-US" dirty="0"/>
          </a:p>
        </p:txBody>
      </p:sp>
      <p:sp>
        <p:nvSpPr>
          <p:cNvPr id="3" name="Content Placeholder 2">
            <a:extLst>
              <a:ext uri="{FF2B5EF4-FFF2-40B4-BE49-F238E27FC236}">
                <a16:creationId xmlns:a16="http://schemas.microsoft.com/office/drawing/2014/main" xmlns="" id="{426CE92F-4D5B-4746-A451-814FCB3239C6}"/>
              </a:ext>
            </a:extLst>
          </p:cNvPr>
          <p:cNvSpPr>
            <a:spLocks noGrp="1"/>
          </p:cNvSpPr>
          <p:nvPr>
            <p:ph idx="1"/>
          </p:nvPr>
        </p:nvSpPr>
        <p:spPr/>
        <p:txBody>
          <a:bodyPr/>
          <a:lstStyle/>
          <a:p>
            <a:endParaRPr lang="en-US" dirty="0"/>
          </a:p>
          <a:p>
            <a:r>
              <a:rPr lang="en-US" sz="2800" dirty="0"/>
              <a:t> KIOSK</a:t>
            </a:r>
          </a:p>
          <a:p>
            <a:r>
              <a:rPr lang="en-US" sz="2800" dirty="0"/>
              <a:t>  APP  – </a:t>
            </a:r>
            <a:r>
              <a:rPr lang="en-US" sz="2800" b="1" dirty="0"/>
              <a:t>SAHAYAK</a:t>
            </a:r>
            <a:r>
              <a:rPr lang="en-US" sz="2800" dirty="0"/>
              <a:t> installed in smart phones</a:t>
            </a:r>
          </a:p>
        </p:txBody>
      </p:sp>
    </p:spTree>
    <p:extLst>
      <p:ext uri="{BB962C8B-B14F-4D97-AF65-F5344CB8AC3E}">
        <p14:creationId xmlns:p14="http://schemas.microsoft.com/office/powerpoint/2010/main" val="2540916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D1FDC7-27E0-450D-9C45-4EA8AC7E2FEA}"/>
              </a:ext>
            </a:extLst>
          </p:cNvPr>
          <p:cNvSpPr>
            <a:spLocks noGrp="1"/>
          </p:cNvSpPr>
          <p:nvPr>
            <p:ph type="title"/>
          </p:nvPr>
        </p:nvSpPr>
        <p:spPr/>
        <p:txBody>
          <a:bodyPr/>
          <a:lstStyle/>
          <a:p>
            <a:r>
              <a:rPr lang="en-US" dirty="0"/>
              <a:t>KIOSK </a:t>
            </a:r>
          </a:p>
        </p:txBody>
      </p:sp>
      <p:sp>
        <p:nvSpPr>
          <p:cNvPr id="3" name="Content Placeholder 2">
            <a:extLst>
              <a:ext uri="{FF2B5EF4-FFF2-40B4-BE49-F238E27FC236}">
                <a16:creationId xmlns:a16="http://schemas.microsoft.com/office/drawing/2014/main" xmlns="" id="{8D8FE634-22D0-44E1-B2A1-518F79643A74}"/>
              </a:ext>
            </a:extLst>
          </p:cNvPr>
          <p:cNvSpPr>
            <a:spLocks noGrp="1"/>
          </p:cNvSpPr>
          <p:nvPr>
            <p:ph idx="1"/>
          </p:nvPr>
        </p:nvSpPr>
        <p:spPr/>
        <p:txBody>
          <a:bodyPr/>
          <a:lstStyle/>
          <a:p>
            <a:r>
              <a:rPr lang="en-US" dirty="0"/>
              <a:t>The migrant workers, the under privileged, other Requestors (who do not know about the app – </a:t>
            </a:r>
            <a:r>
              <a:rPr lang="en-US" b="1" dirty="0"/>
              <a:t>SAHAYAK</a:t>
            </a:r>
            <a:r>
              <a:rPr lang="en-US" dirty="0"/>
              <a:t>) can use the Kiosk to provide their details – name, picture, area of stay and the kind of help they require either with the help of person designated at the Kiosk / the shop keeper at essential shop / voice to text (</a:t>
            </a:r>
            <a:r>
              <a:rPr lang="en-US" b="1" dirty="0"/>
              <a:t>WATSON</a:t>
            </a:r>
            <a:r>
              <a:rPr lang="en-US" dirty="0"/>
              <a:t> assistant). </a:t>
            </a:r>
          </a:p>
          <a:p>
            <a:r>
              <a:rPr lang="en-US" dirty="0"/>
              <a:t>The details are collected and stored in cloud.</a:t>
            </a:r>
          </a:p>
        </p:txBody>
      </p:sp>
    </p:spTree>
    <p:extLst>
      <p:ext uri="{BB962C8B-B14F-4D97-AF65-F5344CB8AC3E}">
        <p14:creationId xmlns:p14="http://schemas.microsoft.com/office/powerpoint/2010/main" val="3760876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D866358-EE44-40C9-89C5-EFB102C037DF}"/>
              </a:ext>
            </a:extLst>
          </p:cNvPr>
          <p:cNvSpPr>
            <a:spLocks noGrp="1"/>
          </p:cNvSpPr>
          <p:nvPr>
            <p:ph type="title"/>
          </p:nvPr>
        </p:nvSpPr>
        <p:spPr>
          <a:xfrm>
            <a:off x="862299" y="589280"/>
            <a:ext cx="9603275" cy="930301"/>
          </a:xfrm>
        </p:spPr>
        <p:txBody>
          <a:bodyPr>
            <a:normAutofit fontScale="90000"/>
          </a:bodyPr>
          <a:lstStyle/>
          <a:p>
            <a:r>
              <a:rPr lang="en-US" dirty="0"/>
              <a:t>Kiosk  With  volunteer helping people use kiosk</a:t>
            </a:r>
            <a:br>
              <a:rPr lang="en-US" dirty="0"/>
            </a:br>
            <a:r>
              <a:rPr lang="en-US" dirty="0"/>
              <a:t>                                   </a:t>
            </a:r>
          </a:p>
        </p:txBody>
      </p:sp>
      <p:pic>
        <p:nvPicPr>
          <p:cNvPr id="4" name="Content Placeholder 3">
            <a:extLst>
              <a:ext uri="{FF2B5EF4-FFF2-40B4-BE49-F238E27FC236}">
                <a16:creationId xmlns:a16="http://schemas.microsoft.com/office/drawing/2014/main" xmlns="" id="{DE9B6638-C778-4C69-B49D-0491B40FC950}"/>
              </a:ext>
            </a:extLst>
          </p:cNvPr>
          <p:cNvPicPr>
            <a:picLocks noGrp="1" noChangeAspect="1"/>
          </p:cNvPicPr>
          <p:nvPr>
            <p:ph idx="1"/>
          </p:nvPr>
        </p:nvPicPr>
        <p:blipFill>
          <a:blip r:embed="rId2"/>
          <a:stretch>
            <a:fillRect/>
          </a:stretch>
        </p:blipFill>
        <p:spPr>
          <a:xfrm>
            <a:off x="3830562" y="2374238"/>
            <a:ext cx="4969480" cy="2585656"/>
          </a:xfrm>
          <a:prstGeom prst="rect">
            <a:avLst/>
          </a:prstGeom>
        </p:spPr>
      </p:pic>
      <p:pic>
        <p:nvPicPr>
          <p:cNvPr id="5" name="Picture 4">
            <a:extLst>
              <a:ext uri="{FF2B5EF4-FFF2-40B4-BE49-F238E27FC236}">
                <a16:creationId xmlns:a16="http://schemas.microsoft.com/office/drawing/2014/main" xmlns="" id="{A752E6D5-A149-4129-90D9-35D7DB752295}"/>
              </a:ext>
            </a:extLst>
          </p:cNvPr>
          <p:cNvPicPr>
            <a:picLocks noChangeAspect="1"/>
          </p:cNvPicPr>
          <p:nvPr/>
        </p:nvPicPr>
        <p:blipFill>
          <a:blip r:embed="rId3"/>
          <a:stretch>
            <a:fillRect/>
          </a:stretch>
        </p:blipFill>
        <p:spPr>
          <a:xfrm>
            <a:off x="675006" y="2374237"/>
            <a:ext cx="3047250" cy="2601926"/>
          </a:xfrm>
          <a:prstGeom prst="rect">
            <a:avLst/>
          </a:prstGeom>
        </p:spPr>
      </p:pic>
      <p:graphicFrame>
        <p:nvGraphicFramePr>
          <p:cNvPr id="7" name="Diagram 6"/>
          <p:cNvGraphicFramePr/>
          <p:nvPr>
            <p:extLst>
              <p:ext uri="{D42A27DB-BD31-4B8C-83A1-F6EECF244321}">
                <p14:modId xmlns:p14="http://schemas.microsoft.com/office/powerpoint/2010/main" val="225992154"/>
              </p:ext>
            </p:extLst>
          </p:nvPr>
        </p:nvGraphicFramePr>
        <p:xfrm>
          <a:off x="8996218" y="2374237"/>
          <a:ext cx="2382982" cy="237913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9981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A8FCACC-C4BB-410F-A968-CA1622E7EB3F}"/>
              </a:ext>
            </a:extLst>
          </p:cNvPr>
          <p:cNvSpPr>
            <a:spLocks noGrp="1"/>
          </p:cNvSpPr>
          <p:nvPr>
            <p:ph type="title"/>
          </p:nvPr>
        </p:nvSpPr>
        <p:spPr>
          <a:xfrm>
            <a:off x="1959579" y="1068679"/>
            <a:ext cx="9603275" cy="1049235"/>
          </a:xfrm>
        </p:spPr>
        <p:txBody>
          <a:bodyPr/>
          <a:lstStyle/>
          <a:p>
            <a:r>
              <a:rPr lang="en-US" dirty="0"/>
              <a:t>  KIOSK using  voice to text </a:t>
            </a:r>
            <a:r>
              <a:rPr lang="en-US" dirty="0" err="1"/>
              <a:t>FEAture</a:t>
            </a:r>
            <a:r>
              <a:rPr lang="en-US" dirty="0"/>
              <a:t> </a:t>
            </a:r>
          </a:p>
        </p:txBody>
      </p:sp>
      <p:pic>
        <p:nvPicPr>
          <p:cNvPr id="4" name="Content Placeholder 3">
            <a:extLst>
              <a:ext uri="{FF2B5EF4-FFF2-40B4-BE49-F238E27FC236}">
                <a16:creationId xmlns:a16="http://schemas.microsoft.com/office/drawing/2014/main" xmlns="" id="{E7EB49B3-90F6-455C-BC14-9F1DD39971E9}"/>
              </a:ext>
            </a:extLst>
          </p:cNvPr>
          <p:cNvPicPr>
            <a:picLocks noGrp="1" noChangeAspect="1"/>
          </p:cNvPicPr>
          <p:nvPr>
            <p:ph idx="1"/>
          </p:nvPr>
        </p:nvPicPr>
        <p:blipFill>
          <a:blip r:embed="rId2"/>
          <a:stretch>
            <a:fillRect/>
          </a:stretch>
        </p:blipFill>
        <p:spPr>
          <a:xfrm>
            <a:off x="3251201" y="2005965"/>
            <a:ext cx="5362596" cy="3901440"/>
          </a:xfrm>
          <a:prstGeom prst="rect">
            <a:avLst/>
          </a:prstGeom>
        </p:spPr>
      </p:pic>
    </p:spTree>
    <p:extLst>
      <p:ext uri="{BB962C8B-B14F-4D97-AF65-F5344CB8AC3E}">
        <p14:creationId xmlns:p14="http://schemas.microsoft.com/office/powerpoint/2010/main" val="152287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5357B7-51DA-4435-8F18-058A161F3661}"/>
              </a:ext>
            </a:extLst>
          </p:cNvPr>
          <p:cNvSpPr>
            <a:spLocks noGrp="1"/>
          </p:cNvSpPr>
          <p:nvPr>
            <p:ph type="title"/>
          </p:nvPr>
        </p:nvSpPr>
        <p:spPr>
          <a:xfrm>
            <a:off x="1451579" y="342418"/>
            <a:ext cx="9603275" cy="1049235"/>
          </a:xfrm>
        </p:spPr>
        <p:txBody>
          <a:bodyPr>
            <a:normAutofit/>
          </a:bodyPr>
          <a:lstStyle/>
          <a:p>
            <a:r>
              <a:rPr lang="en-US" dirty="0"/>
              <a:t/>
            </a:r>
            <a:br>
              <a:rPr lang="en-US" dirty="0"/>
            </a:br>
            <a:r>
              <a:rPr lang="en-US" dirty="0"/>
              <a:t>    SAHAYAK installed in smart phones </a:t>
            </a:r>
          </a:p>
        </p:txBody>
      </p:sp>
      <p:sp>
        <p:nvSpPr>
          <p:cNvPr id="3" name="Content Placeholder 2">
            <a:extLst>
              <a:ext uri="{FF2B5EF4-FFF2-40B4-BE49-F238E27FC236}">
                <a16:creationId xmlns:a16="http://schemas.microsoft.com/office/drawing/2014/main" xmlns="" id="{80B0760C-3A65-4A80-B465-27036D16B7A6}"/>
              </a:ext>
            </a:extLst>
          </p:cNvPr>
          <p:cNvSpPr>
            <a:spLocks noGrp="1"/>
          </p:cNvSpPr>
          <p:nvPr>
            <p:ph idx="1"/>
          </p:nvPr>
        </p:nvSpPr>
        <p:spPr>
          <a:xfrm>
            <a:off x="1451579" y="2015734"/>
            <a:ext cx="4162555" cy="3450613"/>
          </a:xfrm>
        </p:spPr>
        <p:txBody>
          <a:bodyPr>
            <a:normAutofit/>
          </a:bodyPr>
          <a:lstStyle/>
          <a:p>
            <a:pPr marL="0" indent="0">
              <a:buNone/>
            </a:pPr>
            <a:r>
              <a:rPr lang="en-US" dirty="0"/>
              <a:t>In the app the requestors/donors provide the information which is immediately stored in cloud.</a:t>
            </a:r>
          </a:p>
        </p:txBody>
      </p:sp>
      <p:pic>
        <p:nvPicPr>
          <p:cNvPr id="6" name="Picture 5">
            <a:extLst>
              <a:ext uri="{FF2B5EF4-FFF2-40B4-BE49-F238E27FC236}">
                <a16:creationId xmlns:a16="http://schemas.microsoft.com/office/drawing/2014/main" xmlns="" id="{2A0D336C-FAE2-41B5-8407-0B339B127BB5}"/>
              </a:ext>
            </a:extLst>
          </p:cNvPr>
          <p:cNvPicPr>
            <a:picLocks noChangeAspect="1"/>
          </p:cNvPicPr>
          <p:nvPr/>
        </p:nvPicPr>
        <p:blipFill>
          <a:blip r:embed="rId2"/>
          <a:stretch>
            <a:fillRect/>
          </a:stretch>
        </p:blipFill>
        <p:spPr>
          <a:xfrm>
            <a:off x="6096000" y="2015734"/>
            <a:ext cx="4279265" cy="3817218"/>
          </a:xfrm>
          <a:prstGeom prst="rect">
            <a:avLst/>
          </a:prstGeom>
        </p:spPr>
      </p:pic>
    </p:spTree>
    <p:extLst>
      <p:ext uri="{BB962C8B-B14F-4D97-AF65-F5344CB8AC3E}">
        <p14:creationId xmlns:p14="http://schemas.microsoft.com/office/powerpoint/2010/main" val="190151631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110</TotalTime>
  <Words>657</Words>
  <Application>Microsoft Office PowerPoint</Application>
  <PresentationFormat>Custom</PresentationFormat>
  <Paragraphs>35</Paragraphs>
  <Slides>17</Slides>
  <Notes>0</Notes>
  <HiddenSlides>0</HiddenSlides>
  <MMClips>2</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Gallery</vt:lpstr>
      <vt:lpstr>PowerPoint Presentation</vt:lpstr>
      <vt:lpstr>PROBLEM STATEMENT </vt:lpstr>
      <vt:lpstr>PowerPoint Presentation</vt:lpstr>
      <vt:lpstr>                                                      IDEA</vt:lpstr>
      <vt:lpstr>Modes of connect </vt:lpstr>
      <vt:lpstr>KIOSK </vt:lpstr>
      <vt:lpstr>Kiosk  With  volunteer helping people use kiosk                                    </vt:lpstr>
      <vt:lpstr>  KIOSK using  voice to text FEAture </vt:lpstr>
      <vt:lpstr>     SAHAYAK installed in smart phones </vt:lpstr>
      <vt:lpstr>Architecture </vt:lpstr>
      <vt:lpstr>HOW DOES THIS WORK ?</vt:lpstr>
      <vt:lpstr>PowerPoint Presentation</vt:lpstr>
      <vt:lpstr>INSTANCE 1</vt:lpstr>
      <vt:lpstr>INSTANCE 2 </vt:lpstr>
      <vt:lpstr>A Requestor helping a elder citizen </vt:lpstr>
      <vt:lpstr>          How to Sustain the New Normal                                    Conclusion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COLLABARTION</dc:title>
  <dc:creator>Sindhuja, Badimela</dc:creator>
  <cp:lastModifiedBy>Darla, Madhuri D</cp:lastModifiedBy>
  <cp:revision>40</cp:revision>
  <dcterms:created xsi:type="dcterms:W3CDTF">2020-06-06T07:59:48Z</dcterms:created>
  <dcterms:modified xsi:type="dcterms:W3CDTF">2020-06-06T10:19:20Z</dcterms:modified>
</cp:coreProperties>
</file>