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Arimo" panose="020B0604020202020204" charset="0"/>
      <p:regular r:id="rId19"/>
    </p:embeddedFont>
    <p:embeddedFont>
      <p:font typeface="Times New Roman Bold" panose="02020803070505020304" pitchFamily="18" charset="0"/>
      <p:regular r:id="rId20"/>
      <p:bold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7.sv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sv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sv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sv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4" name="Freeform 4"/>
          <p:cNvSpPr/>
          <p:nvPr/>
        </p:nvSpPr>
        <p:spPr>
          <a:xfrm>
            <a:off x="14607933" y="59261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5" name="Freeform 5"/>
          <p:cNvSpPr/>
          <p:nvPr/>
        </p:nvSpPr>
        <p:spPr>
          <a:xfrm flipH="1" flipV="1">
            <a:off x="-3680067" y="-2511057"/>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grpSp>
        <p:nvGrpSpPr>
          <p:cNvPr id="6" name="Group 6"/>
          <p:cNvGrpSpPr/>
          <p:nvPr/>
        </p:nvGrpSpPr>
        <p:grpSpPr>
          <a:xfrm>
            <a:off x="6532902" y="7556927"/>
            <a:ext cx="5832922" cy="1828800"/>
            <a:chOff x="0" y="0"/>
            <a:chExt cx="7777229" cy="2438400"/>
          </a:xfrm>
        </p:grpSpPr>
        <p:sp>
          <p:nvSpPr>
            <p:cNvPr id="7" name="Freeform 7"/>
            <p:cNvSpPr/>
            <p:nvPr/>
          </p:nvSpPr>
          <p:spPr>
            <a:xfrm>
              <a:off x="0" y="0"/>
              <a:ext cx="7777229" cy="2438400"/>
            </a:xfrm>
            <a:custGeom>
              <a:avLst/>
              <a:gdLst/>
              <a:ahLst/>
              <a:cxnLst/>
              <a:rect l="l" t="t" r="r" b="b"/>
              <a:pathLst>
                <a:path w="7777229" h="2438400">
                  <a:moveTo>
                    <a:pt x="0" y="0"/>
                  </a:moveTo>
                  <a:lnTo>
                    <a:pt x="7777229" y="0"/>
                  </a:lnTo>
                  <a:lnTo>
                    <a:pt x="7777229" y="2438400"/>
                  </a:lnTo>
                  <a:lnTo>
                    <a:pt x="0" y="2438400"/>
                  </a:lnTo>
                  <a:close/>
                </a:path>
              </a:pathLst>
            </a:custGeom>
            <a:solidFill>
              <a:srgbClr val="000000">
                <a:alpha val="0"/>
              </a:srgbClr>
            </a:solidFill>
          </p:spPr>
        </p:sp>
        <p:sp>
          <p:nvSpPr>
            <p:cNvPr id="8" name="TextBox 8"/>
            <p:cNvSpPr txBox="1"/>
            <p:nvPr/>
          </p:nvSpPr>
          <p:spPr>
            <a:xfrm>
              <a:off x="0" y="-85725"/>
              <a:ext cx="7777229" cy="2524125"/>
            </a:xfrm>
            <a:prstGeom prst="rect">
              <a:avLst/>
            </a:prstGeom>
          </p:spPr>
          <p:txBody>
            <a:bodyPr lIns="0" tIns="0" rIns="0" bIns="0" rtlCol="0" anchor="t"/>
            <a:lstStyle/>
            <a:p>
              <a:pPr algn="ctr">
                <a:lnSpc>
                  <a:spcPts val="4622"/>
                </a:lnSpc>
              </a:pPr>
              <a:r>
                <a:rPr lang="en-US" sz="3851">
                  <a:solidFill>
                    <a:srgbClr val="000000"/>
                  </a:solidFill>
                  <a:latin typeface="Times New Roman"/>
                  <a:ea typeface="Times New Roman"/>
                  <a:cs typeface="Times New Roman"/>
                  <a:sym typeface="Times New Roman"/>
                </a:rPr>
                <a:t>UNDER THE GUIDANCE OF</a:t>
              </a:r>
            </a:p>
            <a:p>
              <a:pPr algn="ctr">
                <a:lnSpc>
                  <a:spcPts val="4622"/>
                </a:lnSpc>
              </a:pPr>
              <a:r>
                <a:rPr lang="en-US" sz="3851">
                  <a:solidFill>
                    <a:srgbClr val="000000"/>
                  </a:solidFill>
                  <a:latin typeface="Times New Roman"/>
                  <a:ea typeface="Times New Roman"/>
                  <a:cs typeface="Times New Roman"/>
                  <a:sym typeface="Times New Roman"/>
                </a:rPr>
                <a:t>(Prof. Sumedh Pundkar)</a:t>
              </a:r>
            </a:p>
          </p:txBody>
        </p:sp>
      </p:grpSp>
      <p:grpSp>
        <p:nvGrpSpPr>
          <p:cNvPr id="9" name="Group 9"/>
          <p:cNvGrpSpPr/>
          <p:nvPr/>
        </p:nvGrpSpPr>
        <p:grpSpPr>
          <a:xfrm>
            <a:off x="6532902" y="3761512"/>
            <a:ext cx="5664865" cy="2171700"/>
            <a:chOff x="0" y="0"/>
            <a:chExt cx="7553153" cy="2895600"/>
          </a:xfrm>
        </p:grpSpPr>
        <p:sp>
          <p:nvSpPr>
            <p:cNvPr id="10" name="Freeform 10"/>
            <p:cNvSpPr/>
            <p:nvPr/>
          </p:nvSpPr>
          <p:spPr>
            <a:xfrm>
              <a:off x="0" y="0"/>
              <a:ext cx="7553154" cy="2895600"/>
            </a:xfrm>
            <a:custGeom>
              <a:avLst/>
              <a:gdLst/>
              <a:ahLst/>
              <a:cxnLst/>
              <a:rect l="l" t="t" r="r" b="b"/>
              <a:pathLst>
                <a:path w="7553154" h="2895600">
                  <a:moveTo>
                    <a:pt x="0" y="0"/>
                  </a:moveTo>
                  <a:lnTo>
                    <a:pt x="7553154" y="0"/>
                  </a:lnTo>
                  <a:lnTo>
                    <a:pt x="7553154" y="2895600"/>
                  </a:lnTo>
                  <a:lnTo>
                    <a:pt x="0" y="2895600"/>
                  </a:lnTo>
                  <a:close/>
                </a:path>
              </a:pathLst>
            </a:custGeom>
            <a:solidFill>
              <a:srgbClr val="000000">
                <a:alpha val="0"/>
              </a:srgbClr>
            </a:solidFill>
          </p:spPr>
        </p:sp>
        <p:sp>
          <p:nvSpPr>
            <p:cNvPr id="11" name="TextBox 11"/>
            <p:cNvSpPr txBox="1"/>
            <p:nvPr/>
          </p:nvSpPr>
          <p:spPr>
            <a:xfrm>
              <a:off x="0" y="-76200"/>
              <a:ext cx="7553153" cy="2971800"/>
            </a:xfrm>
            <a:prstGeom prst="rect">
              <a:avLst/>
            </a:prstGeom>
          </p:spPr>
          <p:txBody>
            <a:bodyPr lIns="0" tIns="0" rIns="0" bIns="0" rtlCol="0" anchor="t"/>
            <a:lstStyle/>
            <a:p>
              <a:pPr algn="ctr">
                <a:lnSpc>
                  <a:spcPts val="4131"/>
                </a:lnSpc>
              </a:pPr>
              <a:r>
                <a:rPr lang="en-US" sz="3442">
                  <a:solidFill>
                    <a:srgbClr val="000000"/>
                  </a:solidFill>
                  <a:latin typeface="Times New Roman"/>
                  <a:ea typeface="Times New Roman"/>
                  <a:cs typeface="Times New Roman"/>
                  <a:sym typeface="Times New Roman"/>
                </a:rPr>
                <a:t>BY</a:t>
              </a:r>
            </a:p>
            <a:p>
              <a:pPr algn="ctr">
                <a:lnSpc>
                  <a:spcPts val="4131"/>
                </a:lnSpc>
              </a:pPr>
              <a:r>
                <a:rPr lang="en-US" sz="3442">
                  <a:solidFill>
                    <a:srgbClr val="000000"/>
                  </a:solidFill>
                  <a:latin typeface="Times New Roman"/>
                  <a:ea typeface="Times New Roman"/>
                  <a:cs typeface="Times New Roman"/>
                  <a:sym typeface="Times New Roman"/>
                </a:rPr>
                <a:t>45-Madhuri Patil </a:t>
              </a:r>
            </a:p>
            <a:p>
              <a:pPr algn="ctr">
                <a:lnSpc>
                  <a:spcPts val="4131"/>
                </a:lnSpc>
              </a:pPr>
              <a:r>
                <a:rPr lang="en-US" sz="3442">
                  <a:solidFill>
                    <a:srgbClr val="000000"/>
                  </a:solidFill>
                  <a:latin typeface="Times New Roman"/>
                  <a:ea typeface="Times New Roman"/>
                  <a:cs typeface="Times New Roman"/>
                  <a:sym typeface="Times New Roman"/>
                </a:rPr>
                <a:t>47-Durva Patkar </a:t>
              </a:r>
            </a:p>
            <a:p>
              <a:pPr algn="ctr">
                <a:lnSpc>
                  <a:spcPts val="4131"/>
                </a:lnSpc>
              </a:pPr>
              <a:r>
                <a:rPr lang="en-US" sz="3442">
                  <a:solidFill>
                    <a:srgbClr val="000000"/>
                  </a:solidFill>
                  <a:latin typeface="Times New Roman"/>
                  <a:ea typeface="Times New Roman"/>
                  <a:cs typeface="Times New Roman"/>
                  <a:sym typeface="Times New Roman"/>
                </a:rPr>
                <a:t>53-Vaishnavi Rawate</a:t>
              </a:r>
            </a:p>
          </p:txBody>
        </p:sp>
      </p:grpSp>
      <p:grpSp>
        <p:nvGrpSpPr>
          <p:cNvPr id="12" name="Group 12"/>
          <p:cNvGrpSpPr/>
          <p:nvPr/>
        </p:nvGrpSpPr>
        <p:grpSpPr>
          <a:xfrm>
            <a:off x="4239704" y="866775"/>
            <a:ext cx="10419318" cy="1457325"/>
            <a:chOff x="0" y="0"/>
            <a:chExt cx="13892424" cy="1943100"/>
          </a:xfrm>
        </p:grpSpPr>
        <p:sp>
          <p:nvSpPr>
            <p:cNvPr id="13" name="Freeform 13"/>
            <p:cNvSpPr/>
            <p:nvPr/>
          </p:nvSpPr>
          <p:spPr>
            <a:xfrm>
              <a:off x="0" y="0"/>
              <a:ext cx="13892423" cy="1943100"/>
            </a:xfrm>
            <a:custGeom>
              <a:avLst/>
              <a:gdLst/>
              <a:ahLst/>
              <a:cxnLst/>
              <a:rect l="l" t="t" r="r" b="b"/>
              <a:pathLst>
                <a:path w="13892423" h="1943100">
                  <a:moveTo>
                    <a:pt x="0" y="0"/>
                  </a:moveTo>
                  <a:lnTo>
                    <a:pt x="13892423" y="0"/>
                  </a:lnTo>
                  <a:lnTo>
                    <a:pt x="13892423" y="1943100"/>
                  </a:lnTo>
                  <a:lnTo>
                    <a:pt x="0" y="1943100"/>
                  </a:lnTo>
                  <a:close/>
                </a:path>
              </a:pathLst>
            </a:custGeom>
            <a:solidFill>
              <a:srgbClr val="000000">
                <a:alpha val="0"/>
              </a:srgbClr>
            </a:solidFill>
          </p:spPr>
        </p:sp>
        <p:sp>
          <p:nvSpPr>
            <p:cNvPr id="14" name="TextBox 14"/>
            <p:cNvSpPr txBox="1"/>
            <p:nvPr/>
          </p:nvSpPr>
          <p:spPr>
            <a:xfrm>
              <a:off x="0" y="-161925"/>
              <a:ext cx="13892424" cy="2105025"/>
            </a:xfrm>
            <a:prstGeom prst="rect">
              <a:avLst/>
            </a:prstGeom>
          </p:spPr>
          <p:txBody>
            <a:bodyPr lIns="0" tIns="0" rIns="0" bIns="0" rtlCol="0" anchor="t"/>
            <a:lstStyle/>
            <a:p>
              <a:pPr algn="ctr">
                <a:lnSpc>
                  <a:spcPts val="10226"/>
                </a:lnSpc>
              </a:pPr>
              <a:r>
                <a:rPr lang="en-US" sz="8523" b="1">
                  <a:solidFill>
                    <a:srgbClr val="000000"/>
                  </a:solidFill>
                  <a:latin typeface="Times New Roman Bold"/>
                  <a:ea typeface="Times New Roman Bold"/>
                  <a:cs typeface="Times New Roman Bold"/>
                  <a:sym typeface="Times New Roman Bold"/>
                </a:rPr>
                <a:t>DIAL DETECTIVE</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07048" y="278445"/>
            <a:ext cx="9197878" cy="1583308"/>
          </a:xfrm>
          <a:custGeom>
            <a:avLst/>
            <a:gdLst/>
            <a:ahLst/>
            <a:cxnLst/>
            <a:rect l="l" t="t" r="r" b="b"/>
            <a:pathLst>
              <a:path w="9197878" h="1583308">
                <a:moveTo>
                  <a:pt x="0" y="0"/>
                </a:moveTo>
                <a:lnTo>
                  <a:pt x="9197878" y="0"/>
                </a:lnTo>
                <a:lnTo>
                  <a:pt x="9197878" y="1583308"/>
                </a:lnTo>
                <a:lnTo>
                  <a:pt x="0" y="1583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10953" y="427602"/>
            <a:ext cx="9285757" cy="1711895"/>
          </a:xfrm>
          <a:custGeom>
            <a:avLst/>
            <a:gdLst/>
            <a:ahLst/>
            <a:cxnLst/>
            <a:rect l="l" t="t" r="r" b="b"/>
            <a:pathLst>
              <a:path w="9285757" h="1711895">
                <a:moveTo>
                  <a:pt x="0" y="0"/>
                </a:moveTo>
                <a:lnTo>
                  <a:pt x="9285757" y="0"/>
                </a:lnTo>
                <a:lnTo>
                  <a:pt x="9285757" y="1711895"/>
                </a:lnTo>
                <a:lnTo>
                  <a:pt x="0" y="17118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001820" y="703940"/>
            <a:ext cx="8503107" cy="877619"/>
            <a:chOff x="0" y="0"/>
            <a:chExt cx="11337476" cy="1170159"/>
          </a:xfrm>
        </p:grpSpPr>
        <p:sp>
          <p:nvSpPr>
            <p:cNvPr id="5" name="Freeform 5"/>
            <p:cNvSpPr/>
            <p:nvPr/>
          </p:nvSpPr>
          <p:spPr>
            <a:xfrm>
              <a:off x="0" y="0"/>
              <a:ext cx="11337476" cy="1170159"/>
            </a:xfrm>
            <a:custGeom>
              <a:avLst/>
              <a:gdLst/>
              <a:ahLst/>
              <a:cxnLst/>
              <a:rect l="l" t="t" r="r" b="b"/>
              <a:pathLst>
                <a:path w="11337476" h="1170159">
                  <a:moveTo>
                    <a:pt x="0" y="0"/>
                  </a:moveTo>
                  <a:lnTo>
                    <a:pt x="11337476" y="0"/>
                  </a:lnTo>
                  <a:lnTo>
                    <a:pt x="11337476" y="1170159"/>
                  </a:lnTo>
                  <a:lnTo>
                    <a:pt x="0" y="1170159"/>
                  </a:lnTo>
                  <a:close/>
                </a:path>
              </a:pathLst>
            </a:custGeom>
            <a:solidFill>
              <a:srgbClr val="000000">
                <a:alpha val="0"/>
              </a:srgbClr>
            </a:solidFill>
          </p:spPr>
        </p:sp>
        <p:sp>
          <p:nvSpPr>
            <p:cNvPr id="6" name="TextBox 6"/>
            <p:cNvSpPr txBox="1"/>
            <p:nvPr/>
          </p:nvSpPr>
          <p:spPr>
            <a:xfrm>
              <a:off x="0" y="-95250"/>
              <a:ext cx="11337476" cy="1265409"/>
            </a:xfrm>
            <a:prstGeom prst="rect">
              <a:avLst/>
            </a:prstGeom>
          </p:spPr>
          <p:txBody>
            <a:bodyPr lIns="0" tIns="0" rIns="0" bIns="0" rtlCol="0" anchor="t"/>
            <a:lstStyle/>
            <a:p>
              <a:pPr algn="ctr">
                <a:lnSpc>
                  <a:spcPts val="5414"/>
                </a:lnSpc>
              </a:pPr>
              <a:r>
                <a:rPr lang="en-US" sz="4511">
                  <a:solidFill>
                    <a:srgbClr val="000000"/>
                  </a:solidFill>
                  <a:latin typeface="Times New Roman"/>
                  <a:ea typeface="Times New Roman"/>
                  <a:cs typeface="Times New Roman"/>
                  <a:sym typeface="Times New Roman"/>
                </a:rPr>
                <a:t>PROPOSED SYSTEM</a:t>
              </a:r>
            </a:p>
          </p:txBody>
        </p:sp>
      </p:grpSp>
      <p:sp>
        <p:nvSpPr>
          <p:cNvPr id="7" name="Freeform 7"/>
          <p:cNvSpPr/>
          <p:nvPr/>
        </p:nvSpPr>
        <p:spPr>
          <a:xfrm>
            <a:off x="137442" y="2525246"/>
            <a:ext cx="17917067" cy="5208587"/>
          </a:xfrm>
          <a:custGeom>
            <a:avLst/>
            <a:gdLst/>
            <a:ahLst/>
            <a:cxnLst/>
            <a:rect l="l" t="t" r="r" b="b"/>
            <a:pathLst>
              <a:path w="17917067" h="5208587">
                <a:moveTo>
                  <a:pt x="0" y="0"/>
                </a:moveTo>
                <a:lnTo>
                  <a:pt x="17917067" y="0"/>
                </a:lnTo>
                <a:lnTo>
                  <a:pt x="17917067" y="5208586"/>
                </a:lnTo>
                <a:lnTo>
                  <a:pt x="0" y="5208586"/>
                </a:lnTo>
                <a:lnTo>
                  <a:pt x="0" y="0"/>
                </a:lnTo>
                <a:close/>
              </a:path>
            </a:pathLst>
          </a:custGeom>
          <a:blipFill>
            <a:blip r:embed="rId6"/>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89478" y="3328231"/>
            <a:ext cx="7140908" cy="6640606"/>
          </a:xfrm>
          <a:custGeom>
            <a:avLst/>
            <a:gdLst/>
            <a:ahLst/>
            <a:cxnLst/>
            <a:rect l="l" t="t" r="r" b="b"/>
            <a:pathLst>
              <a:path w="7140908" h="6640606">
                <a:moveTo>
                  <a:pt x="0" y="0"/>
                </a:moveTo>
                <a:lnTo>
                  <a:pt x="7140907" y="0"/>
                </a:lnTo>
                <a:lnTo>
                  <a:pt x="7140907" y="6640606"/>
                </a:lnTo>
                <a:lnTo>
                  <a:pt x="0" y="66406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883419" y="3328231"/>
            <a:ext cx="10028161" cy="6640606"/>
          </a:xfrm>
          <a:custGeom>
            <a:avLst/>
            <a:gdLst/>
            <a:ahLst/>
            <a:cxnLst/>
            <a:rect l="l" t="t" r="r" b="b"/>
            <a:pathLst>
              <a:path w="10028161" h="6640606">
                <a:moveTo>
                  <a:pt x="0" y="0"/>
                </a:moveTo>
                <a:lnTo>
                  <a:pt x="10028160" y="0"/>
                </a:lnTo>
                <a:lnTo>
                  <a:pt x="10028160" y="6640606"/>
                </a:lnTo>
                <a:lnTo>
                  <a:pt x="0" y="66406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28700" y="4660089"/>
            <a:ext cx="6475263" cy="4322124"/>
            <a:chOff x="0" y="0"/>
            <a:chExt cx="8633684" cy="5762832"/>
          </a:xfrm>
        </p:grpSpPr>
        <p:sp>
          <p:nvSpPr>
            <p:cNvPr id="5" name="Freeform 5"/>
            <p:cNvSpPr/>
            <p:nvPr/>
          </p:nvSpPr>
          <p:spPr>
            <a:xfrm>
              <a:off x="0" y="0"/>
              <a:ext cx="8633684" cy="5762832"/>
            </a:xfrm>
            <a:custGeom>
              <a:avLst/>
              <a:gdLst/>
              <a:ahLst/>
              <a:cxnLst/>
              <a:rect l="l" t="t" r="r" b="b"/>
              <a:pathLst>
                <a:path w="8633684" h="5762832">
                  <a:moveTo>
                    <a:pt x="0" y="0"/>
                  </a:moveTo>
                  <a:lnTo>
                    <a:pt x="8633684" y="0"/>
                  </a:lnTo>
                  <a:lnTo>
                    <a:pt x="8633684" y="5762832"/>
                  </a:lnTo>
                  <a:lnTo>
                    <a:pt x="0" y="5762832"/>
                  </a:lnTo>
                  <a:close/>
                </a:path>
              </a:pathLst>
            </a:custGeom>
            <a:solidFill>
              <a:srgbClr val="000000">
                <a:alpha val="0"/>
              </a:srgbClr>
            </a:solidFill>
          </p:spPr>
        </p:sp>
        <p:sp>
          <p:nvSpPr>
            <p:cNvPr id="6" name="TextBox 6"/>
            <p:cNvSpPr txBox="1"/>
            <p:nvPr/>
          </p:nvSpPr>
          <p:spPr>
            <a:xfrm>
              <a:off x="0" y="-142875"/>
              <a:ext cx="8633684" cy="5905707"/>
            </a:xfrm>
            <a:prstGeom prst="rect">
              <a:avLst/>
            </a:prstGeom>
          </p:spPr>
          <p:txBody>
            <a:bodyPr lIns="0" tIns="0" rIns="0" bIns="0" rtlCol="0" anchor="t"/>
            <a:lstStyle/>
            <a:p>
              <a:pPr algn="just">
                <a:lnSpc>
                  <a:spcPts val="4847"/>
                </a:lnSpc>
              </a:pPr>
              <a:r>
                <a:rPr lang="en-US" sz="3461" b="1">
                  <a:solidFill>
                    <a:srgbClr val="000000"/>
                  </a:solidFill>
                  <a:latin typeface="Times New Roman Bold"/>
                  <a:ea typeface="Times New Roman Bold"/>
                  <a:cs typeface="Times New Roman Bold"/>
                  <a:sym typeface="Times New Roman Bold"/>
                </a:rPr>
                <a:t>The Dial Detective system is based on:  </a:t>
              </a:r>
            </a:p>
            <a:p>
              <a:pPr algn="just">
                <a:lnSpc>
                  <a:spcPts val="4847"/>
                </a:lnSpc>
              </a:pPr>
              <a:r>
                <a:rPr lang="en-US" sz="3461">
                  <a:solidFill>
                    <a:srgbClr val="000000"/>
                  </a:solidFill>
                  <a:latin typeface="Times New Roman"/>
                  <a:ea typeface="Times New Roman"/>
                  <a:cs typeface="Times New Roman"/>
                  <a:sym typeface="Times New Roman"/>
                </a:rPr>
                <a:t>• Phonenumbers Library – Extracts phone number details. </a:t>
              </a:r>
            </a:p>
            <a:p>
              <a:pPr algn="just">
                <a:lnSpc>
                  <a:spcPts val="4847"/>
                </a:lnSpc>
              </a:pPr>
              <a:r>
                <a:rPr lang="en-US" sz="3461">
                  <a:solidFill>
                    <a:srgbClr val="000000"/>
                  </a:solidFill>
                  <a:latin typeface="Times New Roman"/>
                  <a:ea typeface="Times New Roman"/>
                  <a:cs typeface="Times New Roman"/>
                  <a:sym typeface="Times New Roman"/>
                </a:rPr>
                <a:t>• Machine Learning (KNN) – Determines if a number is spam.</a:t>
              </a:r>
            </a:p>
          </p:txBody>
        </p:sp>
      </p:grpSp>
      <p:grpSp>
        <p:nvGrpSpPr>
          <p:cNvPr id="7" name="Group 7"/>
          <p:cNvGrpSpPr/>
          <p:nvPr/>
        </p:nvGrpSpPr>
        <p:grpSpPr>
          <a:xfrm>
            <a:off x="8283128" y="3655139"/>
            <a:ext cx="9330778" cy="5794631"/>
            <a:chOff x="0" y="0"/>
            <a:chExt cx="12441037" cy="7726175"/>
          </a:xfrm>
        </p:grpSpPr>
        <p:sp>
          <p:nvSpPr>
            <p:cNvPr id="8" name="Freeform 8"/>
            <p:cNvSpPr/>
            <p:nvPr/>
          </p:nvSpPr>
          <p:spPr>
            <a:xfrm>
              <a:off x="0" y="0"/>
              <a:ext cx="12441038" cy="7726175"/>
            </a:xfrm>
            <a:custGeom>
              <a:avLst/>
              <a:gdLst/>
              <a:ahLst/>
              <a:cxnLst/>
              <a:rect l="l" t="t" r="r" b="b"/>
              <a:pathLst>
                <a:path w="12441038" h="7726175">
                  <a:moveTo>
                    <a:pt x="0" y="0"/>
                  </a:moveTo>
                  <a:lnTo>
                    <a:pt x="12441038" y="0"/>
                  </a:lnTo>
                  <a:lnTo>
                    <a:pt x="12441038" y="7726175"/>
                  </a:lnTo>
                  <a:lnTo>
                    <a:pt x="0" y="7726175"/>
                  </a:lnTo>
                  <a:close/>
                </a:path>
              </a:pathLst>
            </a:custGeom>
            <a:solidFill>
              <a:srgbClr val="000000">
                <a:alpha val="0"/>
              </a:srgbClr>
            </a:solidFill>
          </p:spPr>
        </p:sp>
        <p:sp>
          <p:nvSpPr>
            <p:cNvPr id="9" name="TextBox 9"/>
            <p:cNvSpPr txBox="1"/>
            <p:nvPr/>
          </p:nvSpPr>
          <p:spPr>
            <a:xfrm>
              <a:off x="0" y="-142875"/>
              <a:ext cx="12441037" cy="7869050"/>
            </a:xfrm>
            <a:prstGeom prst="rect">
              <a:avLst/>
            </a:prstGeom>
          </p:spPr>
          <p:txBody>
            <a:bodyPr lIns="0" tIns="0" rIns="0" bIns="0" rtlCol="0" anchor="t"/>
            <a:lstStyle/>
            <a:p>
              <a:pPr algn="just">
                <a:lnSpc>
                  <a:spcPts val="5059"/>
                </a:lnSpc>
              </a:pPr>
              <a:r>
                <a:rPr lang="en-US" sz="3614" b="1">
                  <a:solidFill>
                    <a:srgbClr val="000000"/>
                  </a:solidFill>
                  <a:latin typeface="Times New Roman Bold"/>
                  <a:ea typeface="Times New Roman Bold"/>
                  <a:cs typeface="Times New Roman Bold"/>
                  <a:sym typeface="Times New Roman Bold"/>
                </a:rPr>
                <a:t>KNN Algorithm Steps: </a:t>
              </a:r>
            </a:p>
            <a:p>
              <a:pPr algn="just">
                <a:lnSpc>
                  <a:spcPts val="5059"/>
                </a:lnSpc>
              </a:pPr>
              <a:r>
                <a:rPr lang="en-US" sz="3614">
                  <a:solidFill>
                    <a:srgbClr val="000000"/>
                  </a:solidFill>
                  <a:latin typeface="Times New Roman"/>
                  <a:ea typeface="Times New Roman"/>
                  <a:cs typeface="Times New Roman"/>
                  <a:sym typeface="Times New Roman"/>
                </a:rPr>
                <a:t>1. Load a dataset of known spam and legitimate numbers. </a:t>
              </a:r>
            </a:p>
            <a:p>
              <a:pPr algn="just">
                <a:lnSpc>
                  <a:spcPts val="5059"/>
                </a:lnSpc>
              </a:pPr>
              <a:r>
                <a:rPr lang="en-US" sz="3614">
                  <a:solidFill>
                    <a:srgbClr val="000000"/>
                  </a:solidFill>
                  <a:latin typeface="Times New Roman"/>
                  <a:ea typeface="Times New Roman"/>
                  <a:cs typeface="Times New Roman"/>
                  <a:sym typeface="Times New Roman"/>
                </a:rPr>
                <a:t>2. Convert phone number details into features (e.g., carrier, country, number pattern). </a:t>
              </a:r>
            </a:p>
            <a:p>
              <a:pPr algn="just">
                <a:lnSpc>
                  <a:spcPts val="5059"/>
                </a:lnSpc>
              </a:pPr>
              <a:r>
                <a:rPr lang="en-US" sz="3614">
                  <a:solidFill>
                    <a:srgbClr val="000000"/>
                  </a:solidFill>
                  <a:latin typeface="Times New Roman"/>
                  <a:ea typeface="Times New Roman"/>
                  <a:cs typeface="Times New Roman"/>
                  <a:sym typeface="Times New Roman"/>
                </a:rPr>
                <a:t>3. Compare new phone number features with stored data. </a:t>
              </a:r>
            </a:p>
            <a:p>
              <a:pPr algn="just">
                <a:lnSpc>
                  <a:spcPts val="5059"/>
                </a:lnSpc>
              </a:pPr>
              <a:r>
                <a:rPr lang="en-US" sz="3614">
                  <a:solidFill>
                    <a:srgbClr val="000000"/>
                  </a:solidFill>
                  <a:latin typeface="Times New Roman"/>
                  <a:ea typeface="Times New Roman"/>
                  <a:cs typeface="Times New Roman"/>
                  <a:sym typeface="Times New Roman"/>
                </a:rPr>
                <a:t>4. If similar to spam numbers, classify as spam; otherwise, classify as safe.</a:t>
              </a:r>
            </a:p>
          </p:txBody>
        </p:sp>
      </p:grpSp>
      <p:sp>
        <p:nvSpPr>
          <p:cNvPr id="10" name="Freeform 10"/>
          <p:cNvSpPr/>
          <p:nvPr/>
        </p:nvSpPr>
        <p:spPr>
          <a:xfrm>
            <a:off x="4648330" y="-220388"/>
            <a:ext cx="9504783" cy="2162051"/>
          </a:xfrm>
          <a:custGeom>
            <a:avLst/>
            <a:gdLst/>
            <a:ahLst/>
            <a:cxnLst/>
            <a:rect l="l" t="t" r="r" b="b"/>
            <a:pathLst>
              <a:path w="9504783" h="2162051">
                <a:moveTo>
                  <a:pt x="0" y="0"/>
                </a:moveTo>
                <a:lnTo>
                  <a:pt x="9504783" y="0"/>
                </a:lnTo>
                <a:lnTo>
                  <a:pt x="9504783" y="2162051"/>
                </a:lnTo>
                <a:lnTo>
                  <a:pt x="0" y="21620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4750929" y="5749"/>
            <a:ext cx="9674223" cy="2153071"/>
          </a:xfrm>
          <a:custGeom>
            <a:avLst/>
            <a:gdLst/>
            <a:ahLst/>
            <a:cxnLst/>
            <a:rect l="l" t="t" r="r" b="b"/>
            <a:pathLst>
              <a:path w="9674223" h="2153071">
                <a:moveTo>
                  <a:pt x="0" y="0"/>
                </a:moveTo>
                <a:lnTo>
                  <a:pt x="9674222" y="0"/>
                </a:lnTo>
                <a:lnTo>
                  <a:pt x="9674222" y="2153071"/>
                </a:lnTo>
                <a:lnTo>
                  <a:pt x="0" y="21530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2" name="Group 12"/>
          <p:cNvGrpSpPr/>
          <p:nvPr/>
        </p:nvGrpSpPr>
        <p:grpSpPr>
          <a:xfrm>
            <a:off x="5284933" y="482614"/>
            <a:ext cx="8801963" cy="790575"/>
            <a:chOff x="0" y="0"/>
            <a:chExt cx="11735951" cy="1054100"/>
          </a:xfrm>
        </p:grpSpPr>
        <p:sp>
          <p:nvSpPr>
            <p:cNvPr id="13" name="Freeform 13"/>
            <p:cNvSpPr/>
            <p:nvPr/>
          </p:nvSpPr>
          <p:spPr>
            <a:xfrm>
              <a:off x="0" y="0"/>
              <a:ext cx="11735950" cy="1054100"/>
            </a:xfrm>
            <a:custGeom>
              <a:avLst/>
              <a:gdLst/>
              <a:ahLst/>
              <a:cxnLst/>
              <a:rect l="l" t="t" r="r" b="b"/>
              <a:pathLst>
                <a:path w="11735950" h="1054100">
                  <a:moveTo>
                    <a:pt x="0" y="0"/>
                  </a:moveTo>
                  <a:lnTo>
                    <a:pt x="11735950" y="0"/>
                  </a:lnTo>
                  <a:lnTo>
                    <a:pt x="11735950" y="1054100"/>
                  </a:lnTo>
                  <a:lnTo>
                    <a:pt x="0" y="1054100"/>
                  </a:lnTo>
                  <a:close/>
                </a:path>
              </a:pathLst>
            </a:custGeom>
            <a:solidFill>
              <a:srgbClr val="000000">
                <a:alpha val="0"/>
              </a:srgbClr>
            </a:solidFill>
          </p:spPr>
        </p:sp>
        <p:sp>
          <p:nvSpPr>
            <p:cNvPr id="14" name="TextBox 14"/>
            <p:cNvSpPr txBox="1"/>
            <p:nvPr/>
          </p:nvSpPr>
          <p:spPr>
            <a:xfrm>
              <a:off x="0" y="-95250"/>
              <a:ext cx="11735951" cy="1149350"/>
            </a:xfrm>
            <a:prstGeom prst="rect">
              <a:avLst/>
            </a:prstGeom>
          </p:spPr>
          <p:txBody>
            <a:bodyPr lIns="0" tIns="0" rIns="0" bIns="0" rtlCol="0" anchor="t"/>
            <a:lstStyle/>
            <a:p>
              <a:pPr algn="ctr">
                <a:lnSpc>
                  <a:spcPts val="5484"/>
                </a:lnSpc>
              </a:pPr>
              <a:r>
                <a:rPr lang="en-US" sz="4571">
                  <a:solidFill>
                    <a:srgbClr val="000000"/>
                  </a:solidFill>
                  <a:latin typeface="Times New Roman"/>
                  <a:ea typeface="Times New Roman"/>
                  <a:cs typeface="Times New Roman"/>
                  <a:sym typeface="Times New Roman"/>
                </a:rPr>
                <a:t>ALGORITHM / FRAMEWORK </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20388"/>
            <a:ext cx="4628428" cy="2188902"/>
          </a:xfrm>
          <a:custGeom>
            <a:avLst/>
            <a:gdLst/>
            <a:ahLst/>
            <a:cxnLst/>
            <a:rect l="l" t="t" r="r" b="b"/>
            <a:pathLst>
              <a:path w="4628428" h="2188902">
                <a:moveTo>
                  <a:pt x="0" y="0"/>
                </a:moveTo>
                <a:lnTo>
                  <a:pt x="4628428" y="0"/>
                </a:lnTo>
                <a:lnTo>
                  <a:pt x="4628428" y="2188902"/>
                </a:lnTo>
                <a:lnTo>
                  <a:pt x="0" y="21889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5749"/>
            <a:ext cx="4805252" cy="2153071"/>
          </a:xfrm>
          <a:custGeom>
            <a:avLst/>
            <a:gdLst/>
            <a:ahLst/>
            <a:cxnLst/>
            <a:rect l="l" t="t" r="r" b="b"/>
            <a:pathLst>
              <a:path w="4805252" h="2153071">
                <a:moveTo>
                  <a:pt x="0" y="0"/>
                </a:moveTo>
                <a:lnTo>
                  <a:pt x="4805252" y="0"/>
                </a:lnTo>
                <a:lnTo>
                  <a:pt x="4805252" y="2153071"/>
                </a:lnTo>
                <a:lnTo>
                  <a:pt x="0" y="21530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0" y="482614"/>
            <a:ext cx="4628428" cy="1585149"/>
            <a:chOff x="0" y="0"/>
            <a:chExt cx="6171237" cy="2113531"/>
          </a:xfrm>
        </p:grpSpPr>
        <p:sp>
          <p:nvSpPr>
            <p:cNvPr id="5" name="Freeform 5"/>
            <p:cNvSpPr/>
            <p:nvPr/>
          </p:nvSpPr>
          <p:spPr>
            <a:xfrm>
              <a:off x="0" y="0"/>
              <a:ext cx="6171237" cy="2113531"/>
            </a:xfrm>
            <a:custGeom>
              <a:avLst/>
              <a:gdLst/>
              <a:ahLst/>
              <a:cxnLst/>
              <a:rect l="l" t="t" r="r" b="b"/>
              <a:pathLst>
                <a:path w="6171237" h="2113531">
                  <a:moveTo>
                    <a:pt x="0" y="0"/>
                  </a:moveTo>
                  <a:lnTo>
                    <a:pt x="6171237" y="0"/>
                  </a:lnTo>
                  <a:lnTo>
                    <a:pt x="6171237" y="2113531"/>
                  </a:lnTo>
                  <a:lnTo>
                    <a:pt x="0" y="2113531"/>
                  </a:lnTo>
                  <a:close/>
                </a:path>
              </a:pathLst>
            </a:custGeom>
            <a:solidFill>
              <a:srgbClr val="000000">
                <a:alpha val="0"/>
              </a:srgbClr>
            </a:solidFill>
          </p:spPr>
        </p:sp>
        <p:sp>
          <p:nvSpPr>
            <p:cNvPr id="6" name="TextBox 6"/>
            <p:cNvSpPr txBox="1"/>
            <p:nvPr/>
          </p:nvSpPr>
          <p:spPr>
            <a:xfrm>
              <a:off x="0" y="-95250"/>
              <a:ext cx="6171237" cy="2208781"/>
            </a:xfrm>
            <a:prstGeom prst="rect">
              <a:avLst/>
            </a:prstGeom>
          </p:spPr>
          <p:txBody>
            <a:bodyPr lIns="0" tIns="0" rIns="0" bIns="0" rtlCol="0" anchor="t"/>
            <a:lstStyle/>
            <a:p>
              <a:pPr algn="ctr">
                <a:lnSpc>
                  <a:spcPts val="5484"/>
                </a:lnSpc>
              </a:pPr>
              <a:r>
                <a:rPr lang="en-US" sz="4571">
                  <a:solidFill>
                    <a:srgbClr val="000000"/>
                  </a:solidFill>
                  <a:latin typeface="Times New Roman"/>
                  <a:ea typeface="Times New Roman"/>
                  <a:cs typeface="Times New Roman"/>
                  <a:sym typeface="Times New Roman"/>
                </a:rPr>
                <a:t>FLOWCHART</a:t>
              </a:r>
            </a:p>
            <a:p>
              <a:pPr algn="ctr">
                <a:lnSpc>
                  <a:spcPts val="5484"/>
                </a:lnSpc>
              </a:pPr>
              <a:endParaRPr lang="en-US" sz="4571">
                <a:solidFill>
                  <a:srgbClr val="000000"/>
                </a:solidFill>
                <a:latin typeface="Times New Roman"/>
                <a:ea typeface="Times New Roman"/>
                <a:cs typeface="Times New Roman"/>
                <a:sym typeface="Times New Roman"/>
              </a:endParaRPr>
            </a:p>
          </p:txBody>
        </p:sp>
      </p:grpSp>
      <p:sp>
        <p:nvSpPr>
          <p:cNvPr id="7" name="Freeform 7"/>
          <p:cNvSpPr/>
          <p:nvPr/>
        </p:nvSpPr>
        <p:spPr>
          <a:xfrm>
            <a:off x="7795790" y="5749"/>
            <a:ext cx="8324418" cy="10117318"/>
          </a:xfrm>
          <a:custGeom>
            <a:avLst/>
            <a:gdLst/>
            <a:ahLst/>
            <a:cxnLst/>
            <a:rect l="l" t="t" r="r" b="b"/>
            <a:pathLst>
              <a:path w="8324418" h="10117318">
                <a:moveTo>
                  <a:pt x="0" y="0"/>
                </a:moveTo>
                <a:lnTo>
                  <a:pt x="8324418" y="0"/>
                </a:lnTo>
                <a:lnTo>
                  <a:pt x="8324418" y="10117318"/>
                </a:lnTo>
                <a:lnTo>
                  <a:pt x="0" y="10117318"/>
                </a:lnTo>
                <a:lnTo>
                  <a:pt x="0" y="0"/>
                </a:lnTo>
                <a:close/>
              </a:path>
            </a:pathLst>
          </a:custGeom>
          <a:blipFill>
            <a:blip r:embed="rId6"/>
            <a:stretch>
              <a:fillRect r="-4200"/>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37769" y="3615729"/>
            <a:ext cx="13252486" cy="3946914"/>
            <a:chOff x="0" y="0"/>
            <a:chExt cx="17669981" cy="5262552"/>
          </a:xfrm>
        </p:grpSpPr>
        <p:sp>
          <p:nvSpPr>
            <p:cNvPr id="3" name="Freeform 3"/>
            <p:cNvSpPr/>
            <p:nvPr/>
          </p:nvSpPr>
          <p:spPr>
            <a:xfrm>
              <a:off x="0" y="0"/>
              <a:ext cx="17669982" cy="5262552"/>
            </a:xfrm>
            <a:custGeom>
              <a:avLst/>
              <a:gdLst/>
              <a:ahLst/>
              <a:cxnLst/>
              <a:rect l="l" t="t" r="r" b="b"/>
              <a:pathLst>
                <a:path w="17669982" h="5262552">
                  <a:moveTo>
                    <a:pt x="0" y="0"/>
                  </a:moveTo>
                  <a:lnTo>
                    <a:pt x="17669982" y="0"/>
                  </a:lnTo>
                  <a:lnTo>
                    <a:pt x="17669982" y="5262552"/>
                  </a:lnTo>
                  <a:lnTo>
                    <a:pt x="0" y="5262552"/>
                  </a:lnTo>
                  <a:close/>
                </a:path>
              </a:pathLst>
            </a:custGeom>
            <a:solidFill>
              <a:srgbClr val="000000">
                <a:alpha val="0"/>
              </a:srgbClr>
            </a:solidFill>
          </p:spPr>
        </p:sp>
        <p:sp>
          <p:nvSpPr>
            <p:cNvPr id="4" name="TextBox 4"/>
            <p:cNvSpPr txBox="1"/>
            <p:nvPr/>
          </p:nvSpPr>
          <p:spPr>
            <a:xfrm>
              <a:off x="0" y="-152400"/>
              <a:ext cx="17669981" cy="5414952"/>
            </a:xfrm>
            <a:prstGeom prst="rect">
              <a:avLst/>
            </a:prstGeom>
          </p:spPr>
          <p:txBody>
            <a:bodyPr lIns="0" tIns="0" rIns="0" bIns="0" rtlCol="0" anchor="t"/>
            <a:lstStyle/>
            <a:p>
              <a:pPr algn="just">
                <a:lnSpc>
                  <a:spcPts val="5241"/>
                </a:lnSpc>
              </a:pPr>
              <a:r>
                <a:rPr lang="en-US" sz="3744">
                  <a:solidFill>
                    <a:srgbClr val="000000"/>
                  </a:solidFill>
                  <a:latin typeface="Times New Roman"/>
                  <a:ea typeface="Times New Roman"/>
                  <a:cs typeface="Times New Roman"/>
                  <a:sym typeface="Times New Roman"/>
                </a:rPr>
                <a:t>• Platform: Python application (future enhancement: user-friendly       GUI).</a:t>
              </a:r>
            </a:p>
            <a:p>
              <a:pPr algn="just">
                <a:lnSpc>
                  <a:spcPts val="5241"/>
                </a:lnSpc>
              </a:pPr>
              <a:r>
                <a:rPr lang="en-US" sz="3744">
                  <a:solidFill>
                    <a:srgbClr val="000000"/>
                  </a:solidFill>
                  <a:latin typeface="Times New Roman"/>
                  <a:ea typeface="Times New Roman"/>
                  <a:cs typeface="Times New Roman"/>
                  <a:sym typeface="Times New Roman"/>
                </a:rPr>
                <a:t>• Software Requirements: </a:t>
              </a:r>
            </a:p>
            <a:p>
              <a:pPr algn="just">
                <a:lnSpc>
                  <a:spcPts val="5241"/>
                </a:lnSpc>
              </a:pPr>
              <a:r>
                <a:rPr lang="en-US" sz="3744">
                  <a:solidFill>
                    <a:srgbClr val="000000"/>
                  </a:solidFill>
                  <a:latin typeface="Times New Roman"/>
                  <a:ea typeface="Times New Roman"/>
                  <a:cs typeface="Times New Roman"/>
                  <a:sym typeface="Times New Roman"/>
                </a:rPr>
                <a:t>   Python Libraries: phonenumbers, Scikit-learn (for ML).</a:t>
              </a:r>
            </a:p>
            <a:p>
              <a:pPr algn="just">
                <a:lnSpc>
                  <a:spcPts val="5241"/>
                </a:lnSpc>
              </a:pPr>
              <a:r>
                <a:rPr lang="en-US" sz="3744">
                  <a:solidFill>
                    <a:srgbClr val="000000"/>
                  </a:solidFill>
                  <a:latin typeface="Times New Roman"/>
                  <a:ea typeface="Times New Roman"/>
                  <a:cs typeface="Times New Roman"/>
                  <a:sym typeface="Times New Roman"/>
                </a:rPr>
                <a:t>• Hardware Requirements:  </a:t>
              </a:r>
            </a:p>
            <a:p>
              <a:pPr algn="just">
                <a:lnSpc>
                  <a:spcPts val="5241"/>
                </a:lnSpc>
              </a:pPr>
              <a:r>
                <a:rPr lang="en-US" sz="3744">
                  <a:solidFill>
                    <a:srgbClr val="000000"/>
                  </a:solidFill>
                  <a:latin typeface="Times New Roman"/>
                  <a:ea typeface="Times New Roman"/>
                  <a:cs typeface="Times New Roman"/>
                  <a:sym typeface="Times New Roman"/>
                </a:rPr>
                <a:t>  Any system with Python 3.x installed (Windows/Linux/macOS).</a:t>
              </a:r>
            </a:p>
          </p:txBody>
        </p:sp>
      </p:grpSp>
      <p:sp>
        <p:nvSpPr>
          <p:cNvPr id="5" name="Freeform 5"/>
          <p:cNvSpPr/>
          <p:nvPr/>
        </p:nvSpPr>
        <p:spPr>
          <a:xfrm>
            <a:off x="5268060" y="399869"/>
            <a:ext cx="7990740" cy="2152831"/>
          </a:xfrm>
          <a:custGeom>
            <a:avLst/>
            <a:gdLst/>
            <a:ahLst/>
            <a:cxnLst/>
            <a:rect l="l" t="t" r="r" b="b"/>
            <a:pathLst>
              <a:path w="7990740" h="2152831">
                <a:moveTo>
                  <a:pt x="0" y="0"/>
                </a:moveTo>
                <a:lnTo>
                  <a:pt x="7990740" y="0"/>
                </a:lnTo>
                <a:lnTo>
                  <a:pt x="7990740" y="2152831"/>
                </a:lnTo>
                <a:lnTo>
                  <a:pt x="0" y="21528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5450610" y="602874"/>
            <a:ext cx="8072581" cy="2223458"/>
          </a:xfrm>
          <a:custGeom>
            <a:avLst/>
            <a:gdLst/>
            <a:ahLst/>
            <a:cxnLst/>
            <a:rect l="l" t="t" r="r" b="b"/>
            <a:pathLst>
              <a:path w="8072581" h="2223458">
                <a:moveTo>
                  <a:pt x="0" y="0"/>
                </a:moveTo>
                <a:lnTo>
                  <a:pt x="8072580" y="0"/>
                </a:lnTo>
                <a:lnTo>
                  <a:pt x="8072580" y="2223458"/>
                </a:lnTo>
                <a:lnTo>
                  <a:pt x="0" y="22234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5268060" y="933450"/>
            <a:ext cx="8223390" cy="1485900"/>
            <a:chOff x="0" y="0"/>
            <a:chExt cx="10964520" cy="1981200"/>
          </a:xfrm>
        </p:grpSpPr>
        <p:sp>
          <p:nvSpPr>
            <p:cNvPr id="8" name="Freeform 8"/>
            <p:cNvSpPr/>
            <p:nvPr/>
          </p:nvSpPr>
          <p:spPr>
            <a:xfrm>
              <a:off x="0" y="0"/>
              <a:ext cx="10964520" cy="1981200"/>
            </a:xfrm>
            <a:custGeom>
              <a:avLst/>
              <a:gdLst/>
              <a:ahLst/>
              <a:cxnLst/>
              <a:rect l="l" t="t" r="r" b="b"/>
              <a:pathLst>
                <a:path w="10964520" h="1981200">
                  <a:moveTo>
                    <a:pt x="0" y="0"/>
                  </a:moveTo>
                  <a:lnTo>
                    <a:pt x="10964520" y="0"/>
                  </a:lnTo>
                  <a:lnTo>
                    <a:pt x="10964520" y="1981200"/>
                  </a:lnTo>
                  <a:lnTo>
                    <a:pt x="0" y="1981200"/>
                  </a:lnTo>
                  <a:close/>
                </a:path>
              </a:pathLst>
            </a:custGeom>
            <a:solidFill>
              <a:srgbClr val="000000">
                <a:alpha val="0"/>
              </a:srgbClr>
            </a:solidFill>
          </p:spPr>
        </p:sp>
        <p:sp>
          <p:nvSpPr>
            <p:cNvPr id="9" name="TextBox 9"/>
            <p:cNvSpPr txBox="1"/>
            <p:nvPr/>
          </p:nvSpPr>
          <p:spPr>
            <a:xfrm>
              <a:off x="0" y="-95250"/>
              <a:ext cx="10964520" cy="2076450"/>
            </a:xfrm>
            <a:prstGeom prst="rect">
              <a:avLst/>
            </a:prstGeom>
          </p:spPr>
          <p:txBody>
            <a:bodyPr lIns="0" tIns="0" rIns="0" bIns="0" rtlCol="0" anchor="t"/>
            <a:lstStyle/>
            <a:p>
              <a:pPr algn="ctr">
                <a:lnSpc>
                  <a:spcPts val="5513"/>
                </a:lnSpc>
              </a:pPr>
              <a:r>
                <a:rPr lang="en-US" sz="4594">
                  <a:solidFill>
                    <a:srgbClr val="000000"/>
                  </a:solidFill>
                  <a:latin typeface="Times New Roman"/>
                  <a:ea typeface="Times New Roman"/>
                  <a:cs typeface="Times New Roman"/>
                  <a:sym typeface="Times New Roman"/>
                </a:rPr>
                <a:t>OPERATING ENVIRONMENT </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grpSp>
        <p:nvGrpSpPr>
          <p:cNvPr id="4" name="Group 4"/>
          <p:cNvGrpSpPr/>
          <p:nvPr/>
        </p:nvGrpSpPr>
        <p:grpSpPr>
          <a:xfrm>
            <a:off x="3124769" y="3475638"/>
            <a:ext cx="12549179" cy="4133570"/>
            <a:chOff x="0" y="0"/>
            <a:chExt cx="16732239" cy="5511427"/>
          </a:xfrm>
        </p:grpSpPr>
        <p:sp>
          <p:nvSpPr>
            <p:cNvPr id="5" name="Freeform 5"/>
            <p:cNvSpPr/>
            <p:nvPr/>
          </p:nvSpPr>
          <p:spPr>
            <a:xfrm>
              <a:off x="0" y="0"/>
              <a:ext cx="16732239" cy="5511427"/>
            </a:xfrm>
            <a:custGeom>
              <a:avLst/>
              <a:gdLst/>
              <a:ahLst/>
              <a:cxnLst/>
              <a:rect l="l" t="t" r="r" b="b"/>
              <a:pathLst>
                <a:path w="16732239" h="5511427">
                  <a:moveTo>
                    <a:pt x="0" y="0"/>
                  </a:moveTo>
                  <a:lnTo>
                    <a:pt x="16732239" y="0"/>
                  </a:lnTo>
                  <a:lnTo>
                    <a:pt x="16732239" y="5511427"/>
                  </a:lnTo>
                  <a:lnTo>
                    <a:pt x="0" y="5511427"/>
                  </a:lnTo>
                  <a:close/>
                </a:path>
              </a:pathLst>
            </a:custGeom>
            <a:solidFill>
              <a:srgbClr val="000000">
                <a:alpha val="0"/>
              </a:srgbClr>
            </a:solidFill>
          </p:spPr>
        </p:sp>
        <p:sp>
          <p:nvSpPr>
            <p:cNvPr id="6" name="TextBox 6"/>
            <p:cNvSpPr txBox="1"/>
            <p:nvPr/>
          </p:nvSpPr>
          <p:spPr>
            <a:xfrm>
              <a:off x="0" y="-152400"/>
              <a:ext cx="16732239" cy="5663827"/>
            </a:xfrm>
            <a:prstGeom prst="rect">
              <a:avLst/>
            </a:prstGeom>
          </p:spPr>
          <p:txBody>
            <a:bodyPr lIns="0" tIns="0" rIns="0" bIns="0" rtlCol="0" anchor="t"/>
            <a:lstStyle/>
            <a:p>
              <a:pPr marL="877208" lvl="2" indent="-292403" algn="just">
                <a:lnSpc>
                  <a:spcPts val="5372"/>
                </a:lnSpc>
                <a:buFont typeface="Arial"/>
                <a:buChar char="⚬"/>
              </a:pPr>
              <a:r>
                <a:rPr lang="en-US" sz="3836">
                  <a:solidFill>
                    <a:srgbClr val="000000"/>
                  </a:solidFill>
                  <a:latin typeface="Times New Roman"/>
                  <a:ea typeface="Times New Roman"/>
                  <a:cs typeface="Times New Roman"/>
                  <a:sym typeface="Times New Roman"/>
                </a:rPr>
                <a:t>Backend: Validates numbers using phonenumbers, applies ML (KNN) for spam detection, and processes data locally.</a:t>
              </a:r>
            </a:p>
            <a:p>
              <a:pPr marL="877208" lvl="2" indent="-292403" algn="just">
                <a:lnSpc>
                  <a:spcPts val="5372"/>
                </a:lnSpc>
                <a:buFont typeface="Arial"/>
                <a:buChar char="⚬"/>
              </a:pPr>
              <a:r>
                <a:rPr lang="en-US" sz="3836">
                  <a:solidFill>
                    <a:srgbClr val="000000"/>
                  </a:solidFill>
                  <a:latin typeface="Times New Roman"/>
                  <a:ea typeface="Times New Roman"/>
                  <a:cs typeface="Times New Roman"/>
                  <a:sym typeface="Times New Roman"/>
                </a:rPr>
                <a:t>Frontend: Simple interface for input and displays carrier, location, spam status, and time zone.</a:t>
              </a:r>
            </a:p>
            <a:p>
              <a:pPr marL="877208" lvl="2" indent="-292403" algn="l">
                <a:lnSpc>
                  <a:spcPts val="5512"/>
                </a:lnSpc>
              </a:pPr>
              <a:endParaRPr lang="en-US" sz="3836">
                <a:solidFill>
                  <a:srgbClr val="000000"/>
                </a:solidFill>
                <a:latin typeface="Times New Roman"/>
                <a:ea typeface="Times New Roman"/>
                <a:cs typeface="Times New Roman"/>
                <a:sym typeface="Times New Roman"/>
              </a:endParaRPr>
            </a:p>
          </p:txBody>
        </p:sp>
      </p:grpSp>
      <p:sp>
        <p:nvSpPr>
          <p:cNvPr id="7" name="Freeform 7"/>
          <p:cNvSpPr/>
          <p:nvPr/>
        </p:nvSpPr>
        <p:spPr>
          <a:xfrm>
            <a:off x="5264261" y="914236"/>
            <a:ext cx="8332350" cy="2184619"/>
          </a:xfrm>
          <a:custGeom>
            <a:avLst/>
            <a:gdLst/>
            <a:ahLst/>
            <a:cxnLst/>
            <a:rect l="l" t="t" r="r" b="b"/>
            <a:pathLst>
              <a:path w="8332350" h="2184619">
                <a:moveTo>
                  <a:pt x="0" y="0"/>
                </a:moveTo>
                <a:lnTo>
                  <a:pt x="8332350" y="0"/>
                </a:lnTo>
                <a:lnTo>
                  <a:pt x="8332350" y="2184619"/>
                </a:lnTo>
                <a:lnTo>
                  <a:pt x="0" y="21846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423022" y="1190135"/>
            <a:ext cx="8544370" cy="2217721"/>
          </a:xfrm>
          <a:custGeom>
            <a:avLst/>
            <a:gdLst/>
            <a:ahLst/>
            <a:cxnLst/>
            <a:rect l="l" t="t" r="r" b="b"/>
            <a:pathLst>
              <a:path w="8544370" h="2217721">
                <a:moveTo>
                  <a:pt x="0" y="0"/>
                </a:moveTo>
                <a:lnTo>
                  <a:pt x="8544370" y="0"/>
                </a:lnTo>
                <a:lnTo>
                  <a:pt x="8544370" y="2217721"/>
                </a:lnTo>
                <a:lnTo>
                  <a:pt x="0" y="22177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9" name="Group 9"/>
          <p:cNvGrpSpPr/>
          <p:nvPr/>
        </p:nvGrpSpPr>
        <p:grpSpPr>
          <a:xfrm>
            <a:off x="5461613" y="1379816"/>
            <a:ext cx="7937647" cy="1381125"/>
            <a:chOff x="0" y="0"/>
            <a:chExt cx="10583529" cy="1841500"/>
          </a:xfrm>
        </p:grpSpPr>
        <p:sp>
          <p:nvSpPr>
            <p:cNvPr id="10" name="Freeform 10"/>
            <p:cNvSpPr/>
            <p:nvPr/>
          </p:nvSpPr>
          <p:spPr>
            <a:xfrm>
              <a:off x="0" y="0"/>
              <a:ext cx="10583529" cy="1841500"/>
            </a:xfrm>
            <a:custGeom>
              <a:avLst/>
              <a:gdLst/>
              <a:ahLst/>
              <a:cxnLst/>
              <a:rect l="l" t="t" r="r" b="b"/>
              <a:pathLst>
                <a:path w="10583529" h="1841500">
                  <a:moveTo>
                    <a:pt x="0" y="0"/>
                  </a:moveTo>
                  <a:lnTo>
                    <a:pt x="10583529" y="0"/>
                  </a:lnTo>
                  <a:lnTo>
                    <a:pt x="10583529" y="1841500"/>
                  </a:lnTo>
                  <a:lnTo>
                    <a:pt x="0" y="1841500"/>
                  </a:lnTo>
                  <a:close/>
                </a:path>
              </a:pathLst>
            </a:custGeom>
            <a:solidFill>
              <a:srgbClr val="000000">
                <a:alpha val="0"/>
              </a:srgbClr>
            </a:solidFill>
          </p:spPr>
        </p:sp>
        <p:sp>
          <p:nvSpPr>
            <p:cNvPr id="11" name="TextBox 11"/>
            <p:cNvSpPr txBox="1"/>
            <p:nvPr/>
          </p:nvSpPr>
          <p:spPr>
            <a:xfrm>
              <a:off x="0" y="-85725"/>
              <a:ext cx="10583529" cy="1927225"/>
            </a:xfrm>
            <a:prstGeom prst="rect">
              <a:avLst/>
            </a:prstGeom>
          </p:spPr>
          <p:txBody>
            <a:bodyPr lIns="0" tIns="0" rIns="0" bIns="0" rtlCol="0" anchor="t"/>
            <a:lstStyle/>
            <a:p>
              <a:pPr algn="ctr">
                <a:lnSpc>
                  <a:spcPts val="5170"/>
                </a:lnSpc>
              </a:pPr>
              <a:r>
                <a:rPr lang="en-US" sz="4309">
                  <a:solidFill>
                    <a:srgbClr val="000000"/>
                  </a:solidFill>
                  <a:latin typeface="Times New Roman"/>
                  <a:ea typeface="Times New Roman"/>
                  <a:cs typeface="Times New Roman"/>
                  <a:sym typeface="Times New Roman"/>
                </a:rPr>
                <a:t>IMPLEMENTATION DETAILS</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5" name="Freeform 5"/>
          <p:cNvSpPr/>
          <p:nvPr/>
        </p:nvSpPr>
        <p:spPr>
          <a:xfrm flipH="1" flipV="1">
            <a:off x="-3530978" y="-240724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grpSp>
        <p:nvGrpSpPr>
          <p:cNvPr id="6" name="Group 6"/>
          <p:cNvGrpSpPr/>
          <p:nvPr/>
        </p:nvGrpSpPr>
        <p:grpSpPr>
          <a:xfrm>
            <a:off x="3680067" y="3625254"/>
            <a:ext cx="11522979" cy="5582231"/>
            <a:chOff x="0" y="0"/>
            <a:chExt cx="15363972" cy="7442975"/>
          </a:xfrm>
        </p:grpSpPr>
        <p:sp>
          <p:nvSpPr>
            <p:cNvPr id="7" name="Freeform 7"/>
            <p:cNvSpPr/>
            <p:nvPr/>
          </p:nvSpPr>
          <p:spPr>
            <a:xfrm>
              <a:off x="0" y="0"/>
              <a:ext cx="15363972" cy="7442974"/>
            </a:xfrm>
            <a:custGeom>
              <a:avLst/>
              <a:gdLst/>
              <a:ahLst/>
              <a:cxnLst/>
              <a:rect l="l" t="t" r="r" b="b"/>
              <a:pathLst>
                <a:path w="15363972" h="7442974">
                  <a:moveTo>
                    <a:pt x="0" y="0"/>
                  </a:moveTo>
                  <a:lnTo>
                    <a:pt x="15363972" y="0"/>
                  </a:lnTo>
                  <a:lnTo>
                    <a:pt x="15363972" y="7442974"/>
                  </a:lnTo>
                  <a:lnTo>
                    <a:pt x="0" y="7442974"/>
                  </a:lnTo>
                  <a:close/>
                </a:path>
              </a:pathLst>
            </a:custGeom>
            <a:solidFill>
              <a:srgbClr val="000000">
                <a:alpha val="0"/>
              </a:srgbClr>
            </a:solidFill>
          </p:spPr>
        </p:sp>
        <p:sp>
          <p:nvSpPr>
            <p:cNvPr id="8" name="TextBox 8"/>
            <p:cNvSpPr txBox="1"/>
            <p:nvPr/>
          </p:nvSpPr>
          <p:spPr>
            <a:xfrm>
              <a:off x="0" y="-142875"/>
              <a:ext cx="15363972" cy="7585850"/>
            </a:xfrm>
            <a:prstGeom prst="rect">
              <a:avLst/>
            </a:prstGeom>
          </p:spPr>
          <p:txBody>
            <a:bodyPr lIns="0" tIns="0" rIns="0" bIns="0" rtlCol="0" anchor="t"/>
            <a:lstStyle/>
            <a:p>
              <a:pPr algn="just">
                <a:lnSpc>
                  <a:spcPts val="5490"/>
                </a:lnSpc>
              </a:pPr>
              <a:r>
                <a:rPr lang="en-US" sz="3922">
                  <a:solidFill>
                    <a:srgbClr val="000000"/>
                  </a:solidFill>
                  <a:latin typeface="Times New Roman"/>
                  <a:ea typeface="Times New Roman"/>
                  <a:cs typeface="Times New Roman"/>
                  <a:sym typeface="Times New Roman"/>
                </a:rPr>
                <a:t>Dial Detective provides phone number validation and spam detection, ensuring a fully independent and reliable system without external services. It enhances fraud prevention, security, and verification, making communication safer. Future enhancements will focus on improving accuracy, developing a mobile app version, and enhancing machine learning models for better performance.</a:t>
              </a:r>
            </a:p>
          </p:txBody>
        </p:sp>
      </p:grpSp>
      <p:sp>
        <p:nvSpPr>
          <p:cNvPr id="9" name="Freeform 9"/>
          <p:cNvSpPr/>
          <p:nvPr/>
        </p:nvSpPr>
        <p:spPr>
          <a:xfrm>
            <a:off x="6021566" y="1391768"/>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091016" y="1533952"/>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6130126" y="1965604"/>
            <a:ext cx="6027748" cy="853389"/>
            <a:chOff x="0" y="0"/>
            <a:chExt cx="8036997" cy="1137852"/>
          </a:xfrm>
        </p:grpSpPr>
        <p:sp>
          <p:nvSpPr>
            <p:cNvPr id="12" name="Freeform 12"/>
            <p:cNvSpPr/>
            <p:nvPr/>
          </p:nvSpPr>
          <p:spPr>
            <a:xfrm>
              <a:off x="0" y="0"/>
              <a:ext cx="8036997" cy="1137852"/>
            </a:xfrm>
            <a:custGeom>
              <a:avLst/>
              <a:gdLst/>
              <a:ahLst/>
              <a:cxnLst/>
              <a:rect l="l" t="t" r="r" b="b"/>
              <a:pathLst>
                <a:path w="8036997" h="1137852">
                  <a:moveTo>
                    <a:pt x="0" y="0"/>
                  </a:moveTo>
                  <a:lnTo>
                    <a:pt x="8036997" y="0"/>
                  </a:lnTo>
                  <a:lnTo>
                    <a:pt x="8036997" y="1137852"/>
                  </a:lnTo>
                  <a:lnTo>
                    <a:pt x="0" y="1137852"/>
                  </a:lnTo>
                  <a:close/>
                </a:path>
              </a:pathLst>
            </a:custGeom>
            <a:solidFill>
              <a:srgbClr val="000000">
                <a:alpha val="0"/>
              </a:srgbClr>
            </a:solidFill>
          </p:spPr>
        </p:sp>
        <p:sp>
          <p:nvSpPr>
            <p:cNvPr id="13" name="TextBox 13"/>
            <p:cNvSpPr txBox="1"/>
            <p:nvPr/>
          </p:nvSpPr>
          <p:spPr>
            <a:xfrm>
              <a:off x="0" y="-104775"/>
              <a:ext cx="8036997" cy="1242627"/>
            </a:xfrm>
            <a:prstGeom prst="rect">
              <a:avLst/>
            </a:prstGeom>
          </p:spPr>
          <p:txBody>
            <a:bodyPr lIns="0" tIns="0" rIns="0" bIns="0" rtlCol="0" anchor="t"/>
            <a:lstStyle/>
            <a:p>
              <a:pPr algn="ctr">
                <a:lnSpc>
                  <a:spcPts val="5916"/>
                </a:lnSpc>
              </a:pPr>
              <a:r>
                <a:rPr lang="en-US" sz="4930">
                  <a:solidFill>
                    <a:srgbClr val="000000"/>
                  </a:solidFill>
                  <a:latin typeface="Times New Roman"/>
                  <a:ea typeface="Times New Roman"/>
                  <a:cs typeface="Times New Roman"/>
                  <a:sym typeface="Times New Roman"/>
                </a:rPr>
                <a:t>CONCLUSION</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3082137" y="-495020"/>
            <a:ext cx="9287959" cy="8409825"/>
          </a:xfrm>
          <a:custGeom>
            <a:avLst/>
            <a:gdLst/>
            <a:ahLst/>
            <a:cxnLst/>
            <a:rect l="l" t="t" r="r" b="b"/>
            <a:pathLst>
              <a:path w="9287959" h="8409825">
                <a:moveTo>
                  <a:pt x="9287959" y="8409825"/>
                </a:moveTo>
                <a:lnTo>
                  <a:pt x="0" y="8409825"/>
                </a:lnTo>
                <a:lnTo>
                  <a:pt x="0" y="0"/>
                </a:lnTo>
                <a:lnTo>
                  <a:pt x="9287959" y="0"/>
                </a:lnTo>
                <a:lnTo>
                  <a:pt x="9287959" y="8409825"/>
                </a:lnTo>
                <a:close/>
              </a:path>
            </a:pathLst>
          </a:custGeom>
          <a:blipFill>
            <a:blip r:embed="rId2">
              <a:extLst>
                <a:ext uri="{96DAC541-7B7A-43D3-8B79-37D633B846F1}">
                  <asvg:svgBlip xmlns:asvg="http://schemas.microsoft.com/office/drawing/2016/SVG/main" r:embed="rId3"/>
                </a:ext>
              </a:extLst>
            </a:blip>
            <a:stretch>
              <a:fillRect t="-15" b="-15"/>
            </a:stretch>
          </a:blipFill>
        </p:spPr>
      </p:sp>
      <p:grpSp>
        <p:nvGrpSpPr>
          <p:cNvPr id="3" name="Group 3"/>
          <p:cNvGrpSpPr/>
          <p:nvPr/>
        </p:nvGrpSpPr>
        <p:grpSpPr>
          <a:xfrm>
            <a:off x="1202807" y="3683574"/>
            <a:ext cx="14460595" cy="4518466"/>
            <a:chOff x="0" y="0"/>
            <a:chExt cx="19280793" cy="6024621"/>
          </a:xfrm>
        </p:grpSpPr>
        <p:sp>
          <p:nvSpPr>
            <p:cNvPr id="4" name="Freeform 4"/>
            <p:cNvSpPr/>
            <p:nvPr/>
          </p:nvSpPr>
          <p:spPr>
            <a:xfrm>
              <a:off x="0" y="0"/>
              <a:ext cx="19280794" cy="6024621"/>
            </a:xfrm>
            <a:custGeom>
              <a:avLst/>
              <a:gdLst/>
              <a:ahLst/>
              <a:cxnLst/>
              <a:rect l="l" t="t" r="r" b="b"/>
              <a:pathLst>
                <a:path w="19280794" h="6024621">
                  <a:moveTo>
                    <a:pt x="0" y="0"/>
                  </a:moveTo>
                  <a:lnTo>
                    <a:pt x="19280794" y="0"/>
                  </a:lnTo>
                  <a:lnTo>
                    <a:pt x="19280794" y="6024621"/>
                  </a:lnTo>
                  <a:lnTo>
                    <a:pt x="0" y="6024621"/>
                  </a:lnTo>
                  <a:close/>
                </a:path>
              </a:pathLst>
            </a:custGeom>
            <a:solidFill>
              <a:srgbClr val="000000">
                <a:alpha val="0"/>
              </a:srgbClr>
            </a:solidFill>
          </p:spPr>
        </p:sp>
        <p:sp>
          <p:nvSpPr>
            <p:cNvPr id="5" name="TextBox 5"/>
            <p:cNvSpPr txBox="1"/>
            <p:nvPr/>
          </p:nvSpPr>
          <p:spPr>
            <a:xfrm>
              <a:off x="0" y="-142875"/>
              <a:ext cx="19280793" cy="6167496"/>
            </a:xfrm>
            <a:prstGeom prst="rect">
              <a:avLst/>
            </a:prstGeom>
          </p:spPr>
          <p:txBody>
            <a:bodyPr lIns="0" tIns="0" rIns="0" bIns="0" rtlCol="0" anchor="t"/>
            <a:lstStyle/>
            <a:p>
              <a:pPr marL="824629" lvl="2" indent="-274876" algn="just">
                <a:lnSpc>
                  <a:spcPts val="5050"/>
                </a:lnSpc>
                <a:buFont typeface="Arial"/>
                <a:buChar char="⚬"/>
              </a:pPr>
              <a:r>
                <a:rPr lang="en-US" sz="3607">
                  <a:solidFill>
                    <a:srgbClr val="000000"/>
                  </a:solidFill>
                  <a:latin typeface="Times New Roman"/>
                  <a:ea typeface="Times New Roman"/>
                  <a:cs typeface="Times New Roman"/>
                  <a:sym typeface="Times New Roman"/>
                </a:rPr>
                <a:t>https://www.irjmets.com/uploadedfiles/paper/issue_6_june_2022/25455/final/fin_irjmets1654458194.pdf</a:t>
              </a:r>
            </a:p>
            <a:p>
              <a:pPr marL="824629" lvl="2" indent="-274876" algn="just">
                <a:lnSpc>
                  <a:spcPts val="5050"/>
                </a:lnSpc>
                <a:buFont typeface="Arial"/>
                <a:buChar char="⚬"/>
              </a:pPr>
              <a:r>
                <a:rPr lang="en-US" sz="3607">
                  <a:solidFill>
                    <a:srgbClr val="000000"/>
                  </a:solidFill>
                  <a:latin typeface="Times New Roman"/>
                  <a:ea typeface="Times New Roman"/>
                  <a:cs typeface="Times New Roman"/>
                  <a:sym typeface="Times New Roman"/>
                </a:rPr>
                <a:t>https://www.questjournals.org/jses/papers/Vol9-issue-5/09054854.pdf</a:t>
              </a:r>
            </a:p>
            <a:p>
              <a:pPr marL="824629" lvl="2" indent="-274876" algn="just">
                <a:lnSpc>
                  <a:spcPts val="5050"/>
                </a:lnSpc>
                <a:buFont typeface="Arial"/>
                <a:buChar char="⚬"/>
              </a:pPr>
              <a:r>
                <a:rPr lang="en-US" sz="3607">
                  <a:solidFill>
                    <a:srgbClr val="000000"/>
                  </a:solidFill>
                  <a:latin typeface="Times New Roman"/>
                  <a:ea typeface="Times New Roman"/>
                  <a:cs typeface="Times New Roman"/>
                  <a:sym typeface="Times New Roman"/>
                </a:rPr>
                <a:t>https://amcdon.com/papers/phonenumbers-chi21.pdf</a:t>
              </a:r>
            </a:p>
            <a:p>
              <a:pPr marL="824629" lvl="2" indent="-274876" algn="just">
                <a:lnSpc>
                  <a:spcPts val="5050"/>
                </a:lnSpc>
                <a:buFont typeface="Arial"/>
                <a:buChar char="⚬"/>
              </a:pPr>
              <a:r>
                <a:rPr lang="en-US" sz="3607">
                  <a:solidFill>
                    <a:srgbClr val="000000"/>
                  </a:solidFill>
                  <a:latin typeface="Times New Roman"/>
                  <a:ea typeface="Times New Roman"/>
                  <a:cs typeface="Times New Roman"/>
                  <a:sym typeface="Times New Roman"/>
                </a:rPr>
                <a:t>https://www.scribd.com/document/633736258/PHONE-TRACKING-using python </a:t>
              </a:r>
            </a:p>
            <a:p>
              <a:pPr marL="824629" lvl="2" indent="-274876" algn="just">
                <a:lnSpc>
                  <a:spcPts val="5050"/>
                </a:lnSpc>
              </a:pPr>
              <a:endParaRPr lang="en-US" sz="3607">
                <a:solidFill>
                  <a:srgbClr val="000000"/>
                </a:solidFill>
                <a:latin typeface="Times New Roman"/>
                <a:ea typeface="Times New Roman"/>
                <a:cs typeface="Times New Roman"/>
                <a:sym typeface="Times New Roman"/>
              </a:endParaRPr>
            </a:p>
          </p:txBody>
        </p:sp>
      </p:grpSp>
      <p:sp>
        <p:nvSpPr>
          <p:cNvPr id="6" name="Freeform 6"/>
          <p:cNvSpPr/>
          <p:nvPr/>
        </p:nvSpPr>
        <p:spPr>
          <a:xfrm>
            <a:off x="1202807" y="1455172"/>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272257" y="1597356"/>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1311367" y="2029008"/>
            <a:ext cx="6027748" cy="853389"/>
            <a:chOff x="0" y="0"/>
            <a:chExt cx="8036997" cy="1137852"/>
          </a:xfrm>
        </p:grpSpPr>
        <p:sp>
          <p:nvSpPr>
            <p:cNvPr id="9" name="Freeform 9"/>
            <p:cNvSpPr/>
            <p:nvPr/>
          </p:nvSpPr>
          <p:spPr>
            <a:xfrm>
              <a:off x="0" y="0"/>
              <a:ext cx="8036997" cy="1137852"/>
            </a:xfrm>
            <a:custGeom>
              <a:avLst/>
              <a:gdLst/>
              <a:ahLst/>
              <a:cxnLst/>
              <a:rect l="l" t="t" r="r" b="b"/>
              <a:pathLst>
                <a:path w="8036997" h="1137852">
                  <a:moveTo>
                    <a:pt x="0" y="0"/>
                  </a:moveTo>
                  <a:lnTo>
                    <a:pt x="8036997" y="0"/>
                  </a:lnTo>
                  <a:lnTo>
                    <a:pt x="8036997" y="1137852"/>
                  </a:lnTo>
                  <a:lnTo>
                    <a:pt x="0" y="1137852"/>
                  </a:lnTo>
                  <a:close/>
                </a:path>
              </a:pathLst>
            </a:custGeom>
            <a:solidFill>
              <a:srgbClr val="000000">
                <a:alpha val="0"/>
              </a:srgbClr>
            </a:solidFill>
          </p:spPr>
        </p:sp>
        <p:sp>
          <p:nvSpPr>
            <p:cNvPr id="10" name="TextBox 10"/>
            <p:cNvSpPr txBox="1"/>
            <p:nvPr/>
          </p:nvSpPr>
          <p:spPr>
            <a:xfrm>
              <a:off x="0" y="-104775"/>
              <a:ext cx="8036997" cy="1242627"/>
            </a:xfrm>
            <a:prstGeom prst="rect">
              <a:avLst/>
            </a:prstGeom>
          </p:spPr>
          <p:txBody>
            <a:bodyPr lIns="0" tIns="0" rIns="0" bIns="0" rtlCol="0" anchor="t"/>
            <a:lstStyle/>
            <a:p>
              <a:pPr algn="ctr">
                <a:lnSpc>
                  <a:spcPts val="5916"/>
                </a:lnSpc>
              </a:pPr>
              <a:r>
                <a:rPr lang="en-US" sz="4930">
                  <a:solidFill>
                    <a:srgbClr val="000000"/>
                  </a:solidFill>
                  <a:latin typeface="Times New Roman"/>
                  <a:ea typeface="Times New Roman"/>
                  <a:cs typeface="Times New Roman"/>
                  <a:sym typeface="Times New Roman"/>
                </a:rPr>
                <a:t>REFERENCES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5" name="Freeform 5"/>
          <p:cNvSpPr/>
          <p:nvPr/>
        </p:nvSpPr>
        <p:spPr>
          <a:xfrm flipH="1" flipV="1">
            <a:off x="-3530978" y="-240724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grpSp>
        <p:nvGrpSpPr>
          <p:cNvPr id="6" name="Group 6"/>
          <p:cNvGrpSpPr/>
          <p:nvPr/>
        </p:nvGrpSpPr>
        <p:grpSpPr>
          <a:xfrm>
            <a:off x="5063569" y="4095335"/>
            <a:ext cx="8784324" cy="1432917"/>
            <a:chOff x="0" y="0"/>
            <a:chExt cx="11712432" cy="1910556"/>
          </a:xfrm>
        </p:grpSpPr>
        <p:sp>
          <p:nvSpPr>
            <p:cNvPr id="7" name="Freeform 7"/>
            <p:cNvSpPr/>
            <p:nvPr/>
          </p:nvSpPr>
          <p:spPr>
            <a:xfrm>
              <a:off x="0" y="0"/>
              <a:ext cx="11712432" cy="1910556"/>
            </a:xfrm>
            <a:custGeom>
              <a:avLst/>
              <a:gdLst/>
              <a:ahLst/>
              <a:cxnLst/>
              <a:rect l="l" t="t" r="r" b="b"/>
              <a:pathLst>
                <a:path w="11712432" h="1910556">
                  <a:moveTo>
                    <a:pt x="0" y="0"/>
                  </a:moveTo>
                  <a:lnTo>
                    <a:pt x="11712432" y="0"/>
                  </a:lnTo>
                  <a:lnTo>
                    <a:pt x="11712432" y="1910556"/>
                  </a:lnTo>
                  <a:lnTo>
                    <a:pt x="0" y="1910556"/>
                  </a:lnTo>
                  <a:close/>
                </a:path>
              </a:pathLst>
            </a:custGeom>
            <a:solidFill>
              <a:srgbClr val="000000">
                <a:alpha val="0"/>
              </a:srgbClr>
            </a:solidFill>
          </p:spPr>
        </p:sp>
        <p:sp>
          <p:nvSpPr>
            <p:cNvPr id="8" name="TextBox 8"/>
            <p:cNvSpPr txBox="1"/>
            <p:nvPr/>
          </p:nvSpPr>
          <p:spPr>
            <a:xfrm>
              <a:off x="0" y="-171450"/>
              <a:ext cx="11712432" cy="2082006"/>
            </a:xfrm>
            <a:prstGeom prst="rect">
              <a:avLst/>
            </a:prstGeom>
          </p:spPr>
          <p:txBody>
            <a:bodyPr lIns="0" tIns="0" rIns="0" bIns="0" rtlCol="0" anchor="t"/>
            <a:lstStyle/>
            <a:p>
              <a:pPr algn="ctr">
                <a:lnSpc>
                  <a:spcPts val="10011"/>
                </a:lnSpc>
              </a:pPr>
              <a:r>
                <a:rPr lang="en-US" sz="8344">
                  <a:solidFill>
                    <a:srgbClr val="000000"/>
                  </a:solidFill>
                  <a:latin typeface="Times New Roman"/>
                  <a:ea typeface="Times New Roman"/>
                  <a:cs typeface="Times New Roman"/>
                  <a:sym typeface="Times New Roman"/>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5" name="Freeform 5"/>
          <p:cNvSpPr/>
          <p:nvPr/>
        </p:nvSpPr>
        <p:spPr>
          <a:xfrm flipH="1" flipV="1">
            <a:off x="-3530978" y="-240724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6" name="Freeform 6"/>
          <p:cNvSpPr/>
          <p:nvPr/>
        </p:nvSpPr>
        <p:spPr>
          <a:xfrm>
            <a:off x="6021566" y="1391768"/>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6091016" y="1533952"/>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8" name="Group 8"/>
          <p:cNvGrpSpPr/>
          <p:nvPr/>
        </p:nvGrpSpPr>
        <p:grpSpPr>
          <a:xfrm>
            <a:off x="3241032" y="4114146"/>
            <a:ext cx="11957675" cy="4583076"/>
            <a:chOff x="0" y="0"/>
            <a:chExt cx="15943567" cy="6110768"/>
          </a:xfrm>
        </p:grpSpPr>
        <p:sp>
          <p:nvSpPr>
            <p:cNvPr id="9" name="Freeform 9"/>
            <p:cNvSpPr/>
            <p:nvPr/>
          </p:nvSpPr>
          <p:spPr>
            <a:xfrm>
              <a:off x="0" y="0"/>
              <a:ext cx="15943566" cy="6110768"/>
            </a:xfrm>
            <a:custGeom>
              <a:avLst/>
              <a:gdLst/>
              <a:ahLst/>
              <a:cxnLst/>
              <a:rect l="l" t="t" r="r" b="b"/>
              <a:pathLst>
                <a:path w="15943566" h="6110768">
                  <a:moveTo>
                    <a:pt x="0" y="0"/>
                  </a:moveTo>
                  <a:lnTo>
                    <a:pt x="15943566" y="0"/>
                  </a:lnTo>
                  <a:lnTo>
                    <a:pt x="15943566" y="6110768"/>
                  </a:lnTo>
                  <a:lnTo>
                    <a:pt x="0" y="6110768"/>
                  </a:lnTo>
                  <a:close/>
                </a:path>
              </a:pathLst>
            </a:custGeom>
            <a:solidFill>
              <a:srgbClr val="000000">
                <a:alpha val="0"/>
              </a:srgbClr>
            </a:solidFill>
          </p:spPr>
        </p:sp>
        <p:sp>
          <p:nvSpPr>
            <p:cNvPr id="10" name="TextBox 10"/>
            <p:cNvSpPr txBox="1"/>
            <p:nvPr/>
          </p:nvSpPr>
          <p:spPr>
            <a:xfrm>
              <a:off x="0" y="-142875"/>
              <a:ext cx="15943567" cy="6253643"/>
            </a:xfrm>
            <a:prstGeom prst="rect">
              <a:avLst/>
            </a:prstGeom>
          </p:spPr>
          <p:txBody>
            <a:bodyPr lIns="0" tIns="0" rIns="0" bIns="0" rtlCol="0" anchor="t"/>
            <a:lstStyle/>
            <a:p>
              <a:pPr algn="just">
                <a:lnSpc>
                  <a:spcPts val="5163"/>
                </a:lnSpc>
              </a:pPr>
              <a:r>
                <a:rPr lang="en-US" sz="3687">
                  <a:solidFill>
                    <a:srgbClr val="000000"/>
                  </a:solidFill>
                  <a:latin typeface="Times New Roman"/>
                  <a:ea typeface="Times New Roman"/>
                  <a:cs typeface="Times New Roman"/>
                  <a:sym typeface="Times New Roman"/>
                </a:rPr>
                <a:t>Dial Detective is an advanced system designed for phone number validation and data extraction, offering essential details like location, network provider, time zone, and spam detection. It is crucial for fraud detection, security, and verification, helping organizations and individuals identify potential threats, prevent scams, and ensure reliable communication.</a:t>
              </a:r>
            </a:p>
          </p:txBody>
        </p:sp>
      </p:grpSp>
      <p:grpSp>
        <p:nvGrpSpPr>
          <p:cNvPr id="11" name="Group 11"/>
          <p:cNvGrpSpPr/>
          <p:nvPr/>
        </p:nvGrpSpPr>
        <p:grpSpPr>
          <a:xfrm>
            <a:off x="6130126" y="1965604"/>
            <a:ext cx="6027748" cy="847725"/>
            <a:chOff x="0" y="0"/>
            <a:chExt cx="8036997" cy="1130300"/>
          </a:xfrm>
        </p:grpSpPr>
        <p:sp>
          <p:nvSpPr>
            <p:cNvPr id="12" name="Freeform 12"/>
            <p:cNvSpPr/>
            <p:nvPr/>
          </p:nvSpPr>
          <p:spPr>
            <a:xfrm>
              <a:off x="0" y="0"/>
              <a:ext cx="8036997" cy="1130300"/>
            </a:xfrm>
            <a:custGeom>
              <a:avLst/>
              <a:gdLst/>
              <a:ahLst/>
              <a:cxnLst/>
              <a:rect l="l" t="t" r="r" b="b"/>
              <a:pathLst>
                <a:path w="8036997" h="1130300">
                  <a:moveTo>
                    <a:pt x="0" y="0"/>
                  </a:moveTo>
                  <a:lnTo>
                    <a:pt x="8036997" y="0"/>
                  </a:lnTo>
                  <a:lnTo>
                    <a:pt x="8036997" y="1130300"/>
                  </a:lnTo>
                  <a:lnTo>
                    <a:pt x="0" y="1130300"/>
                  </a:lnTo>
                  <a:close/>
                </a:path>
              </a:pathLst>
            </a:custGeom>
            <a:solidFill>
              <a:srgbClr val="000000">
                <a:alpha val="0"/>
              </a:srgbClr>
            </a:solidFill>
          </p:spPr>
        </p:sp>
        <p:sp>
          <p:nvSpPr>
            <p:cNvPr id="13" name="TextBox 13"/>
            <p:cNvSpPr txBox="1"/>
            <p:nvPr/>
          </p:nvSpPr>
          <p:spPr>
            <a:xfrm>
              <a:off x="0" y="-104775"/>
              <a:ext cx="8036997" cy="1235075"/>
            </a:xfrm>
            <a:prstGeom prst="rect">
              <a:avLst/>
            </a:prstGeom>
          </p:spPr>
          <p:txBody>
            <a:bodyPr lIns="0" tIns="0" rIns="0" bIns="0" rtlCol="0" anchor="t"/>
            <a:lstStyle/>
            <a:p>
              <a:pPr algn="ctr">
                <a:lnSpc>
                  <a:spcPts val="5916"/>
                </a:lnSpc>
              </a:pPr>
              <a:r>
                <a:rPr lang="en-US" sz="4930">
                  <a:solidFill>
                    <a:srgbClr val="000000"/>
                  </a:solidFill>
                  <a:latin typeface="Times New Roman"/>
                  <a:ea typeface="Times New Roman"/>
                  <a:cs typeface="Times New Roman"/>
                  <a:sym typeface="Times New Roman"/>
                </a:rPr>
                <a:t>INTRODUCTION</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62451"/>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98150" y="1004635"/>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4" name="Table 4"/>
          <p:cNvGraphicFramePr>
            <a:graphicFrameLocks noGrp="1"/>
          </p:cNvGraphicFramePr>
          <p:nvPr/>
        </p:nvGraphicFramePr>
        <p:xfrm>
          <a:off x="1028700" y="2944206"/>
          <a:ext cx="8610600" cy="7124700"/>
        </p:xfrm>
        <a:graphic>
          <a:graphicData uri="http://schemas.openxmlformats.org/drawingml/2006/table">
            <a:tbl>
              <a:tblPr/>
              <a:tblGrid>
                <a:gridCol w="2576080">
                  <a:extLst>
                    <a:ext uri="{9D8B030D-6E8A-4147-A177-3AD203B41FA5}">
                      <a16:colId xmlns:a16="http://schemas.microsoft.com/office/drawing/2014/main" val="20000"/>
                    </a:ext>
                  </a:extLst>
                </a:gridCol>
                <a:gridCol w="3136780">
                  <a:extLst>
                    <a:ext uri="{9D8B030D-6E8A-4147-A177-3AD203B41FA5}">
                      <a16:colId xmlns:a16="http://schemas.microsoft.com/office/drawing/2014/main" val="20001"/>
                    </a:ext>
                  </a:extLst>
                </a:gridCol>
                <a:gridCol w="2897741">
                  <a:extLst>
                    <a:ext uri="{9D8B030D-6E8A-4147-A177-3AD203B41FA5}">
                      <a16:colId xmlns:a16="http://schemas.microsoft.com/office/drawing/2014/main" val="20002"/>
                    </a:ext>
                  </a:extLst>
                </a:gridCol>
              </a:tblGrid>
              <a:tr h="1358245">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 Author(s) &amp;  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Abstract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Techniques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6455">
                <a:tc>
                  <a:txBody>
                    <a:bodyPr/>
                    <a:lstStyle/>
                    <a:p>
                      <a:pPr algn="just">
                        <a:lnSpc>
                          <a:spcPts val="2659"/>
                        </a:lnSpc>
                        <a:defRPr/>
                      </a:pPr>
                      <a:r>
                        <a:rPr lang="en-US" sz="1899">
                          <a:solidFill>
                            <a:srgbClr val="000000"/>
                          </a:solidFill>
                          <a:latin typeface="Times New Roman"/>
                          <a:ea typeface="Times New Roman"/>
                          <a:cs typeface="Times New Roman"/>
                          <a:sym typeface="Times New Roman"/>
                        </a:rPr>
                        <a:t>Tejas Kulkarni, Aditya Siddhu, Durgesh Chauhan, Bharati Dhomne, Abhishek Patil</a:t>
                      </a:r>
                      <a:endParaRPr lang="en-US" sz="1100"/>
                    </a:p>
                    <a:p>
                      <a:pPr algn="just">
                        <a:lnSpc>
                          <a:spcPts val="2659"/>
                        </a:lnSpc>
                      </a:pPr>
                      <a:r>
                        <a:rPr lang="en-US" sz="1899">
                          <a:solidFill>
                            <a:srgbClr val="000000"/>
                          </a:solidFill>
                          <a:latin typeface="Times New Roman"/>
                          <a:ea typeface="Times New Roman"/>
                          <a:cs typeface="Times New Roman"/>
                          <a:sym typeface="Times New Roman"/>
                        </a:rPr>
                        <a:t>(2022)</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Times New Roman"/>
                          <a:ea typeface="Times New Roman"/>
                          <a:cs typeface="Times New Roman"/>
                          <a:sym typeface="Times New Roman"/>
                        </a:rPr>
                        <a:t>The Phone Locator system tracks mobile numbers, providing location, network details, and regional information while ensuring privacy. It operates nationwide and identifies active numbers or complaints.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Network Tracking – Identifies provider &amp; location.</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Address Tracking – Estimates registered address.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KNN Algorithm – Finds closest match.</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Real-time Retrieval – Updates tracking data.</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5"/>
          <p:cNvGraphicFramePr>
            <a:graphicFrameLocks noGrp="1"/>
          </p:cNvGraphicFramePr>
          <p:nvPr/>
        </p:nvGraphicFramePr>
        <p:xfrm>
          <a:off x="9662029" y="2944206"/>
          <a:ext cx="7569200" cy="7112000"/>
        </p:xfrm>
        <a:graphic>
          <a:graphicData uri="http://schemas.openxmlformats.org/drawingml/2006/table">
            <a:tbl>
              <a:tblPr/>
              <a:tblGrid>
                <a:gridCol w="2431668">
                  <a:extLst>
                    <a:ext uri="{9D8B030D-6E8A-4147-A177-3AD203B41FA5}">
                      <a16:colId xmlns:a16="http://schemas.microsoft.com/office/drawing/2014/main" val="20000"/>
                    </a:ext>
                  </a:extLst>
                </a:gridCol>
                <a:gridCol w="2431668">
                  <a:extLst>
                    <a:ext uri="{9D8B030D-6E8A-4147-A177-3AD203B41FA5}">
                      <a16:colId xmlns:a16="http://schemas.microsoft.com/office/drawing/2014/main" val="20001"/>
                    </a:ext>
                  </a:extLst>
                </a:gridCol>
                <a:gridCol w="2705863">
                  <a:extLst>
                    <a:ext uri="{9D8B030D-6E8A-4147-A177-3AD203B41FA5}">
                      <a16:colId xmlns:a16="http://schemas.microsoft.com/office/drawing/2014/main" val="20002"/>
                    </a:ext>
                  </a:extLst>
                </a:gridCol>
              </a:tblGrid>
              <a:tr h="1350787">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Technology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Limitations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1213">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OpenCage API – Converts location to coordinates.</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Phonenumbers – Validates phone details.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Flask – Web interface.</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Google Geocode API – Improves location accuracy.</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Signal Issues – Affects accuracy.</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High Battery Use – GPS drains power.</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Internet Needed – For updates.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Public Data Dependent – Limits accuracy.</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Arimo"/>
                          <a:ea typeface="Arimo"/>
                          <a:cs typeface="Arimo"/>
                          <a:sym typeface="Arimo"/>
                        </a:rPr>
                        <a:t>Efficient mobile tracking without costly GPS devices. Relies on GPS, internet, and network. Future focus: better accuracy, lower power use.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6" name="Group 6"/>
          <p:cNvGrpSpPr/>
          <p:nvPr/>
        </p:nvGrpSpPr>
        <p:grpSpPr>
          <a:xfrm>
            <a:off x="786692" y="1214489"/>
            <a:ext cx="6378316" cy="2033549"/>
            <a:chOff x="0" y="0"/>
            <a:chExt cx="8504421" cy="2711399"/>
          </a:xfrm>
        </p:grpSpPr>
        <p:sp>
          <p:nvSpPr>
            <p:cNvPr id="7" name="Freeform 7"/>
            <p:cNvSpPr/>
            <p:nvPr/>
          </p:nvSpPr>
          <p:spPr>
            <a:xfrm>
              <a:off x="0" y="0"/>
              <a:ext cx="8504421" cy="2711399"/>
            </a:xfrm>
            <a:custGeom>
              <a:avLst/>
              <a:gdLst/>
              <a:ahLst/>
              <a:cxnLst/>
              <a:rect l="l" t="t" r="r" b="b"/>
              <a:pathLst>
                <a:path w="8504421" h="2711399">
                  <a:moveTo>
                    <a:pt x="0" y="0"/>
                  </a:moveTo>
                  <a:lnTo>
                    <a:pt x="8504421" y="0"/>
                  </a:lnTo>
                  <a:lnTo>
                    <a:pt x="8504421" y="2711399"/>
                  </a:lnTo>
                  <a:lnTo>
                    <a:pt x="0" y="2711399"/>
                  </a:lnTo>
                  <a:close/>
                </a:path>
              </a:pathLst>
            </a:custGeom>
            <a:solidFill>
              <a:srgbClr val="000000">
                <a:alpha val="0"/>
              </a:srgbClr>
            </a:solidFill>
          </p:spPr>
        </p:sp>
        <p:sp>
          <p:nvSpPr>
            <p:cNvPr id="8" name="TextBox 8"/>
            <p:cNvSpPr txBox="1"/>
            <p:nvPr/>
          </p:nvSpPr>
          <p:spPr>
            <a:xfrm>
              <a:off x="0" y="-95250"/>
              <a:ext cx="8504421" cy="2806649"/>
            </a:xfrm>
            <a:prstGeom prst="rect">
              <a:avLst/>
            </a:prstGeom>
          </p:spPr>
          <p:txBody>
            <a:bodyPr lIns="0" tIns="0" rIns="0" bIns="0" rtlCol="0" anchor="t"/>
            <a:lstStyle/>
            <a:p>
              <a:pPr algn="ctr">
                <a:lnSpc>
                  <a:spcPts val="5487"/>
                </a:lnSpc>
              </a:pPr>
              <a:r>
                <a:rPr lang="en-US" sz="4573">
                  <a:solidFill>
                    <a:srgbClr val="000000"/>
                  </a:solidFill>
                  <a:latin typeface="Times New Roman"/>
                  <a:ea typeface="Times New Roman"/>
                  <a:cs typeface="Times New Roman"/>
                  <a:sym typeface="Times New Roman"/>
                </a:rPr>
                <a:t>LITERATURE SURVEY</a:t>
              </a:r>
            </a:p>
            <a:p>
              <a:pPr algn="ctr">
                <a:lnSpc>
                  <a:spcPts val="4377"/>
                </a:lnSpc>
              </a:pPr>
              <a:endParaRPr lang="en-US" sz="4573">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62451"/>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98150" y="1004635"/>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4" name="Table 4"/>
          <p:cNvGraphicFramePr>
            <a:graphicFrameLocks noGrp="1"/>
          </p:cNvGraphicFramePr>
          <p:nvPr/>
        </p:nvGraphicFramePr>
        <p:xfrm>
          <a:off x="1028700" y="2944206"/>
          <a:ext cx="8610600" cy="7124700"/>
        </p:xfrm>
        <a:graphic>
          <a:graphicData uri="http://schemas.openxmlformats.org/drawingml/2006/table">
            <a:tbl>
              <a:tblPr/>
              <a:tblGrid>
                <a:gridCol w="2576080">
                  <a:extLst>
                    <a:ext uri="{9D8B030D-6E8A-4147-A177-3AD203B41FA5}">
                      <a16:colId xmlns:a16="http://schemas.microsoft.com/office/drawing/2014/main" val="20000"/>
                    </a:ext>
                  </a:extLst>
                </a:gridCol>
                <a:gridCol w="3136780">
                  <a:extLst>
                    <a:ext uri="{9D8B030D-6E8A-4147-A177-3AD203B41FA5}">
                      <a16:colId xmlns:a16="http://schemas.microsoft.com/office/drawing/2014/main" val="20001"/>
                    </a:ext>
                  </a:extLst>
                </a:gridCol>
                <a:gridCol w="2897741">
                  <a:extLst>
                    <a:ext uri="{9D8B030D-6E8A-4147-A177-3AD203B41FA5}">
                      <a16:colId xmlns:a16="http://schemas.microsoft.com/office/drawing/2014/main" val="20002"/>
                    </a:ext>
                  </a:extLst>
                </a:gridCol>
              </a:tblGrid>
              <a:tr h="1358245">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 Author(s) &amp;  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Abstract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Techniques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6455">
                <a:tc>
                  <a:txBody>
                    <a:bodyPr/>
                    <a:lstStyle/>
                    <a:p>
                      <a:pPr algn="l">
                        <a:lnSpc>
                          <a:spcPts val="2659"/>
                        </a:lnSpc>
                        <a:defRPr/>
                      </a:pPr>
                      <a:r>
                        <a:rPr lang="en-US" sz="1899">
                          <a:solidFill>
                            <a:srgbClr val="000000"/>
                          </a:solidFill>
                          <a:latin typeface="Times New Roman"/>
                          <a:ea typeface="Times New Roman"/>
                          <a:cs typeface="Times New Roman"/>
                          <a:sym typeface="Times New Roman"/>
                        </a:rPr>
                        <a:t>Satvik Rana , Ayush </a:t>
                      </a:r>
                      <a:endParaRPr lang="en-US" sz="1100"/>
                    </a:p>
                    <a:p>
                      <a:pPr algn="l">
                        <a:lnSpc>
                          <a:spcPts val="2659"/>
                        </a:lnSpc>
                      </a:pPr>
                      <a:r>
                        <a:rPr lang="en-US" sz="1899">
                          <a:solidFill>
                            <a:srgbClr val="000000"/>
                          </a:solidFill>
                          <a:latin typeface="Times New Roman"/>
                          <a:ea typeface="Times New Roman"/>
                          <a:cs typeface="Times New Roman"/>
                          <a:sym typeface="Times New Roman"/>
                        </a:rPr>
                        <a:t>(2023)​</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Times New Roman"/>
                          <a:ea typeface="Times New Roman"/>
                          <a:cs typeface="Times New Roman"/>
                          <a:sym typeface="Times New Roman"/>
                        </a:rPr>
                        <a:t>Mobile tracking supports security and navigation. This project explores GPS, triangulation, and Wi-Fi, addressing privacy and accuracy challenges. AI can improve future precision.</a:t>
                      </a:r>
                      <a:endParaRPr lang="en-US" sz="1100"/>
                    </a:p>
                    <a:p>
                      <a:pPr algn="just">
                        <a:lnSpc>
                          <a:spcPts val="2659"/>
                        </a:lnSpc>
                      </a:pPr>
                      <a:endParaRPr lang="en-US" sz="1100"/>
                    </a:p>
                    <a:p>
                      <a:pPr algn="just">
                        <a:lnSpc>
                          <a:spcPts val="265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GPS – Satellite-based tracking.</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Triangulation – Uses network towers.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Wi-Fi – Enhances accuracy.</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IP Geolocation – Tracks via internet.</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Hybrid – Combines methods.</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5"/>
          <p:cNvGraphicFramePr>
            <a:graphicFrameLocks noGrp="1"/>
          </p:cNvGraphicFramePr>
          <p:nvPr/>
        </p:nvGraphicFramePr>
        <p:xfrm>
          <a:off x="9662029" y="2944206"/>
          <a:ext cx="7569200" cy="7112000"/>
        </p:xfrm>
        <a:graphic>
          <a:graphicData uri="http://schemas.openxmlformats.org/drawingml/2006/table">
            <a:tbl>
              <a:tblPr/>
              <a:tblGrid>
                <a:gridCol w="2431668">
                  <a:extLst>
                    <a:ext uri="{9D8B030D-6E8A-4147-A177-3AD203B41FA5}">
                      <a16:colId xmlns:a16="http://schemas.microsoft.com/office/drawing/2014/main" val="20000"/>
                    </a:ext>
                  </a:extLst>
                </a:gridCol>
                <a:gridCol w="2431668">
                  <a:extLst>
                    <a:ext uri="{9D8B030D-6E8A-4147-A177-3AD203B41FA5}">
                      <a16:colId xmlns:a16="http://schemas.microsoft.com/office/drawing/2014/main" val="20001"/>
                    </a:ext>
                  </a:extLst>
                </a:gridCol>
                <a:gridCol w="2705863">
                  <a:extLst>
                    <a:ext uri="{9D8B030D-6E8A-4147-A177-3AD203B41FA5}">
                      <a16:colId xmlns:a16="http://schemas.microsoft.com/office/drawing/2014/main" val="20002"/>
                    </a:ext>
                  </a:extLst>
                </a:gridCol>
              </a:tblGrid>
              <a:tr h="1350787">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Technology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Limitations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1213">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GPS/GNSS – Outdoor tracking.</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Cellular – Uses tower signals.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Wi-Fi/Bluetooth – Indoor tracking.</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AI/ML – Enhances accuracy.</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Big Data – Processes location data.</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Accuracy – Affected by signals.</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Privacy – Risk of unauthorized access.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Legal – Strict tracking regulations.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Connectivity – Requires GPS/internet.</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Battery – High power usage.</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Arimo"/>
                          <a:ea typeface="Arimo"/>
                          <a:cs typeface="Arimo"/>
                          <a:sym typeface="Arimo"/>
                        </a:rPr>
                        <a:t>Mobile tracking aids security but has accuracy and privacy issues. AI and data security will improve efficiency.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6" name="Group 6"/>
          <p:cNvGrpSpPr/>
          <p:nvPr/>
        </p:nvGrpSpPr>
        <p:grpSpPr>
          <a:xfrm>
            <a:off x="786692" y="1214489"/>
            <a:ext cx="6378316" cy="2033549"/>
            <a:chOff x="0" y="0"/>
            <a:chExt cx="8504421" cy="2711399"/>
          </a:xfrm>
        </p:grpSpPr>
        <p:sp>
          <p:nvSpPr>
            <p:cNvPr id="7" name="Freeform 7"/>
            <p:cNvSpPr/>
            <p:nvPr/>
          </p:nvSpPr>
          <p:spPr>
            <a:xfrm>
              <a:off x="0" y="0"/>
              <a:ext cx="8504421" cy="2711399"/>
            </a:xfrm>
            <a:custGeom>
              <a:avLst/>
              <a:gdLst/>
              <a:ahLst/>
              <a:cxnLst/>
              <a:rect l="l" t="t" r="r" b="b"/>
              <a:pathLst>
                <a:path w="8504421" h="2711399">
                  <a:moveTo>
                    <a:pt x="0" y="0"/>
                  </a:moveTo>
                  <a:lnTo>
                    <a:pt x="8504421" y="0"/>
                  </a:lnTo>
                  <a:lnTo>
                    <a:pt x="8504421" y="2711399"/>
                  </a:lnTo>
                  <a:lnTo>
                    <a:pt x="0" y="2711399"/>
                  </a:lnTo>
                  <a:close/>
                </a:path>
              </a:pathLst>
            </a:custGeom>
            <a:solidFill>
              <a:srgbClr val="000000">
                <a:alpha val="0"/>
              </a:srgbClr>
            </a:solidFill>
          </p:spPr>
        </p:sp>
        <p:sp>
          <p:nvSpPr>
            <p:cNvPr id="8" name="TextBox 8"/>
            <p:cNvSpPr txBox="1"/>
            <p:nvPr/>
          </p:nvSpPr>
          <p:spPr>
            <a:xfrm>
              <a:off x="0" y="-95250"/>
              <a:ext cx="8504421" cy="2806649"/>
            </a:xfrm>
            <a:prstGeom prst="rect">
              <a:avLst/>
            </a:prstGeom>
          </p:spPr>
          <p:txBody>
            <a:bodyPr lIns="0" tIns="0" rIns="0" bIns="0" rtlCol="0" anchor="t"/>
            <a:lstStyle/>
            <a:p>
              <a:pPr algn="ctr">
                <a:lnSpc>
                  <a:spcPts val="5487"/>
                </a:lnSpc>
              </a:pPr>
              <a:r>
                <a:rPr lang="en-US" sz="4573">
                  <a:solidFill>
                    <a:srgbClr val="000000"/>
                  </a:solidFill>
                  <a:latin typeface="Times New Roman"/>
                  <a:ea typeface="Times New Roman"/>
                  <a:cs typeface="Times New Roman"/>
                  <a:sym typeface="Times New Roman"/>
                </a:rPr>
                <a:t>LITERATURE SURVEY</a:t>
              </a:r>
            </a:p>
            <a:p>
              <a:pPr algn="ctr">
                <a:lnSpc>
                  <a:spcPts val="4377"/>
                </a:lnSpc>
              </a:pPr>
              <a:endParaRPr lang="en-US" sz="4573">
                <a:solidFill>
                  <a:srgbClr val="000000"/>
                </a:solidFill>
                <a:latin typeface="Times New Roman"/>
                <a:ea typeface="Times New Roman"/>
                <a:cs typeface="Times New Roman"/>
                <a:sym typeface="Times New Roman"/>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862451"/>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98150" y="1004635"/>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4" name="Table 4"/>
          <p:cNvGraphicFramePr>
            <a:graphicFrameLocks noGrp="1"/>
          </p:cNvGraphicFramePr>
          <p:nvPr/>
        </p:nvGraphicFramePr>
        <p:xfrm>
          <a:off x="1028700" y="2944206"/>
          <a:ext cx="8610600" cy="7124700"/>
        </p:xfrm>
        <a:graphic>
          <a:graphicData uri="http://schemas.openxmlformats.org/drawingml/2006/table">
            <a:tbl>
              <a:tblPr/>
              <a:tblGrid>
                <a:gridCol w="2576080">
                  <a:extLst>
                    <a:ext uri="{9D8B030D-6E8A-4147-A177-3AD203B41FA5}">
                      <a16:colId xmlns:a16="http://schemas.microsoft.com/office/drawing/2014/main" val="20000"/>
                    </a:ext>
                  </a:extLst>
                </a:gridCol>
                <a:gridCol w="3136780">
                  <a:extLst>
                    <a:ext uri="{9D8B030D-6E8A-4147-A177-3AD203B41FA5}">
                      <a16:colId xmlns:a16="http://schemas.microsoft.com/office/drawing/2014/main" val="20001"/>
                    </a:ext>
                  </a:extLst>
                </a:gridCol>
                <a:gridCol w="2897741">
                  <a:extLst>
                    <a:ext uri="{9D8B030D-6E8A-4147-A177-3AD203B41FA5}">
                      <a16:colId xmlns:a16="http://schemas.microsoft.com/office/drawing/2014/main" val="20002"/>
                    </a:ext>
                  </a:extLst>
                </a:gridCol>
              </a:tblGrid>
              <a:tr h="1358245">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 Author(s) &amp;  Year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Abstract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Techniques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6455">
                <a:tc>
                  <a:txBody>
                    <a:bodyPr/>
                    <a:lstStyle/>
                    <a:p>
                      <a:pPr algn="just">
                        <a:lnSpc>
                          <a:spcPts val="2659"/>
                        </a:lnSpc>
                        <a:defRPr/>
                      </a:pPr>
                      <a:r>
                        <a:rPr lang="en-US" sz="1899">
                          <a:solidFill>
                            <a:srgbClr val="000000"/>
                          </a:solidFill>
                          <a:latin typeface="Times New Roman"/>
                          <a:ea typeface="Times New Roman"/>
                          <a:cs typeface="Times New Roman"/>
                          <a:sym typeface="Times New Roman"/>
                        </a:rPr>
                        <a:t>Allison McDonald, Tamy Guberek, Carlo Sugatan, Florian Schaub</a:t>
                      </a:r>
                      <a:endParaRPr lang="en-US" sz="1100"/>
                    </a:p>
                    <a:p>
                      <a:pPr algn="just">
                        <a:lnSpc>
                          <a:spcPts val="2659"/>
                        </a:lnSpc>
                      </a:pPr>
                      <a:r>
                        <a:rPr lang="en-US" sz="1899">
                          <a:solidFill>
                            <a:srgbClr val="000000"/>
                          </a:solidFill>
                          <a:latin typeface="Times New Roman"/>
                          <a:ea typeface="Times New Roman"/>
                          <a:cs typeface="Times New Roman"/>
                          <a:sym typeface="Times New Roman"/>
                        </a:rPr>
                        <a:t>(2021)​</a:t>
                      </a:r>
                    </a:p>
                    <a:p>
                      <a:pPr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Times New Roman"/>
                          <a:ea typeface="Times New Roman"/>
                          <a:cs typeface="Times New Roman"/>
                          <a:sym typeface="Times New Roman"/>
                        </a:rPr>
                        <a:t>Phone numbers enable authentication but risk privacy and fraud. This study examines threats and security solutions.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Validation – Confirms active numbers.</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Encryption – Secures data.</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MFA – Adds OTP security.</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Fraud Detection – Identifies threats.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Recycling Management – Prevents reuse risks.</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5"/>
          <p:cNvGraphicFramePr>
            <a:graphicFrameLocks noGrp="1"/>
          </p:cNvGraphicFramePr>
          <p:nvPr/>
        </p:nvGraphicFramePr>
        <p:xfrm>
          <a:off x="9662029" y="2944206"/>
          <a:ext cx="7569200" cy="7112000"/>
        </p:xfrm>
        <a:graphic>
          <a:graphicData uri="http://schemas.openxmlformats.org/drawingml/2006/table">
            <a:tbl>
              <a:tblPr/>
              <a:tblGrid>
                <a:gridCol w="2431668">
                  <a:extLst>
                    <a:ext uri="{9D8B030D-6E8A-4147-A177-3AD203B41FA5}">
                      <a16:colId xmlns:a16="http://schemas.microsoft.com/office/drawing/2014/main" val="20000"/>
                    </a:ext>
                  </a:extLst>
                </a:gridCol>
                <a:gridCol w="2431668">
                  <a:extLst>
                    <a:ext uri="{9D8B030D-6E8A-4147-A177-3AD203B41FA5}">
                      <a16:colId xmlns:a16="http://schemas.microsoft.com/office/drawing/2014/main" val="20001"/>
                    </a:ext>
                  </a:extLst>
                </a:gridCol>
                <a:gridCol w="2705863">
                  <a:extLst>
                    <a:ext uri="{9D8B030D-6E8A-4147-A177-3AD203B41FA5}">
                      <a16:colId xmlns:a16="http://schemas.microsoft.com/office/drawing/2014/main" val="20002"/>
                    </a:ext>
                  </a:extLst>
                </a:gridCol>
              </a:tblGrid>
              <a:tr h="1350787">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Technology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Limitations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359"/>
                        </a:lnSpc>
                        <a:defRPr/>
                      </a:pPr>
                      <a:r>
                        <a:rPr lang="en-US" sz="2399" b="1">
                          <a:solidFill>
                            <a:srgbClr val="000000"/>
                          </a:solidFill>
                          <a:latin typeface="Times New Roman Bold"/>
                          <a:ea typeface="Times New Roman Bold"/>
                          <a:cs typeface="Times New Roman Bold"/>
                          <a:sym typeface="Times New Roman Bold"/>
                        </a:rPr>
                        <a:t>Conclusion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761213">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AI/ML – Detects fraud.</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Blockchain – Prevents unauthorized access.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Authentication – Secures accounts with OTPs.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Mobile Data/GPS – Verifies ownership &amp; location.</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434218" lvl="2" indent="-144739" algn="just">
                        <a:lnSpc>
                          <a:spcPts val="2659"/>
                        </a:lnSpc>
                        <a:buFont typeface="Arial"/>
                        <a:buChar char="⚬"/>
                        <a:defRPr/>
                      </a:pPr>
                      <a:r>
                        <a:rPr lang="en-US" sz="1899">
                          <a:solidFill>
                            <a:srgbClr val="000000"/>
                          </a:solidFill>
                          <a:latin typeface="Times New Roman"/>
                          <a:ea typeface="Times New Roman"/>
                          <a:cs typeface="Times New Roman"/>
                          <a:sym typeface="Times New Roman"/>
                        </a:rPr>
                        <a:t>Privacy – Spam &amp; tracking.</a:t>
                      </a:r>
                      <a:endParaRPr lang="en-US" sz="1100"/>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Security – Fraud risk.</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Recycling – Data leaks.</a:t>
                      </a:r>
                    </a:p>
                    <a:p>
                      <a:pPr marL="434218" lvl="2" indent="-144739" algn="just">
                        <a:lnSpc>
                          <a:spcPts val="2659"/>
                        </a:lnSpc>
                        <a:buFont typeface="Arial"/>
                        <a:buChar char="⚬"/>
                      </a:pPr>
                      <a:r>
                        <a:rPr lang="en-US" sz="1899">
                          <a:solidFill>
                            <a:srgbClr val="000000"/>
                          </a:solidFill>
                          <a:latin typeface="Times New Roman"/>
                          <a:ea typeface="Times New Roman"/>
                          <a:cs typeface="Times New Roman"/>
                          <a:sym typeface="Times New Roman"/>
                        </a:rPr>
                        <a:t>Network – Needs stable connection.</a:t>
                      </a:r>
                    </a:p>
                    <a:p>
                      <a:pPr marL="434218" lvl="2" indent="-144739" algn="just">
                        <a:lnSpc>
                          <a:spcPts val="2659"/>
                        </a:lnSpc>
                      </a:pPr>
                      <a:endParaRPr lang="en-US" sz="1899">
                        <a:solidFill>
                          <a:srgbClr val="000000"/>
                        </a:solidFill>
                        <a:latin typeface="Times New Roman"/>
                        <a:ea typeface="Times New Roman"/>
                        <a:cs typeface="Times New Roman"/>
                        <a:sym typeface="Times New Roman"/>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just">
                        <a:lnSpc>
                          <a:spcPts val="2659"/>
                        </a:lnSpc>
                        <a:defRPr/>
                      </a:pPr>
                      <a:r>
                        <a:rPr lang="en-US" sz="1899">
                          <a:solidFill>
                            <a:srgbClr val="000000"/>
                          </a:solidFill>
                          <a:latin typeface="Arimo"/>
                          <a:ea typeface="Arimo"/>
                          <a:cs typeface="Arimo"/>
                          <a:sym typeface="Arimo"/>
                        </a:rPr>
                        <a:t>Phone numbers pose risks; AI &amp; encryption improve security.</a:t>
                      </a:r>
                      <a:endParaRPr lang="en-US" sz="1100"/>
                    </a:p>
                    <a:p>
                      <a:pPr algn="just">
                        <a:lnSpc>
                          <a:spcPts val="2659"/>
                        </a:lnSpc>
                      </a:pPr>
                      <a:endParaRPr lang="en-US" sz="1100"/>
                    </a:p>
                    <a:p>
                      <a:pPr algn="just">
                        <a:lnSpc>
                          <a:spcPts val="2659"/>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6" name="Group 6"/>
          <p:cNvGrpSpPr/>
          <p:nvPr/>
        </p:nvGrpSpPr>
        <p:grpSpPr>
          <a:xfrm>
            <a:off x="786692" y="1214489"/>
            <a:ext cx="6378316" cy="2033549"/>
            <a:chOff x="0" y="0"/>
            <a:chExt cx="8504421" cy="2711399"/>
          </a:xfrm>
        </p:grpSpPr>
        <p:sp>
          <p:nvSpPr>
            <p:cNvPr id="7" name="Freeform 7"/>
            <p:cNvSpPr/>
            <p:nvPr/>
          </p:nvSpPr>
          <p:spPr>
            <a:xfrm>
              <a:off x="0" y="0"/>
              <a:ext cx="8504421" cy="2711399"/>
            </a:xfrm>
            <a:custGeom>
              <a:avLst/>
              <a:gdLst/>
              <a:ahLst/>
              <a:cxnLst/>
              <a:rect l="l" t="t" r="r" b="b"/>
              <a:pathLst>
                <a:path w="8504421" h="2711399">
                  <a:moveTo>
                    <a:pt x="0" y="0"/>
                  </a:moveTo>
                  <a:lnTo>
                    <a:pt x="8504421" y="0"/>
                  </a:lnTo>
                  <a:lnTo>
                    <a:pt x="8504421" y="2711399"/>
                  </a:lnTo>
                  <a:lnTo>
                    <a:pt x="0" y="2711399"/>
                  </a:lnTo>
                  <a:close/>
                </a:path>
              </a:pathLst>
            </a:custGeom>
            <a:solidFill>
              <a:srgbClr val="000000">
                <a:alpha val="0"/>
              </a:srgbClr>
            </a:solidFill>
          </p:spPr>
        </p:sp>
        <p:sp>
          <p:nvSpPr>
            <p:cNvPr id="8" name="TextBox 8"/>
            <p:cNvSpPr txBox="1"/>
            <p:nvPr/>
          </p:nvSpPr>
          <p:spPr>
            <a:xfrm>
              <a:off x="0" y="-95250"/>
              <a:ext cx="8504421" cy="2806649"/>
            </a:xfrm>
            <a:prstGeom prst="rect">
              <a:avLst/>
            </a:prstGeom>
          </p:spPr>
          <p:txBody>
            <a:bodyPr lIns="0" tIns="0" rIns="0" bIns="0" rtlCol="0" anchor="t"/>
            <a:lstStyle/>
            <a:p>
              <a:pPr algn="ctr">
                <a:lnSpc>
                  <a:spcPts val="5487"/>
                </a:lnSpc>
              </a:pPr>
              <a:r>
                <a:rPr lang="en-US" sz="4573">
                  <a:solidFill>
                    <a:srgbClr val="000000"/>
                  </a:solidFill>
                  <a:latin typeface="Times New Roman"/>
                  <a:ea typeface="Times New Roman"/>
                  <a:cs typeface="Times New Roman"/>
                  <a:sym typeface="Times New Roman"/>
                </a:rPr>
                <a:t>LITERATURE SURVEY</a:t>
              </a:r>
            </a:p>
            <a:p>
              <a:pPr algn="ctr">
                <a:lnSpc>
                  <a:spcPts val="4377"/>
                </a:lnSpc>
              </a:pPr>
              <a:endParaRPr lang="en-US" sz="4573">
                <a:solidFill>
                  <a:srgbClr val="000000"/>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80067" y="4897467"/>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3" name="Freeform 3"/>
          <p:cNvSpPr/>
          <p:nvPr/>
        </p:nvSpPr>
        <p:spPr>
          <a:xfrm flipH="1" flipV="1">
            <a:off x="14607933" y="-126175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4" name="Freeform 4"/>
          <p:cNvSpPr/>
          <p:nvPr/>
        </p:nvSpPr>
        <p:spPr>
          <a:xfrm>
            <a:off x="14757022" y="6029979"/>
            <a:ext cx="7360133" cy="6664266"/>
          </a:xfrm>
          <a:custGeom>
            <a:avLst/>
            <a:gdLst/>
            <a:ahLst/>
            <a:cxnLst/>
            <a:rect l="l" t="t" r="r" b="b"/>
            <a:pathLst>
              <a:path w="7360133" h="6664266">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t="-5" b="-5"/>
            </a:stretch>
          </a:blipFill>
        </p:spPr>
      </p:sp>
      <p:sp>
        <p:nvSpPr>
          <p:cNvPr id="5" name="Freeform 5"/>
          <p:cNvSpPr/>
          <p:nvPr/>
        </p:nvSpPr>
        <p:spPr>
          <a:xfrm flipH="1" flipV="1">
            <a:off x="-3530978" y="-2407245"/>
            <a:ext cx="7360133" cy="6664266"/>
          </a:xfrm>
          <a:custGeom>
            <a:avLst/>
            <a:gdLst/>
            <a:ahLst/>
            <a:cxnLst/>
            <a:rect l="l" t="t" r="r" b="b"/>
            <a:pathLst>
              <a:path w="7360133" h="6664266">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t="-5" b="-5"/>
            </a:stretch>
          </a:blipFill>
        </p:spPr>
      </p:sp>
      <p:grpSp>
        <p:nvGrpSpPr>
          <p:cNvPr id="6" name="Group 6"/>
          <p:cNvGrpSpPr/>
          <p:nvPr/>
        </p:nvGrpSpPr>
        <p:grpSpPr>
          <a:xfrm>
            <a:off x="3346183" y="3822002"/>
            <a:ext cx="11915352" cy="4649560"/>
            <a:chOff x="0" y="0"/>
            <a:chExt cx="15887136" cy="6199413"/>
          </a:xfrm>
        </p:grpSpPr>
        <p:sp>
          <p:nvSpPr>
            <p:cNvPr id="7" name="Freeform 7"/>
            <p:cNvSpPr/>
            <p:nvPr/>
          </p:nvSpPr>
          <p:spPr>
            <a:xfrm>
              <a:off x="0" y="0"/>
              <a:ext cx="15887136" cy="6199413"/>
            </a:xfrm>
            <a:custGeom>
              <a:avLst/>
              <a:gdLst/>
              <a:ahLst/>
              <a:cxnLst/>
              <a:rect l="l" t="t" r="r" b="b"/>
              <a:pathLst>
                <a:path w="15887136" h="6199413">
                  <a:moveTo>
                    <a:pt x="0" y="0"/>
                  </a:moveTo>
                  <a:lnTo>
                    <a:pt x="15887136" y="0"/>
                  </a:lnTo>
                  <a:lnTo>
                    <a:pt x="15887136" y="6199413"/>
                  </a:lnTo>
                  <a:lnTo>
                    <a:pt x="0" y="6199413"/>
                  </a:lnTo>
                  <a:close/>
                </a:path>
              </a:pathLst>
            </a:custGeom>
            <a:solidFill>
              <a:srgbClr val="000000">
                <a:alpha val="0"/>
              </a:srgbClr>
            </a:solidFill>
          </p:spPr>
        </p:sp>
        <p:sp>
          <p:nvSpPr>
            <p:cNvPr id="8" name="TextBox 8"/>
            <p:cNvSpPr txBox="1"/>
            <p:nvPr/>
          </p:nvSpPr>
          <p:spPr>
            <a:xfrm>
              <a:off x="0" y="-142875"/>
              <a:ext cx="15887136" cy="6342288"/>
            </a:xfrm>
            <a:prstGeom prst="rect">
              <a:avLst/>
            </a:prstGeom>
          </p:spPr>
          <p:txBody>
            <a:bodyPr lIns="0" tIns="0" rIns="0" bIns="0" rtlCol="0" anchor="t"/>
            <a:lstStyle/>
            <a:p>
              <a:pPr algn="just">
                <a:lnSpc>
                  <a:spcPts val="5175"/>
                </a:lnSpc>
              </a:pPr>
              <a:r>
                <a:rPr lang="en-US" sz="3696">
                  <a:solidFill>
                    <a:srgbClr val="000000"/>
                  </a:solidFill>
                  <a:latin typeface="Times New Roman"/>
                  <a:ea typeface="Times New Roman"/>
                  <a:cs typeface="Times New Roman"/>
                  <a:sym typeface="Times New Roman"/>
                </a:rPr>
                <a:t>The Dial Detective system addresses the challenge of identifying unknown numbers, reducing the risk of fraud and spam calls, and providing a secure and efficient tracking solution. However, number tracking comes with challenges such as privacy concerns, limited access to real-time data, and accuracy issues, which must be carefully managed to ensure reliable and ethical usage.</a:t>
              </a:r>
            </a:p>
          </p:txBody>
        </p:sp>
      </p:grpSp>
      <p:sp>
        <p:nvSpPr>
          <p:cNvPr id="9" name="Freeform 9"/>
          <p:cNvSpPr/>
          <p:nvPr/>
        </p:nvSpPr>
        <p:spPr>
          <a:xfrm>
            <a:off x="6021566" y="1391768"/>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6091173" y="1534312"/>
            <a:ext cx="6126312" cy="2007952"/>
          </a:xfrm>
          <a:custGeom>
            <a:avLst/>
            <a:gdLst/>
            <a:ahLst/>
            <a:cxnLst/>
            <a:rect l="l" t="t" r="r" b="b"/>
            <a:pathLst>
              <a:path w="6126312" h="2007952">
                <a:moveTo>
                  <a:pt x="0" y="0"/>
                </a:moveTo>
                <a:lnTo>
                  <a:pt x="6126313" y="0"/>
                </a:lnTo>
                <a:lnTo>
                  <a:pt x="6126313" y="2007952"/>
                </a:lnTo>
                <a:lnTo>
                  <a:pt x="0" y="200795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6163750" y="1604951"/>
            <a:ext cx="5515484" cy="1466850"/>
            <a:chOff x="0" y="0"/>
            <a:chExt cx="7353979" cy="1955800"/>
          </a:xfrm>
        </p:grpSpPr>
        <p:sp>
          <p:nvSpPr>
            <p:cNvPr id="12" name="Freeform 12"/>
            <p:cNvSpPr/>
            <p:nvPr/>
          </p:nvSpPr>
          <p:spPr>
            <a:xfrm>
              <a:off x="0" y="0"/>
              <a:ext cx="7353979" cy="1955800"/>
            </a:xfrm>
            <a:custGeom>
              <a:avLst/>
              <a:gdLst/>
              <a:ahLst/>
              <a:cxnLst/>
              <a:rect l="l" t="t" r="r" b="b"/>
              <a:pathLst>
                <a:path w="7353979" h="1955800">
                  <a:moveTo>
                    <a:pt x="0" y="0"/>
                  </a:moveTo>
                  <a:lnTo>
                    <a:pt x="7353979" y="0"/>
                  </a:lnTo>
                  <a:lnTo>
                    <a:pt x="7353979" y="1955800"/>
                  </a:lnTo>
                  <a:lnTo>
                    <a:pt x="0" y="1955800"/>
                  </a:lnTo>
                  <a:close/>
                </a:path>
              </a:pathLst>
            </a:custGeom>
            <a:solidFill>
              <a:srgbClr val="000000">
                <a:alpha val="0"/>
              </a:srgbClr>
            </a:solidFill>
          </p:spPr>
        </p:sp>
        <p:sp>
          <p:nvSpPr>
            <p:cNvPr id="13" name="TextBox 13"/>
            <p:cNvSpPr txBox="1"/>
            <p:nvPr/>
          </p:nvSpPr>
          <p:spPr>
            <a:xfrm>
              <a:off x="0" y="-95250"/>
              <a:ext cx="7353979" cy="2051050"/>
            </a:xfrm>
            <a:prstGeom prst="rect">
              <a:avLst/>
            </a:prstGeom>
          </p:spPr>
          <p:txBody>
            <a:bodyPr lIns="0" tIns="0" rIns="0" bIns="0" rtlCol="0" anchor="t"/>
            <a:lstStyle/>
            <a:p>
              <a:pPr algn="ctr">
                <a:lnSpc>
                  <a:spcPts val="5414"/>
                </a:lnSpc>
              </a:pPr>
              <a:r>
                <a:rPr lang="en-US" sz="4511">
                  <a:solidFill>
                    <a:srgbClr val="000000"/>
                  </a:solidFill>
                  <a:latin typeface="Times New Roman"/>
                  <a:ea typeface="Times New Roman"/>
                  <a:cs typeface="Times New Roman"/>
                  <a:sym typeface="Times New Roman"/>
                </a:rPr>
                <a:t>PROBLEM STATEMENT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2807" y="3683574"/>
            <a:ext cx="14816859" cy="5831148"/>
            <a:chOff x="0" y="0"/>
            <a:chExt cx="19755812" cy="7774864"/>
          </a:xfrm>
        </p:grpSpPr>
        <p:sp>
          <p:nvSpPr>
            <p:cNvPr id="3" name="Freeform 3"/>
            <p:cNvSpPr/>
            <p:nvPr/>
          </p:nvSpPr>
          <p:spPr>
            <a:xfrm>
              <a:off x="0" y="0"/>
              <a:ext cx="19755813" cy="7774864"/>
            </a:xfrm>
            <a:custGeom>
              <a:avLst/>
              <a:gdLst/>
              <a:ahLst/>
              <a:cxnLst/>
              <a:rect l="l" t="t" r="r" b="b"/>
              <a:pathLst>
                <a:path w="19755813" h="7774864">
                  <a:moveTo>
                    <a:pt x="0" y="0"/>
                  </a:moveTo>
                  <a:lnTo>
                    <a:pt x="19755813" y="0"/>
                  </a:lnTo>
                  <a:lnTo>
                    <a:pt x="19755813" y="7774864"/>
                  </a:lnTo>
                  <a:lnTo>
                    <a:pt x="0" y="7774864"/>
                  </a:lnTo>
                  <a:close/>
                </a:path>
              </a:pathLst>
            </a:custGeom>
            <a:solidFill>
              <a:srgbClr val="000000">
                <a:alpha val="0"/>
              </a:srgbClr>
            </a:solidFill>
          </p:spPr>
        </p:sp>
        <p:sp>
          <p:nvSpPr>
            <p:cNvPr id="4" name="TextBox 4"/>
            <p:cNvSpPr txBox="1"/>
            <p:nvPr/>
          </p:nvSpPr>
          <p:spPr>
            <a:xfrm>
              <a:off x="0" y="-142875"/>
              <a:ext cx="19755812" cy="7917739"/>
            </a:xfrm>
            <a:prstGeom prst="rect">
              <a:avLst/>
            </a:prstGeom>
          </p:spPr>
          <p:txBody>
            <a:bodyPr lIns="0" tIns="0" rIns="0" bIns="0" rtlCol="0" anchor="t"/>
            <a:lstStyle/>
            <a:p>
              <a:pPr marL="824629" lvl="2" indent="-274876" algn="just">
                <a:lnSpc>
                  <a:spcPts val="5050"/>
                </a:lnSpc>
                <a:buAutoNum type="arabicPeriod"/>
              </a:pPr>
              <a:r>
                <a:rPr lang="en-US" sz="3607">
                  <a:solidFill>
                    <a:srgbClr val="000000"/>
                  </a:solidFill>
                  <a:latin typeface="Times New Roman"/>
                  <a:ea typeface="Times New Roman"/>
                  <a:cs typeface="Times New Roman"/>
                  <a:sym typeface="Times New Roman"/>
                </a:rPr>
                <a:t> Requirement Analysis – Define input, validation, and output features.</a:t>
              </a:r>
            </a:p>
            <a:p>
              <a:pPr marL="824629" lvl="2" indent="-274876" algn="just">
                <a:lnSpc>
                  <a:spcPts val="5050"/>
                </a:lnSpc>
                <a:buAutoNum type="arabicPeriod"/>
              </a:pPr>
              <a:r>
                <a:rPr lang="en-US" sz="3607">
                  <a:solidFill>
                    <a:srgbClr val="000000"/>
                  </a:solidFill>
                  <a:latin typeface="Times New Roman"/>
                  <a:ea typeface="Times New Roman"/>
                  <a:cs typeface="Times New Roman"/>
                  <a:sym typeface="Times New Roman"/>
                </a:rPr>
                <a:t> System Design – Create a structured flow:</a:t>
              </a:r>
            </a:p>
            <a:p>
              <a:pPr marL="824629" lvl="2" indent="-274876" algn="just">
                <a:lnSpc>
                  <a:spcPts val="5050"/>
                </a:lnSpc>
                <a:buFont typeface="Arial"/>
                <a:buChar char="⚬"/>
              </a:pPr>
              <a:r>
                <a:rPr lang="en-US" sz="3607">
                  <a:solidFill>
                    <a:srgbClr val="000000"/>
                  </a:solidFill>
                  <a:latin typeface="Times New Roman"/>
                  <a:ea typeface="Times New Roman"/>
                  <a:cs typeface="Times New Roman"/>
                  <a:sym typeface="Times New Roman"/>
                </a:rPr>
                <a:t>User Input → Validation Module → Feature Processing → Output Module</a:t>
              </a:r>
            </a:p>
            <a:p>
              <a:pPr marL="824629" lvl="2" indent="-274876" algn="just">
                <a:lnSpc>
                  <a:spcPts val="5050"/>
                </a:lnSpc>
              </a:pPr>
              <a:r>
                <a:rPr lang="en-US" sz="3607">
                  <a:solidFill>
                    <a:srgbClr val="000000"/>
                  </a:solidFill>
                  <a:latin typeface="Times New Roman"/>
                  <a:ea typeface="Times New Roman"/>
                  <a:cs typeface="Times New Roman"/>
                  <a:sym typeface="Times New Roman"/>
                </a:rPr>
                <a:t>3. Implementation – Validate number, extract details (Country Code,  Carrier, etc.), and display results.</a:t>
              </a:r>
            </a:p>
            <a:p>
              <a:pPr marL="824629" lvl="2" indent="-274876" algn="just">
                <a:lnSpc>
                  <a:spcPts val="5050"/>
                </a:lnSpc>
              </a:pPr>
              <a:r>
                <a:rPr lang="en-US" sz="3607">
                  <a:solidFill>
                    <a:srgbClr val="000000"/>
                  </a:solidFill>
                  <a:latin typeface="Times New Roman"/>
                  <a:ea typeface="Times New Roman"/>
                  <a:cs typeface="Times New Roman"/>
                  <a:sym typeface="Times New Roman"/>
                </a:rPr>
                <a:t>4. Testing – Verify accuracy, handle invalid inputs, and ensure smooth   processing.</a:t>
              </a:r>
            </a:p>
            <a:p>
              <a:pPr marL="824629" lvl="2" indent="-274876" algn="just">
                <a:lnSpc>
                  <a:spcPts val="5050"/>
                </a:lnSpc>
              </a:pPr>
              <a:r>
                <a:rPr lang="en-US" sz="3607">
                  <a:solidFill>
                    <a:srgbClr val="000000"/>
                  </a:solidFill>
                  <a:latin typeface="Times New Roman"/>
                  <a:ea typeface="Times New Roman"/>
                  <a:cs typeface="Times New Roman"/>
                  <a:sym typeface="Times New Roman"/>
                </a:rPr>
                <a:t>5.  Deployment – Launch, monitor performance, and refine as needed.</a:t>
              </a:r>
            </a:p>
            <a:p>
              <a:pPr marL="824629" lvl="2" indent="-274876" algn="just">
                <a:lnSpc>
                  <a:spcPts val="5050"/>
                </a:lnSpc>
              </a:pPr>
              <a:endParaRPr lang="en-US" sz="3607">
                <a:solidFill>
                  <a:srgbClr val="000000"/>
                </a:solidFill>
                <a:latin typeface="Times New Roman"/>
                <a:ea typeface="Times New Roman"/>
                <a:cs typeface="Times New Roman"/>
                <a:sym typeface="Times New Roman"/>
              </a:endParaRPr>
            </a:p>
          </p:txBody>
        </p:sp>
      </p:grpSp>
      <p:sp>
        <p:nvSpPr>
          <p:cNvPr id="5" name="Freeform 5"/>
          <p:cNvSpPr/>
          <p:nvPr/>
        </p:nvSpPr>
        <p:spPr>
          <a:xfrm>
            <a:off x="1202807" y="1455172"/>
            <a:ext cx="5994124" cy="1939571"/>
          </a:xfrm>
          <a:custGeom>
            <a:avLst/>
            <a:gdLst/>
            <a:ahLst/>
            <a:cxnLst/>
            <a:rect l="l" t="t" r="r" b="b"/>
            <a:pathLst>
              <a:path w="5994124" h="1939571">
                <a:moveTo>
                  <a:pt x="0" y="0"/>
                </a:moveTo>
                <a:lnTo>
                  <a:pt x="5994124" y="0"/>
                </a:lnTo>
                <a:lnTo>
                  <a:pt x="5994124" y="1939571"/>
                </a:lnTo>
                <a:lnTo>
                  <a:pt x="0" y="19395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72257" y="1597356"/>
            <a:ext cx="6139592" cy="2012305"/>
          </a:xfrm>
          <a:custGeom>
            <a:avLst/>
            <a:gdLst/>
            <a:ahLst/>
            <a:cxnLst/>
            <a:rect l="l" t="t" r="r" b="b"/>
            <a:pathLst>
              <a:path w="6139592" h="2012305">
                <a:moveTo>
                  <a:pt x="0" y="0"/>
                </a:moveTo>
                <a:lnTo>
                  <a:pt x="6139592" y="0"/>
                </a:lnTo>
                <a:lnTo>
                  <a:pt x="6139592" y="2012305"/>
                </a:lnTo>
                <a:lnTo>
                  <a:pt x="0" y="20123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311367" y="2029008"/>
            <a:ext cx="6027748" cy="847725"/>
            <a:chOff x="0" y="0"/>
            <a:chExt cx="8036997" cy="1130300"/>
          </a:xfrm>
        </p:grpSpPr>
        <p:sp>
          <p:nvSpPr>
            <p:cNvPr id="8" name="Freeform 8"/>
            <p:cNvSpPr/>
            <p:nvPr/>
          </p:nvSpPr>
          <p:spPr>
            <a:xfrm>
              <a:off x="0" y="0"/>
              <a:ext cx="8036997" cy="1130300"/>
            </a:xfrm>
            <a:custGeom>
              <a:avLst/>
              <a:gdLst/>
              <a:ahLst/>
              <a:cxnLst/>
              <a:rect l="l" t="t" r="r" b="b"/>
              <a:pathLst>
                <a:path w="8036997" h="1130300">
                  <a:moveTo>
                    <a:pt x="0" y="0"/>
                  </a:moveTo>
                  <a:lnTo>
                    <a:pt x="8036997" y="0"/>
                  </a:lnTo>
                  <a:lnTo>
                    <a:pt x="8036997" y="1130300"/>
                  </a:lnTo>
                  <a:lnTo>
                    <a:pt x="0" y="1130300"/>
                  </a:lnTo>
                  <a:close/>
                </a:path>
              </a:pathLst>
            </a:custGeom>
            <a:solidFill>
              <a:srgbClr val="000000">
                <a:alpha val="0"/>
              </a:srgbClr>
            </a:solidFill>
          </p:spPr>
        </p:sp>
        <p:sp>
          <p:nvSpPr>
            <p:cNvPr id="9" name="TextBox 9"/>
            <p:cNvSpPr txBox="1"/>
            <p:nvPr/>
          </p:nvSpPr>
          <p:spPr>
            <a:xfrm>
              <a:off x="0" y="-104775"/>
              <a:ext cx="8036997" cy="1235075"/>
            </a:xfrm>
            <a:prstGeom prst="rect">
              <a:avLst/>
            </a:prstGeom>
          </p:spPr>
          <p:txBody>
            <a:bodyPr lIns="0" tIns="0" rIns="0" bIns="0" rtlCol="0" anchor="t"/>
            <a:lstStyle/>
            <a:p>
              <a:pPr algn="ctr">
                <a:lnSpc>
                  <a:spcPts val="5916"/>
                </a:lnSpc>
              </a:pPr>
              <a:r>
                <a:rPr lang="en-US" sz="4930">
                  <a:solidFill>
                    <a:srgbClr val="000000"/>
                  </a:solidFill>
                  <a:latin typeface="Times New Roman"/>
                  <a:ea typeface="Times New Roman"/>
                  <a:cs typeface="Times New Roman"/>
                  <a:sym typeface="Times New Roman"/>
                </a:rPr>
                <a:t>METHODOLOGY</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754368" y="278445"/>
            <a:ext cx="6261322" cy="1561041"/>
          </a:xfrm>
          <a:custGeom>
            <a:avLst/>
            <a:gdLst/>
            <a:ahLst/>
            <a:cxnLst/>
            <a:rect l="l" t="t" r="r" b="b"/>
            <a:pathLst>
              <a:path w="6261322" h="1561041">
                <a:moveTo>
                  <a:pt x="0" y="0"/>
                </a:moveTo>
                <a:lnTo>
                  <a:pt x="6261322" y="0"/>
                </a:lnTo>
                <a:lnTo>
                  <a:pt x="6261322" y="1561041"/>
                </a:lnTo>
                <a:lnTo>
                  <a:pt x="0" y="15610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891473" y="516668"/>
            <a:ext cx="6368851" cy="1622829"/>
          </a:xfrm>
          <a:custGeom>
            <a:avLst/>
            <a:gdLst/>
            <a:ahLst/>
            <a:cxnLst/>
            <a:rect l="l" t="t" r="r" b="b"/>
            <a:pathLst>
              <a:path w="6368851" h="1622829">
                <a:moveTo>
                  <a:pt x="0" y="0"/>
                </a:moveTo>
                <a:lnTo>
                  <a:pt x="6368851" y="0"/>
                </a:lnTo>
                <a:lnTo>
                  <a:pt x="6368851" y="1622829"/>
                </a:lnTo>
                <a:lnTo>
                  <a:pt x="0" y="16228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6318157" y="704343"/>
            <a:ext cx="5515484" cy="781050"/>
            <a:chOff x="0" y="0"/>
            <a:chExt cx="7353979" cy="1041400"/>
          </a:xfrm>
        </p:grpSpPr>
        <p:sp>
          <p:nvSpPr>
            <p:cNvPr id="5" name="Freeform 5"/>
            <p:cNvSpPr/>
            <p:nvPr/>
          </p:nvSpPr>
          <p:spPr>
            <a:xfrm>
              <a:off x="0" y="0"/>
              <a:ext cx="7353979" cy="1041400"/>
            </a:xfrm>
            <a:custGeom>
              <a:avLst/>
              <a:gdLst/>
              <a:ahLst/>
              <a:cxnLst/>
              <a:rect l="l" t="t" r="r" b="b"/>
              <a:pathLst>
                <a:path w="7353979" h="1041400">
                  <a:moveTo>
                    <a:pt x="0" y="0"/>
                  </a:moveTo>
                  <a:lnTo>
                    <a:pt x="7353979" y="0"/>
                  </a:lnTo>
                  <a:lnTo>
                    <a:pt x="7353979" y="1041400"/>
                  </a:lnTo>
                  <a:lnTo>
                    <a:pt x="0" y="1041400"/>
                  </a:lnTo>
                  <a:close/>
                </a:path>
              </a:pathLst>
            </a:custGeom>
            <a:solidFill>
              <a:srgbClr val="000000">
                <a:alpha val="0"/>
              </a:srgbClr>
            </a:solidFill>
          </p:spPr>
        </p:sp>
        <p:sp>
          <p:nvSpPr>
            <p:cNvPr id="6" name="TextBox 6"/>
            <p:cNvSpPr txBox="1"/>
            <p:nvPr/>
          </p:nvSpPr>
          <p:spPr>
            <a:xfrm>
              <a:off x="0" y="-95250"/>
              <a:ext cx="7353979" cy="1136650"/>
            </a:xfrm>
            <a:prstGeom prst="rect">
              <a:avLst/>
            </a:prstGeom>
          </p:spPr>
          <p:txBody>
            <a:bodyPr lIns="0" tIns="0" rIns="0" bIns="0" rtlCol="0" anchor="t"/>
            <a:lstStyle/>
            <a:p>
              <a:pPr algn="ctr">
                <a:lnSpc>
                  <a:spcPts val="5414"/>
                </a:lnSpc>
              </a:pPr>
              <a:r>
                <a:rPr lang="en-US" sz="4511">
                  <a:solidFill>
                    <a:srgbClr val="000000"/>
                  </a:solidFill>
                  <a:latin typeface="Times New Roman"/>
                  <a:ea typeface="Times New Roman"/>
                  <a:cs typeface="Times New Roman"/>
                  <a:sym typeface="Times New Roman"/>
                </a:rPr>
                <a:t>BLOCK DIAGRAM</a:t>
              </a:r>
            </a:p>
          </p:txBody>
        </p:sp>
      </p:grpSp>
      <p:sp>
        <p:nvSpPr>
          <p:cNvPr id="7" name="Freeform 7"/>
          <p:cNvSpPr/>
          <p:nvPr/>
        </p:nvSpPr>
        <p:spPr>
          <a:xfrm>
            <a:off x="259646" y="2251366"/>
            <a:ext cx="17736427" cy="6131499"/>
          </a:xfrm>
          <a:custGeom>
            <a:avLst/>
            <a:gdLst/>
            <a:ahLst/>
            <a:cxnLst/>
            <a:rect l="l" t="t" r="r" b="b"/>
            <a:pathLst>
              <a:path w="17736427" h="6131499">
                <a:moveTo>
                  <a:pt x="0" y="0"/>
                </a:moveTo>
                <a:lnTo>
                  <a:pt x="17736427" y="0"/>
                </a:lnTo>
                <a:lnTo>
                  <a:pt x="17736427" y="6131499"/>
                </a:lnTo>
                <a:lnTo>
                  <a:pt x="0" y="6131499"/>
                </a:lnTo>
                <a:lnTo>
                  <a:pt x="0" y="0"/>
                </a:lnTo>
                <a:close/>
              </a:path>
            </a:pathLst>
          </a:custGeom>
          <a:blipFill>
            <a:blip r:embed="rId6"/>
            <a:stretch>
              <a:fillRect b="-1103"/>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307048" y="278445"/>
            <a:ext cx="9197878" cy="1583308"/>
          </a:xfrm>
          <a:custGeom>
            <a:avLst/>
            <a:gdLst/>
            <a:ahLst/>
            <a:cxnLst/>
            <a:rect l="l" t="t" r="r" b="b"/>
            <a:pathLst>
              <a:path w="9197878" h="1583308">
                <a:moveTo>
                  <a:pt x="0" y="0"/>
                </a:moveTo>
                <a:lnTo>
                  <a:pt x="9197878" y="0"/>
                </a:lnTo>
                <a:lnTo>
                  <a:pt x="9197878" y="1583308"/>
                </a:lnTo>
                <a:lnTo>
                  <a:pt x="0" y="15833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10953" y="427602"/>
            <a:ext cx="9285757" cy="1711895"/>
          </a:xfrm>
          <a:custGeom>
            <a:avLst/>
            <a:gdLst/>
            <a:ahLst/>
            <a:cxnLst/>
            <a:rect l="l" t="t" r="r" b="b"/>
            <a:pathLst>
              <a:path w="9285757" h="1711895">
                <a:moveTo>
                  <a:pt x="0" y="0"/>
                </a:moveTo>
                <a:lnTo>
                  <a:pt x="9285757" y="0"/>
                </a:lnTo>
                <a:lnTo>
                  <a:pt x="9285757" y="1711895"/>
                </a:lnTo>
                <a:lnTo>
                  <a:pt x="0" y="17118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5001820" y="703940"/>
            <a:ext cx="8503107" cy="781050"/>
            <a:chOff x="0" y="0"/>
            <a:chExt cx="11337476" cy="1041400"/>
          </a:xfrm>
        </p:grpSpPr>
        <p:sp>
          <p:nvSpPr>
            <p:cNvPr id="5" name="Freeform 5"/>
            <p:cNvSpPr/>
            <p:nvPr/>
          </p:nvSpPr>
          <p:spPr>
            <a:xfrm>
              <a:off x="0" y="0"/>
              <a:ext cx="11337476" cy="1041400"/>
            </a:xfrm>
            <a:custGeom>
              <a:avLst/>
              <a:gdLst/>
              <a:ahLst/>
              <a:cxnLst/>
              <a:rect l="l" t="t" r="r" b="b"/>
              <a:pathLst>
                <a:path w="11337476" h="1041400">
                  <a:moveTo>
                    <a:pt x="0" y="0"/>
                  </a:moveTo>
                  <a:lnTo>
                    <a:pt x="11337476" y="0"/>
                  </a:lnTo>
                  <a:lnTo>
                    <a:pt x="11337476" y="1041400"/>
                  </a:lnTo>
                  <a:lnTo>
                    <a:pt x="0" y="1041400"/>
                  </a:lnTo>
                  <a:close/>
                </a:path>
              </a:pathLst>
            </a:custGeom>
            <a:solidFill>
              <a:srgbClr val="000000">
                <a:alpha val="0"/>
              </a:srgbClr>
            </a:solidFill>
          </p:spPr>
        </p:sp>
        <p:sp>
          <p:nvSpPr>
            <p:cNvPr id="6" name="TextBox 6"/>
            <p:cNvSpPr txBox="1"/>
            <p:nvPr/>
          </p:nvSpPr>
          <p:spPr>
            <a:xfrm>
              <a:off x="0" y="-95250"/>
              <a:ext cx="11337476" cy="1136650"/>
            </a:xfrm>
            <a:prstGeom prst="rect">
              <a:avLst/>
            </a:prstGeom>
          </p:spPr>
          <p:txBody>
            <a:bodyPr lIns="0" tIns="0" rIns="0" bIns="0" rtlCol="0" anchor="t"/>
            <a:lstStyle/>
            <a:p>
              <a:pPr algn="ctr">
                <a:lnSpc>
                  <a:spcPts val="5414"/>
                </a:lnSpc>
              </a:pPr>
              <a:r>
                <a:rPr lang="en-US" sz="4511">
                  <a:solidFill>
                    <a:srgbClr val="000000"/>
                  </a:solidFill>
                  <a:latin typeface="Times New Roman"/>
                  <a:ea typeface="Times New Roman"/>
                  <a:cs typeface="Times New Roman"/>
                  <a:sym typeface="Times New Roman"/>
                </a:rPr>
                <a:t>ARCHITECTURE OVERVIEW</a:t>
              </a:r>
            </a:p>
          </p:txBody>
        </p:sp>
      </p:grpSp>
      <p:sp>
        <p:nvSpPr>
          <p:cNvPr id="7" name="Freeform 7"/>
          <p:cNvSpPr/>
          <p:nvPr/>
        </p:nvSpPr>
        <p:spPr>
          <a:xfrm>
            <a:off x="439674" y="2485899"/>
            <a:ext cx="17582254" cy="7385241"/>
          </a:xfrm>
          <a:custGeom>
            <a:avLst/>
            <a:gdLst/>
            <a:ahLst/>
            <a:cxnLst/>
            <a:rect l="l" t="t" r="r" b="b"/>
            <a:pathLst>
              <a:path w="17582254" h="7385241">
                <a:moveTo>
                  <a:pt x="0" y="0"/>
                </a:moveTo>
                <a:lnTo>
                  <a:pt x="17582254" y="0"/>
                </a:lnTo>
                <a:lnTo>
                  <a:pt x="17582254" y="7385241"/>
                </a:lnTo>
                <a:lnTo>
                  <a:pt x="0" y="7385241"/>
                </a:lnTo>
                <a:lnTo>
                  <a:pt x="0" y="0"/>
                </a:lnTo>
                <a:close/>
              </a:path>
            </a:pathLst>
          </a:custGeom>
          <a:blipFill>
            <a:blip r:embed="rId6"/>
            <a:stretch>
              <a:fillRect t="-30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1032</Words>
  <Application>Microsoft Office PowerPoint</Application>
  <PresentationFormat>Custom</PresentationFormat>
  <Paragraphs>121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Calibri</vt:lpstr>
      <vt:lpstr>Times New Roman Bold</vt:lpstr>
      <vt:lpstr>Arimo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Diel Detective 3.pptx</dc:title>
  <dc:creator>Madhuri Patil</dc:creator>
  <cp:lastModifiedBy>Madhuri Patil</cp:lastModifiedBy>
  <cp:revision>1</cp:revision>
  <dcterms:created xsi:type="dcterms:W3CDTF">2006-08-16T00:00:00Z</dcterms:created>
  <dcterms:modified xsi:type="dcterms:W3CDTF">2025-04-19T18:36:21Z</dcterms:modified>
  <dc:identifier>DAGlGYhw_AU</dc:identifier>
</cp:coreProperties>
</file>