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26" r:id="rId1"/>
  </p:sldMasterIdLst>
  <p:sldIdLst>
    <p:sldId id="262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  <p:sldId id="277" r:id="rId17"/>
    <p:sldId id="278" r:id="rId18"/>
    <p:sldId id="279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B93FB66-04B5-456B-96F7-96699210B7D5}" v="35" dt="2024-10-07T15:33:55.11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1058BF-C5E1-4B52-BD8A-FD1AD5779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CD51F7-3CC3-4BB7-8291-B1789482E8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320447-D6C7-43E1-AE88-1FB66CC9C5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3A76A3-ADC8-4477-8FC1-B9DD55D84908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5E17B6-E7FC-473A-8D5F-0E6B838EA7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4AF4E0-FDDB-42B9-862C-7BBC501CDA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61844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8E922F-6166-4009-A42D-027DC71807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F7791CF-167D-446D-9F99-6976C986E2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3CA422-E040-4DE1-9DA5-C8D37C116A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762538-DC4D-4667-96E5-B3278DDF8B12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813B0B-60E7-494E-91CB-055BC26906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48C554-7C1B-4D8F-9B6B-044926569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439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66EF0-6ED8-49A7-BDAD-E20A143FAE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0FCE9CD-90A9-44BA-B293-0662E077DD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857DAE0-05C4-460B-B96D-BD183ED03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880548-5C08-4BE3-B63E-F2BB63B0B00C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B3CA93-55C9-4AA3-89A0-55490F745B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BFD820-FF26-4325-816F-310C30F80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90037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1736C8-0B4F-4655-A630-0B1D2540B7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78B888-85E0-4D92-903E-C3FE7E870D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648916-250B-4232-BD7D-571FDE79F5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7F49BE-398D-479A-8A7E-5DDBCA61EDCB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A8BFB4-647C-4104-B6D4-3346051C3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FA73F-2BE8-4370-AE90-58F4CE51F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7479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B1446D-9FAC-4157-A41A-51675C8BE9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1709738"/>
            <a:ext cx="10570210" cy="2758895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AF8D4A-8F93-4399-9546-64F286400D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4589463"/>
            <a:ext cx="1057021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2FD4-BF96-470C-8247-20DFAE1CF8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D0C193-4974-4A1F-9C63-07D595E30D66}" type="datetime1">
              <a:rPr lang="en-US" smtClean="0"/>
              <a:t>9/3/2025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7175A2D-86C4-4467-BAB8-E9ED004D2C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442A4D-D9B2-4C82-95E4-B86F9F5F3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7271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6B3AA-8C30-429E-B934-AF1220438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15834E-691F-4728-88F5-A0C4696695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77240" y="1825625"/>
            <a:ext cx="524256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3876374-880F-4E25-9F88-79E3C1AB1F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119BD69-B509-4FCE-95A8-ED03FFC8C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1AA87F-28D4-4BF0-B81F-877A89DFD5AC}" type="datetime1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7C287B-AE5B-490B-BF81-A50D7A2E87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3C2246-303C-4A29-B6EA-E62CEDE6C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219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2FE79-D5BE-43E8-B6C5-2675B7F4D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578148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9D3A07-BA51-4113-902E-830A887D23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01812"/>
            <a:ext cx="5220335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E320A9-E274-4E1B-B02D-9A3F510A1F2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77240" y="2825749"/>
            <a:ext cx="5220335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BE80D3A-C2A8-4B78-B7E2-4908C74B1C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801812"/>
            <a:ext cx="5183188" cy="935037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C5D84DD-9460-4B08-86AD-27486A94004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825749"/>
            <a:ext cx="5183188" cy="33639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B0B7F8-282C-4210-AE7D-F35228BAC8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A9F1F3-208B-49A3-B337-9C8ACEB3E0E1}" type="datetime1">
              <a:rPr lang="en-US" smtClean="0"/>
              <a:t>9/3/2025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E343A9-1067-4DCF-BACC-1F7F380502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F84E471-04DB-4DB5-8CC5-16B3FC8850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412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D87C0-272E-4E50-A316-78079B2B92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906C1C9-1F69-432A-858C-D828B56E16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AF6CA6-7293-4AA2-A0E0-A3BF4416E786}" type="datetime1">
              <a:rPr lang="en-US" smtClean="0"/>
              <a:t>9/3/2025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6D9A1B-D149-4B97-B161-3D7C9ADBC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AB3722F-8C88-4E54-8CD6-12D31A05F8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63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E1B4EE-6DFC-45F3-9174-D913EB57C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87016-7BCD-46FB-8EE3-AB6C369108B4}" type="datetime1">
              <a:rPr lang="en-US" smtClean="0"/>
              <a:t>9/3/2025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BF7F7DC-6DDE-4337-AD27-BBE7D54224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C58EA9-3AC4-421E-B133-1FA7757DF8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9500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E035BB-74CC-43E9-B71F-A5C05D17EB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1900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CAADC9E-7845-4DB1-87E3-6FBFB2B03B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457201"/>
            <a:ext cx="6172200" cy="540385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5C925A8-2A07-43B9-B549-061F368498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92450"/>
            <a:ext cx="3994785" cy="2776537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1A9037-0564-43A1-8156-1D9932E1F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547011-1FFC-4EF8-9A2E-53B4AD2ADBD4}" type="datetime1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BFF0D40-D0E1-49C9-BE47-91BBC50AB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D129BD-890D-412E-9805-D29F4A0D36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8377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78ADB4-BA7B-42C2-9C6C-58B2763F86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457200"/>
            <a:ext cx="3994785" cy="2505456"/>
          </a:xfrm>
        </p:spPr>
        <p:txBody>
          <a:bodyPr anchor="b"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9519B58-B546-4E6B-BE00-3D1D64DA869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457201"/>
            <a:ext cx="6172200" cy="54038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FAA0AB8-41A9-4548-9B83-3EFF79A0079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77240" y="3081275"/>
            <a:ext cx="3994785" cy="277977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BB33ED-A015-4992-A004-33D41CFFAD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62EB47-45B4-4EF5-A743-B4885DD2F060}" type="datetime1">
              <a:rPr lang="en-US" smtClean="0"/>
              <a:t>9/3/2025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3C29CDA-E85F-47D1-83B7-02A50DEBF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9625F-5352-4136-8AC4-F8899D00A1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747434-7036-48DB-A148-6B3D8EE75C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5371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99B5B3C5-A599-465B-B2B9-866E8B2087CE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5C84982-7DD0-43B1-8A2D-BFA4DF1B4E60}"/>
              </a:ext>
            </a:extLst>
          </p:cNvPr>
          <p:cNvSpPr/>
          <p:nvPr/>
        </p:nvSpPr>
        <p:spPr>
          <a:xfrm>
            <a:off x="-1" y="-1"/>
            <a:ext cx="12192001" cy="6858001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900">
              <a:solidFill>
                <a:schemeClr val="bg1"/>
              </a:solidFill>
              <a:latin typeface="+mj-lt"/>
            </a:endParaRPr>
          </a:p>
        </p:txBody>
      </p:sp>
      <p:grpSp>
        <p:nvGrpSpPr>
          <p:cNvPr id="8" name="Decorative Circles">
            <a:extLst>
              <a:ext uri="{FF2B5EF4-FFF2-40B4-BE49-F238E27FC236}">
                <a16:creationId xmlns:a16="http://schemas.microsoft.com/office/drawing/2014/main" id="{1D912E1C-3BBA-42F0-A3EE-FEC382E7230A}"/>
              </a:ext>
            </a:extLst>
          </p:cNvPr>
          <p:cNvGrpSpPr/>
          <p:nvPr/>
        </p:nvGrpSpPr>
        <p:grpSpPr>
          <a:xfrm>
            <a:off x="-1" y="-1"/>
            <a:ext cx="12192001" cy="6858001"/>
            <a:chOff x="-1" y="-1"/>
            <a:chExt cx="12192001" cy="6858001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2FEEAC76-E273-46A8-8F8E-CE59860FE70D}"/>
                </a:ext>
              </a:extLst>
            </p:cNvPr>
            <p:cNvSpPr/>
            <p:nvPr/>
          </p:nvSpPr>
          <p:spPr>
            <a:xfrm>
              <a:off x="209098" y="727602"/>
              <a:ext cx="172408" cy="172408"/>
            </a:xfrm>
            <a:prstGeom prst="ellipse">
              <a:avLst/>
            </a:prstGeom>
            <a:solidFill>
              <a:schemeClr val="accent2">
                <a:lumMod val="40000"/>
                <a:lumOff val="6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76594A0E-9400-45AD-A431-1DA1C0B28966}"/>
                </a:ext>
              </a:extLst>
            </p:cNvPr>
            <p:cNvSpPr/>
            <p:nvPr/>
          </p:nvSpPr>
          <p:spPr>
            <a:xfrm>
              <a:off x="949947" y="136523"/>
              <a:ext cx="113367" cy="113367"/>
            </a:xfrm>
            <a:prstGeom prst="ellipse">
              <a:avLst/>
            </a:prstGeom>
            <a:solidFill>
              <a:srgbClr val="F39E29">
                <a:alpha val="50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20916D6C-D32F-42B6-8512-CD5EDB8F2B9B}"/>
                </a:ext>
              </a:extLst>
            </p:cNvPr>
            <p:cNvSpPr/>
            <p:nvPr/>
          </p:nvSpPr>
          <p:spPr>
            <a:xfrm>
              <a:off x="11575290" y="5859047"/>
              <a:ext cx="305780" cy="305780"/>
            </a:xfrm>
            <a:prstGeom prst="ellipse">
              <a:avLst/>
            </a:prstGeom>
            <a:solidFill>
              <a:schemeClr val="accent1">
                <a:lumMod val="60000"/>
                <a:lumOff val="40000"/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3834846D-59C6-40F4-907C-F1A4689B58F1}"/>
                </a:ext>
              </a:extLst>
            </p:cNvPr>
            <p:cNvSpPr/>
            <p:nvPr/>
          </p:nvSpPr>
          <p:spPr>
            <a:xfrm>
              <a:off x="95730" y="1133938"/>
              <a:ext cx="226735" cy="226735"/>
            </a:xfrm>
            <a:prstGeom prst="ellipse">
              <a:avLst/>
            </a:prstGeom>
            <a:solidFill>
              <a:schemeClr val="accent3">
                <a:alpha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5A257CDF-2E36-4DC7-8EE4-5CD8F8ECAC87}"/>
                </a:ext>
              </a:extLst>
            </p:cNvPr>
            <p:cNvSpPr/>
            <p:nvPr/>
          </p:nvSpPr>
          <p:spPr>
            <a:xfrm>
              <a:off x="11536830" y="554419"/>
              <a:ext cx="382700" cy="382700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72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D5B26E0E-A115-4AE2-82D8-76BB93CC494F}"/>
                </a:ext>
              </a:extLst>
            </p:cNvPr>
            <p:cNvSpPr/>
            <p:nvPr/>
          </p:nvSpPr>
          <p:spPr>
            <a:xfrm>
              <a:off x="11224303" y="299808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55058DB-7E01-4E95-BF59-983AA1BBB38E}"/>
                </a:ext>
              </a:extLst>
            </p:cNvPr>
            <p:cNvSpPr/>
            <p:nvPr/>
          </p:nvSpPr>
          <p:spPr>
            <a:xfrm>
              <a:off x="11629630" y="5482355"/>
              <a:ext cx="94160" cy="94160"/>
            </a:xfrm>
            <a:prstGeom prst="ellipse">
              <a:avLst/>
            </a:prstGeom>
            <a:solidFill>
              <a:srgbClr val="E3BEBE">
                <a:alpha val="28000"/>
              </a:srgb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1" name="Oval 50">
              <a:extLst>
                <a:ext uri="{FF2B5EF4-FFF2-40B4-BE49-F238E27FC236}">
                  <a16:creationId xmlns:a16="http://schemas.microsoft.com/office/drawing/2014/main" id="{A810F7E2-23F3-44D6-B09E-71E556536052}"/>
                </a:ext>
              </a:extLst>
            </p:cNvPr>
            <p:cNvSpPr/>
            <p:nvPr/>
          </p:nvSpPr>
          <p:spPr>
            <a:xfrm>
              <a:off x="10415328" y="612495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Oval 51">
              <a:extLst>
                <a:ext uri="{FF2B5EF4-FFF2-40B4-BE49-F238E27FC236}">
                  <a16:creationId xmlns:a16="http://schemas.microsoft.com/office/drawing/2014/main" id="{59D5C391-E1DB-410A-A78C-ED3BBDFF0758}"/>
                </a:ext>
              </a:extLst>
            </p:cNvPr>
            <p:cNvSpPr/>
            <p:nvPr/>
          </p:nvSpPr>
          <p:spPr>
            <a:xfrm>
              <a:off x="10120382" y="6255986"/>
              <a:ext cx="305780" cy="305780"/>
            </a:xfrm>
            <a:prstGeom prst="ellipse">
              <a:avLst/>
            </a:pr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Oval 52">
              <a:extLst>
                <a:ext uri="{FF2B5EF4-FFF2-40B4-BE49-F238E27FC236}">
                  <a16:creationId xmlns:a16="http://schemas.microsoft.com/office/drawing/2014/main" id="{77C4944D-9373-4283-BCAA-927A0316659E}"/>
                </a:ext>
              </a:extLst>
            </p:cNvPr>
            <p:cNvSpPr/>
            <p:nvPr/>
          </p:nvSpPr>
          <p:spPr>
            <a:xfrm>
              <a:off x="9934343" y="6204350"/>
              <a:ext cx="113367" cy="113367"/>
            </a:xfrm>
            <a:prstGeom prst="ellipse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4" name="Freeform: Shape 53">
              <a:extLst>
                <a:ext uri="{FF2B5EF4-FFF2-40B4-BE49-F238E27FC236}">
                  <a16:creationId xmlns:a16="http://schemas.microsoft.com/office/drawing/2014/main" id="{6804C521-2D9F-4CE4-AFD3-D4F1551FEC6A}"/>
                </a:ext>
              </a:extLst>
            </p:cNvPr>
            <p:cNvSpPr/>
            <p:nvPr/>
          </p:nvSpPr>
          <p:spPr>
            <a:xfrm>
              <a:off x="11642244" y="6317718"/>
              <a:ext cx="549756" cy="540282"/>
            </a:xfrm>
            <a:custGeom>
              <a:avLst/>
              <a:gdLst>
                <a:gd name="connsiteX0" fmla="*/ 1224540 w 2115556"/>
                <a:gd name="connsiteY0" fmla="*/ 0 h 2079100"/>
                <a:gd name="connsiteX1" fmla="*/ 2090421 w 2115556"/>
                <a:gd name="connsiteY1" fmla="*/ 358660 h 2079100"/>
                <a:gd name="connsiteX2" fmla="*/ 2115556 w 2115556"/>
                <a:gd name="connsiteY2" fmla="*/ 386315 h 2079100"/>
                <a:gd name="connsiteX3" fmla="*/ 2115556 w 2115556"/>
                <a:gd name="connsiteY3" fmla="*/ 2062765 h 2079100"/>
                <a:gd name="connsiteX4" fmla="*/ 2100710 w 2115556"/>
                <a:gd name="connsiteY4" fmla="*/ 2079100 h 2079100"/>
                <a:gd name="connsiteX5" fmla="*/ 348370 w 2115556"/>
                <a:gd name="connsiteY5" fmla="*/ 2079100 h 2079100"/>
                <a:gd name="connsiteX6" fmla="*/ 279625 w 2115556"/>
                <a:gd name="connsiteY6" fmla="*/ 2003461 h 2079100"/>
                <a:gd name="connsiteX7" fmla="*/ 0 w 2115556"/>
                <a:gd name="connsiteY7" fmla="*/ 1224540 h 2079100"/>
                <a:gd name="connsiteX8" fmla="*/ 1224540 w 2115556"/>
                <a:gd name="connsiteY8" fmla="*/ 0 h 207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2115556" h="2079100">
                  <a:moveTo>
                    <a:pt x="1224540" y="0"/>
                  </a:moveTo>
                  <a:cubicBezTo>
                    <a:pt x="1562687" y="0"/>
                    <a:pt x="1868823" y="137062"/>
                    <a:pt x="2090421" y="358660"/>
                  </a:cubicBezTo>
                  <a:lnTo>
                    <a:pt x="2115556" y="386315"/>
                  </a:lnTo>
                  <a:lnTo>
                    <a:pt x="2115556" y="2062765"/>
                  </a:lnTo>
                  <a:lnTo>
                    <a:pt x="2100710" y="2079100"/>
                  </a:lnTo>
                  <a:lnTo>
                    <a:pt x="348370" y="2079100"/>
                  </a:lnTo>
                  <a:lnTo>
                    <a:pt x="279625" y="2003461"/>
                  </a:lnTo>
                  <a:cubicBezTo>
                    <a:pt x="104938" y="1791789"/>
                    <a:pt x="0" y="1520419"/>
                    <a:pt x="0" y="1224540"/>
                  </a:cubicBezTo>
                  <a:cubicBezTo>
                    <a:pt x="0" y="548245"/>
                    <a:pt x="548245" y="0"/>
                    <a:pt x="1224540" y="0"/>
                  </a:cubicBezTo>
                  <a:close/>
                </a:path>
              </a:pathLst>
            </a:custGeom>
            <a:solidFill>
              <a:schemeClr val="accent6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6" name="Freeform: Shape 55">
              <a:extLst>
                <a:ext uri="{FF2B5EF4-FFF2-40B4-BE49-F238E27FC236}">
                  <a16:creationId xmlns:a16="http://schemas.microsoft.com/office/drawing/2014/main" id="{755AC65C-13EF-4182-AA3C-62BE165CC033}"/>
                </a:ext>
              </a:extLst>
            </p:cNvPr>
            <p:cNvSpPr/>
            <p:nvPr/>
          </p:nvSpPr>
          <p:spPr>
            <a:xfrm>
              <a:off x="-1" y="-1"/>
              <a:ext cx="510196" cy="538336"/>
            </a:xfrm>
            <a:custGeom>
              <a:avLst/>
              <a:gdLst>
                <a:gd name="connsiteX0" fmla="*/ 0 w 510196"/>
                <a:gd name="connsiteY0" fmla="*/ 0 h 538336"/>
                <a:gd name="connsiteX1" fmla="*/ 459276 w 510196"/>
                <a:gd name="connsiteY1" fmla="*/ 0 h 538336"/>
                <a:gd name="connsiteX2" fmla="*/ 482126 w 510196"/>
                <a:gd name="connsiteY2" fmla="*/ 42098 h 538336"/>
                <a:gd name="connsiteX3" fmla="*/ 510196 w 510196"/>
                <a:gd name="connsiteY3" fmla="*/ 181136 h 538336"/>
                <a:gd name="connsiteX4" fmla="*/ 152996 w 510196"/>
                <a:gd name="connsiteY4" fmla="*/ 538336 h 538336"/>
                <a:gd name="connsiteX5" fmla="*/ 13958 w 510196"/>
                <a:gd name="connsiteY5" fmla="*/ 510266 h 538336"/>
                <a:gd name="connsiteX6" fmla="*/ 0 w 510196"/>
                <a:gd name="connsiteY6" fmla="*/ 502690 h 538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510196" h="538336">
                  <a:moveTo>
                    <a:pt x="0" y="0"/>
                  </a:moveTo>
                  <a:lnTo>
                    <a:pt x="459276" y="0"/>
                  </a:lnTo>
                  <a:lnTo>
                    <a:pt x="482126" y="42098"/>
                  </a:lnTo>
                  <a:cubicBezTo>
                    <a:pt x="500201" y="84833"/>
                    <a:pt x="510196" y="131817"/>
                    <a:pt x="510196" y="181136"/>
                  </a:cubicBezTo>
                  <a:cubicBezTo>
                    <a:pt x="510196" y="378412"/>
                    <a:pt x="350272" y="538336"/>
                    <a:pt x="152996" y="538336"/>
                  </a:cubicBezTo>
                  <a:cubicBezTo>
                    <a:pt x="103677" y="538336"/>
                    <a:pt x="56693" y="528341"/>
                    <a:pt x="13958" y="510266"/>
                  </a:cubicBezTo>
                  <a:lnTo>
                    <a:pt x="0" y="502690"/>
                  </a:lnTo>
                  <a:close/>
                </a:path>
              </a:pathLst>
            </a:custGeom>
            <a:solidFill>
              <a:schemeClr val="accent1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58" name="Freeform: Shape 57">
              <a:extLst>
                <a:ext uri="{FF2B5EF4-FFF2-40B4-BE49-F238E27FC236}">
                  <a16:creationId xmlns:a16="http://schemas.microsoft.com/office/drawing/2014/main" id="{E40DA8D2-FA4B-4282-9D44-48C27B63A153}"/>
                </a:ext>
              </a:extLst>
            </p:cNvPr>
            <p:cNvSpPr/>
            <p:nvPr/>
          </p:nvSpPr>
          <p:spPr>
            <a:xfrm>
              <a:off x="10528695" y="1"/>
              <a:ext cx="554074" cy="282754"/>
            </a:xfrm>
            <a:custGeom>
              <a:avLst/>
              <a:gdLst>
                <a:gd name="connsiteX0" fmla="*/ 644 w 309162"/>
                <a:gd name="connsiteY0" fmla="*/ 0 h 157771"/>
                <a:gd name="connsiteX1" fmla="*/ 308518 w 309162"/>
                <a:gd name="connsiteY1" fmla="*/ 0 h 157771"/>
                <a:gd name="connsiteX2" fmla="*/ 309162 w 309162"/>
                <a:gd name="connsiteY2" fmla="*/ 3190 h 157771"/>
                <a:gd name="connsiteX3" fmla="*/ 154581 w 309162"/>
                <a:gd name="connsiteY3" fmla="*/ 157771 h 157771"/>
                <a:gd name="connsiteX4" fmla="*/ 0 w 309162"/>
                <a:gd name="connsiteY4" fmla="*/ 3190 h 1577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09162" h="157771">
                  <a:moveTo>
                    <a:pt x="644" y="0"/>
                  </a:moveTo>
                  <a:lnTo>
                    <a:pt x="308518" y="0"/>
                  </a:lnTo>
                  <a:lnTo>
                    <a:pt x="309162" y="3190"/>
                  </a:lnTo>
                  <a:cubicBezTo>
                    <a:pt x="309162" y="88563"/>
                    <a:pt x="239954" y="157771"/>
                    <a:pt x="154581" y="157771"/>
                  </a:cubicBezTo>
                  <a:cubicBezTo>
                    <a:pt x="69208" y="157771"/>
                    <a:pt x="0" y="88563"/>
                    <a:pt x="0" y="319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99065014-CB18-414D-A527-31ECC45700AB}"/>
                </a:ext>
              </a:extLst>
            </p:cNvPr>
            <p:cNvSpPr/>
            <p:nvPr/>
          </p:nvSpPr>
          <p:spPr>
            <a:xfrm>
              <a:off x="504140" y="1132500"/>
              <a:ext cx="84680" cy="8468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Freeform: Shape 60">
              <a:extLst>
                <a:ext uri="{FF2B5EF4-FFF2-40B4-BE49-F238E27FC236}">
                  <a16:creationId xmlns:a16="http://schemas.microsoft.com/office/drawing/2014/main" id="{8F39E27A-56C1-4328-8DF1-2DA147C78483}"/>
                </a:ext>
              </a:extLst>
            </p:cNvPr>
            <p:cNvSpPr/>
            <p:nvPr/>
          </p:nvSpPr>
          <p:spPr>
            <a:xfrm>
              <a:off x="12051348" y="5576515"/>
              <a:ext cx="137603" cy="210490"/>
            </a:xfrm>
            <a:custGeom>
              <a:avLst/>
              <a:gdLst>
                <a:gd name="connsiteX0" fmla="*/ 105245 w 137603"/>
                <a:gd name="connsiteY0" fmla="*/ 0 h 210490"/>
                <a:gd name="connsiteX1" fmla="*/ 137603 w 137603"/>
                <a:gd name="connsiteY1" fmla="*/ 6533 h 210490"/>
                <a:gd name="connsiteX2" fmla="*/ 137603 w 137603"/>
                <a:gd name="connsiteY2" fmla="*/ 203957 h 210490"/>
                <a:gd name="connsiteX3" fmla="*/ 105245 w 137603"/>
                <a:gd name="connsiteY3" fmla="*/ 210490 h 210490"/>
                <a:gd name="connsiteX4" fmla="*/ 0 w 137603"/>
                <a:gd name="connsiteY4" fmla="*/ 105245 h 210490"/>
                <a:gd name="connsiteX5" fmla="*/ 105245 w 137603"/>
                <a:gd name="connsiteY5" fmla="*/ 0 h 21049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37603" h="210490">
                  <a:moveTo>
                    <a:pt x="105245" y="0"/>
                  </a:moveTo>
                  <a:lnTo>
                    <a:pt x="137603" y="6533"/>
                  </a:lnTo>
                  <a:lnTo>
                    <a:pt x="137603" y="203957"/>
                  </a:lnTo>
                  <a:lnTo>
                    <a:pt x="105245" y="210490"/>
                  </a:lnTo>
                  <a:cubicBezTo>
                    <a:pt x="47120" y="210490"/>
                    <a:pt x="0" y="163370"/>
                    <a:pt x="0" y="105245"/>
                  </a:cubicBezTo>
                  <a:cubicBezTo>
                    <a:pt x="0" y="47120"/>
                    <a:pt x="47120" y="0"/>
                    <a:pt x="105245" y="0"/>
                  </a:cubicBezTo>
                  <a:close/>
                </a:path>
              </a:pathLst>
            </a:custGeom>
            <a:solidFill>
              <a:schemeClr val="accent3">
                <a:lumMod val="40000"/>
                <a:lumOff val="6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sz="900">
                <a:solidFill>
                  <a:schemeClr val="bg1"/>
                </a:solidFill>
                <a:latin typeface="+mj-lt"/>
              </a:endParaRPr>
            </a:p>
          </p:txBody>
        </p:sp>
      </p:grp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2C5EC6-E331-4312-AC12-56D55F7D2B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7724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8D24A4-5FEC-4062-8995-EB21925B3B40}" type="datetime1">
              <a:rPr lang="en-US" smtClean="0"/>
              <a:t>9/3/2025</a:t>
            </a:fld>
            <a:endParaRPr lang="en-US" sz="100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7FC5D-92B2-4B4D-8111-6EDEF280692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88268"/>
            <a:ext cx="41148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sz="100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3A104D-C777-4A6E-8A43-F94028E5E3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93150" y="6488268"/>
            <a:ext cx="2743200" cy="2332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747434-7036-48DB-A148-6B3D8EE75CDA}" type="slidenum">
              <a:rPr lang="en-US" smtClean="0"/>
              <a:pPr/>
              <a:t>‹#›</a:t>
            </a:fld>
            <a:endParaRPr lang="en-US" sz="100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2D3A74F-6169-4D30-A245-B46D738BEA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77240" y="365125"/>
            <a:ext cx="1065911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877E64-7A05-44DA-81FA-6EF4806BBF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77240" y="1825625"/>
            <a:ext cx="1065911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7009023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15" r:id="rId7"/>
    <p:sldLayoutId id="2147483816" r:id="rId8"/>
    <p:sldLayoutId id="2147483817" r:id="rId9"/>
    <p:sldLayoutId id="2147483824" r:id="rId10"/>
    <p:sldLayoutId id="2147483825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Clr>
          <a:schemeClr val="tx2">
            <a:lumMod val="75000"/>
            <a:lumOff val="25000"/>
          </a:schemeClr>
        </a:buClr>
        <a:buFont typeface="Arial" panose="020B0604020202020204" pitchFamily="34" charset="0"/>
        <a:buChar char="•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3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5.jpe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 descr="Free illustration: Background, Blue, White - Free Image on Pixabay - 629463">
            <a:extLst>
              <a:ext uri="{FF2B5EF4-FFF2-40B4-BE49-F238E27FC236}">
                <a16:creationId xmlns:a16="http://schemas.microsoft.com/office/drawing/2014/main" id="{06855265-E45E-59F1-05EC-F1A9B8D0EE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0012" r="-1" b="5696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A76F4-C1CA-D058-9FB9-D74DC8411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65038" y="-987091"/>
            <a:ext cx="11079913" cy="3610622"/>
          </a:xfrm>
        </p:spPr>
        <p:txBody>
          <a:bodyPr anchor="b">
            <a:normAutofit/>
          </a:bodyPr>
          <a:lstStyle/>
          <a:p>
            <a:pPr algn="l"/>
            <a:br>
              <a:rPr lang="en-US" sz="6000" b="1" u="sng">
                <a:solidFill>
                  <a:schemeClr val="bg1"/>
                </a:solidFill>
                <a:latin typeface="Times New Roman"/>
                <a:cs typeface="Arial"/>
              </a:rPr>
            </a:br>
            <a:endParaRPr lang="en-US" sz="6000" b="1" u="sng">
              <a:solidFill>
                <a:schemeClr val="bg1"/>
              </a:solidFill>
              <a:latin typeface="Times New Roman"/>
              <a:cs typeface="Arial"/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8AB10DAE-0B52-AE27-84B7-7CEC2445A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190967" y="3011316"/>
            <a:ext cx="7810065" cy="2446307"/>
          </a:xfrm>
        </p:spPr>
        <p:txBody>
          <a:bodyPr anchor="t">
            <a:normAutofit/>
          </a:bodyPr>
          <a:lstStyle/>
          <a:p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Total of 36 SQL queries have been successfully performed on the database.</a:t>
            </a:r>
            <a:endParaRPr lang="en-US" sz="28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/>
            <a:endParaRPr lang="en-US" sz="2200" dirty="0">
              <a:solidFill>
                <a:srgbClr val="FFFFFF"/>
              </a:solidFill>
              <a:ea typeface="Calibri"/>
              <a:cs typeface="Calibri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FCA5498-D019-48A6-B194-72CE1ABB0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64840" y="236341"/>
            <a:ext cx="2727160" cy="6621659"/>
            <a:chOff x="9464840" y="236341"/>
            <a:chExt cx="2727160" cy="662165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80BC69F-2340-4181-ADB9-8B7434E96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64840" y="538627"/>
              <a:ext cx="94160" cy="94160"/>
            </a:xfrm>
            <a:prstGeom prst="ellipse">
              <a:avLst/>
            </a:prstGeom>
            <a:solidFill>
              <a:schemeClr val="tx2">
                <a:lumMod val="50000"/>
                <a:lumOff val="5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68D1539-E8D8-4BDB-9061-190D14341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8803" y="1206077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90FDF91-C6ED-4CDD-9F62-ABFA2C8E8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38B5A1D-024A-4BFB-A608-C68DA71B1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509" y="516637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38C5DD2-94C4-4737-B4BC-7A35DAB85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804505C-24F5-486F-8661-8249FBD4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2793" y="5536248"/>
              <a:ext cx="800716" cy="80071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77CC497-AB04-4BBC-A3CB-6EFF95AF0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3540" y="6169156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D149070-8E66-48F1-948D-17A50C52D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1702762" y="6299355"/>
              <a:ext cx="489238" cy="558645"/>
            </a:xfrm>
            <a:custGeom>
              <a:avLst/>
              <a:gdLst>
                <a:gd name="connsiteX0" fmla="*/ 1156116 w 3186814"/>
                <a:gd name="connsiteY0" fmla="*/ 0 h 3638922"/>
                <a:gd name="connsiteX1" fmla="*/ 3186814 w 3186814"/>
                <a:gd name="connsiteY1" fmla="*/ 2030698 h 3638922"/>
                <a:gd name="connsiteX2" fmla="*/ 2447829 w 3186814"/>
                <a:gd name="connsiteY2" fmla="*/ 3597684 h 3638922"/>
                <a:gd name="connsiteX3" fmla="*/ 2392682 w 3186814"/>
                <a:gd name="connsiteY3" fmla="*/ 3638922 h 3638922"/>
                <a:gd name="connsiteX4" fmla="*/ 0 w 3186814"/>
                <a:gd name="connsiteY4" fmla="*/ 3638922 h 3638922"/>
                <a:gd name="connsiteX5" fmla="*/ 0 w 3186814"/>
                <a:gd name="connsiteY5" fmla="*/ 362315 h 3638922"/>
                <a:gd name="connsiteX6" fmla="*/ 20733 w 3186814"/>
                <a:gd name="connsiteY6" fmla="*/ 346811 h 3638922"/>
                <a:gd name="connsiteX7" fmla="*/ 1156116 w 3186814"/>
                <a:gd name="connsiteY7" fmla="*/ 0 h 363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6814" h="3638922">
                  <a:moveTo>
                    <a:pt x="1156116" y="0"/>
                  </a:moveTo>
                  <a:cubicBezTo>
                    <a:pt x="2277640" y="0"/>
                    <a:pt x="3186814" y="909174"/>
                    <a:pt x="3186814" y="2030698"/>
                  </a:cubicBezTo>
                  <a:cubicBezTo>
                    <a:pt x="3186814" y="2661556"/>
                    <a:pt x="2899146" y="3225224"/>
                    <a:pt x="2447829" y="3597684"/>
                  </a:cubicBezTo>
                  <a:lnTo>
                    <a:pt x="2392682" y="3638922"/>
                  </a:lnTo>
                  <a:lnTo>
                    <a:pt x="0" y="3638922"/>
                  </a:lnTo>
                  <a:lnTo>
                    <a:pt x="0" y="362315"/>
                  </a:lnTo>
                  <a:lnTo>
                    <a:pt x="20733" y="346811"/>
                  </a:lnTo>
                  <a:cubicBezTo>
                    <a:pt x="344835" y="127853"/>
                    <a:pt x="735545" y="0"/>
                    <a:pt x="1156116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CD58051-FC61-514B-4535-EDBCE672D2E8}"/>
              </a:ext>
            </a:extLst>
          </p:cNvPr>
          <p:cNvSpPr txBox="1"/>
          <p:nvPr/>
        </p:nvSpPr>
        <p:spPr>
          <a:xfrm>
            <a:off x="1126173" y="1147197"/>
            <a:ext cx="9816978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b="1" u="sng" dirty="0">
                <a:solidFill>
                  <a:schemeClr val="tx2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SQL Commands and Queries </a:t>
            </a:r>
            <a:endParaRPr lang="en-IN" sz="6000" u="sng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256659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 descr="Free illustration: Background, Blue, White - Free Image on Pixabay - 629463">
            <a:extLst>
              <a:ext uri="{FF2B5EF4-FFF2-40B4-BE49-F238E27FC236}">
                <a16:creationId xmlns:a16="http://schemas.microsoft.com/office/drawing/2014/main" id="{06855265-E45E-59F1-05EC-F1A9B8D0EE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0012" r="-1" b="5696"/>
          <a:stretch/>
        </p:blipFill>
        <p:spPr>
          <a:xfrm>
            <a:off x="1524" y="8399"/>
            <a:ext cx="12188952" cy="685799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A76F4-C1CA-D058-9FB9-D74DC8411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3773" y="-1423"/>
            <a:ext cx="7818990" cy="748890"/>
          </a:xfrm>
        </p:spPr>
        <p:txBody>
          <a:bodyPr anchor="b"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Find all  doctors whose </a:t>
            </a:r>
            <a:r>
              <a:rPr lang="en-US" sz="2200" dirty="0" err="1">
                <a:solidFill>
                  <a:schemeClr val="bg1"/>
                </a:solidFill>
                <a:latin typeface="Times New Roman"/>
                <a:cs typeface="Times New Roman"/>
              </a:rPr>
              <a:t>speciality</a:t>
            </a: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 does not contain Pediatrics.</a:t>
            </a:r>
            <a:endParaRPr lang="en-US" dirty="0">
              <a:solidFill>
                <a:schemeClr val="bg1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FCA5498-D019-48A6-B194-72CE1ABB0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64840" y="236341"/>
            <a:ext cx="2727160" cy="6621659"/>
            <a:chOff x="9464840" y="236341"/>
            <a:chExt cx="2727160" cy="662165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80BC69F-2340-4181-ADB9-8B7434E96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64840" y="538627"/>
              <a:ext cx="94160" cy="94160"/>
            </a:xfrm>
            <a:prstGeom prst="ellipse">
              <a:avLst/>
            </a:prstGeom>
            <a:solidFill>
              <a:schemeClr val="tx2">
                <a:lumMod val="50000"/>
                <a:lumOff val="5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68D1539-E8D8-4BDB-9061-190D14341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8803" y="1206077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90FDF91-C6ED-4CDD-9F62-ABFA2C8E8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38B5A1D-024A-4BFB-A608-C68DA71B1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509" y="516637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38C5DD2-94C4-4737-B4BC-7A35DAB85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804505C-24F5-486F-8661-8249FBD4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2793" y="5536248"/>
              <a:ext cx="800716" cy="80071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77CC497-AB04-4BBC-A3CB-6EFF95AF0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3540" y="6169156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D149070-8E66-48F1-948D-17A50C52D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1702762" y="6299355"/>
              <a:ext cx="489238" cy="558645"/>
            </a:xfrm>
            <a:custGeom>
              <a:avLst/>
              <a:gdLst>
                <a:gd name="connsiteX0" fmla="*/ 1156116 w 3186814"/>
                <a:gd name="connsiteY0" fmla="*/ 0 h 3638922"/>
                <a:gd name="connsiteX1" fmla="*/ 3186814 w 3186814"/>
                <a:gd name="connsiteY1" fmla="*/ 2030698 h 3638922"/>
                <a:gd name="connsiteX2" fmla="*/ 2447829 w 3186814"/>
                <a:gd name="connsiteY2" fmla="*/ 3597684 h 3638922"/>
                <a:gd name="connsiteX3" fmla="*/ 2392682 w 3186814"/>
                <a:gd name="connsiteY3" fmla="*/ 3638922 h 3638922"/>
                <a:gd name="connsiteX4" fmla="*/ 0 w 3186814"/>
                <a:gd name="connsiteY4" fmla="*/ 3638922 h 3638922"/>
                <a:gd name="connsiteX5" fmla="*/ 0 w 3186814"/>
                <a:gd name="connsiteY5" fmla="*/ 362315 h 3638922"/>
                <a:gd name="connsiteX6" fmla="*/ 20733 w 3186814"/>
                <a:gd name="connsiteY6" fmla="*/ 346811 h 3638922"/>
                <a:gd name="connsiteX7" fmla="*/ 1156116 w 3186814"/>
                <a:gd name="connsiteY7" fmla="*/ 0 h 363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6814" h="3638922">
                  <a:moveTo>
                    <a:pt x="1156116" y="0"/>
                  </a:moveTo>
                  <a:cubicBezTo>
                    <a:pt x="2277640" y="0"/>
                    <a:pt x="3186814" y="909174"/>
                    <a:pt x="3186814" y="2030698"/>
                  </a:cubicBezTo>
                  <a:cubicBezTo>
                    <a:pt x="3186814" y="2661556"/>
                    <a:pt x="2899146" y="3225224"/>
                    <a:pt x="2447829" y="3597684"/>
                  </a:cubicBezTo>
                  <a:lnTo>
                    <a:pt x="2392682" y="3638922"/>
                  </a:lnTo>
                  <a:lnTo>
                    <a:pt x="0" y="3638922"/>
                  </a:lnTo>
                  <a:lnTo>
                    <a:pt x="0" y="362315"/>
                  </a:lnTo>
                  <a:lnTo>
                    <a:pt x="20733" y="346811"/>
                  </a:lnTo>
                  <a:cubicBezTo>
                    <a:pt x="344835" y="127853"/>
                    <a:pt x="735545" y="0"/>
                    <a:pt x="1156116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C64AEEAA-480F-BB73-26DA-77F23B5393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863600"/>
            <a:ext cx="10706100" cy="2692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7390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 descr="Free illustration: Background, Blue, White - Free Image on Pixabay - 629463">
            <a:extLst>
              <a:ext uri="{FF2B5EF4-FFF2-40B4-BE49-F238E27FC236}">
                <a16:creationId xmlns:a16="http://schemas.microsoft.com/office/drawing/2014/main" id="{06855265-E45E-59F1-05EC-F1A9B8D0EE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0012" r="-1" b="5696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A76F4-C1CA-D058-9FB9-D74DC8411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2240" y="777512"/>
            <a:ext cx="10416191" cy="689623"/>
          </a:xfrm>
        </p:spPr>
        <p:txBody>
          <a:bodyPr anchor="b">
            <a:normAutofit/>
          </a:bodyPr>
          <a:lstStyle/>
          <a:p>
            <a:pPr algn="l"/>
            <a:r>
              <a:rPr lang="en-US" sz="2800" b="1">
                <a:latin typeface="Times New Roman"/>
                <a:cs typeface="Times New Roman"/>
              </a:rPr>
              <a:t>4. Aggregate Functions ( SUM, AVERAGE, MAX ,MIN, COUNT )</a:t>
            </a:r>
            <a:endParaRPr lang="en-US" sz="2800"/>
          </a:p>
          <a:p>
            <a:pPr algn="l"/>
            <a:endParaRPr lang="en-US" sz="6000">
              <a:solidFill>
                <a:srgbClr val="FFFFFF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FCA5498-D019-48A6-B194-72CE1ABB0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64840" y="236341"/>
            <a:ext cx="2727160" cy="6621659"/>
            <a:chOff x="9464840" y="236341"/>
            <a:chExt cx="2727160" cy="662165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80BC69F-2340-4181-ADB9-8B7434E96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64840" y="538627"/>
              <a:ext cx="94160" cy="94160"/>
            </a:xfrm>
            <a:prstGeom prst="ellipse">
              <a:avLst/>
            </a:prstGeom>
            <a:solidFill>
              <a:schemeClr val="tx2">
                <a:lumMod val="50000"/>
                <a:lumOff val="5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68D1539-E8D8-4BDB-9061-190D14341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8803" y="1206077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90FDF91-C6ED-4CDD-9F62-ABFA2C8E8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38B5A1D-024A-4BFB-A608-C68DA71B1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509" y="516637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38C5DD2-94C4-4737-B4BC-7A35DAB85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804505C-24F5-486F-8661-8249FBD4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2793" y="5536248"/>
              <a:ext cx="800716" cy="80071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77CC497-AB04-4BBC-A3CB-6EFF95AF0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3540" y="6169156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D149070-8E66-48F1-948D-17A50C52D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1702762" y="6299355"/>
              <a:ext cx="489238" cy="558645"/>
            </a:xfrm>
            <a:custGeom>
              <a:avLst/>
              <a:gdLst>
                <a:gd name="connsiteX0" fmla="*/ 1156116 w 3186814"/>
                <a:gd name="connsiteY0" fmla="*/ 0 h 3638922"/>
                <a:gd name="connsiteX1" fmla="*/ 3186814 w 3186814"/>
                <a:gd name="connsiteY1" fmla="*/ 2030698 h 3638922"/>
                <a:gd name="connsiteX2" fmla="*/ 2447829 w 3186814"/>
                <a:gd name="connsiteY2" fmla="*/ 3597684 h 3638922"/>
                <a:gd name="connsiteX3" fmla="*/ 2392682 w 3186814"/>
                <a:gd name="connsiteY3" fmla="*/ 3638922 h 3638922"/>
                <a:gd name="connsiteX4" fmla="*/ 0 w 3186814"/>
                <a:gd name="connsiteY4" fmla="*/ 3638922 h 3638922"/>
                <a:gd name="connsiteX5" fmla="*/ 0 w 3186814"/>
                <a:gd name="connsiteY5" fmla="*/ 362315 h 3638922"/>
                <a:gd name="connsiteX6" fmla="*/ 20733 w 3186814"/>
                <a:gd name="connsiteY6" fmla="*/ 346811 h 3638922"/>
                <a:gd name="connsiteX7" fmla="*/ 1156116 w 3186814"/>
                <a:gd name="connsiteY7" fmla="*/ 0 h 363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6814" h="3638922">
                  <a:moveTo>
                    <a:pt x="1156116" y="0"/>
                  </a:moveTo>
                  <a:cubicBezTo>
                    <a:pt x="2277640" y="0"/>
                    <a:pt x="3186814" y="909174"/>
                    <a:pt x="3186814" y="2030698"/>
                  </a:cubicBezTo>
                  <a:cubicBezTo>
                    <a:pt x="3186814" y="2661556"/>
                    <a:pt x="2899146" y="3225224"/>
                    <a:pt x="2447829" y="3597684"/>
                  </a:cubicBezTo>
                  <a:lnTo>
                    <a:pt x="2392682" y="3638922"/>
                  </a:lnTo>
                  <a:lnTo>
                    <a:pt x="0" y="3638922"/>
                  </a:lnTo>
                  <a:lnTo>
                    <a:pt x="0" y="362315"/>
                  </a:lnTo>
                  <a:lnTo>
                    <a:pt x="20733" y="346811"/>
                  </a:lnTo>
                  <a:cubicBezTo>
                    <a:pt x="344835" y="127853"/>
                    <a:pt x="735545" y="0"/>
                    <a:pt x="1156116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EA79FA5-BAB3-C325-88F9-2ECF27C8218E}"/>
              </a:ext>
            </a:extLst>
          </p:cNvPr>
          <p:cNvSpPr txBox="1"/>
          <p:nvPr/>
        </p:nvSpPr>
        <p:spPr>
          <a:xfrm>
            <a:off x="143933" y="613833"/>
            <a:ext cx="96393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>
                <a:solidFill>
                  <a:schemeClr val="bg1"/>
                </a:solidFill>
                <a:latin typeface="Times New Roman"/>
                <a:cs typeface="Times New Roman"/>
              </a:rPr>
              <a:t>Calculate the total billing amount for all patients.</a:t>
            </a:r>
            <a:endParaRPr lang="en-US" sz="2200">
              <a:solidFill>
                <a:schemeClr val="bg1"/>
              </a:solidFill>
            </a:endParaRPr>
          </a:p>
          <a:p>
            <a:pPr algn="l"/>
            <a:endParaRPr lang="en-US">
              <a:ea typeface="Calibri"/>
              <a:cs typeface="Calibri"/>
            </a:endParaRPr>
          </a:p>
        </p:txBody>
      </p:sp>
      <p:pic>
        <p:nvPicPr>
          <p:cNvPr id="3" name="Picture 2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83E6DA5D-12DC-4FAF-34A8-C36E225E0C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3891" y="1120775"/>
            <a:ext cx="10039350" cy="1432984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B490302-BE30-B3C9-9684-7AEC2DA50CFE}"/>
              </a:ext>
            </a:extLst>
          </p:cNvPr>
          <p:cNvSpPr txBox="1"/>
          <p:nvPr/>
        </p:nvSpPr>
        <p:spPr>
          <a:xfrm>
            <a:off x="139700" y="2561165"/>
            <a:ext cx="95631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>
                <a:solidFill>
                  <a:schemeClr val="bg1"/>
                </a:solidFill>
                <a:latin typeface="Times New Roman"/>
                <a:cs typeface="Times New Roman"/>
              </a:rPr>
              <a:t>Find the  average of total </a:t>
            </a:r>
            <a:r>
              <a:rPr lang="en-US" sz="2200" err="1">
                <a:solidFill>
                  <a:schemeClr val="bg1"/>
                </a:solidFill>
                <a:latin typeface="Times New Roman"/>
                <a:cs typeface="Times New Roman"/>
              </a:rPr>
              <a:t>amout</a:t>
            </a:r>
            <a:r>
              <a:rPr lang="en-US" sz="2200">
                <a:solidFill>
                  <a:schemeClr val="bg1"/>
                </a:solidFill>
                <a:latin typeface="Times New Roman"/>
                <a:cs typeface="Times New Roman"/>
              </a:rPr>
              <a:t> from the bills amount table</a:t>
            </a:r>
            <a:r>
              <a:rPr lang="en-US" sz="220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sz="2200">
              <a:solidFill>
                <a:schemeClr val="bg1"/>
              </a:solidFill>
            </a:endParaRPr>
          </a:p>
          <a:p>
            <a:pPr algn="l"/>
            <a:endParaRPr lang="en-US">
              <a:ea typeface="Calibri"/>
              <a:cs typeface="Calibri"/>
            </a:endParaRPr>
          </a:p>
        </p:txBody>
      </p:sp>
      <p:pic>
        <p:nvPicPr>
          <p:cNvPr id="5" name="Picture 4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41A29D03-58B9-BBC3-F8BA-0A73DECD7D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6538" y="3032125"/>
            <a:ext cx="10034058" cy="150495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25D81BB-AC23-819E-4784-6225920FB350}"/>
              </a:ext>
            </a:extLst>
          </p:cNvPr>
          <p:cNvSpPr txBox="1"/>
          <p:nvPr/>
        </p:nvSpPr>
        <p:spPr>
          <a:xfrm>
            <a:off x="131233" y="4533900"/>
            <a:ext cx="92583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>
                <a:solidFill>
                  <a:schemeClr val="bg1"/>
                </a:solidFill>
                <a:latin typeface="Times New Roman"/>
                <a:cs typeface="Times New Roman"/>
              </a:rPr>
              <a:t>Find the maximum weight in the Birth records table.</a:t>
            </a:r>
            <a:endParaRPr lang="en-US" sz="2200">
              <a:solidFill>
                <a:schemeClr val="bg1"/>
              </a:solidFill>
            </a:endParaRPr>
          </a:p>
          <a:p>
            <a:pPr algn="l"/>
            <a:endParaRPr lang="en-US">
              <a:ea typeface="Calibri"/>
              <a:cs typeface="Calibri"/>
            </a:endParaRPr>
          </a:p>
        </p:txBody>
      </p:sp>
      <p:pic>
        <p:nvPicPr>
          <p:cNvPr id="8" name="Picture 7" descr="A screen shot of a computer&#10;&#10;Description automatically generated">
            <a:extLst>
              <a:ext uri="{FF2B5EF4-FFF2-40B4-BE49-F238E27FC236}">
                <a16:creationId xmlns:a16="http://schemas.microsoft.com/office/drawing/2014/main" id="{92D6B359-B95F-148F-2795-E2412394854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3892" y="4992158"/>
            <a:ext cx="10030883" cy="1581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3792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 descr="Free illustration: Background, Blue, White - Free Image on Pixabay - 629463">
            <a:extLst>
              <a:ext uri="{FF2B5EF4-FFF2-40B4-BE49-F238E27FC236}">
                <a16:creationId xmlns:a16="http://schemas.microsoft.com/office/drawing/2014/main" id="{06855265-E45E-59F1-05EC-F1A9B8D0EE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0012" r="-1" b="5696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FCA5498-D019-48A6-B194-72CE1ABB0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64840" y="236341"/>
            <a:ext cx="2727160" cy="6621659"/>
            <a:chOff x="9464840" y="236341"/>
            <a:chExt cx="2727160" cy="662165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80BC69F-2340-4181-ADB9-8B7434E96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64840" y="538627"/>
              <a:ext cx="94160" cy="94160"/>
            </a:xfrm>
            <a:prstGeom prst="ellipse">
              <a:avLst/>
            </a:prstGeom>
            <a:solidFill>
              <a:schemeClr val="tx2">
                <a:lumMod val="50000"/>
                <a:lumOff val="5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68D1539-E8D8-4BDB-9061-190D14341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8803" y="1206077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90FDF91-C6ED-4CDD-9F62-ABFA2C8E8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38B5A1D-024A-4BFB-A608-C68DA71B1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509" y="516637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38C5DD2-94C4-4737-B4BC-7A35DAB85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804505C-24F5-486F-8661-8249FBD4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2793" y="5536248"/>
              <a:ext cx="800716" cy="80071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77CC497-AB04-4BBC-A3CB-6EFF95AF0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3540" y="6169156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D149070-8E66-48F1-948D-17A50C52D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1702762" y="6299355"/>
              <a:ext cx="489238" cy="558645"/>
            </a:xfrm>
            <a:custGeom>
              <a:avLst/>
              <a:gdLst>
                <a:gd name="connsiteX0" fmla="*/ 1156116 w 3186814"/>
                <a:gd name="connsiteY0" fmla="*/ 0 h 3638922"/>
                <a:gd name="connsiteX1" fmla="*/ 3186814 w 3186814"/>
                <a:gd name="connsiteY1" fmla="*/ 2030698 h 3638922"/>
                <a:gd name="connsiteX2" fmla="*/ 2447829 w 3186814"/>
                <a:gd name="connsiteY2" fmla="*/ 3597684 h 3638922"/>
                <a:gd name="connsiteX3" fmla="*/ 2392682 w 3186814"/>
                <a:gd name="connsiteY3" fmla="*/ 3638922 h 3638922"/>
                <a:gd name="connsiteX4" fmla="*/ 0 w 3186814"/>
                <a:gd name="connsiteY4" fmla="*/ 3638922 h 3638922"/>
                <a:gd name="connsiteX5" fmla="*/ 0 w 3186814"/>
                <a:gd name="connsiteY5" fmla="*/ 362315 h 3638922"/>
                <a:gd name="connsiteX6" fmla="*/ 20733 w 3186814"/>
                <a:gd name="connsiteY6" fmla="*/ 346811 h 3638922"/>
                <a:gd name="connsiteX7" fmla="*/ 1156116 w 3186814"/>
                <a:gd name="connsiteY7" fmla="*/ 0 h 363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6814" h="3638922">
                  <a:moveTo>
                    <a:pt x="1156116" y="0"/>
                  </a:moveTo>
                  <a:cubicBezTo>
                    <a:pt x="2277640" y="0"/>
                    <a:pt x="3186814" y="909174"/>
                    <a:pt x="3186814" y="2030698"/>
                  </a:cubicBezTo>
                  <a:cubicBezTo>
                    <a:pt x="3186814" y="2661556"/>
                    <a:pt x="2899146" y="3225224"/>
                    <a:pt x="2447829" y="3597684"/>
                  </a:cubicBezTo>
                  <a:lnTo>
                    <a:pt x="2392682" y="3638922"/>
                  </a:lnTo>
                  <a:lnTo>
                    <a:pt x="0" y="3638922"/>
                  </a:lnTo>
                  <a:lnTo>
                    <a:pt x="0" y="362315"/>
                  </a:lnTo>
                  <a:lnTo>
                    <a:pt x="20733" y="346811"/>
                  </a:lnTo>
                  <a:cubicBezTo>
                    <a:pt x="344835" y="127853"/>
                    <a:pt x="735545" y="0"/>
                    <a:pt x="1156116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EA79FA5-BAB3-C325-88F9-2ECF27C8218E}"/>
              </a:ext>
            </a:extLst>
          </p:cNvPr>
          <p:cNvSpPr txBox="1"/>
          <p:nvPr/>
        </p:nvSpPr>
        <p:spPr>
          <a:xfrm>
            <a:off x="-1" y="114299"/>
            <a:ext cx="9639300" cy="1046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>
                <a:solidFill>
                  <a:schemeClr val="bg1"/>
                </a:solidFill>
                <a:latin typeface="Times New Roman"/>
                <a:cs typeface="Times New Roman"/>
              </a:rPr>
              <a:t>Find the minimum billing amount in  the billing table.</a:t>
            </a:r>
          </a:p>
          <a:p>
            <a:pPr marL="285750" indent="-285750">
              <a:buFont typeface="Arial"/>
              <a:buChar char="•"/>
            </a:pPr>
            <a:endParaRPr lang="en-US" sz="22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l"/>
            <a:endParaRPr lang="en-US">
              <a:ea typeface="Calibri"/>
              <a:cs typeface="Calibri"/>
            </a:endParaRPr>
          </a:p>
        </p:txBody>
      </p:sp>
      <p:pic>
        <p:nvPicPr>
          <p:cNvPr id="6" name="Picture 5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C14285F0-6B87-CEA5-3FC4-A8EDA2A9E9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0974" y="547158"/>
            <a:ext cx="10314517" cy="164041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256B8E63-3FD7-0530-8806-4265B06D3916}"/>
              </a:ext>
            </a:extLst>
          </p:cNvPr>
          <p:cNvSpPr txBox="1"/>
          <p:nvPr/>
        </p:nvSpPr>
        <p:spPr>
          <a:xfrm>
            <a:off x="0" y="2294466"/>
            <a:ext cx="68326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>
                <a:solidFill>
                  <a:schemeClr val="bg1"/>
                </a:solidFill>
                <a:latin typeface="Times New Roman"/>
                <a:cs typeface="Times New Roman"/>
              </a:rPr>
              <a:t>count the total number of patients from the Patient table.</a:t>
            </a:r>
            <a:endParaRPr lang="en-US" sz="2200">
              <a:solidFill>
                <a:schemeClr val="bg1"/>
              </a:solidFill>
            </a:endParaRPr>
          </a:p>
          <a:p>
            <a:pPr algn="l"/>
            <a:endParaRPr lang="en-US">
              <a:ea typeface="Calibri"/>
              <a:cs typeface="Calibri"/>
            </a:endParaRPr>
          </a:p>
        </p:txBody>
      </p:sp>
      <p:pic>
        <p:nvPicPr>
          <p:cNvPr id="9" name="Picture 8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599236B6-9344-8FC3-2EBE-C36FFBE4381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5208" y="2834216"/>
            <a:ext cx="10322982" cy="1943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309559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 descr="Free illustration: Background, Blue, White - Free Image on Pixabay - 629463">
            <a:extLst>
              <a:ext uri="{FF2B5EF4-FFF2-40B4-BE49-F238E27FC236}">
                <a16:creationId xmlns:a16="http://schemas.microsoft.com/office/drawing/2014/main" id="{06855265-E45E-59F1-05EC-F1A9B8D0EE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0012" r="-1" b="5696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FCA5498-D019-48A6-B194-72CE1ABB0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64840" y="236341"/>
            <a:ext cx="2727160" cy="6621659"/>
            <a:chOff x="9464840" y="236341"/>
            <a:chExt cx="2727160" cy="662165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80BC69F-2340-4181-ADB9-8B7434E96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64840" y="538627"/>
              <a:ext cx="94160" cy="94160"/>
            </a:xfrm>
            <a:prstGeom prst="ellipse">
              <a:avLst/>
            </a:prstGeom>
            <a:solidFill>
              <a:schemeClr val="tx2">
                <a:lumMod val="50000"/>
                <a:lumOff val="5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68D1539-E8D8-4BDB-9061-190D14341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8803" y="1206077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90FDF91-C6ED-4CDD-9F62-ABFA2C8E8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38B5A1D-024A-4BFB-A608-C68DA71B1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509" y="516637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38C5DD2-94C4-4737-B4BC-7A35DAB85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804505C-24F5-486F-8661-8249FBD4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2793" y="5536248"/>
              <a:ext cx="800716" cy="80071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77CC497-AB04-4BBC-A3CB-6EFF95AF0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3540" y="6169156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D149070-8E66-48F1-948D-17A50C52D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1702762" y="6299355"/>
              <a:ext cx="489238" cy="558645"/>
            </a:xfrm>
            <a:custGeom>
              <a:avLst/>
              <a:gdLst>
                <a:gd name="connsiteX0" fmla="*/ 1156116 w 3186814"/>
                <a:gd name="connsiteY0" fmla="*/ 0 h 3638922"/>
                <a:gd name="connsiteX1" fmla="*/ 3186814 w 3186814"/>
                <a:gd name="connsiteY1" fmla="*/ 2030698 h 3638922"/>
                <a:gd name="connsiteX2" fmla="*/ 2447829 w 3186814"/>
                <a:gd name="connsiteY2" fmla="*/ 3597684 h 3638922"/>
                <a:gd name="connsiteX3" fmla="*/ 2392682 w 3186814"/>
                <a:gd name="connsiteY3" fmla="*/ 3638922 h 3638922"/>
                <a:gd name="connsiteX4" fmla="*/ 0 w 3186814"/>
                <a:gd name="connsiteY4" fmla="*/ 3638922 h 3638922"/>
                <a:gd name="connsiteX5" fmla="*/ 0 w 3186814"/>
                <a:gd name="connsiteY5" fmla="*/ 362315 h 3638922"/>
                <a:gd name="connsiteX6" fmla="*/ 20733 w 3186814"/>
                <a:gd name="connsiteY6" fmla="*/ 346811 h 3638922"/>
                <a:gd name="connsiteX7" fmla="*/ 1156116 w 3186814"/>
                <a:gd name="connsiteY7" fmla="*/ 0 h 363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6814" h="3638922">
                  <a:moveTo>
                    <a:pt x="1156116" y="0"/>
                  </a:moveTo>
                  <a:cubicBezTo>
                    <a:pt x="2277640" y="0"/>
                    <a:pt x="3186814" y="909174"/>
                    <a:pt x="3186814" y="2030698"/>
                  </a:cubicBezTo>
                  <a:cubicBezTo>
                    <a:pt x="3186814" y="2661556"/>
                    <a:pt x="2899146" y="3225224"/>
                    <a:pt x="2447829" y="3597684"/>
                  </a:cubicBezTo>
                  <a:lnTo>
                    <a:pt x="2392682" y="3638922"/>
                  </a:lnTo>
                  <a:lnTo>
                    <a:pt x="0" y="3638922"/>
                  </a:lnTo>
                  <a:lnTo>
                    <a:pt x="0" y="362315"/>
                  </a:lnTo>
                  <a:lnTo>
                    <a:pt x="20733" y="346811"/>
                  </a:lnTo>
                  <a:cubicBezTo>
                    <a:pt x="344835" y="127853"/>
                    <a:pt x="735545" y="0"/>
                    <a:pt x="1156116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EA79FA5-BAB3-C325-88F9-2ECF27C8218E}"/>
              </a:ext>
            </a:extLst>
          </p:cNvPr>
          <p:cNvSpPr txBox="1"/>
          <p:nvPr/>
        </p:nvSpPr>
        <p:spPr>
          <a:xfrm>
            <a:off x="127000" y="148166"/>
            <a:ext cx="9639300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chemeClr val="tx2"/>
                </a:solidFill>
                <a:latin typeface="Times New Roman"/>
                <a:cs typeface="Times New Roman"/>
              </a:rPr>
              <a:t>5. GROUP BY &amp; ORDER BY :</a:t>
            </a:r>
            <a:endParaRPr lang="en-US" sz="28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2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l"/>
            <a:endParaRPr lang="en-US">
              <a:ea typeface="Calibri"/>
              <a:cs typeface="Calibri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FF97C23-05F7-7F56-4083-8ED54EAA3C51}"/>
              </a:ext>
            </a:extLst>
          </p:cNvPr>
          <p:cNvSpPr txBox="1"/>
          <p:nvPr/>
        </p:nvSpPr>
        <p:spPr>
          <a:xfrm>
            <a:off x="122767" y="520699"/>
            <a:ext cx="9055100" cy="769441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>
                <a:solidFill>
                  <a:schemeClr val="bg1"/>
                </a:solidFill>
                <a:latin typeface="Times New Roman"/>
                <a:cs typeface="Times New Roman"/>
              </a:rPr>
              <a:t>List all patients ordered by their name in ascending order from Patient table.</a:t>
            </a:r>
            <a:endParaRPr lang="en-US" sz="2200">
              <a:solidFill>
                <a:schemeClr val="bg1"/>
              </a:solidFill>
              <a:ea typeface="Calibri"/>
              <a:cs typeface="Calibri"/>
            </a:endParaRPr>
          </a:p>
        </p:txBody>
      </p:sp>
      <p:pic>
        <p:nvPicPr>
          <p:cNvPr id="8" name="Picture 7" descr="A computer screen with numbers and letters&#10;&#10;Description automatically generated">
            <a:extLst>
              <a:ext uri="{FF2B5EF4-FFF2-40B4-BE49-F238E27FC236}">
                <a16:creationId xmlns:a16="http://schemas.microsoft.com/office/drawing/2014/main" id="{1D22C2C0-F3E9-934D-1F6D-B1565837DB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0705" y="998536"/>
            <a:ext cx="10906125" cy="1508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386EFC-404A-CEB1-7876-C7CE1218E2AB}"/>
              </a:ext>
            </a:extLst>
          </p:cNvPr>
          <p:cNvSpPr txBox="1"/>
          <p:nvPr/>
        </p:nvSpPr>
        <p:spPr>
          <a:xfrm>
            <a:off x="127000" y="2501900"/>
            <a:ext cx="703579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>
                <a:solidFill>
                  <a:schemeClr val="bg1"/>
                </a:solidFill>
                <a:latin typeface="Times New Roman"/>
                <a:cs typeface="Times New Roman"/>
              </a:rPr>
              <a:t>Sort the total amount from bill table in descending order.</a:t>
            </a:r>
            <a:endParaRPr lang="en-US" sz="2200">
              <a:solidFill>
                <a:schemeClr val="bg1"/>
              </a:solidFill>
            </a:endParaRPr>
          </a:p>
          <a:p>
            <a:pPr algn="l"/>
            <a:endParaRPr lang="en-US">
              <a:ea typeface="Calibri"/>
              <a:cs typeface="Calibri"/>
            </a:endParaRPr>
          </a:p>
        </p:txBody>
      </p:sp>
      <p:pic>
        <p:nvPicPr>
          <p:cNvPr id="11" name="Picture 10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0474E92F-AEF5-4E84-545B-28865F8CF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4883" y="2950633"/>
            <a:ext cx="10909300" cy="1752600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BE7817C0-0B60-2620-6EDF-53B5FB69E8BF}"/>
              </a:ext>
            </a:extLst>
          </p:cNvPr>
          <p:cNvSpPr txBox="1"/>
          <p:nvPr/>
        </p:nvSpPr>
        <p:spPr>
          <a:xfrm>
            <a:off x="88900" y="4779433"/>
            <a:ext cx="10735733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>
                <a:solidFill>
                  <a:schemeClr val="bg1"/>
                </a:solidFill>
                <a:latin typeface="Times New Roman"/>
                <a:cs typeface="Times New Roman"/>
              </a:rPr>
              <a:t>Group the birth records by gender and calculate the average birth weight for each gender.</a:t>
            </a:r>
            <a:endParaRPr lang="en-US" sz="2200">
              <a:solidFill>
                <a:schemeClr val="bg1"/>
              </a:solidFill>
            </a:endParaRPr>
          </a:p>
          <a:p>
            <a:pPr algn="l"/>
            <a:endParaRPr lang="en-US">
              <a:ea typeface="Calibri"/>
              <a:cs typeface="Calibri"/>
            </a:endParaRPr>
          </a:p>
        </p:txBody>
      </p:sp>
      <p:pic>
        <p:nvPicPr>
          <p:cNvPr id="13" name="Picture 12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8074A8CC-E29C-A5F1-EE99-65133C45B85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29130" y="5223404"/>
            <a:ext cx="10802408" cy="14742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69851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 descr="Free illustration: Background, Blue, White - Free Image on Pixabay - 629463">
            <a:extLst>
              <a:ext uri="{FF2B5EF4-FFF2-40B4-BE49-F238E27FC236}">
                <a16:creationId xmlns:a16="http://schemas.microsoft.com/office/drawing/2014/main" id="{06855265-E45E-59F1-05EC-F1A9B8D0EE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0012" r="-1" b="5696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FCA5498-D019-48A6-B194-72CE1ABB0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64840" y="236341"/>
            <a:ext cx="2727160" cy="6621659"/>
            <a:chOff x="9464840" y="236341"/>
            <a:chExt cx="2727160" cy="662165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80BC69F-2340-4181-ADB9-8B7434E96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64840" y="538627"/>
              <a:ext cx="94160" cy="94160"/>
            </a:xfrm>
            <a:prstGeom prst="ellipse">
              <a:avLst/>
            </a:prstGeom>
            <a:solidFill>
              <a:schemeClr val="tx2">
                <a:lumMod val="50000"/>
                <a:lumOff val="5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68D1539-E8D8-4BDB-9061-190D14341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8803" y="1206077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90FDF91-C6ED-4CDD-9F62-ABFA2C8E8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38B5A1D-024A-4BFB-A608-C68DA71B1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509" y="516637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38C5DD2-94C4-4737-B4BC-7A35DAB85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804505C-24F5-486F-8661-8249FBD4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2793" y="5536248"/>
              <a:ext cx="800716" cy="80071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77CC497-AB04-4BBC-A3CB-6EFF95AF0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3540" y="6169156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D149070-8E66-48F1-948D-17A50C52D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1702762" y="6299355"/>
              <a:ext cx="489238" cy="558645"/>
            </a:xfrm>
            <a:custGeom>
              <a:avLst/>
              <a:gdLst>
                <a:gd name="connsiteX0" fmla="*/ 1156116 w 3186814"/>
                <a:gd name="connsiteY0" fmla="*/ 0 h 3638922"/>
                <a:gd name="connsiteX1" fmla="*/ 3186814 w 3186814"/>
                <a:gd name="connsiteY1" fmla="*/ 2030698 h 3638922"/>
                <a:gd name="connsiteX2" fmla="*/ 2447829 w 3186814"/>
                <a:gd name="connsiteY2" fmla="*/ 3597684 h 3638922"/>
                <a:gd name="connsiteX3" fmla="*/ 2392682 w 3186814"/>
                <a:gd name="connsiteY3" fmla="*/ 3638922 h 3638922"/>
                <a:gd name="connsiteX4" fmla="*/ 0 w 3186814"/>
                <a:gd name="connsiteY4" fmla="*/ 3638922 h 3638922"/>
                <a:gd name="connsiteX5" fmla="*/ 0 w 3186814"/>
                <a:gd name="connsiteY5" fmla="*/ 362315 h 3638922"/>
                <a:gd name="connsiteX6" fmla="*/ 20733 w 3186814"/>
                <a:gd name="connsiteY6" fmla="*/ 346811 h 3638922"/>
                <a:gd name="connsiteX7" fmla="*/ 1156116 w 3186814"/>
                <a:gd name="connsiteY7" fmla="*/ 0 h 363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6814" h="3638922">
                  <a:moveTo>
                    <a:pt x="1156116" y="0"/>
                  </a:moveTo>
                  <a:cubicBezTo>
                    <a:pt x="2277640" y="0"/>
                    <a:pt x="3186814" y="909174"/>
                    <a:pt x="3186814" y="2030698"/>
                  </a:cubicBezTo>
                  <a:cubicBezTo>
                    <a:pt x="3186814" y="2661556"/>
                    <a:pt x="2899146" y="3225224"/>
                    <a:pt x="2447829" y="3597684"/>
                  </a:cubicBezTo>
                  <a:lnTo>
                    <a:pt x="2392682" y="3638922"/>
                  </a:lnTo>
                  <a:lnTo>
                    <a:pt x="0" y="3638922"/>
                  </a:lnTo>
                  <a:lnTo>
                    <a:pt x="0" y="362315"/>
                  </a:lnTo>
                  <a:lnTo>
                    <a:pt x="20733" y="346811"/>
                  </a:lnTo>
                  <a:cubicBezTo>
                    <a:pt x="344835" y="127853"/>
                    <a:pt x="735545" y="0"/>
                    <a:pt x="1156116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EA79FA5-BAB3-C325-88F9-2ECF27C8218E}"/>
              </a:ext>
            </a:extLst>
          </p:cNvPr>
          <p:cNvSpPr txBox="1"/>
          <p:nvPr/>
        </p:nvSpPr>
        <p:spPr>
          <a:xfrm>
            <a:off x="0" y="131233"/>
            <a:ext cx="9639300" cy="86177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 b="1">
                <a:solidFill>
                  <a:schemeClr val="tx2"/>
                </a:solidFill>
                <a:latin typeface="Times New Roman"/>
                <a:cs typeface="Times New Roman"/>
              </a:rPr>
              <a:t>6. UNION , INTERSECT &amp; MINUS:</a:t>
            </a:r>
            <a:endParaRPr lang="en-US" sz="2800">
              <a:solidFill>
                <a:schemeClr val="tx2"/>
              </a:solidFill>
            </a:endParaRPr>
          </a:p>
          <a:p>
            <a:pPr>
              <a:buFont typeface="Arial"/>
            </a:pPr>
            <a:endParaRPr lang="en-US" sz="2200">
              <a:solidFill>
                <a:schemeClr val="bg1"/>
              </a:solidFill>
              <a:latin typeface="Times New Roman"/>
              <a:cs typeface="Times New Roman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1886C5C-EB45-3257-DC2D-562559576F5F}"/>
              </a:ext>
            </a:extLst>
          </p:cNvPr>
          <p:cNvSpPr txBox="1"/>
          <p:nvPr/>
        </p:nvSpPr>
        <p:spPr>
          <a:xfrm>
            <a:off x="118533" y="554567"/>
            <a:ext cx="10193866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>
                <a:solidFill>
                  <a:schemeClr val="bg1"/>
                </a:solidFill>
                <a:latin typeface="Times New Roman"/>
                <a:cs typeface="Times New Roman"/>
              </a:rPr>
              <a:t>Combine records from two tables, </a:t>
            </a:r>
            <a:r>
              <a:rPr lang="en-US" sz="2200" err="1">
                <a:solidFill>
                  <a:schemeClr val="bg1"/>
                </a:solidFill>
                <a:latin typeface="Times New Roman"/>
                <a:cs typeface="Times New Roman"/>
              </a:rPr>
              <a:t>e.g</a:t>
            </a:r>
            <a:r>
              <a:rPr lang="en-US" sz="2200">
                <a:solidFill>
                  <a:schemeClr val="bg1"/>
                </a:solidFill>
                <a:latin typeface="Times New Roman"/>
                <a:cs typeface="Times New Roman"/>
              </a:rPr>
              <a:t> , retrieve names of both patients and doctors.</a:t>
            </a:r>
            <a:endParaRPr lang="en-US" sz="2200">
              <a:solidFill>
                <a:schemeClr val="bg1"/>
              </a:solidFill>
            </a:endParaRPr>
          </a:p>
          <a:p>
            <a:pPr algn="l"/>
            <a:endParaRPr lang="en-US">
              <a:ea typeface="Calibri"/>
              <a:cs typeface="Calibri"/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0A9BFDC8-D919-E535-E9CF-83AED2C3C64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1721" y="994305"/>
            <a:ext cx="10690225" cy="252412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0857E8B6-E6DC-FB89-543F-C619D86A978A}"/>
              </a:ext>
            </a:extLst>
          </p:cNvPr>
          <p:cNvSpPr txBox="1"/>
          <p:nvPr/>
        </p:nvSpPr>
        <p:spPr>
          <a:xfrm>
            <a:off x="118533" y="3547533"/>
            <a:ext cx="92456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>
                <a:solidFill>
                  <a:schemeClr val="bg1"/>
                </a:solidFill>
                <a:latin typeface="Times New Roman"/>
                <a:cs typeface="Times New Roman"/>
              </a:rPr>
              <a:t>Find patients and doctors who have the same name.</a:t>
            </a:r>
            <a:endParaRPr lang="en-US" sz="2200">
              <a:solidFill>
                <a:schemeClr val="bg1"/>
              </a:solidFill>
              <a:ea typeface="Calibri"/>
              <a:cs typeface="Calibri"/>
            </a:endParaRPr>
          </a:p>
          <a:p>
            <a:pPr algn="l"/>
            <a:endParaRPr lang="en-US">
              <a:ea typeface="Calibri"/>
              <a:cs typeface="Calibri"/>
            </a:endParaRPr>
          </a:p>
        </p:txBody>
      </p:sp>
      <p:pic>
        <p:nvPicPr>
          <p:cNvPr id="11" name="Picture 10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0E7A4479-2ABF-E574-003A-33062064FA0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723" y="4043892"/>
            <a:ext cx="10690223" cy="2038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56672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 descr="Free illustration: Background, Blue, White - Free Image on Pixabay - 629463">
            <a:extLst>
              <a:ext uri="{FF2B5EF4-FFF2-40B4-BE49-F238E27FC236}">
                <a16:creationId xmlns:a16="http://schemas.microsoft.com/office/drawing/2014/main" id="{06855265-E45E-59F1-05EC-F1A9B8D0EE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0012" r="-1" b="5696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FCA5498-D019-48A6-B194-72CE1ABB0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64840" y="236341"/>
            <a:ext cx="2727160" cy="6621659"/>
            <a:chOff x="9464840" y="236341"/>
            <a:chExt cx="2727160" cy="662165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80BC69F-2340-4181-ADB9-8B7434E96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64840" y="538627"/>
              <a:ext cx="94160" cy="94160"/>
            </a:xfrm>
            <a:prstGeom prst="ellipse">
              <a:avLst/>
            </a:prstGeom>
            <a:solidFill>
              <a:schemeClr val="tx2">
                <a:lumMod val="50000"/>
                <a:lumOff val="5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68D1539-E8D8-4BDB-9061-190D14341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8803" y="1206077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90FDF91-C6ED-4CDD-9F62-ABFA2C8E8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38B5A1D-024A-4BFB-A608-C68DA71B1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509" y="516637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38C5DD2-94C4-4737-B4BC-7A35DAB85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804505C-24F5-486F-8661-8249FBD4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2793" y="5536248"/>
              <a:ext cx="800716" cy="80071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77CC497-AB04-4BBC-A3CB-6EFF95AF0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3540" y="6169156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D149070-8E66-48F1-948D-17A50C52D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1702762" y="6299355"/>
              <a:ext cx="489238" cy="558645"/>
            </a:xfrm>
            <a:custGeom>
              <a:avLst/>
              <a:gdLst>
                <a:gd name="connsiteX0" fmla="*/ 1156116 w 3186814"/>
                <a:gd name="connsiteY0" fmla="*/ 0 h 3638922"/>
                <a:gd name="connsiteX1" fmla="*/ 3186814 w 3186814"/>
                <a:gd name="connsiteY1" fmla="*/ 2030698 h 3638922"/>
                <a:gd name="connsiteX2" fmla="*/ 2447829 w 3186814"/>
                <a:gd name="connsiteY2" fmla="*/ 3597684 h 3638922"/>
                <a:gd name="connsiteX3" fmla="*/ 2392682 w 3186814"/>
                <a:gd name="connsiteY3" fmla="*/ 3638922 h 3638922"/>
                <a:gd name="connsiteX4" fmla="*/ 0 w 3186814"/>
                <a:gd name="connsiteY4" fmla="*/ 3638922 h 3638922"/>
                <a:gd name="connsiteX5" fmla="*/ 0 w 3186814"/>
                <a:gd name="connsiteY5" fmla="*/ 362315 h 3638922"/>
                <a:gd name="connsiteX6" fmla="*/ 20733 w 3186814"/>
                <a:gd name="connsiteY6" fmla="*/ 346811 h 3638922"/>
                <a:gd name="connsiteX7" fmla="*/ 1156116 w 3186814"/>
                <a:gd name="connsiteY7" fmla="*/ 0 h 363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6814" h="3638922">
                  <a:moveTo>
                    <a:pt x="1156116" y="0"/>
                  </a:moveTo>
                  <a:cubicBezTo>
                    <a:pt x="2277640" y="0"/>
                    <a:pt x="3186814" y="909174"/>
                    <a:pt x="3186814" y="2030698"/>
                  </a:cubicBezTo>
                  <a:cubicBezTo>
                    <a:pt x="3186814" y="2661556"/>
                    <a:pt x="2899146" y="3225224"/>
                    <a:pt x="2447829" y="3597684"/>
                  </a:cubicBezTo>
                  <a:lnTo>
                    <a:pt x="2392682" y="3638922"/>
                  </a:lnTo>
                  <a:lnTo>
                    <a:pt x="0" y="3638922"/>
                  </a:lnTo>
                  <a:lnTo>
                    <a:pt x="0" y="362315"/>
                  </a:lnTo>
                  <a:lnTo>
                    <a:pt x="20733" y="346811"/>
                  </a:lnTo>
                  <a:cubicBezTo>
                    <a:pt x="344835" y="127853"/>
                    <a:pt x="735545" y="0"/>
                    <a:pt x="1156116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EA79FA5-BAB3-C325-88F9-2ECF27C8218E}"/>
              </a:ext>
            </a:extLst>
          </p:cNvPr>
          <p:cNvSpPr txBox="1"/>
          <p:nvPr/>
        </p:nvSpPr>
        <p:spPr>
          <a:xfrm>
            <a:off x="110066" y="232833"/>
            <a:ext cx="96393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>
                <a:solidFill>
                  <a:schemeClr val="bg1"/>
                </a:solidFill>
                <a:latin typeface="Times New Roman"/>
                <a:cs typeface="Times New Roman"/>
              </a:rPr>
              <a:t>Find patients whose names are not listed as doctors.</a:t>
            </a:r>
          </a:p>
          <a:p>
            <a:endParaRPr lang="en-US">
              <a:solidFill>
                <a:srgbClr val="000000"/>
              </a:solidFill>
              <a:latin typeface="Calibri"/>
              <a:ea typeface="Calibri"/>
              <a:cs typeface="Calibri"/>
            </a:endParaRPr>
          </a:p>
        </p:txBody>
      </p:sp>
      <p:pic>
        <p:nvPicPr>
          <p:cNvPr id="6" name="Picture 5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15AA088C-8F2D-5F23-F0F4-AC49CAAFD5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6430" y="791104"/>
            <a:ext cx="1063307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5732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 descr="Free illustration: Background, Blue, White - Free Image on Pixabay - 629463">
            <a:extLst>
              <a:ext uri="{FF2B5EF4-FFF2-40B4-BE49-F238E27FC236}">
                <a16:creationId xmlns:a16="http://schemas.microsoft.com/office/drawing/2014/main" id="{06855265-E45E-59F1-05EC-F1A9B8D0EE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0012" r="-1" b="5696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A76F4-C1CA-D058-9FB9-D74DC8411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4702" y="1251041"/>
            <a:ext cx="10416191" cy="689623"/>
          </a:xfrm>
        </p:spPr>
        <p:txBody>
          <a:bodyPr anchor="b">
            <a:normAutofit/>
          </a:bodyPr>
          <a:lstStyle/>
          <a:p>
            <a:pPr algn="l"/>
            <a:r>
              <a:rPr lang="en-US" sz="2800" b="1">
                <a:latin typeface="Times New Roman"/>
                <a:cs typeface="Times New Roman"/>
              </a:rPr>
              <a:t>7. JOINS ( INNER , LEFT , RIGHT , FULL OUTER ) :</a:t>
            </a:r>
            <a:endParaRPr lang="en-US" sz="2800"/>
          </a:p>
          <a:p>
            <a:pPr algn="l"/>
            <a:endParaRPr lang="en-US" sz="2800" b="1">
              <a:latin typeface="Times New Roman"/>
              <a:cs typeface="Times New Roman"/>
            </a:endParaRPr>
          </a:p>
          <a:p>
            <a:pPr algn="l"/>
            <a:endParaRPr lang="en-US" sz="6000">
              <a:solidFill>
                <a:srgbClr val="FFFFFF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FCA5498-D019-48A6-B194-72CE1ABB0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64840" y="236341"/>
            <a:ext cx="2727160" cy="6621659"/>
            <a:chOff x="9464840" y="236341"/>
            <a:chExt cx="2727160" cy="662165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80BC69F-2340-4181-ADB9-8B7434E96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64840" y="538627"/>
              <a:ext cx="94160" cy="94160"/>
            </a:xfrm>
            <a:prstGeom prst="ellipse">
              <a:avLst/>
            </a:prstGeom>
            <a:solidFill>
              <a:schemeClr val="tx2">
                <a:lumMod val="50000"/>
                <a:lumOff val="5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68D1539-E8D8-4BDB-9061-190D14341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8803" y="1206077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90FDF91-C6ED-4CDD-9F62-ABFA2C8E8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38B5A1D-024A-4BFB-A608-C68DA71B1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509" y="516637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38C5DD2-94C4-4737-B4BC-7A35DAB85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804505C-24F5-486F-8661-8249FBD4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2793" y="5536248"/>
              <a:ext cx="800716" cy="80071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77CC497-AB04-4BBC-A3CB-6EFF95AF0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3540" y="6169156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D149070-8E66-48F1-948D-17A50C52D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1702762" y="6299355"/>
              <a:ext cx="489238" cy="558645"/>
            </a:xfrm>
            <a:custGeom>
              <a:avLst/>
              <a:gdLst>
                <a:gd name="connsiteX0" fmla="*/ 1156116 w 3186814"/>
                <a:gd name="connsiteY0" fmla="*/ 0 h 3638922"/>
                <a:gd name="connsiteX1" fmla="*/ 3186814 w 3186814"/>
                <a:gd name="connsiteY1" fmla="*/ 2030698 h 3638922"/>
                <a:gd name="connsiteX2" fmla="*/ 2447829 w 3186814"/>
                <a:gd name="connsiteY2" fmla="*/ 3597684 h 3638922"/>
                <a:gd name="connsiteX3" fmla="*/ 2392682 w 3186814"/>
                <a:gd name="connsiteY3" fmla="*/ 3638922 h 3638922"/>
                <a:gd name="connsiteX4" fmla="*/ 0 w 3186814"/>
                <a:gd name="connsiteY4" fmla="*/ 3638922 h 3638922"/>
                <a:gd name="connsiteX5" fmla="*/ 0 w 3186814"/>
                <a:gd name="connsiteY5" fmla="*/ 362315 h 3638922"/>
                <a:gd name="connsiteX6" fmla="*/ 20733 w 3186814"/>
                <a:gd name="connsiteY6" fmla="*/ 346811 h 3638922"/>
                <a:gd name="connsiteX7" fmla="*/ 1156116 w 3186814"/>
                <a:gd name="connsiteY7" fmla="*/ 0 h 363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6814" h="3638922">
                  <a:moveTo>
                    <a:pt x="1156116" y="0"/>
                  </a:moveTo>
                  <a:cubicBezTo>
                    <a:pt x="2277640" y="0"/>
                    <a:pt x="3186814" y="909174"/>
                    <a:pt x="3186814" y="2030698"/>
                  </a:cubicBezTo>
                  <a:cubicBezTo>
                    <a:pt x="3186814" y="2661556"/>
                    <a:pt x="2899146" y="3225224"/>
                    <a:pt x="2447829" y="3597684"/>
                  </a:cubicBezTo>
                  <a:lnTo>
                    <a:pt x="2392682" y="3638922"/>
                  </a:lnTo>
                  <a:lnTo>
                    <a:pt x="0" y="3638922"/>
                  </a:lnTo>
                  <a:lnTo>
                    <a:pt x="0" y="362315"/>
                  </a:lnTo>
                  <a:lnTo>
                    <a:pt x="20733" y="346811"/>
                  </a:lnTo>
                  <a:cubicBezTo>
                    <a:pt x="344835" y="127853"/>
                    <a:pt x="735545" y="0"/>
                    <a:pt x="1156116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EA79FA5-BAB3-C325-88F9-2ECF27C8218E}"/>
              </a:ext>
            </a:extLst>
          </p:cNvPr>
          <p:cNvSpPr txBox="1"/>
          <p:nvPr/>
        </p:nvSpPr>
        <p:spPr>
          <a:xfrm>
            <a:off x="125789" y="897466"/>
            <a:ext cx="10650365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Retrieve patient names and birth dates for those who have a matching birth record.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4485ED4-4D59-47DE-7046-7899DF47A2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9238" y="1432812"/>
            <a:ext cx="10291655" cy="180546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52D576E-70A3-F0E3-EA64-4C3CA5D71773}"/>
              </a:ext>
            </a:extLst>
          </p:cNvPr>
          <p:cNvSpPr txBox="1"/>
          <p:nvPr/>
        </p:nvSpPr>
        <p:spPr>
          <a:xfrm>
            <a:off x="126999" y="3327400"/>
            <a:ext cx="116205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Retrieve all patient names and their birth dates, including patients without birth records.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BCFFFE-581D-549F-C0FC-B0F52ACE8F8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9238" y="3823758"/>
            <a:ext cx="10291655" cy="21367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009600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 descr="Free illustration: Background, Blue, White - Free Image on Pixabay - 629463">
            <a:extLst>
              <a:ext uri="{FF2B5EF4-FFF2-40B4-BE49-F238E27FC236}">
                <a16:creationId xmlns:a16="http://schemas.microsoft.com/office/drawing/2014/main" id="{06855265-E45E-59F1-05EC-F1A9B8D0EE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0012" r="-1" b="5696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FCA5498-D019-48A6-B194-72CE1ABB0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64840" y="236341"/>
            <a:ext cx="2727160" cy="6621659"/>
            <a:chOff x="9464840" y="236341"/>
            <a:chExt cx="2727160" cy="662165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80BC69F-2340-4181-ADB9-8B7434E96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64840" y="538627"/>
              <a:ext cx="94160" cy="94160"/>
            </a:xfrm>
            <a:prstGeom prst="ellipse">
              <a:avLst/>
            </a:prstGeom>
            <a:solidFill>
              <a:schemeClr val="tx2">
                <a:lumMod val="50000"/>
                <a:lumOff val="5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68D1539-E8D8-4BDB-9061-190D14341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8803" y="1206077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90FDF91-C6ED-4CDD-9F62-ABFA2C8E8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38B5A1D-024A-4BFB-A608-C68DA71B1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509" y="516637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38C5DD2-94C4-4737-B4BC-7A35DAB85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804505C-24F5-486F-8661-8249FBD4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2793" y="5536248"/>
              <a:ext cx="800716" cy="80071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77CC497-AB04-4BBC-A3CB-6EFF95AF0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3540" y="6169156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D149070-8E66-48F1-948D-17A50C52D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1702762" y="6299355"/>
              <a:ext cx="489238" cy="558645"/>
            </a:xfrm>
            <a:custGeom>
              <a:avLst/>
              <a:gdLst>
                <a:gd name="connsiteX0" fmla="*/ 1156116 w 3186814"/>
                <a:gd name="connsiteY0" fmla="*/ 0 h 3638922"/>
                <a:gd name="connsiteX1" fmla="*/ 3186814 w 3186814"/>
                <a:gd name="connsiteY1" fmla="*/ 2030698 h 3638922"/>
                <a:gd name="connsiteX2" fmla="*/ 2447829 w 3186814"/>
                <a:gd name="connsiteY2" fmla="*/ 3597684 h 3638922"/>
                <a:gd name="connsiteX3" fmla="*/ 2392682 w 3186814"/>
                <a:gd name="connsiteY3" fmla="*/ 3638922 h 3638922"/>
                <a:gd name="connsiteX4" fmla="*/ 0 w 3186814"/>
                <a:gd name="connsiteY4" fmla="*/ 3638922 h 3638922"/>
                <a:gd name="connsiteX5" fmla="*/ 0 w 3186814"/>
                <a:gd name="connsiteY5" fmla="*/ 362315 h 3638922"/>
                <a:gd name="connsiteX6" fmla="*/ 20733 w 3186814"/>
                <a:gd name="connsiteY6" fmla="*/ 346811 h 3638922"/>
                <a:gd name="connsiteX7" fmla="*/ 1156116 w 3186814"/>
                <a:gd name="connsiteY7" fmla="*/ 0 h 363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6814" h="3638922">
                  <a:moveTo>
                    <a:pt x="1156116" y="0"/>
                  </a:moveTo>
                  <a:cubicBezTo>
                    <a:pt x="2277640" y="0"/>
                    <a:pt x="3186814" y="909174"/>
                    <a:pt x="3186814" y="2030698"/>
                  </a:cubicBezTo>
                  <a:cubicBezTo>
                    <a:pt x="3186814" y="2661556"/>
                    <a:pt x="2899146" y="3225224"/>
                    <a:pt x="2447829" y="3597684"/>
                  </a:cubicBezTo>
                  <a:lnTo>
                    <a:pt x="2392682" y="3638922"/>
                  </a:lnTo>
                  <a:lnTo>
                    <a:pt x="0" y="3638922"/>
                  </a:lnTo>
                  <a:lnTo>
                    <a:pt x="0" y="362315"/>
                  </a:lnTo>
                  <a:lnTo>
                    <a:pt x="20733" y="346811"/>
                  </a:lnTo>
                  <a:cubicBezTo>
                    <a:pt x="344835" y="127853"/>
                    <a:pt x="735545" y="0"/>
                    <a:pt x="1156116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EA79FA5-BAB3-C325-88F9-2ECF27C8218E}"/>
              </a:ext>
            </a:extLst>
          </p:cNvPr>
          <p:cNvSpPr txBox="1"/>
          <p:nvPr/>
        </p:nvSpPr>
        <p:spPr>
          <a:xfrm>
            <a:off x="-1210" y="126395"/>
            <a:ext cx="10065657" cy="1046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/>
                <a:cs typeface="Times New Roman"/>
              </a:rPr>
              <a:t>Retrieve all birth records and their corresponding patient names, including birth records without matching patients.</a:t>
            </a:r>
          </a:p>
          <a:p>
            <a:pPr algn="l"/>
            <a:endParaRPr lang="en-US" dirty="0"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D576E-70A3-F0E3-EA64-4C3CA5D71773}"/>
              </a:ext>
            </a:extLst>
          </p:cNvPr>
          <p:cNvSpPr txBox="1"/>
          <p:nvPr/>
        </p:nvSpPr>
        <p:spPr>
          <a:xfrm>
            <a:off x="-1" y="3272972"/>
            <a:ext cx="11620500" cy="430887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200" dirty="0">
                <a:solidFill>
                  <a:schemeClr val="bg1"/>
                </a:solidFill>
                <a:latin typeface="Times New Roman" panose="02020603050405020304" pitchFamily="18" charset="0"/>
                <a:ea typeface="Calibri"/>
                <a:cs typeface="Times New Roman" panose="02020603050405020304" pitchFamily="18" charset="0"/>
              </a:rPr>
              <a:t>Retrieve all patient names and birth dates, including those without matches in either table.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00A94B3-EDB8-322B-E2F1-4FB1DDF79B1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6537" y="983079"/>
            <a:ext cx="10421710" cy="208034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BB3FDB4D-21BF-535A-5A28-9829B3001F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36537" y="3794352"/>
            <a:ext cx="10421710" cy="2398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165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 descr="Free illustration: Background, Blue, White - Free Image on Pixabay - 629463">
            <a:extLst>
              <a:ext uri="{FF2B5EF4-FFF2-40B4-BE49-F238E27FC236}">
                <a16:creationId xmlns:a16="http://schemas.microsoft.com/office/drawing/2014/main" id="{06855265-E45E-59F1-05EC-F1A9B8D0EE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0012" r="-1" b="5696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A76F4-C1CA-D058-9FB9-D74DC8411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7035" y="1479641"/>
            <a:ext cx="10416191" cy="689623"/>
          </a:xfrm>
        </p:spPr>
        <p:txBody>
          <a:bodyPr anchor="b">
            <a:normAutofit/>
          </a:bodyPr>
          <a:lstStyle/>
          <a:p>
            <a:pPr algn="l"/>
            <a:r>
              <a:rPr lang="en-US" sz="2800" b="1">
                <a:latin typeface="Times New Roman"/>
                <a:cs typeface="Times New Roman"/>
              </a:rPr>
              <a:t>8. VIEWS :</a:t>
            </a:r>
            <a:endParaRPr lang="en-US"/>
          </a:p>
          <a:p>
            <a:pPr algn="l"/>
            <a:endParaRPr lang="en-US" sz="2800" b="1">
              <a:latin typeface="Times New Roman"/>
              <a:cs typeface="Times New Roman"/>
            </a:endParaRPr>
          </a:p>
          <a:p>
            <a:pPr algn="l"/>
            <a:endParaRPr lang="en-US" sz="2800" b="1">
              <a:latin typeface="Times New Roman"/>
              <a:cs typeface="Times New Roman"/>
            </a:endParaRPr>
          </a:p>
          <a:p>
            <a:pPr algn="l"/>
            <a:endParaRPr lang="en-US" sz="6000">
              <a:solidFill>
                <a:srgbClr val="FFFFFF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FCA5498-D019-48A6-B194-72CE1ABB0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64840" y="236341"/>
            <a:ext cx="2727160" cy="6621659"/>
            <a:chOff x="9464840" y="236341"/>
            <a:chExt cx="2727160" cy="662165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80BC69F-2340-4181-ADB9-8B7434E96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64840" y="538627"/>
              <a:ext cx="94160" cy="94160"/>
            </a:xfrm>
            <a:prstGeom prst="ellipse">
              <a:avLst/>
            </a:prstGeom>
            <a:solidFill>
              <a:schemeClr val="tx2">
                <a:lumMod val="50000"/>
                <a:lumOff val="5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68D1539-E8D8-4BDB-9061-190D14341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8803" y="1206077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90FDF91-C6ED-4CDD-9F62-ABFA2C8E8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38B5A1D-024A-4BFB-A608-C68DA71B1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509" y="516637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38C5DD2-94C4-4737-B4BC-7A35DAB85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804505C-24F5-486F-8661-8249FBD4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2793" y="5536248"/>
              <a:ext cx="800716" cy="80071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77CC497-AB04-4BBC-A3CB-6EFF95AF0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3540" y="6169156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D149070-8E66-48F1-948D-17A50C52D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1702762" y="6299355"/>
              <a:ext cx="489238" cy="558645"/>
            </a:xfrm>
            <a:custGeom>
              <a:avLst/>
              <a:gdLst>
                <a:gd name="connsiteX0" fmla="*/ 1156116 w 3186814"/>
                <a:gd name="connsiteY0" fmla="*/ 0 h 3638922"/>
                <a:gd name="connsiteX1" fmla="*/ 3186814 w 3186814"/>
                <a:gd name="connsiteY1" fmla="*/ 2030698 h 3638922"/>
                <a:gd name="connsiteX2" fmla="*/ 2447829 w 3186814"/>
                <a:gd name="connsiteY2" fmla="*/ 3597684 h 3638922"/>
                <a:gd name="connsiteX3" fmla="*/ 2392682 w 3186814"/>
                <a:gd name="connsiteY3" fmla="*/ 3638922 h 3638922"/>
                <a:gd name="connsiteX4" fmla="*/ 0 w 3186814"/>
                <a:gd name="connsiteY4" fmla="*/ 3638922 h 3638922"/>
                <a:gd name="connsiteX5" fmla="*/ 0 w 3186814"/>
                <a:gd name="connsiteY5" fmla="*/ 362315 h 3638922"/>
                <a:gd name="connsiteX6" fmla="*/ 20733 w 3186814"/>
                <a:gd name="connsiteY6" fmla="*/ 346811 h 3638922"/>
                <a:gd name="connsiteX7" fmla="*/ 1156116 w 3186814"/>
                <a:gd name="connsiteY7" fmla="*/ 0 h 363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6814" h="3638922">
                  <a:moveTo>
                    <a:pt x="1156116" y="0"/>
                  </a:moveTo>
                  <a:cubicBezTo>
                    <a:pt x="2277640" y="0"/>
                    <a:pt x="3186814" y="909174"/>
                    <a:pt x="3186814" y="2030698"/>
                  </a:cubicBezTo>
                  <a:cubicBezTo>
                    <a:pt x="3186814" y="2661556"/>
                    <a:pt x="2899146" y="3225224"/>
                    <a:pt x="2447829" y="3597684"/>
                  </a:cubicBezTo>
                  <a:lnTo>
                    <a:pt x="2392682" y="3638922"/>
                  </a:lnTo>
                  <a:lnTo>
                    <a:pt x="0" y="3638922"/>
                  </a:lnTo>
                  <a:lnTo>
                    <a:pt x="0" y="362315"/>
                  </a:lnTo>
                  <a:lnTo>
                    <a:pt x="20733" y="346811"/>
                  </a:lnTo>
                  <a:cubicBezTo>
                    <a:pt x="344835" y="127853"/>
                    <a:pt x="735545" y="0"/>
                    <a:pt x="1156116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EA79FA5-BAB3-C325-88F9-2ECF27C8218E}"/>
              </a:ext>
            </a:extLst>
          </p:cNvPr>
          <p:cNvSpPr txBox="1"/>
          <p:nvPr/>
        </p:nvSpPr>
        <p:spPr>
          <a:xfrm>
            <a:off x="7257" y="431799"/>
            <a:ext cx="9639300" cy="104644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200">
                <a:solidFill>
                  <a:schemeClr val="bg1"/>
                </a:solidFill>
                <a:latin typeface="Times New Roman"/>
                <a:cs typeface="Times New Roman"/>
              </a:rPr>
              <a:t>Create a view that shows patient names, their birth details .</a:t>
            </a:r>
          </a:p>
          <a:p>
            <a:pPr marL="285750" indent="-285750">
              <a:buFont typeface="Arial"/>
              <a:buChar char="•"/>
            </a:pPr>
            <a:endParaRPr lang="en-US" sz="22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l"/>
            <a:endParaRPr lang="en-US">
              <a:ea typeface="Calibri"/>
              <a:cs typeface="Calibri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52D576E-70A3-F0E3-EA64-4C3CA5D71773}"/>
              </a:ext>
            </a:extLst>
          </p:cNvPr>
          <p:cNvSpPr txBox="1"/>
          <p:nvPr/>
        </p:nvSpPr>
        <p:spPr>
          <a:xfrm>
            <a:off x="169333" y="3547533"/>
            <a:ext cx="11620500" cy="1138773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sz="2800">
                <a:solidFill>
                  <a:schemeClr val="tx2"/>
                </a:solidFill>
                <a:latin typeface="Times New Roman"/>
                <a:cs typeface="Times New Roman"/>
              </a:rPr>
              <a:t>9. </a:t>
            </a:r>
            <a:r>
              <a:rPr lang="en-US" sz="2800" b="1">
                <a:solidFill>
                  <a:schemeClr val="tx2"/>
                </a:solidFill>
                <a:latin typeface="Times New Roman"/>
                <a:cs typeface="Times New Roman"/>
              </a:rPr>
              <a:t>INDEXEX :</a:t>
            </a:r>
            <a:endParaRPr lang="en-US" sz="2800">
              <a:solidFill>
                <a:schemeClr val="tx2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endParaRPr lang="en-US" sz="2200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algn="l"/>
            <a:endParaRPr lang="en-US">
              <a:ea typeface="Calibri"/>
              <a:cs typeface="Calibri"/>
            </a:endParaRPr>
          </a:p>
        </p:txBody>
      </p:sp>
      <p:pic>
        <p:nvPicPr>
          <p:cNvPr id="3" name="Picture 2" descr="A screenshot of a computer&#10;&#10;Description automatically generated">
            <a:extLst>
              <a:ext uri="{FF2B5EF4-FFF2-40B4-BE49-F238E27FC236}">
                <a16:creationId xmlns:a16="http://schemas.microsoft.com/office/drawing/2014/main" id="{C0D7DF25-C0AC-83CE-047C-A39E348154A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0921" y="868891"/>
            <a:ext cx="10334625" cy="260561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D399721D-D805-1CAF-5665-5EB9A7301496}"/>
              </a:ext>
            </a:extLst>
          </p:cNvPr>
          <p:cNvSpPr txBox="1"/>
          <p:nvPr/>
        </p:nvSpPr>
        <p:spPr>
          <a:xfrm>
            <a:off x="169333" y="3983567"/>
            <a:ext cx="916516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>
                <a:solidFill>
                  <a:schemeClr val="bg1"/>
                </a:solidFill>
                <a:latin typeface="Times New Roman"/>
                <a:cs typeface="Times New Roman"/>
              </a:rPr>
              <a:t>Create an index on the Patients table for faster searching by name.</a:t>
            </a:r>
            <a:endParaRPr lang="en-US" sz="2200">
              <a:solidFill>
                <a:schemeClr val="bg1"/>
              </a:solidFill>
            </a:endParaRPr>
          </a:p>
          <a:p>
            <a:pPr algn="l"/>
            <a:endParaRPr lang="en-US">
              <a:ea typeface="Calibri"/>
              <a:cs typeface="Calibri"/>
            </a:endParaRPr>
          </a:p>
        </p:txBody>
      </p:sp>
      <p:pic>
        <p:nvPicPr>
          <p:cNvPr id="9" name="Picture 8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A95EC1A1-3FD7-5E2A-4ABE-D14F00EF011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5317" y="4477279"/>
            <a:ext cx="10333567" cy="21706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532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 descr="Free illustration: Background, Blue, White - Free Image on Pixabay - 629463">
            <a:extLst>
              <a:ext uri="{FF2B5EF4-FFF2-40B4-BE49-F238E27FC236}">
                <a16:creationId xmlns:a16="http://schemas.microsoft.com/office/drawing/2014/main" id="{06855265-E45E-59F1-05EC-F1A9B8D0EE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0012" r="-1" b="5696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A76F4-C1CA-D058-9FB9-D74DC8411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14811" y="883346"/>
            <a:ext cx="4887458" cy="607980"/>
          </a:xfrm>
        </p:spPr>
        <p:txBody>
          <a:bodyPr anchor="b">
            <a:norm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Times New Roman"/>
                <a:cs typeface="Times New Roman"/>
              </a:rPr>
              <a:t>Patient Table</a:t>
            </a:r>
            <a:endParaRPr lang="en-US" sz="2200"/>
          </a:p>
          <a:p>
            <a:pPr algn="l"/>
            <a:endParaRPr lang="en-US" sz="6000">
              <a:solidFill>
                <a:srgbClr val="FFFFFF"/>
              </a:solidFill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8AB10DAE-0B52-AE27-84B7-7CEC2445A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43747" y="3340701"/>
            <a:ext cx="4887458" cy="1327421"/>
          </a:xfrm>
        </p:spPr>
        <p:txBody>
          <a:bodyPr anchor="t">
            <a:norm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Times New Roman"/>
                <a:cs typeface="Times New Roman"/>
              </a:rPr>
              <a:t>Doctor Table</a:t>
            </a:r>
            <a:endParaRPr lang="en-US"/>
          </a:p>
          <a:p>
            <a:pPr algn="l"/>
            <a:endParaRPr lang="en-US" sz="2200">
              <a:solidFill>
                <a:srgbClr val="FFFFFF"/>
              </a:solidFill>
              <a:ea typeface="Calibri"/>
              <a:cs typeface="Calibri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FCA5498-D019-48A6-B194-72CE1ABB0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64840" y="236341"/>
            <a:ext cx="2727160" cy="6621659"/>
            <a:chOff x="9464840" y="236341"/>
            <a:chExt cx="2727160" cy="662165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80BC69F-2340-4181-ADB9-8B7434E96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64840" y="538627"/>
              <a:ext cx="94160" cy="94160"/>
            </a:xfrm>
            <a:prstGeom prst="ellipse">
              <a:avLst/>
            </a:prstGeom>
            <a:solidFill>
              <a:schemeClr val="tx2">
                <a:lumMod val="50000"/>
                <a:lumOff val="5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68D1539-E8D8-4BDB-9061-190D14341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8803" y="1206077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90FDF91-C6ED-4CDD-9F62-ABFA2C8E8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38B5A1D-024A-4BFB-A608-C68DA71B1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509" y="516637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38C5DD2-94C4-4737-B4BC-7A35DAB85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804505C-24F5-486F-8661-8249FBD4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2793" y="5536248"/>
              <a:ext cx="800716" cy="80071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77CC497-AB04-4BBC-A3CB-6EFF95AF0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3540" y="6169156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D149070-8E66-48F1-948D-17A50C52D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1702762" y="6299355"/>
              <a:ext cx="489238" cy="558645"/>
            </a:xfrm>
            <a:custGeom>
              <a:avLst/>
              <a:gdLst>
                <a:gd name="connsiteX0" fmla="*/ 1156116 w 3186814"/>
                <a:gd name="connsiteY0" fmla="*/ 0 h 3638922"/>
                <a:gd name="connsiteX1" fmla="*/ 3186814 w 3186814"/>
                <a:gd name="connsiteY1" fmla="*/ 2030698 h 3638922"/>
                <a:gd name="connsiteX2" fmla="*/ 2447829 w 3186814"/>
                <a:gd name="connsiteY2" fmla="*/ 3597684 h 3638922"/>
                <a:gd name="connsiteX3" fmla="*/ 2392682 w 3186814"/>
                <a:gd name="connsiteY3" fmla="*/ 3638922 h 3638922"/>
                <a:gd name="connsiteX4" fmla="*/ 0 w 3186814"/>
                <a:gd name="connsiteY4" fmla="*/ 3638922 h 3638922"/>
                <a:gd name="connsiteX5" fmla="*/ 0 w 3186814"/>
                <a:gd name="connsiteY5" fmla="*/ 362315 h 3638922"/>
                <a:gd name="connsiteX6" fmla="*/ 20733 w 3186814"/>
                <a:gd name="connsiteY6" fmla="*/ 346811 h 3638922"/>
                <a:gd name="connsiteX7" fmla="*/ 1156116 w 3186814"/>
                <a:gd name="connsiteY7" fmla="*/ 0 h 363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6814" h="3638922">
                  <a:moveTo>
                    <a:pt x="1156116" y="0"/>
                  </a:moveTo>
                  <a:cubicBezTo>
                    <a:pt x="2277640" y="0"/>
                    <a:pt x="3186814" y="909174"/>
                    <a:pt x="3186814" y="2030698"/>
                  </a:cubicBezTo>
                  <a:cubicBezTo>
                    <a:pt x="3186814" y="2661556"/>
                    <a:pt x="2899146" y="3225224"/>
                    <a:pt x="2447829" y="3597684"/>
                  </a:cubicBezTo>
                  <a:lnTo>
                    <a:pt x="2392682" y="3638922"/>
                  </a:lnTo>
                  <a:lnTo>
                    <a:pt x="0" y="3638922"/>
                  </a:lnTo>
                  <a:lnTo>
                    <a:pt x="0" y="362315"/>
                  </a:lnTo>
                  <a:lnTo>
                    <a:pt x="20733" y="346811"/>
                  </a:lnTo>
                  <a:cubicBezTo>
                    <a:pt x="344835" y="127853"/>
                    <a:pt x="735545" y="0"/>
                    <a:pt x="1156116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 descr="A black screen with white numbers&#10;&#10;Description automatically generated">
            <a:extLst>
              <a:ext uri="{FF2B5EF4-FFF2-40B4-BE49-F238E27FC236}">
                <a16:creationId xmlns:a16="http://schemas.microsoft.com/office/drawing/2014/main" id="{2E83760B-8AD4-E3CF-D16E-C0A76DE1E8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394" y="883594"/>
            <a:ext cx="9067800" cy="2066925"/>
          </a:xfrm>
          <a:prstGeom prst="rect">
            <a:avLst/>
          </a:prstGeom>
        </p:spPr>
      </p:pic>
      <p:pic>
        <p:nvPicPr>
          <p:cNvPr id="4" name="Picture 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A9F04C92-6CFC-2334-B9BD-D5EB6A8AC0C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5027" y="4004785"/>
            <a:ext cx="9001125" cy="22193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74544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 descr="Free illustration: Background, Blue, White - Free Image on Pixabay - 629463">
            <a:extLst>
              <a:ext uri="{FF2B5EF4-FFF2-40B4-BE49-F238E27FC236}">
                <a16:creationId xmlns:a16="http://schemas.microsoft.com/office/drawing/2014/main" id="{06855265-E45E-59F1-05EC-F1A9B8D0EE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0012" r="-1" b="5696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A76F4-C1CA-D058-9FB9-D74DC8411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569" y="999896"/>
            <a:ext cx="4887458" cy="427585"/>
          </a:xfrm>
        </p:spPr>
        <p:txBody>
          <a:bodyPr anchor="b">
            <a:norm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Times New Roman"/>
                <a:cs typeface="Times New Roman"/>
              </a:rPr>
              <a:t>Birth Record Table</a:t>
            </a:r>
            <a:endParaRPr lang="en-US" sz="2200"/>
          </a:p>
          <a:p>
            <a:pPr algn="l"/>
            <a:endParaRPr lang="en-US" sz="6000">
              <a:solidFill>
                <a:srgbClr val="FFFFFF"/>
              </a:solidFill>
            </a:endParaRPr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8AB10DAE-0B52-AE27-84B7-7CEC2445AC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569" y="3211865"/>
            <a:ext cx="4887458" cy="1327421"/>
          </a:xfrm>
        </p:spPr>
        <p:txBody>
          <a:bodyPr anchor="t">
            <a:norm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Times New Roman"/>
                <a:cs typeface="Times New Roman"/>
              </a:rPr>
              <a:t>OPD Records Table</a:t>
            </a:r>
            <a:endParaRPr lang="en-US"/>
          </a:p>
          <a:p>
            <a:pPr algn="l"/>
            <a:endParaRPr lang="en-US" sz="2200">
              <a:solidFill>
                <a:srgbClr val="FFFFFF"/>
              </a:solidFill>
              <a:ea typeface="Calibri"/>
              <a:cs typeface="Calibri"/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FCA5498-D019-48A6-B194-72CE1ABB0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64840" y="236341"/>
            <a:ext cx="2727160" cy="6621659"/>
            <a:chOff x="9464840" y="236341"/>
            <a:chExt cx="2727160" cy="662165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80BC69F-2340-4181-ADB9-8B7434E96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64840" y="538627"/>
              <a:ext cx="94160" cy="94160"/>
            </a:xfrm>
            <a:prstGeom prst="ellipse">
              <a:avLst/>
            </a:prstGeom>
            <a:solidFill>
              <a:schemeClr val="tx2">
                <a:lumMod val="50000"/>
                <a:lumOff val="5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68D1539-E8D8-4BDB-9061-190D14341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8803" y="1206077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90FDF91-C6ED-4CDD-9F62-ABFA2C8E8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38B5A1D-024A-4BFB-A608-C68DA71B1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509" y="516637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38C5DD2-94C4-4737-B4BC-7A35DAB85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804505C-24F5-486F-8661-8249FBD4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2793" y="5536248"/>
              <a:ext cx="800716" cy="80071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77CC497-AB04-4BBC-A3CB-6EFF95AF0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3540" y="6169156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D149070-8E66-48F1-948D-17A50C52D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1702762" y="6299355"/>
              <a:ext cx="489238" cy="558645"/>
            </a:xfrm>
            <a:custGeom>
              <a:avLst/>
              <a:gdLst>
                <a:gd name="connsiteX0" fmla="*/ 1156116 w 3186814"/>
                <a:gd name="connsiteY0" fmla="*/ 0 h 3638922"/>
                <a:gd name="connsiteX1" fmla="*/ 3186814 w 3186814"/>
                <a:gd name="connsiteY1" fmla="*/ 2030698 h 3638922"/>
                <a:gd name="connsiteX2" fmla="*/ 2447829 w 3186814"/>
                <a:gd name="connsiteY2" fmla="*/ 3597684 h 3638922"/>
                <a:gd name="connsiteX3" fmla="*/ 2392682 w 3186814"/>
                <a:gd name="connsiteY3" fmla="*/ 3638922 h 3638922"/>
                <a:gd name="connsiteX4" fmla="*/ 0 w 3186814"/>
                <a:gd name="connsiteY4" fmla="*/ 3638922 h 3638922"/>
                <a:gd name="connsiteX5" fmla="*/ 0 w 3186814"/>
                <a:gd name="connsiteY5" fmla="*/ 362315 h 3638922"/>
                <a:gd name="connsiteX6" fmla="*/ 20733 w 3186814"/>
                <a:gd name="connsiteY6" fmla="*/ 346811 h 3638922"/>
                <a:gd name="connsiteX7" fmla="*/ 1156116 w 3186814"/>
                <a:gd name="connsiteY7" fmla="*/ 0 h 363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6814" h="3638922">
                  <a:moveTo>
                    <a:pt x="1156116" y="0"/>
                  </a:moveTo>
                  <a:cubicBezTo>
                    <a:pt x="2277640" y="0"/>
                    <a:pt x="3186814" y="909174"/>
                    <a:pt x="3186814" y="2030698"/>
                  </a:cubicBezTo>
                  <a:cubicBezTo>
                    <a:pt x="3186814" y="2661556"/>
                    <a:pt x="2899146" y="3225224"/>
                    <a:pt x="2447829" y="3597684"/>
                  </a:cubicBezTo>
                  <a:lnTo>
                    <a:pt x="2392682" y="3638922"/>
                  </a:lnTo>
                  <a:lnTo>
                    <a:pt x="0" y="3638922"/>
                  </a:lnTo>
                  <a:lnTo>
                    <a:pt x="0" y="362315"/>
                  </a:lnTo>
                  <a:lnTo>
                    <a:pt x="20733" y="346811"/>
                  </a:lnTo>
                  <a:cubicBezTo>
                    <a:pt x="344835" y="127853"/>
                    <a:pt x="735545" y="0"/>
                    <a:pt x="1156116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 descr="A black screen with white numbers&#10;&#10;Description automatically generated">
            <a:extLst>
              <a:ext uri="{FF2B5EF4-FFF2-40B4-BE49-F238E27FC236}">
                <a16:creationId xmlns:a16="http://schemas.microsoft.com/office/drawing/2014/main" id="{A25979EB-2029-6211-8328-5F6AFD5D2F8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0669" y="711963"/>
            <a:ext cx="8867775" cy="2000250"/>
          </a:xfrm>
          <a:prstGeom prst="rect">
            <a:avLst/>
          </a:prstGeom>
        </p:spPr>
      </p:pic>
      <p:pic>
        <p:nvPicPr>
          <p:cNvPr id="3" name="Picture 2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0D1347BD-8E5E-783C-AD5A-35FA1DA89F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4829" y="3736632"/>
            <a:ext cx="8763000" cy="2124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125060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 descr="Free illustration: Background, Blue, White - Free Image on Pixabay - 629463">
            <a:extLst>
              <a:ext uri="{FF2B5EF4-FFF2-40B4-BE49-F238E27FC236}">
                <a16:creationId xmlns:a16="http://schemas.microsoft.com/office/drawing/2014/main" id="{06855265-E45E-59F1-05EC-F1A9B8D0EE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0012" r="-1" b="5696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A76F4-C1CA-D058-9FB9-D74DC8411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9923" y="-2289242"/>
            <a:ext cx="4887458" cy="3610622"/>
          </a:xfrm>
        </p:spPr>
        <p:txBody>
          <a:bodyPr anchor="b">
            <a:norm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Times New Roman"/>
                <a:cs typeface="Times New Roman"/>
              </a:rPr>
              <a:t>Medicines Table</a:t>
            </a:r>
            <a:endParaRPr lang="en-US" sz="2200"/>
          </a:p>
          <a:p>
            <a:pPr algn="l"/>
            <a:endParaRPr lang="en-US" sz="6000">
              <a:solidFill>
                <a:srgbClr val="FFFFFF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FCA5498-D019-48A6-B194-72CE1ABB0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64840" y="236341"/>
            <a:ext cx="2727160" cy="6621659"/>
            <a:chOff x="9464840" y="236341"/>
            <a:chExt cx="2727160" cy="662165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80BC69F-2340-4181-ADB9-8B7434E96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64840" y="538627"/>
              <a:ext cx="94160" cy="94160"/>
            </a:xfrm>
            <a:prstGeom prst="ellipse">
              <a:avLst/>
            </a:prstGeom>
            <a:solidFill>
              <a:schemeClr val="tx2">
                <a:lumMod val="50000"/>
                <a:lumOff val="5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68D1539-E8D8-4BDB-9061-190D14341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8803" y="1206077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90FDF91-C6ED-4CDD-9F62-ABFA2C8E8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38B5A1D-024A-4BFB-A608-C68DA71B1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509" y="516637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38C5DD2-94C4-4737-B4BC-7A35DAB85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804505C-24F5-486F-8661-8249FBD4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2793" y="5536248"/>
              <a:ext cx="800716" cy="80071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77CC497-AB04-4BBC-A3CB-6EFF95AF0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3540" y="6169156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D149070-8E66-48F1-948D-17A50C52D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1702762" y="6299355"/>
              <a:ext cx="489238" cy="558645"/>
            </a:xfrm>
            <a:custGeom>
              <a:avLst/>
              <a:gdLst>
                <a:gd name="connsiteX0" fmla="*/ 1156116 w 3186814"/>
                <a:gd name="connsiteY0" fmla="*/ 0 h 3638922"/>
                <a:gd name="connsiteX1" fmla="*/ 3186814 w 3186814"/>
                <a:gd name="connsiteY1" fmla="*/ 2030698 h 3638922"/>
                <a:gd name="connsiteX2" fmla="*/ 2447829 w 3186814"/>
                <a:gd name="connsiteY2" fmla="*/ 3597684 h 3638922"/>
                <a:gd name="connsiteX3" fmla="*/ 2392682 w 3186814"/>
                <a:gd name="connsiteY3" fmla="*/ 3638922 h 3638922"/>
                <a:gd name="connsiteX4" fmla="*/ 0 w 3186814"/>
                <a:gd name="connsiteY4" fmla="*/ 3638922 h 3638922"/>
                <a:gd name="connsiteX5" fmla="*/ 0 w 3186814"/>
                <a:gd name="connsiteY5" fmla="*/ 362315 h 3638922"/>
                <a:gd name="connsiteX6" fmla="*/ 20733 w 3186814"/>
                <a:gd name="connsiteY6" fmla="*/ 346811 h 3638922"/>
                <a:gd name="connsiteX7" fmla="*/ 1156116 w 3186814"/>
                <a:gd name="connsiteY7" fmla="*/ 0 h 363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6814" h="3638922">
                  <a:moveTo>
                    <a:pt x="1156116" y="0"/>
                  </a:moveTo>
                  <a:cubicBezTo>
                    <a:pt x="2277640" y="0"/>
                    <a:pt x="3186814" y="909174"/>
                    <a:pt x="3186814" y="2030698"/>
                  </a:cubicBezTo>
                  <a:cubicBezTo>
                    <a:pt x="3186814" y="2661556"/>
                    <a:pt x="2899146" y="3225224"/>
                    <a:pt x="2447829" y="3597684"/>
                  </a:cubicBezTo>
                  <a:lnTo>
                    <a:pt x="2392682" y="3638922"/>
                  </a:lnTo>
                  <a:lnTo>
                    <a:pt x="0" y="3638922"/>
                  </a:lnTo>
                  <a:lnTo>
                    <a:pt x="0" y="362315"/>
                  </a:lnTo>
                  <a:lnTo>
                    <a:pt x="20733" y="346811"/>
                  </a:lnTo>
                  <a:cubicBezTo>
                    <a:pt x="344835" y="127853"/>
                    <a:pt x="735545" y="0"/>
                    <a:pt x="1156116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" name="Title 6">
            <a:extLst>
              <a:ext uri="{FF2B5EF4-FFF2-40B4-BE49-F238E27FC236}">
                <a16:creationId xmlns:a16="http://schemas.microsoft.com/office/drawing/2014/main" id="{951FB9A3-0D38-A6D7-A0D6-D9B769E70FC5}"/>
              </a:ext>
            </a:extLst>
          </p:cNvPr>
          <p:cNvSpPr txBox="1">
            <a:spLocks/>
          </p:cNvSpPr>
          <p:nvPr/>
        </p:nvSpPr>
        <p:spPr>
          <a:xfrm>
            <a:off x="167641" y="-487451"/>
            <a:ext cx="4887458" cy="36106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Times New Roman"/>
                <a:cs typeface="Times New Roman"/>
              </a:rPr>
              <a:t>Appointment Table</a:t>
            </a:r>
          </a:p>
          <a:p>
            <a:pPr marL="285750" indent="-285750" algn="l">
              <a:buFont typeface="Arial"/>
              <a:buChar char="•"/>
            </a:pPr>
            <a:endParaRPr lang="en-US" sz="220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pic>
        <p:nvPicPr>
          <p:cNvPr id="4" name="Picture 3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E7921330-3B6D-6BD8-0F27-04C3D44395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7524" y="569571"/>
            <a:ext cx="8896470" cy="1822049"/>
          </a:xfrm>
          <a:prstGeom prst="rect">
            <a:avLst/>
          </a:prstGeom>
        </p:spPr>
      </p:pic>
      <p:sp>
        <p:nvSpPr>
          <p:cNvPr id="5" name="Title 6">
            <a:extLst>
              <a:ext uri="{FF2B5EF4-FFF2-40B4-BE49-F238E27FC236}">
                <a16:creationId xmlns:a16="http://schemas.microsoft.com/office/drawing/2014/main" id="{AA9E233D-A701-2B13-1245-5DC98D6A0ED5}"/>
              </a:ext>
            </a:extLst>
          </p:cNvPr>
          <p:cNvSpPr txBox="1">
            <a:spLocks/>
          </p:cNvSpPr>
          <p:nvPr/>
        </p:nvSpPr>
        <p:spPr>
          <a:xfrm>
            <a:off x="157995" y="1711739"/>
            <a:ext cx="4887458" cy="361062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indent="-342900" algn="l"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Times New Roman"/>
                <a:cs typeface="Times New Roman"/>
              </a:rPr>
              <a:t>Bill Table</a:t>
            </a:r>
          </a:p>
          <a:p>
            <a:pPr marL="285750" indent="-285750" algn="l">
              <a:buFont typeface="Arial"/>
              <a:buChar char="•"/>
            </a:pPr>
            <a:endParaRPr lang="en-US" sz="2200">
              <a:solidFill>
                <a:srgbClr val="FFFFFF"/>
              </a:solidFill>
              <a:latin typeface="Times New Roman"/>
              <a:cs typeface="Times New Roman"/>
            </a:endParaRPr>
          </a:p>
        </p:txBody>
      </p:sp>
      <p:pic>
        <p:nvPicPr>
          <p:cNvPr id="6" name="Picture 5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D807BC6F-3840-F29C-417C-AA0F4FD30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264" y="2922005"/>
            <a:ext cx="8984003" cy="1602371"/>
          </a:xfrm>
          <a:prstGeom prst="rect">
            <a:avLst/>
          </a:prstGeom>
        </p:spPr>
      </p:pic>
      <p:pic>
        <p:nvPicPr>
          <p:cNvPr id="8" name="Picture 7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467AA927-F457-79AD-196F-FF346591E2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02569" y="5049757"/>
            <a:ext cx="8943975" cy="1600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16573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 descr="Free illustration: Background, Blue, White - Free Image on Pixabay - 629463">
            <a:extLst>
              <a:ext uri="{FF2B5EF4-FFF2-40B4-BE49-F238E27FC236}">
                <a16:creationId xmlns:a16="http://schemas.microsoft.com/office/drawing/2014/main" id="{06855265-E45E-59F1-05EC-F1A9B8D0EE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l="-92" t="6405" r="12" b="9253"/>
          <a:stretch/>
        </p:blipFill>
        <p:spPr>
          <a:xfrm>
            <a:off x="1524" y="10"/>
            <a:ext cx="12198485" cy="6862034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A76F4-C1CA-D058-9FB9-D74DC8411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8151" y="1057770"/>
            <a:ext cx="9681305" cy="475813"/>
          </a:xfrm>
        </p:spPr>
        <p:txBody>
          <a:bodyPr vert="horz" lIns="91440" tIns="45720" rIns="91440" bIns="45720" rtlCol="0" anchor="b">
            <a:noAutofit/>
          </a:bodyPr>
          <a:lstStyle/>
          <a:p>
            <a:pPr marL="457200" indent="-457200" algn="l">
              <a:buAutoNum type="arabicPeriod"/>
            </a:pPr>
            <a:r>
              <a:rPr lang="en-US" sz="2800" b="1">
                <a:latin typeface="Times New Roman"/>
                <a:cs typeface="Times New Roman"/>
              </a:rPr>
              <a:t>Basic Commands ( CREATE, INSERT, SELECT , DROP ):</a:t>
            </a:r>
            <a:endParaRPr lang="en-US" sz="2800"/>
          </a:p>
          <a:p>
            <a:pPr algn="l"/>
            <a:endParaRPr lang="en-US" sz="6000">
              <a:solidFill>
                <a:srgbClr val="FFFFFF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FCA5498-D019-48A6-B194-72CE1ABB0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64840" y="236341"/>
            <a:ext cx="2727160" cy="6621659"/>
            <a:chOff x="9464840" y="236341"/>
            <a:chExt cx="2727160" cy="662165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80BC69F-2340-4181-ADB9-8B7434E96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64840" y="538627"/>
              <a:ext cx="94160" cy="94160"/>
            </a:xfrm>
            <a:prstGeom prst="ellipse">
              <a:avLst/>
            </a:prstGeom>
            <a:solidFill>
              <a:schemeClr val="tx2">
                <a:lumMod val="50000"/>
                <a:lumOff val="5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68D1539-E8D8-4BDB-9061-190D14341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8803" y="1206077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90FDF91-C6ED-4CDD-9F62-ABFA2C8E8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38B5A1D-024A-4BFB-A608-C68DA71B1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509" y="516637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38C5DD2-94C4-4737-B4BC-7A35DAB85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804505C-24F5-486F-8661-8249FBD4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2793" y="5536248"/>
              <a:ext cx="800716" cy="80071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77CC497-AB04-4BBC-A3CB-6EFF95AF0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3540" y="6169156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D149070-8E66-48F1-948D-17A50C52D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1702762" y="6299355"/>
              <a:ext cx="489238" cy="558645"/>
            </a:xfrm>
            <a:custGeom>
              <a:avLst/>
              <a:gdLst>
                <a:gd name="connsiteX0" fmla="*/ 1156116 w 3186814"/>
                <a:gd name="connsiteY0" fmla="*/ 0 h 3638922"/>
                <a:gd name="connsiteX1" fmla="*/ 3186814 w 3186814"/>
                <a:gd name="connsiteY1" fmla="*/ 2030698 h 3638922"/>
                <a:gd name="connsiteX2" fmla="*/ 2447829 w 3186814"/>
                <a:gd name="connsiteY2" fmla="*/ 3597684 h 3638922"/>
                <a:gd name="connsiteX3" fmla="*/ 2392682 w 3186814"/>
                <a:gd name="connsiteY3" fmla="*/ 3638922 h 3638922"/>
                <a:gd name="connsiteX4" fmla="*/ 0 w 3186814"/>
                <a:gd name="connsiteY4" fmla="*/ 3638922 h 3638922"/>
                <a:gd name="connsiteX5" fmla="*/ 0 w 3186814"/>
                <a:gd name="connsiteY5" fmla="*/ 362315 h 3638922"/>
                <a:gd name="connsiteX6" fmla="*/ 20733 w 3186814"/>
                <a:gd name="connsiteY6" fmla="*/ 346811 h 3638922"/>
                <a:gd name="connsiteX7" fmla="*/ 1156116 w 3186814"/>
                <a:gd name="connsiteY7" fmla="*/ 0 h 363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6814" h="3638922">
                  <a:moveTo>
                    <a:pt x="1156116" y="0"/>
                  </a:moveTo>
                  <a:cubicBezTo>
                    <a:pt x="2277640" y="0"/>
                    <a:pt x="3186814" y="909174"/>
                    <a:pt x="3186814" y="2030698"/>
                  </a:cubicBezTo>
                  <a:cubicBezTo>
                    <a:pt x="3186814" y="2661556"/>
                    <a:pt x="2899146" y="3225224"/>
                    <a:pt x="2447829" y="3597684"/>
                  </a:cubicBezTo>
                  <a:lnTo>
                    <a:pt x="2392682" y="3638922"/>
                  </a:lnTo>
                  <a:lnTo>
                    <a:pt x="0" y="3638922"/>
                  </a:lnTo>
                  <a:lnTo>
                    <a:pt x="0" y="362315"/>
                  </a:lnTo>
                  <a:lnTo>
                    <a:pt x="20733" y="346811"/>
                  </a:lnTo>
                  <a:cubicBezTo>
                    <a:pt x="344835" y="127853"/>
                    <a:pt x="735545" y="0"/>
                    <a:pt x="1156116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5837D3B4-3E70-F7F5-8C2E-8EE833B65C70}"/>
              </a:ext>
            </a:extLst>
          </p:cNvPr>
          <p:cNvSpPr txBox="1"/>
          <p:nvPr/>
        </p:nvSpPr>
        <p:spPr>
          <a:xfrm>
            <a:off x="270373" y="709367"/>
            <a:ext cx="477644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>
                <a:solidFill>
                  <a:schemeClr val="bg1"/>
                </a:solidFill>
                <a:ea typeface="+mn-lt"/>
                <a:cs typeface="+mn-lt"/>
              </a:rPr>
              <a:t>Create table Birth Records.</a:t>
            </a:r>
            <a:endParaRPr lang="en-US" sz="2200">
              <a:solidFill>
                <a:schemeClr val="bg1"/>
              </a:solidFill>
            </a:endParaRPr>
          </a:p>
          <a:p>
            <a:pPr algn="l"/>
            <a:endParaRPr lang="en-US">
              <a:ea typeface="Calibri"/>
              <a:cs typeface="Calibri"/>
            </a:endParaRPr>
          </a:p>
        </p:txBody>
      </p:sp>
      <p:pic>
        <p:nvPicPr>
          <p:cNvPr id="5" name="Picture 4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7D8AFBA2-8412-4926-3406-2920877B70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8830" y="1155654"/>
            <a:ext cx="9640143" cy="2037265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DE87AD1-99B0-9BF4-6709-B34267D457CD}"/>
              </a:ext>
            </a:extLst>
          </p:cNvPr>
          <p:cNvSpPr txBox="1"/>
          <p:nvPr/>
        </p:nvSpPr>
        <p:spPr>
          <a:xfrm>
            <a:off x="212339" y="3304768"/>
            <a:ext cx="3994845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>
                <a:solidFill>
                  <a:schemeClr val="bg1"/>
                </a:solidFill>
                <a:ea typeface="+mn-lt"/>
                <a:cs typeface="+mn-lt"/>
              </a:rPr>
              <a:t>Insert into Birth record table.</a:t>
            </a:r>
            <a:endParaRPr lang="en-US" sz="2200">
              <a:solidFill>
                <a:schemeClr val="bg1"/>
              </a:solidFill>
            </a:endParaRPr>
          </a:p>
          <a:p>
            <a:pPr algn="l"/>
            <a:endParaRPr lang="en-US">
              <a:ea typeface="Calibri"/>
              <a:cs typeface="Calibri"/>
            </a:endParaRPr>
          </a:p>
        </p:txBody>
      </p:sp>
      <p:pic>
        <p:nvPicPr>
          <p:cNvPr id="8" name="Picture 7" descr="A screenshot of a computer&#10;&#10;Description automatically generated">
            <a:extLst>
              <a:ext uri="{FF2B5EF4-FFF2-40B4-BE49-F238E27FC236}">
                <a16:creationId xmlns:a16="http://schemas.microsoft.com/office/drawing/2014/main" id="{57DE23E5-A8E1-1EBA-11C5-929577566DA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8862" y="3820610"/>
            <a:ext cx="9619768" cy="2612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107511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 descr="Free illustration: Background, Blue, White - Free Image on Pixabay - 629463">
            <a:extLst>
              <a:ext uri="{FF2B5EF4-FFF2-40B4-BE49-F238E27FC236}">
                <a16:creationId xmlns:a16="http://schemas.microsoft.com/office/drawing/2014/main" id="{06855265-E45E-59F1-05EC-F1A9B8D0EE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0012" r="-1" b="5696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A76F4-C1CA-D058-9FB9-D74DC8411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594" y="-389066"/>
            <a:ext cx="6450040" cy="1806901"/>
          </a:xfrm>
        </p:spPr>
        <p:txBody>
          <a:bodyPr anchor="b">
            <a:normAutofit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ea typeface="+mj-lt"/>
                <a:cs typeface="+mj-lt"/>
              </a:rPr>
              <a:t>Elect from Appointment table where Doctor id is 2.</a:t>
            </a:r>
            <a:endParaRPr lang="en-US" sz="2200"/>
          </a:p>
          <a:p>
            <a:pPr algn="l"/>
            <a:endParaRPr lang="en-US" sz="6000">
              <a:solidFill>
                <a:srgbClr val="FFFFFF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FCA5498-D019-48A6-B194-72CE1ABB0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64840" y="236341"/>
            <a:ext cx="2727160" cy="6621659"/>
            <a:chOff x="9464840" y="236341"/>
            <a:chExt cx="2727160" cy="662165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80BC69F-2340-4181-ADB9-8B7434E96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64840" y="538627"/>
              <a:ext cx="94160" cy="94160"/>
            </a:xfrm>
            <a:prstGeom prst="ellipse">
              <a:avLst/>
            </a:prstGeom>
            <a:solidFill>
              <a:schemeClr val="tx2">
                <a:lumMod val="50000"/>
                <a:lumOff val="5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68D1539-E8D8-4BDB-9061-190D14341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8803" y="1206077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90FDF91-C6ED-4CDD-9F62-ABFA2C8E8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38B5A1D-024A-4BFB-A608-C68DA71B1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509" y="516637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38C5DD2-94C4-4737-B4BC-7A35DAB85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804505C-24F5-486F-8661-8249FBD4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2793" y="5536248"/>
              <a:ext cx="800716" cy="80071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77CC497-AB04-4BBC-A3CB-6EFF95AF0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3540" y="6169156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D149070-8E66-48F1-948D-17A50C52D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1702762" y="6299355"/>
              <a:ext cx="489238" cy="558645"/>
            </a:xfrm>
            <a:custGeom>
              <a:avLst/>
              <a:gdLst>
                <a:gd name="connsiteX0" fmla="*/ 1156116 w 3186814"/>
                <a:gd name="connsiteY0" fmla="*/ 0 h 3638922"/>
                <a:gd name="connsiteX1" fmla="*/ 3186814 w 3186814"/>
                <a:gd name="connsiteY1" fmla="*/ 2030698 h 3638922"/>
                <a:gd name="connsiteX2" fmla="*/ 2447829 w 3186814"/>
                <a:gd name="connsiteY2" fmla="*/ 3597684 h 3638922"/>
                <a:gd name="connsiteX3" fmla="*/ 2392682 w 3186814"/>
                <a:gd name="connsiteY3" fmla="*/ 3638922 h 3638922"/>
                <a:gd name="connsiteX4" fmla="*/ 0 w 3186814"/>
                <a:gd name="connsiteY4" fmla="*/ 3638922 h 3638922"/>
                <a:gd name="connsiteX5" fmla="*/ 0 w 3186814"/>
                <a:gd name="connsiteY5" fmla="*/ 362315 h 3638922"/>
                <a:gd name="connsiteX6" fmla="*/ 20733 w 3186814"/>
                <a:gd name="connsiteY6" fmla="*/ 346811 h 3638922"/>
                <a:gd name="connsiteX7" fmla="*/ 1156116 w 3186814"/>
                <a:gd name="connsiteY7" fmla="*/ 0 h 363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6814" h="3638922">
                  <a:moveTo>
                    <a:pt x="1156116" y="0"/>
                  </a:moveTo>
                  <a:cubicBezTo>
                    <a:pt x="2277640" y="0"/>
                    <a:pt x="3186814" y="909174"/>
                    <a:pt x="3186814" y="2030698"/>
                  </a:cubicBezTo>
                  <a:cubicBezTo>
                    <a:pt x="3186814" y="2661556"/>
                    <a:pt x="2899146" y="3225224"/>
                    <a:pt x="2447829" y="3597684"/>
                  </a:cubicBezTo>
                  <a:lnTo>
                    <a:pt x="2392682" y="3638922"/>
                  </a:lnTo>
                  <a:lnTo>
                    <a:pt x="0" y="3638922"/>
                  </a:lnTo>
                  <a:lnTo>
                    <a:pt x="0" y="362315"/>
                  </a:lnTo>
                  <a:lnTo>
                    <a:pt x="20733" y="346811"/>
                  </a:lnTo>
                  <a:cubicBezTo>
                    <a:pt x="344835" y="127853"/>
                    <a:pt x="735545" y="0"/>
                    <a:pt x="1156116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94B84252-3DCF-C464-9332-C1410AE266F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9451" y="710879"/>
            <a:ext cx="9456034" cy="210852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4CC2CDCD-6DCD-0227-8682-B9712CBF1DCA}"/>
              </a:ext>
            </a:extLst>
          </p:cNvPr>
          <p:cNvSpPr txBox="1"/>
          <p:nvPr/>
        </p:nvSpPr>
        <p:spPr>
          <a:xfrm>
            <a:off x="241299" y="2971728"/>
            <a:ext cx="688966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>
                <a:solidFill>
                  <a:schemeClr val="bg1"/>
                </a:solidFill>
                <a:ea typeface="+mn-lt"/>
                <a:cs typeface="+mn-lt"/>
              </a:rPr>
              <a:t>Drop the column baby name from Birth records table.</a:t>
            </a:r>
            <a:endParaRPr lang="en-US" sz="2200">
              <a:solidFill>
                <a:schemeClr val="bg1"/>
              </a:solidFill>
            </a:endParaRPr>
          </a:p>
          <a:p>
            <a:pPr algn="l"/>
            <a:endParaRPr lang="en-US">
              <a:ea typeface="Calibri"/>
              <a:cs typeface="Calibri"/>
            </a:endParaRPr>
          </a:p>
        </p:txBody>
      </p:sp>
      <p:pic>
        <p:nvPicPr>
          <p:cNvPr id="4" name="Picture 3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8381EABF-01FF-19BF-EE8B-F88569AA035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8728" y="3538960"/>
            <a:ext cx="9457479" cy="253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15158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 descr="Free illustration: Background, Blue, White - Free Image on Pixabay - 629463">
            <a:extLst>
              <a:ext uri="{FF2B5EF4-FFF2-40B4-BE49-F238E27FC236}">
                <a16:creationId xmlns:a16="http://schemas.microsoft.com/office/drawing/2014/main" id="{06855265-E45E-59F1-05EC-F1A9B8D0EE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0012" r="-1" b="5696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A76F4-C1CA-D058-9FB9-D74DC8411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27443" y="942023"/>
            <a:ext cx="10925584" cy="572268"/>
          </a:xfrm>
        </p:spPr>
        <p:txBody>
          <a:bodyPr vert="horz" lIns="91440" tIns="45720" rIns="91440" bIns="45720" rtlCol="0" anchor="b">
            <a:noAutofit/>
          </a:bodyPr>
          <a:lstStyle/>
          <a:p>
            <a:pPr algn="l"/>
            <a:r>
              <a:rPr lang="en-US" sz="2800" b="1">
                <a:latin typeface="Times New Roman"/>
                <a:cs typeface="Times New Roman"/>
              </a:rPr>
              <a:t>2. Modifying Commands (DELETE , UPDATE, ALTER , RENAME):</a:t>
            </a:r>
            <a:endParaRPr lang="en-US" sz="2800"/>
          </a:p>
          <a:p>
            <a:pPr algn="l"/>
            <a:endParaRPr lang="en-US" sz="6000">
              <a:solidFill>
                <a:srgbClr val="FFFFFF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FCA5498-D019-48A6-B194-72CE1ABB0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64840" y="236341"/>
            <a:ext cx="2727160" cy="6621659"/>
            <a:chOff x="9464840" y="236341"/>
            <a:chExt cx="2727160" cy="662165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80BC69F-2340-4181-ADB9-8B7434E96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64840" y="538627"/>
              <a:ext cx="94160" cy="94160"/>
            </a:xfrm>
            <a:prstGeom prst="ellipse">
              <a:avLst/>
            </a:prstGeom>
            <a:solidFill>
              <a:schemeClr val="tx2">
                <a:lumMod val="50000"/>
                <a:lumOff val="5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68D1539-E8D8-4BDB-9061-190D14341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8803" y="1206077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90FDF91-C6ED-4CDD-9F62-ABFA2C8E8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38B5A1D-024A-4BFB-A608-C68DA71B1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509" y="516637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38C5DD2-94C4-4737-B4BC-7A35DAB85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804505C-24F5-486F-8661-8249FBD4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2793" y="5536248"/>
              <a:ext cx="800716" cy="80071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77CC497-AB04-4BBC-A3CB-6EFF95AF0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3540" y="6169156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D149070-8E66-48F1-948D-17A50C52D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1702762" y="6299355"/>
              <a:ext cx="489238" cy="558645"/>
            </a:xfrm>
            <a:custGeom>
              <a:avLst/>
              <a:gdLst>
                <a:gd name="connsiteX0" fmla="*/ 1156116 w 3186814"/>
                <a:gd name="connsiteY0" fmla="*/ 0 h 3638922"/>
                <a:gd name="connsiteX1" fmla="*/ 3186814 w 3186814"/>
                <a:gd name="connsiteY1" fmla="*/ 2030698 h 3638922"/>
                <a:gd name="connsiteX2" fmla="*/ 2447829 w 3186814"/>
                <a:gd name="connsiteY2" fmla="*/ 3597684 h 3638922"/>
                <a:gd name="connsiteX3" fmla="*/ 2392682 w 3186814"/>
                <a:gd name="connsiteY3" fmla="*/ 3638922 h 3638922"/>
                <a:gd name="connsiteX4" fmla="*/ 0 w 3186814"/>
                <a:gd name="connsiteY4" fmla="*/ 3638922 h 3638922"/>
                <a:gd name="connsiteX5" fmla="*/ 0 w 3186814"/>
                <a:gd name="connsiteY5" fmla="*/ 362315 h 3638922"/>
                <a:gd name="connsiteX6" fmla="*/ 20733 w 3186814"/>
                <a:gd name="connsiteY6" fmla="*/ 346811 h 3638922"/>
                <a:gd name="connsiteX7" fmla="*/ 1156116 w 3186814"/>
                <a:gd name="connsiteY7" fmla="*/ 0 h 363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6814" h="3638922">
                  <a:moveTo>
                    <a:pt x="1156116" y="0"/>
                  </a:moveTo>
                  <a:cubicBezTo>
                    <a:pt x="2277640" y="0"/>
                    <a:pt x="3186814" y="909174"/>
                    <a:pt x="3186814" y="2030698"/>
                  </a:cubicBezTo>
                  <a:cubicBezTo>
                    <a:pt x="3186814" y="2661556"/>
                    <a:pt x="2899146" y="3225224"/>
                    <a:pt x="2447829" y="3597684"/>
                  </a:cubicBezTo>
                  <a:lnTo>
                    <a:pt x="2392682" y="3638922"/>
                  </a:lnTo>
                  <a:lnTo>
                    <a:pt x="0" y="3638922"/>
                  </a:lnTo>
                  <a:lnTo>
                    <a:pt x="0" y="362315"/>
                  </a:lnTo>
                  <a:lnTo>
                    <a:pt x="20733" y="346811"/>
                  </a:lnTo>
                  <a:cubicBezTo>
                    <a:pt x="344835" y="127853"/>
                    <a:pt x="735545" y="0"/>
                    <a:pt x="1156116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3F9427E-204D-A90A-C989-DDF93D6C73EA}"/>
              </a:ext>
            </a:extLst>
          </p:cNvPr>
          <p:cNvSpPr txBox="1"/>
          <p:nvPr/>
        </p:nvSpPr>
        <p:spPr>
          <a:xfrm>
            <a:off x="231665" y="810537"/>
            <a:ext cx="1073282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>
                <a:solidFill>
                  <a:schemeClr val="bg1"/>
                </a:solidFill>
                <a:latin typeface="Times New Roman"/>
                <a:cs typeface="Times New Roman"/>
              </a:rPr>
              <a:t>Delete from OPD records table where the patient has been diagnosed with Influenza. </a:t>
            </a:r>
            <a:endParaRPr lang="en-US" sz="2200">
              <a:solidFill>
                <a:schemeClr val="bg1"/>
              </a:solidFill>
            </a:endParaRPr>
          </a:p>
          <a:p>
            <a:pPr algn="l"/>
            <a:endParaRPr lang="en-US">
              <a:ea typeface="Calibri"/>
              <a:cs typeface="Calibri"/>
            </a:endParaRPr>
          </a:p>
        </p:txBody>
      </p:sp>
      <p:pic>
        <p:nvPicPr>
          <p:cNvPr id="3" name="Picture 2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A52D4A84-8246-E199-DBD1-6AF3DDEF1E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2639" y="1221852"/>
            <a:ext cx="9942291" cy="17907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197782C-27E9-86E2-07AA-326841DA037B}"/>
              </a:ext>
            </a:extLst>
          </p:cNvPr>
          <p:cNvSpPr txBox="1"/>
          <p:nvPr/>
        </p:nvSpPr>
        <p:spPr>
          <a:xfrm>
            <a:off x="222019" y="3184366"/>
            <a:ext cx="940815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>
                <a:solidFill>
                  <a:schemeClr val="bg1"/>
                </a:solidFill>
                <a:latin typeface="Times New Roman"/>
                <a:cs typeface="Times New Roman"/>
              </a:rPr>
              <a:t>Update the Patients Contact number whose Patient id is 1.</a:t>
            </a:r>
            <a:endParaRPr lang="en-US" sz="2200">
              <a:solidFill>
                <a:schemeClr val="bg1"/>
              </a:solidFill>
            </a:endParaRPr>
          </a:p>
          <a:p>
            <a:pPr algn="l"/>
            <a:endParaRPr lang="en-US">
              <a:ea typeface="Calibri"/>
              <a:cs typeface="Calibri"/>
            </a:endParaRPr>
          </a:p>
        </p:txBody>
      </p:sp>
      <p:pic>
        <p:nvPicPr>
          <p:cNvPr id="6" name="Picture 5" descr="A computer screen with numbers and numbers&#10;&#10;Description automatically generated">
            <a:extLst>
              <a:ext uri="{FF2B5EF4-FFF2-40B4-BE49-F238E27FC236}">
                <a16:creationId xmlns:a16="http://schemas.microsoft.com/office/drawing/2014/main" id="{B87F123F-533A-EA27-4ED3-F29665282D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2278" y="3723431"/>
            <a:ext cx="9943014" cy="2324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8255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 descr="Free illustration: Background, Blue, White - Free Image on Pixabay - 629463">
            <a:extLst>
              <a:ext uri="{FF2B5EF4-FFF2-40B4-BE49-F238E27FC236}">
                <a16:creationId xmlns:a16="http://schemas.microsoft.com/office/drawing/2014/main" id="{06855265-E45E-59F1-05EC-F1A9B8D0EE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0012" r="-1" b="5696"/>
          <a:stretch/>
        </p:blipFill>
        <p:spPr>
          <a:xfrm>
            <a:off x="1524" y="10"/>
            <a:ext cx="12188952" cy="685799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A76F4-C1CA-D058-9FB9-D74DC8411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0632" y="1067415"/>
            <a:ext cx="6671888" cy="244320"/>
          </a:xfrm>
        </p:spPr>
        <p:txBody>
          <a:bodyPr anchor="b">
            <a:normAutofit fontScale="90000"/>
          </a:bodyPr>
          <a:lstStyle/>
          <a:p>
            <a:pPr marL="285750" indent="-285750" algn="l">
              <a:buFont typeface="Arial"/>
              <a:buChar char="•"/>
            </a:pPr>
            <a:r>
              <a:rPr lang="en-US" sz="2200">
                <a:solidFill>
                  <a:srgbClr val="FFFFFF"/>
                </a:solidFill>
                <a:latin typeface="Times New Roman"/>
                <a:cs typeface="Times New Roman"/>
              </a:rPr>
              <a:t>Alter Patient table to add a column of </a:t>
            </a:r>
            <a:r>
              <a:rPr lang="en-US" sz="2200" err="1">
                <a:solidFill>
                  <a:srgbClr val="FFFFFF"/>
                </a:solidFill>
                <a:latin typeface="Times New Roman"/>
                <a:cs typeface="Times New Roman"/>
              </a:rPr>
              <a:t>bloodgroup</a:t>
            </a:r>
            <a:r>
              <a:rPr lang="en-US" sz="2200">
                <a:solidFill>
                  <a:srgbClr val="FFFFFF"/>
                </a:solidFill>
                <a:ea typeface="+mj-lt"/>
                <a:cs typeface="+mj-lt"/>
              </a:rPr>
              <a:t>.</a:t>
            </a:r>
            <a:endParaRPr lang="en-US" sz="2200"/>
          </a:p>
          <a:p>
            <a:pPr algn="l"/>
            <a:endParaRPr lang="en-US" sz="6000">
              <a:solidFill>
                <a:srgbClr val="FFFFFF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FCA5498-D019-48A6-B194-72CE1ABB0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64840" y="236341"/>
            <a:ext cx="2727160" cy="6621659"/>
            <a:chOff x="9464840" y="236341"/>
            <a:chExt cx="2727160" cy="662165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80BC69F-2340-4181-ADB9-8B7434E96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64840" y="538627"/>
              <a:ext cx="94160" cy="94160"/>
            </a:xfrm>
            <a:prstGeom prst="ellipse">
              <a:avLst/>
            </a:prstGeom>
            <a:solidFill>
              <a:schemeClr val="tx2">
                <a:lumMod val="50000"/>
                <a:lumOff val="5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68D1539-E8D8-4BDB-9061-190D14341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8803" y="1206077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90FDF91-C6ED-4CDD-9F62-ABFA2C8E8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38B5A1D-024A-4BFB-A608-C68DA71B1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509" y="516637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38C5DD2-94C4-4737-B4BC-7A35DAB85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804505C-24F5-486F-8661-8249FBD4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2793" y="5536248"/>
              <a:ext cx="800716" cy="80071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77CC497-AB04-4BBC-A3CB-6EFF95AF0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3540" y="6169156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D149070-8E66-48F1-948D-17A50C52D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1702762" y="6299355"/>
              <a:ext cx="489238" cy="558645"/>
            </a:xfrm>
            <a:custGeom>
              <a:avLst/>
              <a:gdLst>
                <a:gd name="connsiteX0" fmla="*/ 1156116 w 3186814"/>
                <a:gd name="connsiteY0" fmla="*/ 0 h 3638922"/>
                <a:gd name="connsiteX1" fmla="*/ 3186814 w 3186814"/>
                <a:gd name="connsiteY1" fmla="*/ 2030698 h 3638922"/>
                <a:gd name="connsiteX2" fmla="*/ 2447829 w 3186814"/>
                <a:gd name="connsiteY2" fmla="*/ 3597684 h 3638922"/>
                <a:gd name="connsiteX3" fmla="*/ 2392682 w 3186814"/>
                <a:gd name="connsiteY3" fmla="*/ 3638922 h 3638922"/>
                <a:gd name="connsiteX4" fmla="*/ 0 w 3186814"/>
                <a:gd name="connsiteY4" fmla="*/ 3638922 h 3638922"/>
                <a:gd name="connsiteX5" fmla="*/ 0 w 3186814"/>
                <a:gd name="connsiteY5" fmla="*/ 362315 h 3638922"/>
                <a:gd name="connsiteX6" fmla="*/ 20733 w 3186814"/>
                <a:gd name="connsiteY6" fmla="*/ 346811 h 3638922"/>
                <a:gd name="connsiteX7" fmla="*/ 1156116 w 3186814"/>
                <a:gd name="connsiteY7" fmla="*/ 0 h 363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6814" h="3638922">
                  <a:moveTo>
                    <a:pt x="1156116" y="0"/>
                  </a:moveTo>
                  <a:cubicBezTo>
                    <a:pt x="2277640" y="0"/>
                    <a:pt x="3186814" y="909174"/>
                    <a:pt x="3186814" y="2030698"/>
                  </a:cubicBezTo>
                  <a:cubicBezTo>
                    <a:pt x="3186814" y="2661556"/>
                    <a:pt x="2899146" y="3225224"/>
                    <a:pt x="2447829" y="3597684"/>
                  </a:cubicBezTo>
                  <a:lnTo>
                    <a:pt x="2392682" y="3638922"/>
                  </a:lnTo>
                  <a:lnTo>
                    <a:pt x="0" y="3638922"/>
                  </a:lnTo>
                  <a:lnTo>
                    <a:pt x="0" y="362315"/>
                  </a:lnTo>
                  <a:lnTo>
                    <a:pt x="20733" y="346811"/>
                  </a:lnTo>
                  <a:cubicBezTo>
                    <a:pt x="344835" y="127853"/>
                    <a:pt x="735545" y="0"/>
                    <a:pt x="1156116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" name="Picture 1" descr="A screen shot of a computer&#10;&#10;Description automatically generated">
            <a:extLst>
              <a:ext uri="{FF2B5EF4-FFF2-40B4-BE49-F238E27FC236}">
                <a16:creationId xmlns:a16="http://schemas.microsoft.com/office/drawing/2014/main" id="{9724E795-5992-1612-4A68-A91118767C6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638" y="695539"/>
            <a:ext cx="10406832" cy="2487083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F1D93A4-AA5A-60B9-AD62-03EBF0B68446}"/>
              </a:ext>
            </a:extLst>
          </p:cNvPr>
          <p:cNvSpPr txBox="1"/>
          <p:nvPr/>
        </p:nvSpPr>
        <p:spPr>
          <a:xfrm>
            <a:off x="144831" y="3429864"/>
            <a:ext cx="7439079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>
                <a:solidFill>
                  <a:schemeClr val="bg1"/>
                </a:solidFill>
                <a:ea typeface="Calibri"/>
                <a:cs typeface="Calibri"/>
              </a:rPr>
              <a:t>Rename</a:t>
            </a:r>
            <a:r>
              <a:rPr lang="en-US" sz="2200">
                <a:solidFill>
                  <a:schemeClr val="bg1"/>
                </a:solidFill>
                <a:ea typeface="+mn-lt"/>
                <a:cs typeface="+mn-lt"/>
              </a:rPr>
              <a:t> the column name in doctor table to doctor name.</a:t>
            </a:r>
            <a:endParaRPr lang="en-US" sz="2200">
              <a:solidFill>
                <a:schemeClr val="bg1"/>
              </a:solidFill>
              <a:ea typeface="Calibri"/>
              <a:cs typeface="Calibri"/>
            </a:endParaRPr>
          </a:p>
          <a:p>
            <a:pPr algn="l"/>
            <a:endParaRPr lang="en-US">
              <a:ea typeface="Calibri"/>
              <a:cs typeface="Calibri"/>
            </a:endParaRPr>
          </a:p>
        </p:txBody>
      </p:sp>
      <p:pic>
        <p:nvPicPr>
          <p:cNvPr id="4" name="Picture 3" descr="A computer screen with white text&#10;&#10;Description automatically generated">
            <a:extLst>
              <a:ext uri="{FF2B5EF4-FFF2-40B4-BE49-F238E27FC236}">
                <a16:creationId xmlns:a16="http://schemas.microsoft.com/office/drawing/2014/main" id="{CB8C058C-F98C-DA7C-72EB-7A99E232AD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6572" y="3960061"/>
            <a:ext cx="10407677" cy="24017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2043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E2748806-3AF5-4078-830A-C1F26BF1B2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>
                <a:solidFill>
                  <a:schemeClr val="tx1">
                    <a:lumMod val="65000"/>
                    <a:lumOff val="35000"/>
                  </a:schemeClr>
                </a:solidFill>
                <a:latin typeface="AvenirNext LT Pro Medium"/>
              </a:rPr>
              <a:t>..</a:t>
            </a:r>
            <a:endParaRPr lang="en-US">
              <a:solidFill>
                <a:schemeClr val="tx1">
                  <a:lumMod val="65000"/>
                  <a:lumOff val="35000"/>
                </a:schemeClr>
              </a:solidFill>
              <a:latin typeface="AvenirNext LT Pro Medium" panose="020B0504020202020204" pitchFamily="34" charset="0"/>
            </a:endParaRPr>
          </a:p>
        </p:txBody>
      </p:sp>
      <p:pic>
        <p:nvPicPr>
          <p:cNvPr id="10" name="Picture 9" descr="Free illustration: Background, Blue, White - Free Image on Pixabay - 629463">
            <a:extLst>
              <a:ext uri="{FF2B5EF4-FFF2-40B4-BE49-F238E27FC236}">
                <a16:creationId xmlns:a16="http://schemas.microsoft.com/office/drawing/2014/main" id="{06855265-E45E-59F1-05EC-F1A9B8D0EE3F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/>
          </a:blip>
          <a:srcRect t="10012" r="-1" b="5696"/>
          <a:stretch/>
        </p:blipFill>
        <p:spPr>
          <a:xfrm>
            <a:off x="3048" y="10"/>
            <a:ext cx="12188952" cy="6857990"/>
          </a:xfrm>
          <a:prstGeom prst="rect">
            <a:avLst/>
          </a:prstGeom>
        </p:spPr>
      </p:pic>
      <p:sp>
        <p:nvSpPr>
          <p:cNvPr id="58" name="Rectangle 57">
            <a:extLst>
              <a:ext uri="{FF2B5EF4-FFF2-40B4-BE49-F238E27FC236}">
                <a16:creationId xmlns:a16="http://schemas.microsoft.com/office/drawing/2014/main" id="{34FBEBF3-C941-4CB0-8AC2-3B50E1371B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389239" y="-389238"/>
            <a:ext cx="6858000" cy="7636476"/>
          </a:xfrm>
          <a:prstGeom prst="rect">
            <a:avLst/>
          </a:prstGeom>
          <a:gradFill>
            <a:gsLst>
              <a:gs pos="100000">
                <a:srgbClr val="000000">
                  <a:alpha val="0"/>
                </a:srgbClr>
              </a:gs>
              <a:gs pos="0">
                <a:schemeClr val="tx1"/>
              </a:gs>
              <a:gs pos="0">
                <a:srgbClr val="000000">
                  <a:alpha val="70000"/>
                </a:srgbClr>
              </a:gs>
            </a:gsLst>
            <a:lin ang="5400000" scaled="1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C9AA76F4-C1CA-D058-9FB9-D74DC8411F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840" y="1073846"/>
            <a:ext cx="11770858" cy="308623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sz="2800" b="1">
                <a:latin typeface="Times New Roman"/>
                <a:cs typeface="Times New Roman"/>
              </a:rPr>
              <a:t>3. Compound Conditions (BETWEEN , AND , OR, LIKE, NOT LIKE).</a:t>
            </a:r>
            <a:endParaRPr lang="en-US" sz="2800"/>
          </a:p>
          <a:p>
            <a:pPr algn="l"/>
            <a:endParaRPr lang="en-US" sz="6000">
              <a:solidFill>
                <a:srgbClr val="FFFFFF"/>
              </a:solidFill>
            </a:endParaRP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FCA5498-D019-48A6-B194-72CE1ABB0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464840" y="236341"/>
            <a:ext cx="2727160" cy="6621659"/>
            <a:chOff x="9464840" y="236341"/>
            <a:chExt cx="2727160" cy="6621659"/>
          </a:xfrm>
        </p:grpSpPr>
        <p:sp>
          <p:nvSpPr>
            <p:cNvPr id="37" name="Oval 36">
              <a:extLst>
                <a:ext uri="{FF2B5EF4-FFF2-40B4-BE49-F238E27FC236}">
                  <a16:creationId xmlns:a16="http://schemas.microsoft.com/office/drawing/2014/main" id="{880BC69F-2340-4181-ADB9-8B7434E969C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464840" y="538627"/>
              <a:ext cx="94160" cy="94160"/>
            </a:xfrm>
            <a:prstGeom prst="ellipse">
              <a:avLst/>
            </a:prstGeom>
            <a:solidFill>
              <a:schemeClr val="tx2">
                <a:lumMod val="50000"/>
                <a:lumOff val="50000"/>
                <a:alpha val="28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B68D1539-E8D8-4BDB-9061-190D143416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48803" y="1206077"/>
              <a:ext cx="226735" cy="226735"/>
            </a:xfrm>
            <a:prstGeom prst="ellipse">
              <a:avLst/>
            </a:prstGeom>
            <a:solidFill>
              <a:schemeClr val="tx2">
                <a:lumMod val="50000"/>
                <a:lumOff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9" name="Oval 38">
              <a:extLst>
                <a:ext uri="{FF2B5EF4-FFF2-40B4-BE49-F238E27FC236}">
                  <a16:creationId xmlns:a16="http://schemas.microsoft.com/office/drawing/2014/main" id="{D90FDF91-C6ED-4CDD-9F62-ABFA2C8E8A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065714" y="236341"/>
              <a:ext cx="113367" cy="113367"/>
            </a:xfrm>
            <a:prstGeom prst="ellipse">
              <a:avLst/>
            </a:prstGeom>
            <a:solidFill>
              <a:srgbClr val="F39E2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638B5A1D-024A-4BFB-A608-C68DA71B1E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343509" y="516637"/>
              <a:ext cx="466441" cy="466441"/>
            </a:xfrm>
            <a:prstGeom prst="ellipse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B38C5DD2-94C4-4737-B4BC-7A35DAB85B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30142" y="4588038"/>
              <a:ext cx="113367" cy="113367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8804505C-24F5-486F-8661-8249FBD4FB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542793" y="5536248"/>
              <a:ext cx="800716" cy="800716"/>
            </a:xfrm>
            <a:prstGeom prst="ellipse">
              <a:avLst/>
            </a:prstGeom>
            <a:solidFill>
              <a:schemeClr val="accent1">
                <a:lumMod val="40000"/>
                <a:lumOff val="60000"/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77CC497-AB04-4BBC-A3CB-6EFF95AF0B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183540" y="6169156"/>
              <a:ext cx="113367" cy="113367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Freeform: Shape 62">
              <a:extLst>
                <a:ext uri="{FF2B5EF4-FFF2-40B4-BE49-F238E27FC236}">
                  <a16:creationId xmlns:a16="http://schemas.microsoft.com/office/drawing/2014/main" id="{BD149070-8E66-48F1-948D-17A50C52D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1702762" y="6299355"/>
              <a:ext cx="489238" cy="558645"/>
            </a:xfrm>
            <a:custGeom>
              <a:avLst/>
              <a:gdLst>
                <a:gd name="connsiteX0" fmla="*/ 1156116 w 3186814"/>
                <a:gd name="connsiteY0" fmla="*/ 0 h 3638922"/>
                <a:gd name="connsiteX1" fmla="*/ 3186814 w 3186814"/>
                <a:gd name="connsiteY1" fmla="*/ 2030698 h 3638922"/>
                <a:gd name="connsiteX2" fmla="*/ 2447829 w 3186814"/>
                <a:gd name="connsiteY2" fmla="*/ 3597684 h 3638922"/>
                <a:gd name="connsiteX3" fmla="*/ 2392682 w 3186814"/>
                <a:gd name="connsiteY3" fmla="*/ 3638922 h 3638922"/>
                <a:gd name="connsiteX4" fmla="*/ 0 w 3186814"/>
                <a:gd name="connsiteY4" fmla="*/ 3638922 h 3638922"/>
                <a:gd name="connsiteX5" fmla="*/ 0 w 3186814"/>
                <a:gd name="connsiteY5" fmla="*/ 362315 h 3638922"/>
                <a:gd name="connsiteX6" fmla="*/ 20733 w 3186814"/>
                <a:gd name="connsiteY6" fmla="*/ 346811 h 3638922"/>
                <a:gd name="connsiteX7" fmla="*/ 1156116 w 3186814"/>
                <a:gd name="connsiteY7" fmla="*/ 0 h 363892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186814" h="3638922">
                  <a:moveTo>
                    <a:pt x="1156116" y="0"/>
                  </a:moveTo>
                  <a:cubicBezTo>
                    <a:pt x="2277640" y="0"/>
                    <a:pt x="3186814" y="909174"/>
                    <a:pt x="3186814" y="2030698"/>
                  </a:cubicBezTo>
                  <a:cubicBezTo>
                    <a:pt x="3186814" y="2661556"/>
                    <a:pt x="2899146" y="3225224"/>
                    <a:pt x="2447829" y="3597684"/>
                  </a:cubicBezTo>
                  <a:lnTo>
                    <a:pt x="2392682" y="3638922"/>
                  </a:lnTo>
                  <a:lnTo>
                    <a:pt x="0" y="3638922"/>
                  </a:lnTo>
                  <a:lnTo>
                    <a:pt x="0" y="362315"/>
                  </a:lnTo>
                  <a:lnTo>
                    <a:pt x="20733" y="346811"/>
                  </a:lnTo>
                  <a:cubicBezTo>
                    <a:pt x="344835" y="127853"/>
                    <a:pt x="735545" y="0"/>
                    <a:pt x="1156116" y="0"/>
                  </a:cubicBezTo>
                  <a:close/>
                </a:path>
              </a:pathLst>
            </a:custGeom>
            <a:solidFill>
              <a:schemeClr val="accent2">
                <a:lumMod val="20000"/>
                <a:lumOff val="8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1ABC0D2-D220-116C-3A38-431B4D27EFF2}"/>
              </a:ext>
            </a:extLst>
          </p:cNvPr>
          <p:cNvSpPr txBox="1"/>
          <p:nvPr/>
        </p:nvSpPr>
        <p:spPr>
          <a:xfrm>
            <a:off x="118533" y="368300"/>
            <a:ext cx="8288866" cy="923330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endParaRPr lang="en-US" sz="1400" b="1">
              <a:solidFill>
                <a:schemeClr val="bg1"/>
              </a:solidFill>
              <a:latin typeface="Times New Roman"/>
              <a:cs typeface="Times New Roman"/>
            </a:endParaRPr>
          </a:p>
          <a:p>
            <a:pPr marL="285750" indent="-285750">
              <a:buFont typeface="Arial"/>
              <a:buChar char="•"/>
            </a:pPr>
            <a:r>
              <a:rPr lang="en-US" sz="2200">
                <a:solidFill>
                  <a:schemeClr val="bg1"/>
                </a:solidFill>
                <a:latin typeface="Times New Roman"/>
                <a:ea typeface="Calibri"/>
                <a:cs typeface="Times New Roman"/>
              </a:rPr>
              <a:t>Find all the patients whose Date of Birth is between 1990 and 1995.</a:t>
            </a:r>
            <a:endParaRPr lang="en-US" sz="2200">
              <a:solidFill>
                <a:schemeClr val="bg1"/>
              </a:solidFill>
            </a:endParaRPr>
          </a:p>
          <a:p>
            <a:pPr algn="l"/>
            <a:endParaRPr lang="en-US">
              <a:ea typeface="Calibri"/>
              <a:cs typeface="Calibri"/>
            </a:endParaRPr>
          </a:p>
        </p:txBody>
      </p:sp>
      <p:pic>
        <p:nvPicPr>
          <p:cNvPr id="3" name="Picture 2" descr="A black screen with white text&#10;&#10;Description automatically generated">
            <a:extLst>
              <a:ext uri="{FF2B5EF4-FFF2-40B4-BE49-F238E27FC236}">
                <a16:creationId xmlns:a16="http://schemas.microsoft.com/office/drawing/2014/main" id="{033283DB-A926-5B03-9C82-AC4CD5A5C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6592" y="1073680"/>
            <a:ext cx="10090149" cy="14509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6793D1-B24B-5C4C-9F91-3010E5F57416}"/>
              </a:ext>
            </a:extLst>
          </p:cNvPr>
          <p:cNvSpPr txBox="1"/>
          <p:nvPr/>
        </p:nvSpPr>
        <p:spPr>
          <a:xfrm>
            <a:off x="118533" y="2620434"/>
            <a:ext cx="97155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>
                <a:solidFill>
                  <a:schemeClr val="bg1"/>
                </a:solidFill>
                <a:latin typeface="Times New Roman"/>
                <a:cs typeface="Times New Roman"/>
              </a:rPr>
              <a:t>Find the patient id whose weight is greater than 3.0 AND gender is male.</a:t>
            </a:r>
            <a:endParaRPr lang="en-US" sz="2200">
              <a:solidFill>
                <a:schemeClr val="bg1"/>
              </a:solidFill>
            </a:endParaRPr>
          </a:p>
          <a:p>
            <a:pPr algn="l"/>
            <a:endParaRPr lang="en-US">
              <a:ea typeface="Calibri"/>
              <a:cs typeface="Calibri"/>
            </a:endParaRPr>
          </a:p>
        </p:txBody>
      </p:sp>
      <p:pic>
        <p:nvPicPr>
          <p:cNvPr id="5" name="Picture 4" descr="A screen shot of a computer&#10;&#10;Description automatically generated">
            <a:extLst>
              <a:ext uri="{FF2B5EF4-FFF2-40B4-BE49-F238E27FC236}">
                <a16:creationId xmlns:a16="http://schemas.microsoft.com/office/drawing/2014/main" id="{46EB39C7-88E9-5319-C07A-E2BF817CEE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3525" y="3067050"/>
            <a:ext cx="10166350" cy="1477434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6CF6025-F8D6-E6A8-7194-CB32F8F6AA5E}"/>
              </a:ext>
            </a:extLst>
          </p:cNvPr>
          <p:cNvSpPr txBox="1"/>
          <p:nvPr/>
        </p:nvSpPr>
        <p:spPr>
          <a:xfrm>
            <a:off x="118533" y="4546599"/>
            <a:ext cx="9563100" cy="707886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marL="285750" indent="-285750">
              <a:buFont typeface="Arial"/>
              <a:buChar char="•"/>
            </a:pPr>
            <a:r>
              <a:rPr lang="en-US" sz="2200">
                <a:solidFill>
                  <a:schemeClr val="bg1"/>
                </a:solidFill>
                <a:latin typeface="Times New Roman"/>
                <a:cs typeface="Times New Roman"/>
              </a:rPr>
              <a:t>Find all patients whose name starts with J</a:t>
            </a:r>
            <a:r>
              <a:rPr lang="en-US" sz="2200">
                <a:solidFill>
                  <a:schemeClr val="bg1"/>
                </a:solidFill>
                <a:ea typeface="+mn-lt"/>
                <a:cs typeface="+mn-lt"/>
              </a:rPr>
              <a:t>.</a:t>
            </a:r>
            <a:endParaRPr lang="en-US" sz="2200">
              <a:solidFill>
                <a:schemeClr val="bg1"/>
              </a:solidFill>
            </a:endParaRPr>
          </a:p>
          <a:p>
            <a:pPr algn="l"/>
            <a:endParaRPr lang="en-US">
              <a:ea typeface="Calibri"/>
              <a:cs typeface="Calibri"/>
            </a:endParaRPr>
          </a:p>
        </p:txBody>
      </p:sp>
      <p:pic>
        <p:nvPicPr>
          <p:cNvPr id="8" name="Picture 7" descr="A close-up of a computer screen&#10;&#10;Description automatically generated">
            <a:extLst>
              <a:ext uri="{FF2B5EF4-FFF2-40B4-BE49-F238E27FC236}">
                <a16:creationId xmlns:a16="http://schemas.microsoft.com/office/drawing/2014/main" id="{4DB184D9-74D4-0540-B7C3-4CC61FA45C5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34950" y="5024966"/>
            <a:ext cx="10198100" cy="160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2194185"/>
      </p:ext>
    </p:extLst>
  </p:cSld>
  <p:clrMapOvr>
    <a:masterClrMapping/>
  </p:clrMapOvr>
</p:sld>
</file>

<file path=ppt/theme/theme1.xml><?xml version="1.0" encoding="utf-8"?>
<a:theme xmlns:a="http://schemas.openxmlformats.org/drawingml/2006/main" name="ConfettiVTI">
  <a:themeElements>
    <a:clrScheme name="Custom 30">
      <a:dk1>
        <a:sysClr val="windowText" lastClr="000000"/>
      </a:dk1>
      <a:lt1>
        <a:sysClr val="window" lastClr="FFFFFF"/>
      </a:lt1>
      <a:dk2>
        <a:srgbClr val="420023"/>
      </a:dk2>
      <a:lt2>
        <a:srgbClr val="FDFBF9"/>
      </a:lt2>
      <a:accent1>
        <a:srgbClr val="97446E"/>
      </a:accent1>
      <a:accent2>
        <a:srgbClr val="A40056"/>
      </a:accent2>
      <a:accent3>
        <a:srgbClr val="24BEEE"/>
      </a:accent3>
      <a:accent4>
        <a:srgbClr val="91274F"/>
      </a:accent4>
      <a:accent5>
        <a:srgbClr val="F39E29"/>
      </a:accent5>
      <a:accent6>
        <a:srgbClr val="E87450"/>
      </a:accent6>
      <a:hlink>
        <a:srgbClr val="F55D5D"/>
      </a:hlink>
      <a:folHlink>
        <a:srgbClr val="EA3A60"/>
      </a:folHlink>
    </a:clrScheme>
    <a:fontScheme name="Custom 10">
      <a:majorFont>
        <a:latin typeface="Gill Sans Nova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nfettiVTI" id="{B5618F7C-B4F0-4D28-83B4-440D0519681F}" vid="{5F84EFDF-E14E-48C6-955C-990A32085A7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30</TotalTime>
  <Words>473</Words>
  <Application>Microsoft Office PowerPoint</Application>
  <PresentationFormat>Widescreen</PresentationFormat>
  <Paragraphs>51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AvenirNext LT Pro Medium</vt:lpstr>
      <vt:lpstr>Calibri</vt:lpstr>
      <vt:lpstr>Gill Sans Nova</vt:lpstr>
      <vt:lpstr>Times New Roman</vt:lpstr>
      <vt:lpstr>ConfettiVTI</vt:lpstr>
      <vt:lpstr> </vt:lpstr>
      <vt:lpstr>Patient Table </vt:lpstr>
      <vt:lpstr>Birth Record Table </vt:lpstr>
      <vt:lpstr>Medicines Table </vt:lpstr>
      <vt:lpstr>Basic Commands ( CREATE, INSERT, SELECT , DROP ): </vt:lpstr>
      <vt:lpstr>Elect from Appointment table where Doctor id is 2. </vt:lpstr>
      <vt:lpstr>2. Modifying Commands (DELETE , UPDATE, ALTER , RENAME): </vt:lpstr>
      <vt:lpstr>Alter Patient table to add a column of bloodgroup. </vt:lpstr>
      <vt:lpstr>3. Compound Conditions (BETWEEN , AND , OR, LIKE, NOT LIKE). </vt:lpstr>
      <vt:lpstr>Find all  doctors whose speciality does not contain Pediatrics.</vt:lpstr>
      <vt:lpstr>4. Aggregate Functions ( SUM, AVERAGE, MAX ,MIN, COUNT ) </vt:lpstr>
      <vt:lpstr>PowerPoint Presentation</vt:lpstr>
      <vt:lpstr>PowerPoint Presentation</vt:lpstr>
      <vt:lpstr>PowerPoint Presentation</vt:lpstr>
      <vt:lpstr>PowerPoint Presentation</vt:lpstr>
      <vt:lpstr>7. JOINS ( INNER , LEFT , RIGHT , FULL OUTER ) :  </vt:lpstr>
      <vt:lpstr>PowerPoint Presentation</vt:lpstr>
      <vt:lpstr>8. VIEWS :  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Madhuri Patil</dc:creator>
  <cp:lastModifiedBy>Madhuri Patil</cp:lastModifiedBy>
  <cp:revision>3</cp:revision>
  <dcterms:created xsi:type="dcterms:W3CDTF">2024-10-06T10:44:18Z</dcterms:created>
  <dcterms:modified xsi:type="dcterms:W3CDTF">2025-09-03T10:28:21Z</dcterms:modified>
</cp:coreProperties>
</file>