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60" r:id="rId3"/>
    <p:sldId id="282" r:id="rId4"/>
    <p:sldId id="261" r:id="rId5"/>
    <p:sldId id="281" r:id="rId6"/>
    <p:sldId id="283"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3FB66-04B5-456B-96F7-96699210B7D5}" v="35" dt="2024-10-07T15:33:55.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10/7/2024</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7618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10/7/2024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1439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10/7/2024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69003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10/7/2024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9747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10/7/2024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3872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10/7/2024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4762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10/7/2024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7341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10/7/2024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3463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10/7/2024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0950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10/7/2024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335837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10/7/2024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88753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10/7/2024</a:t>
            </a:fld>
            <a:endParaRPr lang="en-US" sz="10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0902363"/>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15" r:id="rId7"/>
    <p:sldLayoutId id="2147483816" r:id="rId8"/>
    <p:sldLayoutId id="2147483817" r:id="rId9"/>
    <p:sldLayoutId id="2147483824" r:id="rId10"/>
    <p:sldLayoutId id="2147483825"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ridginghealth.com.au/offsite/diagnostics/"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6.jpeg"/></Relationships>
</file>

<file path=ppt/slides/_rels/slide2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8.jpe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D7050A3-B1DE-4865-BAE7-B3501540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0401EF1-C054-4118-87E7-1621168AD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p:cNvSpPr>
            <a:spLocks noGrp="1"/>
          </p:cNvSpPr>
          <p:nvPr>
            <p:ph type="ctrTitle"/>
          </p:nvPr>
        </p:nvSpPr>
        <p:spPr>
          <a:xfrm>
            <a:off x="410707" y="5638"/>
            <a:ext cx="6478634" cy="3425021"/>
          </a:xfrm>
        </p:spPr>
        <p:txBody>
          <a:bodyPr>
            <a:normAutofit/>
          </a:bodyPr>
          <a:lstStyle/>
          <a:p>
            <a:pPr algn="l"/>
            <a:r>
              <a:rPr lang="en-US" sz="6000" b="1" dirty="0">
                <a:solidFill>
                  <a:schemeClr val="accent3"/>
                </a:solidFill>
                <a:cs typeface="Posterama"/>
              </a:rPr>
              <a:t>H</a:t>
            </a:r>
            <a:r>
              <a:rPr lang="en-US" sz="6000" b="1" dirty="0">
                <a:cs typeface="Posterama"/>
              </a:rPr>
              <a:t>OSPITAL</a:t>
            </a:r>
            <a:br>
              <a:rPr lang="en-US" sz="6000" b="1" dirty="0">
                <a:cs typeface="Posterama"/>
              </a:rPr>
            </a:br>
            <a:r>
              <a:rPr lang="en-US" sz="6000" b="1" dirty="0">
                <a:solidFill>
                  <a:schemeClr val="accent3"/>
                </a:solidFill>
                <a:cs typeface="Posterama"/>
              </a:rPr>
              <a:t>M</a:t>
            </a:r>
            <a:r>
              <a:rPr lang="en-US" sz="6000" b="1" dirty="0">
                <a:cs typeface="Posterama"/>
              </a:rPr>
              <a:t>ANAGEMENT </a:t>
            </a:r>
            <a:br>
              <a:rPr lang="en-US" sz="6000" b="1" dirty="0">
                <a:cs typeface="Posterama"/>
              </a:rPr>
            </a:br>
            <a:r>
              <a:rPr lang="en-US" sz="6000" b="1" dirty="0">
                <a:solidFill>
                  <a:schemeClr val="accent3"/>
                </a:solidFill>
                <a:cs typeface="Posterama"/>
              </a:rPr>
              <a:t>S</a:t>
            </a:r>
            <a:r>
              <a:rPr lang="en-US" sz="6000" b="1" dirty="0">
                <a:cs typeface="Posterama"/>
              </a:rPr>
              <a:t>YSTEM</a:t>
            </a:r>
          </a:p>
        </p:txBody>
      </p:sp>
      <p:sp>
        <p:nvSpPr>
          <p:cNvPr id="3" name="Subtitle 2"/>
          <p:cNvSpPr>
            <a:spLocks noGrp="1"/>
          </p:cNvSpPr>
          <p:nvPr>
            <p:ph type="subTitle" idx="1"/>
          </p:nvPr>
        </p:nvSpPr>
        <p:spPr>
          <a:xfrm>
            <a:off x="523433" y="4835159"/>
            <a:ext cx="5047488" cy="1655762"/>
          </a:xfrm>
        </p:spPr>
        <p:txBody>
          <a:bodyPr vert="horz" lIns="91440" tIns="45720" rIns="91440" bIns="45720" rtlCol="0" anchor="t">
            <a:normAutofit/>
          </a:bodyPr>
          <a:lstStyle/>
          <a:p>
            <a:pPr algn="l"/>
            <a:r>
              <a:rPr lang="en-US" b="1" i="1" dirty="0">
                <a:solidFill>
                  <a:srgbClr val="FF0000"/>
                </a:solidFill>
                <a:latin typeface="Calibri"/>
                <a:ea typeface="Calibri"/>
                <a:cs typeface="Calibri"/>
              </a:rPr>
              <a:t>47</a:t>
            </a:r>
            <a:r>
              <a:rPr lang="en-US" b="1" i="1" dirty="0">
                <a:latin typeface="Calibri"/>
                <a:ea typeface="Calibri"/>
                <a:cs typeface="Calibri"/>
              </a:rPr>
              <a:t>-Madhuri Patil.</a:t>
            </a:r>
          </a:p>
          <a:p>
            <a:pPr algn="l"/>
            <a:r>
              <a:rPr lang="en-US" b="1" i="1" dirty="0">
                <a:solidFill>
                  <a:srgbClr val="FF0000"/>
                </a:solidFill>
                <a:latin typeface="Calibri"/>
                <a:ea typeface="Calibri"/>
                <a:cs typeface="Calibri"/>
              </a:rPr>
              <a:t>49</a:t>
            </a:r>
            <a:r>
              <a:rPr lang="en-US" b="1" i="1" dirty="0">
                <a:latin typeface="Calibri"/>
                <a:ea typeface="Calibri"/>
                <a:cs typeface="Calibri"/>
              </a:rPr>
              <a:t>-Durva Patkar.</a:t>
            </a:r>
          </a:p>
          <a:p>
            <a:pPr algn="l"/>
            <a:r>
              <a:rPr lang="en-US" b="1" i="1" dirty="0">
                <a:solidFill>
                  <a:srgbClr val="FF0000"/>
                </a:solidFill>
                <a:latin typeface="Calibri"/>
                <a:ea typeface="Calibri"/>
                <a:cs typeface="Calibri"/>
              </a:rPr>
              <a:t>57</a:t>
            </a:r>
            <a:r>
              <a:rPr lang="en-US" b="1" i="1" dirty="0">
                <a:latin typeface="Calibri"/>
                <a:ea typeface="Calibri"/>
                <a:cs typeface="Calibri"/>
              </a:rPr>
              <a:t>-Vaishnavi </a:t>
            </a:r>
            <a:r>
              <a:rPr lang="en-US" b="1" i="1" dirty="0" err="1">
                <a:latin typeface="Calibri"/>
                <a:ea typeface="Calibri"/>
                <a:cs typeface="Calibri"/>
              </a:rPr>
              <a:t>Rawate</a:t>
            </a:r>
            <a:r>
              <a:rPr lang="en-US" b="1" i="1" dirty="0">
                <a:latin typeface="Calibri"/>
                <a:ea typeface="Calibri"/>
                <a:cs typeface="Calibri"/>
              </a:rPr>
              <a:t>.</a:t>
            </a:r>
          </a:p>
        </p:txBody>
      </p:sp>
      <p:grpSp>
        <p:nvGrpSpPr>
          <p:cNvPr id="28" name="decorative circles">
            <a:extLst>
              <a:ext uri="{FF2B5EF4-FFF2-40B4-BE49-F238E27FC236}">
                <a16:creationId xmlns:a16="http://schemas.microsoft.com/office/drawing/2014/main" id="{499E7689-E646-4066-9AD0-62F46B462A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21" name="Oval 20">
              <a:extLst>
                <a:ext uri="{FF2B5EF4-FFF2-40B4-BE49-F238E27FC236}">
                  <a16:creationId xmlns:a16="http://schemas.microsoft.com/office/drawing/2014/main" id="{8AFEBC98-1CAB-474C-8458-BEB70D8FB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C1741FF-E9EA-44E7-90AD-0009B23D9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41A188E-5A43-4269-BD7A-89A6C8F39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1D6BB9FB-66A8-4DC7-BE6D-04F08DFF1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9D76882-E899-4E4C-8818-FDEA473A7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stethoscope and a family&#10;&#10;Description automatically generated">
            <a:extLst>
              <a:ext uri="{FF2B5EF4-FFF2-40B4-BE49-F238E27FC236}">
                <a16:creationId xmlns:a16="http://schemas.microsoft.com/office/drawing/2014/main" id="{A2CB0ACC-0025-617A-82DC-D2DA6BD86AD8}"/>
              </a:ext>
            </a:extLst>
          </p:cNvPr>
          <p:cNvPicPr>
            <a:picLocks noChangeAspect="1"/>
          </p:cNvPicPr>
          <p:nvPr/>
        </p:nvPicPr>
        <p:blipFill>
          <a:blip r:embed="rId2">
            <a:extLst>
              <a:ext uri="{837473B0-CC2E-450A-ABE3-18F120FF3D39}">
                <a1611:picAttrSrcUrl xmlns:a1611="http://schemas.microsoft.com/office/drawing/2016/11/main" r:id="rId3"/>
              </a:ext>
            </a:extLst>
          </a:blip>
          <a:srcRect l="32376"/>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59923" y="-2289242"/>
            <a:ext cx="4887458" cy="3610622"/>
          </a:xfrm>
        </p:spPr>
        <p:txBody>
          <a:bodyPr anchor="b">
            <a:normAutofit/>
          </a:bodyPr>
          <a:lstStyle/>
          <a:p>
            <a:pPr marL="285750" indent="-285750" algn="l">
              <a:buFont typeface="Arial"/>
              <a:buChar char="•"/>
            </a:pPr>
            <a:r>
              <a:rPr lang="en-US" sz="2200">
                <a:solidFill>
                  <a:srgbClr val="FFFFFF"/>
                </a:solidFill>
                <a:latin typeface="Times New Roman"/>
                <a:cs typeface="Times New Roman"/>
              </a:rPr>
              <a:t>Medicines Table</a:t>
            </a:r>
            <a:endParaRPr lang="en-US" sz="22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6">
            <a:extLst>
              <a:ext uri="{FF2B5EF4-FFF2-40B4-BE49-F238E27FC236}">
                <a16:creationId xmlns:a16="http://schemas.microsoft.com/office/drawing/2014/main" id="{951FB9A3-0D38-A6D7-A0D6-D9B769E70FC5}"/>
              </a:ext>
            </a:extLst>
          </p:cNvPr>
          <p:cNvSpPr txBox="1">
            <a:spLocks/>
          </p:cNvSpPr>
          <p:nvPr/>
        </p:nvSpPr>
        <p:spPr>
          <a:xfrm>
            <a:off x="167641" y="-487451"/>
            <a:ext cx="4887458" cy="3610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400" kern="1200">
                <a:solidFill>
                  <a:schemeClr val="tx2"/>
                </a:solidFill>
                <a:latin typeface="+mj-lt"/>
                <a:ea typeface="+mj-ea"/>
                <a:cs typeface="+mj-cs"/>
              </a:defRPr>
            </a:lvl1pPr>
          </a:lstStyle>
          <a:p>
            <a:pPr marL="342900" indent="-342900" algn="l">
              <a:buFont typeface="Arial"/>
              <a:buChar char="•"/>
            </a:pPr>
            <a:r>
              <a:rPr lang="en-US" sz="2200">
                <a:solidFill>
                  <a:srgbClr val="FFFFFF"/>
                </a:solidFill>
                <a:latin typeface="Times New Roman"/>
                <a:cs typeface="Times New Roman"/>
              </a:rPr>
              <a:t>Appointment Table</a:t>
            </a:r>
          </a:p>
          <a:p>
            <a:pPr marL="285750" indent="-285750" algn="l">
              <a:buFont typeface="Arial"/>
              <a:buChar char="•"/>
            </a:pPr>
            <a:endParaRPr lang="en-US" sz="2200">
              <a:solidFill>
                <a:srgbClr val="FFFFFF"/>
              </a:solidFill>
              <a:latin typeface="Times New Roman"/>
              <a:cs typeface="Times New Roman"/>
            </a:endParaRPr>
          </a:p>
        </p:txBody>
      </p:sp>
      <p:pic>
        <p:nvPicPr>
          <p:cNvPr id="4" name="Picture 3" descr="A black screen with white text&#10;&#10;Description automatically generated">
            <a:extLst>
              <a:ext uri="{FF2B5EF4-FFF2-40B4-BE49-F238E27FC236}">
                <a16:creationId xmlns:a16="http://schemas.microsoft.com/office/drawing/2014/main" id="{E7921330-3B6D-6BD8-0F27-04C3D44395A7}"/>
              </a:ext>
            </a:extLst>
          </p:cNvPr>
          <p:cNvPicPr>
            <a:picLocks noChangeAspect="1"/>
          </p:cNvPicPr>
          <p:nvPr/>
        </p:nvPicPr>
        <p:blipFill>
          <a:blip r:embed="rId3"/>
          <a:stretch>
            <a:fillRect/>
          </a:stretch>
        </p:blipFill>
        <p:spPr>
          <a:xfrm>
            <a:off x="157524" y="569571"/>
            <a:ext cx="8896470" cy="1822049"/>
          </a:xfrm>
          <a:prstGeom prst="rect">
            <a:avLst/>
          </a:prstGeom>
        </p:spPr>
      </p:pic>
      <p:sp>
        <p:nvSpPr>
          <p:cNvPr id="5" name="Title 6">
            <a:extLst>
              <a:ext uri="{FF2B5EF4-FFF2-40B4-BE49-F238E27FC236}">
                <a16:creationId xmlns:a16="http://schemas.microsoft.com/office/drawing/2014/main" id="{AA9E233D-A701-2B13-1245-5DC98D6A0ED5}"/>
              </a:ext>
            </a:extLst>
          </p:cNvPr>
          <p:cNvSpPr txBox="1">
            <a:spLocks/>
          </p:cNvSpPr>
          <p:nvPr/>
        </p:nvSpPr>
        <p:spPr>
          <a:xfrm>
            <a:off x="157995" y="1711739"/>
            <a:ext cx="4887458" cy="361062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400" kern="1200">
                <a:solidFill>
                  <a:schemeClr val="tx2"/>
                </a:solidFill>
                <a:latin typeface="+mj-lt"/>
                <a:ea typeface="+mj-ea"/>
                <a:cs typeface="+mj-cs"/>
              </a:defRPr>
            </a:lvl1pPr>
          </a:lstStyle>
          <a:p>
            <a:pPr marL="342900" indent="-342900" algn="l">
              <a:buFont typeface="Arial"/>
              <a:buChar char="•"/>
            </a:pPr>
            <a:r>
              <a:rPr lang="en-US" sz="2200">
                <a:solidFill>
                  <a:srgbClr val="FFFFFF"/>
                </a:solidFill>
                <a:latin typeface="Times New Roman"/>
                <a:cs typeface="Times New Roman"/>
              </a:rPr>
              <a:t>Bill Table</a:t>
            </a:r>
          </a:p>
          <a:p>
            <a:pPr marL="285750" indent="-285750" algn="l">
              <a:buFont typeface="Arial"/>
              <a:buChar char="•"/>
            </a:pPr>
            <a:endParaRPr lang="en-US" sz="2200">
              <a:solidFill>
                <a:srgbClr val="FFFFFF"/>
              </a:solidFill>
              <a:latin typeface="Times New Roman"/>
              <a:cs typeface="Times New Roman"/>
            </a:endParaRPr>
          </a:p>
        </p:txBody>
      </p:sp>
      <p:pic>
        <p:nvPicPr>
          <p:cNvPr id="6" name="Picture 5" descr="A black screen with white text&#10;&#10;Description automatically generated">
            <a:extLst>
              <a:ext uri="{FF2B5EF4-FFF2-40B4-BE49-F238E27FC236}">
                <a16:creationId xmlns:a16="http://schemas.microsoft.com/office/drawing/2014/main" id="{D807BC6F-3840-F29C-417C-AA0F4FD30CC5}"/>
              </a:ext>
            </a:extLst>
          </p:cNvPr>
          <p:cNvPicPr>
            <a:picLocks noChangeAspect="1"/>
          </p:cNvPicPr>
          <p:nvPr/>
        </p:nvPicPr>
        <p:blipFill>
          <a:blip r:embed="rId4"/>
          <a:stretch>
            <a:fillRect/>
          </a:stretch>
        </p:blipFill>
        <p:spPr>
          <a:xfrm>
            <a:off x="263264" y="2922005"/>
            <a:ext cx="8984003" cy="1602371"/>
          </a:xfrm>
          <a:prstGeom prst="rect">
            <a:avLst/>
          </a:prstGeom>
        </p:spPr>
      </p:pic>
      <p:pic>
        <p:nvPicPr>
          <p:cNvPr id="8" name="Picture 7" descr="A black screen with white text&#10;&#10;Description automatically generated">
            <a:extLst>
              <a:ext uri="{FF2B5EF4-FFF2-40B4-BE49-F238E27FC236}">
                <a16:creationId xmlns:a16="http://schemas.microsoft.com/office/drawing/2014/main" id="{467AA927-F457-79AD-196F-FF346591E2F3}"/>
              </a:ext>
            </a:extLst>
          </p:cNvPr>
          <p:cNvPicPr>
            <a:picLocks noChangeAspect="1"/>
          </p:cNvPicPr>
          <p:nvPr/>
        </p:nvPicPr>
        <p:blipFill>
          <a:blip r:embed="rId5"/>
          <a:stretch>
            <a:fillRect/>
          </a:stretch>
        </p:blipFill>
        <p:spPr>
          <a:xfrm>
            <a:off x="302569" y="5049757"/>
            <a:ext cx="8943975" cy="1600562"/>
          </a:xfrm>
          <a:prstGeom prst="rect">
            <a:avLst/>
          </a:prstGeom>
        </p:spPr>
      </p:pic>
    </p:spTree>
    <p:extLst>
      <p:ext uri="{BB962C8B-B14F-4D97-AF65-F5344CB8AC3E}">
        <p14:creationId xmlns:p14="http://schemas.microsoft.com/office/powerpoint/2010/main" val="3079165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l="-92" t="6405" r="12" b="9253"/>
          <a:stretch/>
        </p:blipFill>
        <p:spPr>
          <a:xfrm>
            <a:off x="1524" y="10"/>
            <a:ext cx="12198485" cy="6862034"/>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208151" y="1057770"/>
            <a:ext cx="9681305" cy="475813"/>
          </a:xfrm>
        </p:spPr>
        <p:txBody>
          <a:bodyPr vert="horz" lIns="91440" tIns="45720" rIns="91440" bIns="45720" rtlCol="0" anchor="b">
            <a:noAutofit/>
          </a:bodyPr>
          <a:lstStyle/>
          <a:p>
            <a:pPr marL="457200" indent="-457200" algn="l">
              <a:buAutoNum type="arabicPeriod"/>
            </a:pPr>
            <a:r>
              <a:rPr lang="en-US" sz="2800" b="1">
                <a:latin typeface="Times New Roman"/>
                <a:cs typeface="Times New Roman"/>
              </a:rPr>
              <a:t>Basic Commands ( CREATE, INSERT, SELECT , DROP ):</a:t>
            </a:r>
            <a:endParaRPr lang="en-US" sz="28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5837D3B4-3E70-F7F5-8C2E-8EE833B65C70}"/>
              </a:ext>
            </a:extLst>
          </p:cNvPr>
          <p:cNvSpPr txBox="1"/>
          <p:nvPr/>
        </p:nvSpPr>
        <p:spPr>
          <a:xfrm>
            <a:off x="270373" y="709367"/>
            <a:ext cx="47764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ea typeface="+mn-lt"/>
                <a:cs typeface="+mn-lt"/>
              </a:rPr>
              <a:t>Create table Birth Records.</a:t>
            </a:r>
            <a:endParaRPr lang="en-US" sz="2200">
              <a:solidFill>
                <a:schemeClr val="bg1"/>
              </a:solidFill>
            </a:endParaRPr>
          </a:p>
          <a:p>
            <a:pPr algn="l"/>
            <a:endParaRPr lang="en-US">
              <a:ea typeface="Calibri"/>
              <a:cs typeface="Calibri"/>
            </a:endParaRPr>
          </a:p>
        </p:txBody>
      </p:sp>
      <p:pic>
        <p:nvPicPr>
          <p:cNvPr id="5" name="Picture 4" descr="A computer screen with white text&#10;&#10;Description automatically generated">
            <a:extLst>
              <a:ext uri="{FF2B5EF4-FFF2-40B4-BE49-F238E27FC236}">
                <a16:creationId xmlns:a16="http://schemas.microsoft.com/office/drawing/2014/main" id="{7D8AFBA2-8412-4926-3406-2920877B708E}"/>
              </a:ext>
            </a:extLst>
          </p:cNvPr>
          <p:cNvPicPr>
            <a:picLocks noChangeAspect="1"/>
          </p:cNvPicPr>
          <p:nvPr/>
        </p:nvPicPr>
        <p:blipFill>
          <a:blip r:embed="rId3"/>
          <a:stretch>
            <a:fillRect/>
          </a:stretch>
        </p:blipFill>
        <p:spPr>
          <a:xfrm>
            <a:off x="268830" y="1155654"/>
            <a:ext cx="9640143" cy="2037265"/>
          </a:xfrm>
          <a:prstGeom prst="rect">
            <a:avLst/>
          </a:prstGeom>
        </p:spPr>
      </p:pic>
      <p:sp>
        <p:nvSpPr>
          <p:cNvPr id="6" name="TextBox 5">
            <a:extLst>
              <a:ext uri="{FF2B5EF4-FFF2-40B4-BE49-F238E27FC236}">
                <a16:creationId xmlns:a16="http://schemas.microsoft.com/office/drawing/2014/main" id="{5DE87AD1-99B0-9BF4-6709-B34267D457CD}"/>
              </a:ext>
            </a:extLst>
          </p:cNvPr>
          <p:cNvSpPr txBox="1"/>
          <p:nvPr/>
        </p:nvSpPr>
        <p:spPr>
          <a:xfrm>
            <a:off x="212339" y="3304768"/>
            <a:ext cx="39948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ea typeface="+mn-lt"/>
                <a:cs typeface="+mn-lt"/>
              </a:rPr>
              <a:t>Insert into Birth record table.</a:t>
            </a:r>
            <a:endParaRPr lang="en-US" sz="2200">
              <a:solidFill>
                <a:schemeClr val="bg1"/>
              </a:solidFill>
            </a:endParaRPr>
          </a:p>
          <a:p>
            <a:pPr algn="l"/>
            <a:endParaRPr lang="en-US">
              <a:ea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57DE23E5-A8E1-1EBA-11C5-929577566DAE}"/>
              </a:ext>
            </a:extLst>
          </p:cNvPr>
          <p:cNvPicPr>
            <a:picLocks noChangeAspect="1"/>
          </p:cNvPicPr>
          <p:nvPr/>
        </p:nvPicPr>
        <p:blipFill>
          <a:blip r:embed="rId4"/>
          <a:stretch>
            <a:fillRect/>
          </a:stretch>
        </p:blipFill>
        <p:spPr>
          <a:xfrm>
            <a:off x="258862" y="3820610"/>
            <a:ext cx="9619768" cy="2612020"/>
          </a:xfrm>
          <a:prstGeom prst="rect">
            <a:avLst/>
          </a:prstGeom>
        </p:spPr>
      </p:pic>
    </p:spTree>
    <p:extLst>
      <p:ext uri="{BB962C8B-B14F-4D97-AF65-F5344CB8AC3E}">
        <p14:creationId xmlns:p14="http://schemas.microsoft.com/office/powerpoint/2010/main" val="1610751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5594" y="-389066"/>
            <a:ext cx="6450040" cy="1806901"/>
          </a:xfrm>
        </p:spPr>
        <p:txBody>
          <a:bodyPr anchor="b">
            <a:normAutofit/>
          </a:bodyPr>
          <a:lstStyle/>
          <a:p>
            <a:pPr marL="285750" indent="-285750" algn="l">
              <a:buFont typeface="Arial"/>
              <a:buChar char="•"/>
            </a:pPr>
            <a:r>
              <a:rPr lang="en-US" sz="2200">
                <a:solidFill>
                  <a:srgbClr val="FFFFFF"/>
                </a:solidFill>
                <a:ea typeface="+mj-lt"/>
                <a:cs typeface="+mj-lt"/>
              </a:rPr>
              <a:t>Elect from Appointment table where Doctor id is 2.</a:t>
            </a:r>
            <a:endParaRPr lang="en-US" sz="22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black screen with white text&#10;&#10;Description automatically generated">
            <a:extLst>
              <a:ext uri="{FF2B5EF4-FFF2-40B4-BE49-F238E27FC236}">
                <a16:creationId xmlns:a16="http://schemas.microsoft.com/office/drawing/2014/main" id="{94B84252-3DCF-C464-9332-C1410AE266FE}"/>
              </a:ext>
            </a:extLst>
          </p:cNvPr>
          <p:cNvPicPr>
            <a:picLocks noChangeAspect="1"/>
          </p:cNvPicPr>
          <p:nvPr/>
        </p:nvPicPr>
        <p:blipFill>
          <a:blip r:embed="rId3"/>
          <a:stretch>
            <a:fillRect/>
          </a:stretch>
        </p:blipFill>
        <p:spPr>
          <a:xfrm>
            <a:off x="239451" y="710879"/>
            <a:ext cx="9456034" cy="2108522"/>
          </a:xfrm>
          <a:prstGeom prst="rect">
            <a:avLst/>
          </a:prstGeom>
        </p:spPr>
      </p:pic>
      <p:sp>
        <p:nvSpPr>
          <p:cNvPr id="3" name="TextBox 2">
            <a:extLst>
              <a:ext uri="{FF2B5EF4-FFF2-40B4-BE49-F238E27FC236}">
                <a16:creationId xmlns:a16="http://schemas.microsoft.com/office/drawing/2014/main" id="{4CC2CDCD-6DCD-0227-8682-B9712CBF1DCA}"/>
              </a:ext>
            </a:extLst>
          </p:cNvPr>
          <p:cNvSpPr txBox="1"/>
          <p:nvPr/>
        </p:nvSpPr>
        <p:spPr>
          <a:xfrm>
            <a:off x="241299" y="2971728"/>
            <a:ext cx="68896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ea typeface="+mn-lt"/>
                <a:cs typeface="+mn-lt"/>
              </a:rPr>
              <a:t>Drop the column baby name from Birth records table.</a:t>
            </a:r>
            <a:endParaRPr lang="en-US" sz="2200">
              <a:solidFill>
                <a:schemeClr val="bg1"/>
              </a:solidFill>
            </a:endParaRPr>
          </a:p>
          <a:p>
            <a:pPr algn="l"/>
            <a:endParaRPr lang="en-US">
              <a:ea typeface="Calibri"/>
              <a:cs typeface="Calibri"/>
            </a:endParaRPr>
          </a:p>
        </p:txBody>
      </p:sp>
      <p:pic>
        <p:nvPicPr>
          <p:cNvPr id="4" name="Picture 3" descr="A computer screen with white text&#10;&#10;Description automatically generated">
            <a:extLst>
              <a:ext uri="{FF2B5EF4-FFF2-40B4-BE49-F238E27FC236}">
                <a16:creationId xmlns:a16="http://schemas.microsoft.com/office/drawing/2014/main" id="{8381EABF-01FF-19BF-EE8B-F88569AA0355}"/>
              </a:ext>
            </a:extLst>
          </p:cNvPr>
          <p:cNvPicPr>
            <a:picLocks noChangeAspect="1"/>
          </p:cNvPicPr>
          <p:nvPr/>
        </p:nvPicPr>
        <p:blipFill>
          <a:blip r:embed="rId4"/>
          <a:stretch>
            <a:fillRect/>
          </a:stretch>
        </p:blipFill>
        <p:spPr>
          <a:xfrm>
            <a:off x="238728" y="3538960"/>
            <a:ext cx="9457479" cy="2538714"/>
          </a:xfrm>
          <a:prstGeom prst="rect">
            <a:avLst/>
          </a:prstGeom>
        </p:spPr>
      </p:pic>
    </p:spTree>
    <p:extLst>
      <p:ext uri="{BB962C8B-B14F-4D97-AF65-F5344CB8AC3E}">
        <p14:creationId xmlns:p14="http://schemas.microsoft.com/office/powerpoint/2010/main" val="429151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227443" y="942023"/>
            <a:ext cx="10925584" cy="572268"/>
          </a:xfrm>
        </p:spPr>
        <p:txBody>
          <a:bodyPr vert="horz" lIns="91440" tIns="45720" rIns="91440" bIns="45720" rtlCol="0" anchor="b">
            <a:noAutofit/>
          </a:bodyPr>
          <a:lstStyle/>
          <a:p>
            <a:pPr algn="l"/>
            <a:r>
              <a:rPr lang="en-US" sz="2800" b="1">
                <a:latin typeface="Times New Roman"/>
                <a:cs typeface="Times New Roman"/>
              </a:rPr>
              <a:t>2. Modifying Commands (DELETE , UPDATE, ALTER , RENAME):</a:t>
            </a:r>
            <a:endParaRPr lang="en-US" sz="28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63F9427E-204D-A90A-C989-DDF93D6C73EA}"/>
              </a:ext>
            </a:extLst>
          </p:cNvPr>
          <p:cNvSpPr txBox="1"/>
          <p:nvPr/>
        </p:nvSpPr>
        <p:spPr>
          <a:xfrm>
            <a:off x="231665" y="810537"/>
            <a:ext cx="107328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Delete from OPD records table where the patient has been diagnosed with Influenza. </a:t>
            </a:r>
            <a:endParaRPr lang="en-US" sz="2200">
              <a:solidFill>
                <a:schemeClr val="bg1"/>
              </a:solidFill>
            </a:endParaRPr>
          </a:p>
          <a:p>
            <a:pPr algn="l"/>
            <a:endParaRPr lang="en-US">
              <a:ea typeface="Calibri"/>
              <a:cs typeface="Calibri"/>
            </a:endParaRPr>
          </a:p>
        </p:txBody>
      </p:sp>
      <p:pic>
        <p:nvPicPr>
          <p:cNvPr id="3" name="Picture 2" descr="A computer screen with white text&#10;&#10;Description automatically generated">
            <a:extLst>
              <a:ext uri="{FF2B5EF4-FFF2-40B4-BE49-F238E27FC236}">
                <a16:creationId xmlns:a16="http://schemas.microsoft.com/office/drawing/2014/main" id="{A52D4A84-8246-E199-DBD1-6AF3DDEF1E7A}"/>
              </a:ext>
            </a:extLst>
          </p:cNvPr>
          <p:cNvPicPr>
            <a:picLocks noChangeAspect="1"/>
          </p:cNvPicPr>
          <p:nvPr/>
        </p:nvPicPr>
        <p:blipFill>
          <a:blip r:embed="rId3"/>
          <a:stretch>
            <a:fillRect/>
          </a:stretch>
        </p:blipFill>
        <p:spPr>
          <a:xfrm>
            <a:off x="232639" y="1221852"/>
            <a:ext cx="9942291" cy="1790700"/>
          </a:xfrm>
          <a:prstGeom prst="rect">
            <a:avLst/>
          </a:prstGeom>
        </p:spPr>
      </p:pic>
      <p:sp>
        <p:nvSpPr>
          <p:cNvPr id="4" name="TextBox 3">
            <a:extLst>
              <a:ext uri="{FF2B5EF4-FFF2-40B4-BE49-F238E27FC236}">
                <a16:creationId xmlns:a16="http://schemas.microsoft.com/office/drawing/2014/main" id="{4197782C-27E9-86E2-07AA-326841DA037B}"/>
              </a:ext>
            </a:extLst>
          </p:cNvPr>
          <p:cNvSpPr txBox="1"/>
          <p:nvPr/>
        </p:nvSpPr>
        <p:spPr>
          <a:xfrm>
            <a:off x="222019" y="3184366"/>
            <a:ext cx="94081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Update the Patients Contact number whose Patient id is 1.</a:t>
            </a:r>
            <a:endParaRPr lang="en-US" sz="2200">
              <a:solidFill>
                <a:schemeClr val="bg1"/>
              </a:solidFill>
            </a:endParaRPr>
          </a:p>
          <a:p>
            <a:pPr algn="l"/>
            <a:endParaRPr lang="en-US">
              <a:ea typeface="Calibri"/>
              <a:cs typeface="Calibri"/>
            </a:endParaRPr>
          </a:p>
        </p:txBody>
      </p:sp>
      <p:pic>
        <p:nvPicPr>
          <p:cNvPr id="6" name="Picture 5" descr="A computer screen with numbers and numbers&#10;&#10;Description automatically generated">
            <a:extLst>
              <a:ext uri="{FF2B5EF4-FFF2-40B4-BE49-F238E27FC236}">
                <a16:creationId xmlns:a16="http://schemas.microsoft.com/office/drawing/2014/main" id="{B87F123F-533A-EA27-4ED3-F29665282DA1}"/>
              </a:ext>
            </a:extLst>
          </p:cNvPr>
          <p:cNvPicPr>
            <a:picLocks noChangeAspect="1"/>
          </p:cNvPicPr>
          <p:nvPr/>
        </p:nvPicPr>
        <p:blipFill>
          <a:blip r:embed="rId4"/>
          <a:stretch>
            <a:fillRect/>
          </a:stretch>
        </p:blipFill>
        <p:spPr>
          <a:xfrm>
            <a:off x="232278" y="3723431"/>
            <a:ext cx="9943014" cy="2324100"/>
          </a:xfrm>
          <a:prstGeom prst="rect">
            <a:avLst/>
          </a:prstGeom>
        </p:spPr>
      </p:pic>
    </p:spTree>
    <p:extLst>
      <p:ext uri="{BB962C8B-B14F-4D97-AF65-F5344CB8AC3E}">
        <p14:creationId xmlns:p14="http://schemas.microsoft.com/office/powerpoint/2010/main" val="280282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40632" y="1067415"/>
            <a:ext cx="6671888" cy="244320"/>
          </a:xfrm>
        </p:spPr>
        <p:txBody>
          <a:bodyPr anchor="b">
            <a:normAutofit fontScale="90000"/>
          </a:bodyPr>
          <a:lstStyle/>
          <a:p>
            <a:pPr marL="285750" indent="-285750" algn="l">
              <a:buFont typeface="Arial"/>
              <a:buChar char="•"/>
            </a:pPr>
            <a:r>
              <a:rPr lang="en-US" sz="2200">
                <a:solidFill>
                  <a:srgbClr val="FFFFFF"/>
                </a:solidFill>
                <a:latin typeface="Times New Roman"/>
                <a:cs typeface="Times New Roman"/>
              </a:rPr>
              <a:t>Alter Patient table to add a column of </a:t>
            </a:r>
            <a:r>
              <a:rPr lang="en-US" sz="2200" err="1">
                <a:solidFill>
                  <a:srgbClr val="FFFFFF"/>
                </a:solidFill>
                <a:latin typeface="Times New Roman"/>
                <a:cs typeface="Times New Roman"/>
              </a:rPr>
              <a:t>bloodgroup</a:t>
            </a:r>
            <a:r>
              <a:rPr lang="en-US" sz="2200">
                <a:solidFill>
                  <a:srgbClr val="FFFFFF"/>
                </a:solidFill>
                <a:ea typeface="+mj-lt"/>
                <a:cs typeface="+mj-lt"/>
              </a:rPr>
              <a:t>.</a:t>
            </a:r>
            <a:endParaRPr lang="en-US" sz="22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screen shot of a computer&#10;&#10;Description automatically generated">
            <a:extLst>
              <a:ext uri="{FF2B5EF4-FFF2-40B4-BE49-F238E27FC236}">
                <a16:creationId xmlns:a16="http://schemas.microsoft.com/office/drawing/2014/main" id="{9724E795-5992-1612-4A68-A91118767C6D}"/>
              </a:ext>
            </a:extLst>
          </p:cNvPr>
          <p:cNvPicPr>
            <a:picLocks noChangeAspect="1"/>
          </p:cNvPicPr>
          <p:nvPr/>
        </p:nvPicPr>
        <p:blipFill>
          <a:blip r:embed="rId3"/>
          <a:stretch>
            <a:fillRect/>
          </a:stretch>
        </p:blipFill>
        <p:spPr>
          <a:xfrm>
            <a:off x="260638" y="695539"/>
            <a:ext cx="10406832" cy="2487083"/>
          </a:xfrm>
          <a:prstGeom prst="rect">
            <a:avLst/>
          </a:prstGeom>
        </p:spPr>
      </p:pic>
      <p:sp>
        <p:nvSpPr>
          <p:cNvPr id="3" name="TextBox 2">
            <a:extLst>
              <a:ext uri="{FF2B5EF4-FFF2-40B4-BE49-F238E27FC236}">
                <a16:creationId xmlns:a16="http://schemas.microsoft.com/office/drawing/2014/main" id="{5F1D93A4-AA5A-60B9-AD62-03EBF0B68446}"/>
              </a:ext>
            </a:extLst>
          </p:cNvPr>
          <p:cNvSpPr txBox="1"/>
          <p:nvPr/>
        </p:nvSpPr>
        <p:spPr>
          <a:xfrm>
            <a:off x="144831" y="3429864"/>
            <a:ext cx="743907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ea typeface="Calibri"/>
                <a:cs typeface="Calibri"/>
              </a:rPr>
              <a:t>Rename</a:t>
            </a:r>
            <a:r>
              <a:rPr lang="en-US" sz="2200">
                <a:solidFill>
                  <a:schemeClr val="bg1"/>
                </a:solidFill>
                <a:ea typeface="+mn-lt"/>
                <a:cs typeface="+mn-lt"/>
              </a:rPr>
              <a:t> the column name in doctor table to doctor name.</a:t>
            </a:r>
            <a:endParaRPr lang="en-US" sz="2200">
              <a:solidFill>
                <a:schemeClr val="bg1"/>
              </a:solidFill>
              <a:ea typeface="Calibri"/>
              <a:cs typeface="Calibri"/>
            </a:endParaRPr>
          </a:p>
          <a:p>
            <a:pPr algn="l"/>
            <a:endParaRPr lang="en-US">
              <a:ea typeface="Calibri"/>
              <a:cs typeface="Calibri"/>
            </a:endParaRPr>
          </a:p>
        </p:txBody>
      </p:sp>
      <p:pic>
        <p:nvPicPr>
          <p:cNvPr id="4" name="Picture 3" descr="A computer screen with white text&#10;&#10;Description automatically generated">
            <a:extLst>
              <a:ext uri="{FF2B5EF4-FFF2-40B4-BE49-F238E27FC236}">
                <a16:creationId xmlns:a16="http://schemas.microsoft.com/office/drawing/2014/main" id="{CB8C058C-F98C-DA7C-72EB-7A99E232AD08}"/>
              </a:ext>
            </a:extLst>
          </p:cNvPr>
          <p:cNvPicPr>
            <a:picLocks noChangeAspect="1"/>
          </p:cNvPicPr>
          <p:nvPr/>
        </p:nvPicPr>
        <p:blipFill>
          <a:blip r:embed="rId4"/>
          <a:stretch>
            <a:fillRect/>
          </a:stretch>
        </p:blipFill>
        <p:spPr>
          <a:xfrm>
            <a:off x="256572" y="3960061"/>
            <a:ext cx="10407677" cy="2401706"/>
          </a:xfrm>
          <a:prstGeom prst="rect">
            <a:avLst/>
          </a:prstGeom>
        </p:spPr>
      </p:pic>
    </p:spTree>
    <p:extLst>
      <p:ext uri="{BB962C8B-B14F-4D97-AF65-F5344CB8AC3E}">
        <p14:creationId xmlns:p14="http://schemas.microsoft.com/office/powerpoint/2010/main" val="132204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65000"/>
                    <a:lumOff val="35000"/>
                  </a:schemeClr>
                </a:solidFill>
                <a:latin typeface="AvenirNext LT Pro Medium"/>
              </a:rPr>
              <a:t>..</a:t>
            </a: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3048"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16840" y="1073846"/>
            <a:ext cx="11770858" cy="308623"/>
          </a:xfrm>
        </p:spPr>
        <p:txBody>
          <a:bodyPr anchor="b">
            <a:normAutofit fontScale="90000"/>
          </a:bodyPr>
          <a:lstStyle/>
          <a:p>
            <a:pPr algn="l"/>
            <a:r>
              <a:rPr lang="en-US" sz="2800" b="1">
                <a:latin typeface="Times New Roman"/>
                <a:cs typeface="Times New Roman"/>
              </a:rPr>
              <a:t>3. Compound Conditions (BETWEEN , AND , OR, LIKE, NOT LIKE).</a:t>
            </a:r>
            <a:endParaRPr lang="en-US" sz="28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61ABC0D2-D220-116C-3A38-431B4D27EFF2}"/>
              </a:ext>
            </a:extLst>
          </p:cNvPr>
          <p:cNvSpPr txBox="1"/>
          <p:nvPr/>
        </p:nvSpPr>
        <p:spPr>
          <a:xfrm>
            <a:off x="118533" y="368300"/>
            <a:ext cx="828886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b="1">
              <a:solidFill>
                <a:schemeClr val="bg1"/>
              </a:solidFill>
              <a:latin typeface="Times New Roman"/>
              <a:cs typeface="Times New Roman"/>
            </a:endParaRPr>
          </a:p>
          <a:p>
            <a:pPr marL="285750" indent="-285750">
              <a:buFont typeface="Arial"/>
              <a:buChar char="•"/>
            </a:pPr>
            <a:r>
              <a:rPr lang="en-US" sz="2200">
                <a:solidFill>
                  <a:schemeClr val="bg1"/>
                </a:solidFill>
                <a:latin typeface="Times New Roman"/>
                <a:ea typeface="Calibri"/>
                <a:cs typeface="Times New Roman"/>
              </a:rPr>
              <a:t>Find all the patients whose Date of Birth is between 1990 and 1995.</a:t>
            </a:r>
            <a:endParaRPr lang="en-US" sz="2200">
              <a:solidFill>
                <a:schemeClr val="bg1"/>
              </a:solidFill>
            </a:endParaRPr>
          </a:p>
          <a:p>
            <a:pPr algn="l"/>
            <a:endParaRPr lang="en-US">
              <a:ea typeface="Calibri"/>
              <a:cs typeface="Calibri"/>
            </a:endParaRPr>
          </a:p>
        </p:txBody>
      </p:sp>
      <p:pic>
        <p:nvPicPr>
          <p:cNvPr id="3" name="Picture 2" descr="A black screen with white text&#10;&#10;Description automatically generated">
            <a:extLst>
              <a:ext uri="{FF2B5EF4-FFF2-40B4-BE49-F238E27FC236}">
                <a16:creationId xmlns:a16="http://schemas.microsoft.com/office/drawing/2014/main" id="{033283DB-A926-5B03-9C82-AC4CD5A5C76B}"/>
              </a:ext>
            </a:extLst>
          </p:cNvPr>
          <p:cNvPicPr>
            <a:picLocks noChangeAspect="1"/>
          </p:cNvPicPr>
          <p:nvPr/>
        </p:nvPicPr>
        <p:blipFill>
          <a:blip r:embed="rId3"/>
          <a:stretch>
            <a:fillRect/>
          </a:stretch>
        </p:blipFill>
        <p:spPr>
          <a:xfrm>
            <a:off x="246592" y="1073680"/>
            <a:ext cx="10090149" cy="1450975"/>
          </a:xfrm>
          <a:prstGeom prst="rect">
            <a:avLst/>
          </a:prstGeom>
        </p:spPr>
      </p:pic>
      <p:sp>
        <p:nvSpPr>
          <p:cNvPr id="4" name="TextBox 3">
            <a:extLst>
              <a:ext uri="{FF2B5EF4-FFF2-40B4-BE49-F238E27FC236}">
                <a16:creationId xmlns:a16="http://schemas.microsoft.com/office/drawing/2014/main" id="{FD6793D1-B24B-5C4C-9F91-3010E5F57416}"/>
              </a:ext>
            </a:extLst>
          </p:cNvPr>
          <p:cNvSpPr txBox="1"/>
          <p:nvPr/>
        </p:nvSpPr>
        <p:spPr>
          <a:xfrm>
            <a:off x="118533" y="2620434"/>
            <a:ext cx="97155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Find the patient id whose weight is greater than 3.0 AND gender is male.</a:t>
            </a:r>
            <a:endParaRPr lang="en-US" sz="2200">
              <a:solidFill>
                <a:schemeClr val="bg1"/>
              </a:solidFill>
            </a:endParaRPr>
          </a:p>
          <a:p>
            <a:pPr algn="l"/>
            <a:endParaRPr lang="en-US">
              <a:ea typeface="Calibri"/>
              <a:cs typeface="Calibri"/>
            </a:endParaRPr>
          </a:p>
        </p:txBody>
      </p:sp>
      <p:pic>
        <p:nvPicPr>
          <p:cNvPr id="5" name="Picture 4" descr="A screen shot of a computer&#10;&#10;Description automatically generated">
            <a:extLst>
              <a:ext uri="{FF2B5EF4-FFF2-40B4-BE49-F238E27FC236}">
                <a16:creationId xmlns:a16="http://schemas.microsoft.com/office/drawing/2014/main" id="{46EB39C7-88E9-5319-C07A-E2BF817CEEEF}"/>
              </a:ext>
            </a:extLst>
          </p:cNvPr>
          <p:cNvPicPr>
            <a:picLocks noChangeAspect="1"/>
          </p:cNvPicPr>
          <p:nvPr/>
        </p:nvPicPr>
        <p:blipFill>
          <a:blip r:embed="rId4"/>
          <a:stretch>
            <a:fillRect/>
          </a:stretch>
        </p:blipFill>
        <p:spPr>
          <a:xfrm>
            <a:off x="263525" y="3067050"/>
            <a:ext cx="10166350" cy="1477434"/>
          </a:xfrm>
          <a:prstGeom prst="rect">
            <a:avLst/>
          </a:prstGeom>
        </p:spPr>
      </p:pic>
      <p:sp>
        <p:nvSpPr>
          <p:cNvPr id="6" name="TextBox 5">
            <a:extLst>
              <a:ext uri="{FF2B5EF4-FFF2-40B4-BE49-F238E27FC236}">
                <a16:creationId xmlns:a16="http://schemas.microsoft.com/office/drawing/2014/main" id="{46CF6025-F8D6-E6A8-7194-CB32F8F6AA5E}"/>
              </a:ext>
            </a:extLst>
          </p:cNvPr>
          <p:cNvSpPr txBox="1"/>
          <p:nvPr/>
        </p:nvSpPr>
        <p:spPr>
          <a:xfrm>
            <a:off x="118533" y="4546599"/>
            <a:ext cx="95631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Find all patients whose name starts with J</a:t>
            </a:r>
            <a:r>
              <a:rPr lang="en-US" sz="2200">
                <a:solidFill>
                  <a:schemeClr val="bg1"/>
                </a:solidFill>
                <a:ea typeface="+mn-lt"/>
                <a:cs typeface="+mn-lt"/>
              </a:rPr>
              <a:t>.</a:t>
            </a:r>
            <a:endParaRPr lang="en-US" sz="2200">
              <a:solidFill>
                <a:schemeClr val="bg1"/>
              </a:solidFill>
            </a:endParaRPr>
          </a:p>
          <a:p>
            <a:pPr algn="l"/>
            <a:endParaRPr lang="en-US">
              <a:ea typeface="Calibri"/>
              <a:cs typeface="Calibri"/>
            </a:endParaRPr>
          </a:p>
        </p:txBody>
      </p:sp>
      <p:pic>
        <p:nvPicPr>
          <p:cNvPr id="8" name="Picture 7" descr="A close-up of a computer screen&#10;&#10;Description automatically generated">
            <a:extLst>
              <a:ext uri="{FF2B5EF4-FFF2-40B4-BE49-F238E27FC236}">
                <a16:creationId xmlns:a16="http://schemas.microsoft.com/office/drawing/2014/main" id="{4DB184D9-74D4-0540-B7C3-4CC61FA45C5F}"/>
              </a:ext>
            </a:extLst>
          </p:cNvPr>
          <p:cNvPicPr>
            <a:picLocks noChangeAspect="1"/>
          </p:cNvPicPr>
          <p:nvPr/>
        </p:nvPicPr>
        <p:blipFill>
          <a:blip r:embed="rId5"/>
          <a:stretch>
            <a:fillRect/>
          </a:stretch>
        </p:blipFill>
        <p:spPr>
          <a:xfrm>
            <a:off x="234950" y="5024966"/>
            <a:ext cx="10198100" cy="1600200"/>
          </a:xfrm>
          <a:prstGeom prst="rect">
            <a:avLst/>
          </a:prstGeom>
        </p:spPr>
      </p:pic>
    </p:spTree>
    <p:extLst>
      <p:ext uri="{BB962C8B-B14F-4D97-AF65-F5344CB8AC3E}">
        <p14:creationId xmlns:p14="http://schemas.microsoft.com/office/powerpoint/2010/main" val="2212194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8399"/>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33773" y="-1423"/>
            <a:ext cx="7818990" cy="748890"/>
          </a:xfrm>
        </p:spPr>
        <p:txBody>
          <a:bodyPr anchor="b">
            <a:normAutofit/>
          </a:bodyPr>
          <a:lstStyle/>
          <a:p>
            <a:pPr marL="342900" indent="-342900" algn="l">
              <a:buFont typeface="Arial" panose="020B0604020202020204" pitchFamily="34" charset="0"/>
              <a:buChar char="•"/>
            </a:pPr>
            <a:r>
              <a:rPr lang="en-US" sz="2200" dirty="0">
                <a:solidFill>
                  <a:schemeClr val="bg1"/>
                </a:solidFill>
                <a:latin typeface="Times New Roman"/>
                <a:cs typeface="Times New Roman"/>
              </a:rPr>
              <a:t>Find all  doctors whose </a:t>
            </a:r>
            <a:r>
              <a:rPr lang="en-US" sz="2200" dirty="0" err="1">
                <a:solidFill>
                  <a:schemeClr val="bg1"/>
                </a:solidFill>
                <a:latin typeface="Times New Roman"/>
                <a:cs typeface="Times New Roman"/>
              </a:rPr>
              <a:t>speciality</a:t>
            </a:r>
            <a:r>
              <a:rPr lang="en-US" sz="2200" dirty="0">
                <a:solidFill>
                  <a:schemeClr val="bg1"/>
                </a:solidFill>
                <a:latin typeface="Times New Roman"/>
                <a:cs typeface="Times New Roman"/>
              </a:rPr>
              <a:t> does not contain Pediatrics.</a:t>
            </a:r>
            <a:endParaRPr lang="en-US" dirty="0">
              <a:solidFill>
                <a:schemeClr val="bg1"/>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black screen with white text&#10;&#10;Description automatically generated">
            <a:extLst>
              <a:ext uri="{FF2B5EF4-FFF2-40B4-BE49-F238E27FC236}">
                <a16:creationId xmlns:a16="http://schemas.microsoft.com/office/drawing/2014/main" id="{C64AEEAA-480F-BB73-26DA-77F23B539398}"/>
              </a:ext>
            </a:extLst>
          </p:cNvPr>
          <p:cNvPicPr>
            <a:picLocks noChangeAspect="1"/>
          </p:cNvPicPr>
          <p:nvPr/>
        </p:nvPicPr>
        <p:blipFill>
          <a:blip r:embed="rId3"/>
          <a:stretch>
            <a:fillRect/>
          </a:stretch>
        </p:blipFill>
        <p:spPr>
          <a:xfrm>
            <a:off x="133350" y="863600"/>
            <a:ext cx="10706100" cy="2692399"/>
          </a:xfrm>
          <a:prstGeom prst="rect">
            <a:avLst/>
          </a:prstGeom>
        </p:spPr>
      </p:pic>
    </p:spTree>
    <p:extLst>
      <p:ext uri="{BB962C8B-B14F-4D97-AF65-F5344CB8AC3E}">
        <p14:creationId xmlns:p14="http://schemas.microsoft.com/office/powerpoint/2010/main" val="186739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42240" y="777512"/>
            <a:ext cx="10416191" cy="689623"/>
          </a:xfrm>
        </p:spPr>
        <p:txBody>
          <a:bodyPr anchor="b">
            <a:normAutofit/>
          </a:bodyPr>
          <a:lstStyle/>
          <a:p>
            <a:pPr algn="l"/>
            <a:r>
              <a:rPr lang="en-US" sz="2800" b="1">
                <a:latin typeface="Times New Roman"/>
                <a:cs typeface="Times New Roman"/>
              </a:rPr>
              <a:t>4. Aggregate Functions ( SUM, AVERAGE, MAX ,MIN, COUNT )</a:t>
            </a:r>
            <a:endParaRPr lang="en-US" sz="2800"/>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143933" y="613833"/>
            <a:ext cx="9639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Calculate the total billing amount for all patients.</a:t>
            </a:r>
            <a:endParaRPr lang="en-US" sz="2200">
              <a:solidFill>
                <a:schemeClr val="bg1"/>
              </a:solidFill>
            </a:endParaRPr>
          </a:p>
          <a:p>
            <a:pPr algn="l"/>
            <a:endParaRPr lang="en-US">
              <a:ea typeface="Calibri"/>
              <a:cs typeface="Calibri"/>
            </a:endParaRPr>
          </a:p>
        </p:txBody>
      </p:sp>
      <p:pic>
        <p:nvPicPr>
          <p:cNvPr id="3" name="Picture 2" descr="A black screen with white text&#10;&#10;Description automatically generated">
            <a:extLst>
              <a:ext uri="{FF2B5EF4-FFF2-40B4-BE49-F238E27FC236}">
                <a16:creationId xmlns:a16="http://schemas.microsoft.com/office/drawing/2014/main" id="{83E6DA5D-12DC-4FAF-34A8-C36E225E0C67}"/>
              </a:ext>
            </a:extLst>
          </p:cNvPr>
          <p:cNvPicPr>
            <a:picLocks noChangeAspect="1"/>
          </p:cNvPicPr>
          <p:nvPr/>
        </p:nvPicPr>
        <p:blipFill>
          <a:blip r:embed="rId3"/>
          <a:stretch>
            <a:fillRect/>
          </a:stretch>
        </p:blipFill>
        <p:spPr>
          <a:xfrm>
            <a:off x="233891" y="1120775"/>
            <a:ext cx="10039350" cy="1432984"/>
          </a:xfrm>
          <a:prstGeom prst="rect">
            <a:avLst/>
          </a:prstGeom>
        </p:spPr>
      </p:pic>
      <p:sp>
        <p:nvSpPr>
          <p:cNvPr id="4" name="TextBox 3">
            <a:extLst>
              <a:ext uri="{FF2B5EF4-FFF2-40B4-BE49-F238E27FC236}">
                <a16:creationId xmlns:a16="http://schemas.microsoft.com/office/drawing/2014/main" id="{FB490302-BE30-B3C9-9684-7AEC2DA50CFE}"/>
              </a:ext>
            </a:extLst>
          </p:cNvPr>
          <p:cNvSpPr txBox="1"/>
          <p:nvPr/>
        </p:nvSpPr>
        <p:spPr>
          <a:xfrm>
            <a:off x="139700" y="2561165"/>
            <a:ext cx="95631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Find the  average of total </a:t>
            </a:r>
            <a:r>
              <a:rPr lang="en-US" sz="2200" err="1">
                <a:solidFill>
                  <a:schemeClr val="bg1"/>
                </a:solidFill>
                <a:latin typeface="Times New Roman"/>
                <a:cs typeface="Times New Roman"/>
              </a:rPr>
              <a:t>amout</a:t>
            </a:r>
            <a:r>
              <a:rPr lang="en-US" sz="2200">
                <a:solidFill>
                  <a:schemeClr val="bg1"/>
                </a:solidFill>
                <a:latin typeface="Times New Roman"/>
                <a:cs typeface="Times New Roman"/>
              </a:rPr>
              <a:t> from the bills amount table</a:t>
            </a:r>
            <a:r>
              <a:rPr lang="en-US" sz="2200">
                <a:solidFill>
                  <a:schemeClr val="bg1"/>
                </a:solidFill>
                <a:ea typeface="+mn-lt"/>
                <a:cs typeface="+mn-lt"/>
              </a:rPr>
              <a:t>.</a:t>
            </a:r>
            <a:endParaRPr lang="en-US" sz="2200">
              <a:solidFill>
                <a:schemeClr val="bg1"/>
              </a:solidFill>
            </a:endParaRPr>
          </a:p>
          <a:p>
            <a:pPr algn="l"/>
            <a:endParaRPr lang="en-US">
              <a:ea typeface="Calibri"/>
              <a:cs typeface="Calibri"/>
            </a:endParaRPr>
          </a:p>
        </p:txBody>
      </p:sp>
      <p:pic>
        <p:nvPicPr>
          <p:cNvPr id="5" name="Picture 4" descr="A black screen with white text&#10;&#10;Description automatically generated">
            <a:extLst>
              <a:ext uri="{FF2B5EF4-FFF2-40B4-BE49-F238E27FC236}">
                <a16:creationId xmlns:a16="http://schemas.microsoft.com/office/drawing/2014/main" id="{41A29D03-58B9-BBC3-F8BA-0A73DECD7D72}"/>
              </a:ext>
            </a:extLst>
          </p:cNvPr>
          <p:cNvPicPr>
            <a:picLocks noChangeAspect="1"/>
          </p:cNvPicPr>
          <p:nvPr/>
        </p:nvPicPr>
        <p:blipFill>
          <a:blip r:embed="rId4"/>
          <a:stretch>
            <a:fillRect/>
          </a:stretch>
        </p:blipFill>
        <p:spPr>
          <a:xfrm>
            <a:off x="236538" y="3032125"/>
            <a:ext cx="10034058" cy="1504950"/>
          </a:xfrm>
          <a:prstGeom prst="rect">
            <a:avLst/>
          </a:prstGeom>
        </p:spPr>
      </p:pic>
      <p:sp>
        <p:nvSpPr>
          <p:cNvPr id="6" name="TextBox 5">
            <a:extLst>
              <a:ext uri="{FF2B5EF4-FFF2-40B4-BE49-F238E27FC236}">
                <a16:creationId xmlns:a16="http://schemas.microsoft.com/office/drawing/2014/main" id="{C25D81BB-AC23-819E-4784-6225920FB350}"/>
              </a:ext>
            </a:extLst>
          </p:cNvPr>
          <p:cNvSpPr txBox="1"/>
          <p:nvPr/>
        </p:nvSpPr>
        <p:spPr>
          <a:xfrm>
            <a:off x="131233" y="4533900"/>
            <a:ext cx="9258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Find the maximum weight in the Birth records table.</a:t>
            </a:r>
            <a:endParaRPr lang="en-US" sz="2200">
              <a:solidFill>
                <a:schemeClr val="bg1"/>
              </a:solidFill>
            </a:endParaRPr>
          </a:p>
          <a:p>
            <a:pPr algn="l"/>
            <a:endParaRPr lang="en-US">
              <a:ea typeface="Calibri"/>
              <a:cs typeface="Calibri"/>
            </a:endParaRPr>
          </a:p>
        </p:txBody>
      </p:sp>
      <p:pic>
        <p:nvPicPr>
          <p:cNvPr id="8" name="Picture 7" descr="A screen shot of a computer&#10;&#10;Description automatically generated">
            <a:extLst>
              <a:ext uri="{FF2B5EF4-FFF2-40B4-BE49-F238E27FC236}">
                <a16:creationId xmlns:a16="http://schemas.microsoft.com/office/drawing/2014/main" id="{92D6B359-B95F-148F-2795-E2412394854B}"/>
              </a:ext>
            </a:extLst>
          </p:cNvPr>
          <p:cNvPicPr>
            <a:picLocks noChangeAspect="1"/>
          </p:cNvPicPr>
          <p:nvPr/>
        </p:nvPicPr>
        <p:blipFill>
          <a:blip r:embed="rId5"/>
          <a:stretch>
            <a:fillRect/>
          </a:stretch>
        </p:blipFill>
        <p:spPr>
          <a:xfrm>
            <a:off x="233892" y="4992158"/>
            <a:ext cx="10030883" cy="1581150"/>
          </a:xfrm>
          <a:prstGeom prst="rect">
            <a:avLst/>
          </a:prstGeom>
        </p:spPr>
      </p:pic>
    </p:spTree>
    <p:extLst>
      <p:ext uri="{BB962C8B-B14F-4D97-AF65-F5344CB8AC3E}">
        <p14:creationId xmlns:p14="http://schemas.microsoft.com/office/powerpoint/2010/main" val="210037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1" y="114299"/>
            <a:ext cx="9639300"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solidFill>
                  <a:schemeClr val="bg1"/>
                </a:solidFill>
                <a:latin typeface="Times New Roman"/>
                <a:cs typeface="Times New Roman"/>
              </a:rPr>
              <a:t>Find the minimum billing amount in  the billing table.</a:t>
            </a:r>
          </a:p>
          <a:p>
            <a:pPr marL="285750" indent="-285750">
              <a:buFont typeface="Arial"/>
              <a:buChar char="•"/>
            </a:pPr>
            <a:endParaRPr lang="en-US" sz="2200">
              <a:solidFill>
                <a:schemeClr val="bg1"/>
              </a:solidFill>
              <a:latin typeface="Times New Roman"/>
              <a:cs typeface="Times New Roman"/>
            </a:endParaRPr>
          </a:p>
          <a:p>
            <a:pPr algn="l"/>
            <a:endParaRPr lang="en-US">
              <a:ea typeface="Calibri"/>
              <a:cs typeface="Calibri"/>
            </a:endParaRPr>
          </a:p>
        </p:txBody>
      </p:sp>
      <p:pic>
        <p:nvPicPr>
          <p:cNvPr id="6" name="Picture 5" descr="A black screen with white text&#10;&#10;Description automatically generated">
            <a:extLst>
              <a:ext uri="{FF2B5EF4-FFF2-40B4-BE49-F238E27FC236}">
                <a16:creationId xmlns:a16="http://schemas.microsoft.com/office/drawing/2014/main" id="{C14285F0-6B87-CEA5-3FC4-A8EDA2A9E9A1}"/>
              </a:ext>
            </a:extLst>
          </p:cNvPr>
          <p:cNvPicPr>
            <a:picLocks noChangeAspect="1"/>
          </p:cNvPicPr>
          <p:nvPr/>
        </p:nvPicPr>
        <p:blipFill>
          <a:blip r:embed="rId3"/>
          <a:stretch>
            <a:fillRect/>
          </a:stretch>
        </p:blipFill>
        <p:spPr>
          <a:xfrm>
            <a:off x="180974" y="547158"/>
            <a:ext cx="10314517" cy="1640416"/>
          </a:xfrm>
          <a:prstGeom prst="rect">
            <a:avLst/>
          </a:prstGeom>
        </p:spPr>
      </p:pic>
      <p:sp>
        <p:nvSpPr>
          <p:cNvPr id="8" name="TextBox 7">
            <a:extLst>
              <a:ext uri="{FF2B5EF4-FFF2-40B4-BE49-F238E27FC236}">
                <a16:creationId xmlns:a16="http://schemas.microsoft.com/office/drawing/2014/main" id="{256B8E63-3FD7-0530-8806-4265B06D3916}"/>
              </a:ext>
            </a:extLst>
          </p:cNvPr>
          <p:cNvSpPr txBox="1"/>
          <p:nvPr/>
        </p:nvSpPr>
        <p:spPr>
          <a:xfrm>
            <a:off x="0" y="2294466"/>
            <a:ext cx="6832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count the total number of patients from the Patient table.</a:t>
            </a:r>
            <a:endParaRPr lang="en-US" sz="2200">
              <a:solidFill>
                <a:schemeClr val="bg1"/>
              </a:solidFill>
            </a:endParaRPr>
          </a:p>
          <a:p>
            <a:pPr algn="l"/>
            <a:endParaRPr lang="en-US">
              <a:ea typeface="Calibri"/>
              <a:cs typeface="Calibri"/>
            </a:endParaRPr>
          </a:p>
        </p:txBody>
      </p:sp>
      <p:pic>
        <p:nvPicPr>
          <p:cNvPr id="9" name="Picture 8" descr="A black screen with white text&#10;&#10;Description automatically generated">
            <a:extLst>
              <a:ext uri="{FF2B5EF4-FFF2-40B4-BE49-F238E27FC236}">
                <a16:creationId xmlns:a16="http://schemas.microsoft.com/office/drawing/2014/main" id="{599236B6-9344-8FC3-2EBE-C36FFBE4381C}"/>
              </a:ext>
            </a:extLst>
          </p:cNvPr>
          <p:cNvPicPr>
            <a:picLocks noChangeAspect="1"/>
          </p:cNvPicPr>
          <p:nvPr/>
        </p:nvPicPr>
        <p:blipFill>
          <a:blip r:embed="rId4"/>
          <a:stretch>
            <a:fillRect/>
          </a:stretch>
        </p:blipFill>
        <p:spPr>
          <a:xfrm>
            <a:off x="185208" y="2834216"/>
            <a:ext cx="10322982" cy="1943100"/>
          </a:xfrm>
          <a:prstGeom prst="rect">
            <a:avLst/>
          </a:prstGeom>
        </p:spPr>
      </p:pic>
    </p:spTree>
    <p:extLst>
      <p:ext uri="{BB962C8B-B14F-4D97-AF65-F5344CB8AC3E}">
        <p14:creationId xmlns:p14="http://schemas.microsoft.com/office/powerpoint/2010/main" val="387309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127000" y="148166"/>
            <a:ext cx="96393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2"/>
                </a:solidFill>
                <a:latin typeface="Times New Roman"/>
                <a:cs typeface="Times New Roman"/>
              </a:rPr>
              <a:t>5. GROUP BY &amp; ORDER BY :</a:t>
            </a:r>
            <a:endParaRPr lang="en-US" sz="2800">
              <a:solidFill>
                <a:schemeClr val="tx2"/>
              </a:solidFill>
              <a:latin typeface="Times New Roman"/>
              <a:cs typeface="Times New Roman"/>
            </a:endParaRPr>
          </a:p>
          <a:p>
            <a:pPr marL="285750" indent="-285750">
              <a:buFont typeface="Arial"/>
              <a:buChar char="•"/>
            </a:pPr>
            <a:endParaRPr lang="en-US" sz="2200">
              <a:solidFill>
                <a:schemeClr val="bg1"/>
              </a:solidFill>
              <a:latin typeface="Times New Roman"/>
              <a:cs typeface="Times New Roman"/>
            </a:endParaRPr>
          </a:p>
          <a:p>
            <a:pPr algn="l"/>
            <a:endParaRPr lang="en-US">
              <a:ea typeface="Calibri"/>
              <a:cs typeface="Calibri"/>
            </a:endParaRPr>
          </a:p>
        </p:txBody>
      </p:sp>
      <p:sp>
        <p:nvSpPr>
          <p:cNvPr id="6" name="TextBox 5">
            <a:extLst>
              <a:ext uri="{FF2B5EF4-FFF2-40B4-BE49-F238E27FC236}">
                <a16:creationId xmlns:a16="http://schemas.microsoft.com/office/drawing/2014/main" id="{3FF97C23-05F7-7F56-4083-8ED54EAA3C51}"/>
              </a:ext>
            </a:extLst>
          </p:cNvPr>
          <p:cNvSpPr txBox="1"/>
          <p:nvPr/>
        </p:nvSpPr>
        <p:spPr>
          <a:xfrm>
            <a:off x="122767" y="520699"/>
            <a:ext cx="90551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solidFill>
                  <a:schemeClr val="bg1"/>
                </a:solidFill>
                <a:latin typeface="Times New Roman"/>
                <a:cs typeface="Times New Roman"/>
              </a:rPr>
              <a:t>List all patients ordered by their name in ascending order from Patient table.</a:t>
            </a:r>
            <a:endParaRPr lang="en-US" sz="2200">
              <a:solidFill>
                <a:schemeClr val="bg1"/>
              </a:solidFill>
              <a:ea typeface="Calibri"/>
              <a:cs typeface="Calibri"/>
            </a:endParaRPr>
          </a:p>
        </p:txBody>
      </p:sp>
      <p:pic>
        <p:nvPicPr>
          <p:cNvPr id="8" name="Picture 7" descr="A computer screen with numbers and letters&#10;&#10;Description automatically generated">
            <a:extLst>
              <a:ext uri="{FF2B5EF4-FFF2-40B4-BE49-F238E27FC236}">
                <a16:creationId xmlns:a16="http://schemas.microsoft.com/office/drawing/2014/main" id="{1D22C2C0-F3E9-934D-1F6D-B1565837DB9D}"/>
              </a:ext>
            </a:extLst>
          </p:cNvPr>
          <p:cNvPicPr>
            <a:picLocks noChangeAspect="1"/>
          </p:cNvPicPr>
          <p:nvPr/>
        </p:nvPicPr>
        <p:blipFill>
          <a:blip r:embed="rId3"/>
          <a:stretch>
            <a:fillRect/>
          </a:stretch>
        </p:blipFill>
        <p:spPr>
          <a:xfrm>
            <a:off x="130705" y="998536"/>
            <a:ext cx="10906125" cy="1508125"/>
          </a:xfrm>
          <a:prstGeom prst="rect">
            <a:avLst/>
          </a:prstGeom>
        </p:spPr>
      </p:pic>
      <p:sp>
        <p:nvSpPr>
          <p:cNvPr id="9" name="TextBox 8">
            <a:extLst>
              <a:ext uri="{FF2B5EF4-FFF2-40B4-BE49-F238E27FC236}">
                <a16:creationId xmlns:a16="http://schemas.microsoft.com/office/drawing/2014/main" id="{66386EFC-404A-CEB1-7876-C7CE1218E2AB}"/>
              </a:ext>
            </a:extLst>
          </p:cNvPr>
          <p:cNvSpPr txBox="1"/>
          <p:nvPr/>
        </p:nvSpPr>
        <p:spPr>
          <a:xfrm>
            <a:off x="127000" y="2501900"/>
            <a:ext cx="70357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Sort the total amount from bill table in descending order.</a:t>
            </a:r>
            <a:endParaRPr lang="en-US" sz="2200">
              <a:solidFill>
                <a:schemeClr val="bg1"/>
              </a:solidFill>
            </a:endParaRPr>
          </a:p>
          <a:p>
            <a:pPr algn="l"/>
            <a:endParaRPr lang="en-US">
              <a:ea typeface="Calibri"/>
              <a:cs typeface="Calibri"/>
            </a:endParaRPr>
          </a:p>
        </p:txBody>
      </p:sp>
      <p:pic>
        <p:nvPicPr>
          <p:cNvPr id="11" name="Picture 10" descr="A black screen with white text&#10;&#10;Description automatically generated">
            <a:extLst>
              <a:ext uri="{FF2B5EF4-FFF2-40B4-BE49-F238E27FC236}">
                <a16:creationId xmlns:a16="http://schemas.microsoft.com/office/drawing/2014/main" id="{0474E92F-AEF5-4E84-545B-28865F8CF2DE}"/>
              </a:ext>
            </a:extLst>
          </p:cNvPr>
          <p:cNvPicPr>
            <a:picLocks noChangeAspect="1"/>
          </p:cNvPicPr>
          <p:nvPr/>
        </p:nvPicPr>
        <p:blipFill>
          <a:blip r:embed="rId4"/>
          <a:stretch>
            <a:fillRect/>
          </a:stretch>
        </p:blipFill>
        <p:spPr>
          <a:xfrm>
            <a:off x="124883" y="2950633"/>
            <a:ext cx="10909300" cy="1752600"/>
          </a:xfrm>
          <a:prstGeom prst="rect">
            <a:avLst/>
          </a:prstGeom>
        </p:spPr>
      </p:pic>
      <p:sp>
        <p:nvSpPr>
          <p:cNvPr id="12" name="TextBox 11">
            <a:extLst>
              <a:ext uri="{FF2B5EF4-FFF2-40B4-BE49-F238E27FC236}">
                <a16:creationId xmlns:a16="http://schemas.microsoft.com/office/drawing/2014/main" id="{BE7817C0-0B60-2620-6EDF-53B5FB69E8BF}"/>
              </a:ext>
            </a:extLst>
          </p:cNvPr>
          <p:cNvSpPr txBox="1"/>
          <p:nvPr/>
        </p:nvSpPr>
        <p:spPr>
          <a:xfrm>
            <a:off x="88900" y="4779433"/>
            <a:ext cx="1073573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Group the birth records by gender and calculate the average birth weight for each gender.</a:t>
            </a:r>
            <a:endParaRPr lang="en-US" sz="2200">
              <a:solidFill>
                <a:schemeClr val="bg1"/>
              </a:solidFill>
            </a:endParaRPr>
          </a:p>
          <a:p>
            <a:pPr algn="l"/>
            <a:endParaRPr lang="en-US">
              <a:ea typeface="Calibri"/>
              <a:cs typeface="Calibri"/>
            </a:endParaRPr>
          </a:p>
        </p:txBody>
      </p:sp>
      <p:pic>
        <p:nvPicPr>
          <p:cNvPr id="13" name="Picture 12" descr="A black screen with white text&#10;&#10;Description automatically generated">
            <a:extLst>
              <a:ext uri="{FF2B5EF4-FFF2-40B4-BE49-F238E27FC236}">
                <a16:creationId xmlns:a16="http://schemas.microsoft.com/office/drawing/2014/main" id="{8074A8CC-E29C-A5F1-EE99-65133C45B850}"/>
              </a:ext>
            </a:extLst>
          </p:cNvPr>
          <p:cNvPicPr>
            <a:picLocks noChangeAspect="1"/>
          </p:cNvPicPr>
          <p:nvPr/>
        </p:nvPicPr>
        <p:blipFill>
          <a:blip r:embed="rId5"/>
          <a:stretch>
            <a:fillRect/>
          </a:stretch>
        </p:blipFill>
        <p:spPr>
          <a:xfrm>
            <a:off x="229130" y="5223404"/>
            <a:ext cx="10802408" cy="1474259"/>
          </a:xfrm>
          <a:prstGeom prst="rect">
            <a:avLst/>
          </a:prstGeom>
        </p:spPr>
      </p:pic>
    </p:spTree>
    <p:extLst>
      <p:ext uri="{BB962C8B-B14F-4D97-AF65-F5344CB8AC3E}">
        <p14:creationId xmlns:p14="http://schemas.microsoft.com/office/powerpoint/2010/main" val="364698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2805146" y="-162200"/>
            <a:ext cx="7491761" cy="2240952"/>
          </a:xfrm>
        </p:spPr>
        <p:txBody>
          <a:bodyPr anchor="b">
            <a:normAutofit/>
          </a:bodyPr>
          <a:lstStyle/>
          <a:p>
            <a:pPr algn="l"/>
            <a:r>
              <a:rPr lang="en-US" sz="6000" b="1" u="sng" dirty="0">
                <a:latin typeface="Times New Roman"/>
                <a:ea typeface="+mj-lt"/>
                <a:cs typeface="+mj-lt"/>
              </a:rPr>
              <a:t>Problem Statement</a:t>
            </a:r>
            <a:endParaRPr lang="en-US" sz="6000" b="1" u="sng" dirty="0">
              <a:latin typeface="Times New Roman"/>
            </a:endParaRPr>
          </a:p>
          <a:p>
            <a:pPr algn="l"/>
            <a:endParaRPr lang="en-US" sz="6000" dirty="0">
              <a:solidFill>
                <a:srgbClr val="FFFFFF"/>
              </a:solidFill>
            </a:endParaRPr>
          </a:p>
        </p:txBody>
      </p:sp>
      <p:sp>
        <p:nvSpPr>
          <p:cNvPr id="9" name="Subtitle 8">
            <a:extLst>
              <a:ext uri="{FF2B5EF4-FFF2-40B4-BE49-F238E27FC236}">
                <a16:creationId xmlns:a16="http://schemas.microsoft.com/office/drawing/2014/main" id="{8AB10DAE-0B52-AE27-84B7-7CEC2445AC91}"/>
              </a:ext>
            </a:extLst>
          </p:cNvPr>
          <p:cNvSpPr>
            <a:spLocks noGrp="1"/>
          </p:cNvSpPr>
          <p:nvPr>
            <p:ph type="subTitle" idx="1"/>
          </p:nvPr>
        </p:nvSpPr>
        <p:spPr>
          <a:xfrm>
            <a:off x="1306160" y="1552363"/>
            <a:ext cx="9816237" cy="3902785"/>
          </a:xfrm>
        </p:spPr>
        <p:txBody>
          <a:bodyPr vert="horz" lIns="91440" tIns="45720" rIns="91440" bIns="45720" rtlCol="0" anchor="t">
            <a:noAutofit/>
          </a:bodyPr>
          <a:lstStyle/>
          <a:p>
            <a:pPr algn="l"/>
            <a:r>
              <a:rPr lang="en-US" sz="2200" dirty="0">
                <a:solidFill>
                  <a:srgbClr val="FFFFFF"/>
                </a:solidFill>
                <a:latin typeface="Times New Roman"/>
                <a:ea typeface="+mn-lt"/>
                <a:cs typeface="+mn-lt"/>
              </a:rPr>
              <a:t>The current manual or outdated system for managing birth and OPD records in hospitals leads to data inaccuracies, inefficiency, and delays in patient care. Manual processes are prone to errors, making it difficult to ensure compliance with legal requirements like birth certificates. Additionally, physical records are at risk of loss or damage, compromising data integrity. The lack of a centralized, digital system results in slow information retrieval and operational inefficiencies. Ensuring the security and privacy of sensitive patient data is also a challenge in these traditional </a:t>
            </a:r>
            <a:r>
              <a:rPr lang="en-US" sz="2200" dirty="0" err="1">
                <a:solidFill>
                  <a:srgbClr val="FFFFFF"/>
                </a:solidFill>
                <a:latin typeface="Times New Roman"/>
                <a:ea typeface="+mn-lt"/>
                <a:cs typeface="+mn-lt"/>
              </a:rPr>
              <a:t>systems.The</a:t>
            </a:r>
            <a:r>
              <a:rPr lang="en-US" sz="2200" dirty="0">
                <a:solidFill>
                  <a:srgbClr val="FFFFFF"/>
                </a:solidFill>
                <a:latin typeface="Times New Roman"/>
                <a:ea typeface="+mn-lt"/>
                <a:cs typeface="+mn-lt"/>
              </a:rPr>
              <a:t> Hospital Management System aims to address these issues by providing a digital solution that offers accurate, efficient, and secure management of hospital records and workflows.</a:t>
            </a:r>
            <a:endParaRPr lang="en-US" dirty="0">
              <a:latin typeface="Times New Roman"/>
            </a:endParaRPr>
          </a:p>
          <a:p>
            <a:pPr algn="l"/>
            <a:endParaRPr lang="en-US" sz="2200" dirty="0">
              <a:solidFill>
                <a:srgbClr val="FFFFFF"/>
              </a:solidFill>
              <a:ea typeface="Calibri"/>
              <a:cs typeface="Calibri"/>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16550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0" y="131233"/>
            <a:ext cx="9639300"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tx2"/>
                </a:solidFill>
                <a:latin typeface="Times New Roman"/>
                <a:cs typeface="Times New Roman"/>
              </a:rPr>
              <a:t>6. UNION , INTERSECT &amp; MINUS:</a:t>
            </a:r>
            <a:endParaRPr lang="en-US" sz="2800">
              <a:solidFill>
                <a:schemeClr val="tx2"/>
              </a:solidFill>
            </a:endParaRPr>
          </a:p>
          <a:p>
            <a:pPr>
              <a:buFont typeface="Arial"/>
            </a:pPr>
            <a:endParaRPr lang="en-US" sz="2200">
              <a:solidFill>
                <a:schemeClr val="bg1"/>
              </a:solidFill>
              <a:latin typeface="Times New Roman"/>
              <a:cs typeface="Times New Roman"/>
            </a:endParaRPr>
          </a:p>
        </p:txBody>
      </p:sp>
      <p:sp>
        <p:nvSpPr>
          <p:cNvPr id="6" name="TextBox 5">
            <a:extLst>
              <a:ext uri="{FF2B5EF4-FFF2-40B4-BE49-F238E27FC236}">
                <a16:creationId xmlns:a16="http://schemas.microsoft.com/office/drawing/2014/main" id="{F1886C5C-EB45-3257-DC2D-562559576F5F}"/>
              </a:ext>
            </a:extLst>
          </p:cNvPr>
          <p:cNvSpPr txBox="1"/>
          <p:nvPr/>
        </p:nvSpPr>
        <p:spPr>
          <a:xfrm>
            <a:off x="118533" y="554567"/>
            <a:ext cx="101938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Combine records from two tables, </a:t>
            </a:r>
            <a:r>
              <a:rPr lang="en-US" sz="2200" err="1">
                <a:solidFill>
                  <a:schemeClr val="bg1"/>
                </a:solidFill>
                <a:latin typeface="Times New Roman"/>
                <a:cs typeface="Times New Roman"/>
              </a:rPr>
              <a:t>e.g</a:t>
            </a:r>
            <a:r>
              <a:rPr lang="en-US" sz="2200">
                <a:solidFill>
                  <a:schemeClr val="bg1"/>
                </a:solidFill>
                <a:latin typeface="Times New Roman"/>
                <a:cs typeface="Times New Roman"/>
              </a:rPr>
              <a:t> , retrieve names of both patients and doctors.</a:t>
            </a:r>
            <a:endParaRPr lang="en-US" sz="2200">
              <a:solidFill>
                <a:schemeClr val="bg1"/>
              </a:solidFill>
            </a:endParaRPr>
          </a:p>
          <a:p>
            <a:pPr algn="l"/>
            <a:endParaRPr lang="en-US">
              <a:ea typeface="Calibri"/>
              <a:cs typeface="Calibri"/>
            </a:endParaRPr>
          </a:p>
        </p:txBody>
      </p:sp>
      <p:pic>
        <p:nvPicPr>
          <p:cNvPr id="8" name="Picture 7" descr="A screenshot of a computer&#10;&#10;Description automatically generated">
            <a:extLst>
              <a:ext uri="{FF2B5EF4-FFF2-40B4-BE49-F238E27FC236}">
                <a16:creationId xmlns:a16="http://schemas.microsoft.com/office/drawing/2014/main" id="{0A9BFDC8-D919-E535-E9CF-83AED2C3C64E}"/>
              </a:ext>
            </a:extLst>
          </p:cNvPr>
          <p:cNvPicPr>
            <a:picLocks noChangeAspect="1"/>
          </p:cNvPicPr>
          <p:nvPr/>
        </p:nvPicPr>
        <p:blipFill>
          <a:blip r:embed="rId3"/>
          <a:stretch>
            <a:fillRect/>
          </a:stretch>
        </p:blipFill>
        <p:spPr>
          <a:xfrm>
            <a:off x="221721" y="994305"/>
            <a:ext cx="10690225" cy="2524125"/>
          </a:xfrm>
          <a:prstGeom prst="rect">
            <a:avLst/>
          </a:prstGeom>
        </p:spPr>
      </p:pic>
      <p:sp>
        <p:nvSpPr>
          <p:cNvPr id="9" name="TextBox 8">
            <a:extLst>
              <a:ext uri="{FF2B5EF4-FFF2-40B4-BE49-F238E27FC236}">
                <a16:creationId xmlns:a16="http://schemas.microsoft.com/office/drawing/2014/main" id="{0857E8B6-E6DC-FB89-543F-C619D86A978A}"/>
              </a:ext>
            </a:extLst>
          </p:cNvPr>
          <p:cNvSpPr txBox="1"/>
          <p:nvPr/>
        </p:nvSpPr>
        <p:spPr>
          <a:xfrm>
            <a:off x="118533" y="3547533"/>
            <a:ext cx="9245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Find patients and doctors who have the same name.</a:t>
            </a:r>
            <a:endParaRPr lang="en-US" sz="2200">
              <a:solidFill>
                <a:schemeClr val="bg1"/>
              </a:solidFill>
              <a:ea typeface="Calibri"/>
              <a:cs typeface="Calibri"/>
            </a:endParaRPr>
          </a:p>
          <a:p>
            <a:pPr algn="l"/>
            <a:endParaRPr lang="en-US">
              <a:ea typeface="Calibri"/>
              <a:cs typeface="Calibri"/>
            </a:endParaRPr>
          </a:p>
        </p:txBody>
      </p:sp>
      <p:pic>
        <p:nvPicPr>
          <p:cNvPr id="11" name="Picture 10" descr="A black screen with white text&#10;&#10;Description automatically generated">
            <a:extLst>
              <a:ext uri="{FF2B5EF4-FFF2-40B4-BE49-F238E27FC236}">
                <a16:creationId xmlns:a16="http://schemas.microsoft.com/office/drawing/2014/main" id="{0E7A4479-2ABF-E574-003A-33062064FA04}"/>
              </a:ext>
            </a:extLst>
          </p:cNvPr>
          <p:cNvPicPr>
            <a:picLocks noChangeAspect="1"/>
          </p:cNvPicPr>
          <p:nvPr/>
        </p:nvPicPr>
        <p:blipFill>
          <a:blip r:embed="rId4"/>
          <a:stretch>
            <a:fillRect/>
          </a:stretch>
        </p:blipFill>
        <p:spPr>
          <a:xfrm>
            <a:off x="221723" y="4043892"/>
            <a:ext cx="10690223" cy="2038350"/>
          </a:xfrm>
          <a:prstGeom prst="rect">
            <a:avLst/>
          </a:prstGeom>
        </p:spPr>
      </p:pic>
    </p:spTree>
    <p:extLst>
      <p:ext uri="{BB962C8B-B14F-4D97-AF65-F5344CB8AC3E}">
        <p14:creationId xmlns:p14="http://schemas.microsoft.com/office/powerpoint/2010/main" val="2855667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110066" y="232833"/>
            <a:ext cx="96393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solidFill>
                  <a:schemeClr val="bg1"/>
                </a:solidFill>
                <a:latin typeface="Times New Roman"/>
                <a:cs typeface="Times New Roman"/>
              </a:rPr>
              <a:t>Find patients whose names are not listed as doctors.</a:t>
            </a:r>
          </a:p>
          <a:p>
            <a:endParaRPr lang="en-US">
              <a:solidFill>
                <a:srgbClr val="000000"/>
              </a:solidFill>
              <a:latin typeface="Calibri"/>
              <a:ea typeface="Calibri"/>
              <a:cs typeface="Calibri"/>
            </a:endParaRPr>
          </a:p>
        </p:txBody>
      </p:sp>
      <p:pic>
        <p:nvPicPr>
          <p:cNvPr id="6" name="Picture 5" descr="A black screen with white text&#10;&#10;Description automatically generated">
            <a:extLst>
              <a:ext uri="{FF2B5EF4-FFF2-40B4-BE49-F238E27FC236}">
                <a16:creationId xmlns:a16="http://schemas.microsoft.com/office/drawing/2014/main" id="{15AA088C-8F2D-5F23-F0F4-AC49CAAFD517}"/>
              </a:ext>
            </a:extLst>
          </p:cNvPr>
          <p:cNvPicPr>
            <a:picLocks noChangeAspect="1"/>
          </p:cNvPicPr>
          <p:nvPr/>
        </p:nvPicPr>
        <p:blipFill>
          <a:blip r:embed="rId3"/>
          <a:stretch>
            <a:fillRect/>
          </a:stretch>
        </p:blipFill>
        <p:spPr>
          <a:xfrm>
            <a:off x="216430" y="791104"/>
            <a:ext cx="10633075" cy="2143125"/>
          </a:xfrm>
          <a:prstGeom prst="rect">
            <a:avLst/>
          </a:prstGeom>
        </p:spPr>
      </p:pic>
    </p:spTree>
    <p:extLst>
      <p:ext uri="{BB962C8B-B14F-4D97-AF65-F5344CB8AC3E}">
        <p14:creationId xmlns:p14="http://schemas.microsoft.com/office/powerpoint/2010/main" val="9357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24702" y="1251041"/>
            <a:ext cx="10416191" cy="689623"/>
          </a:xfrm>
        </p:spPr>
        <p:txBody>
          <a:bodyPr anchor="b">
            <a:normAutofit/>
          </a:bodyPr>
          <a:lstStyle/>
          <a:p>
            <a:pPr algn="l"/>
            <a:r>
              <a:rPr lang="en-US" sz="2800" b="1">
                <a:latin typeface="Times New Roman"/>
                <a:cs typeface="Times New Roman"/>
              </a:rPr>
              <a:t>7. JOINS ( INNER , LEFT , RIGHT , FULL OUTER ) :</a:t>
            </a:r>
            <a:endParaRPr lang="en-US" sz="2800"/>
          </a:p>
          <a:p>
            <a:pPr algn="l"/>
            <a:endParaRPr lang="en-US" sz="2800" b="1">
              <a:latin typeface="Times New Roman"/>
              <a:cs typeface="Times New Roman"/>
            </a:endParaRPr>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125789" y="897466"/>
            <a:ext cx="10650365"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sz="2200" dirty="0">
                <a:solidFill>
                  <a:schemeClr val="bg1"/>
                </a:solidFill>
                <a:latin typeface="Times New Roman" panose="02020603050405020304" pitchFamily="18" charset="0"/>
                <a:ea typeface="Calibri"/>
                <a:cs typeface="Times New Roman" panose="02020603050405020304" pitchFamily="18" charset="0"/>
              </a:rPr>
              <a:t>Retrieve patient names and birth dates for those who have a matching birth record.</a:t>
            </a:r>
          </a:p>
        </p:txBody>
      </p:sp>
      <p:pic>
        <p:nvPicPr>
          <p:cNvPr id="4" name="Picture 3">
            <a:extLst>
              <a:ext uri="{FF2B5EF4-FFF2-40B4-BE49-F238E27FC236}">
                <a16:creationId xmlns:a16="http://schemas.microsoft.com/office/drawing/2014/main" id="{B4485ED4-4D59-47DE-7046-7899DF47A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9238" y="1432812"/>
            <a:ext cx="10291655" cy="1805462"/>
          </a:xfrm>
          <a:prstGeom prst="rect">
            <a:avLst/>
          </a:prstGeom>
        </p:spPr>
      </p:pic>
      <p:sp>
        <p:nvSpPr>
          <p:cNvPr id="5" name="TextBox 4">
            <a:extLst>
              <a:ext uri="{FF2B5EF4-FFF2-40B4-BE49-F238E27FC236}">
                <a16:creationId xmlns:a16="http://schemas.microsoft.com/office/drawing/2014/main" id="{452D576E-70A3-F0E3-EA64-4C3CA5D71773}"/>
              </a:ext>
            </a:extLst>
          </p:cNvPr>
          <p:cNvSpPr txBox="1"/>
          <p:nvPr/>
        </p:nvSpPr>
        <p:spPr>
          <a:xfrm>
            <a:off x="126999" y="3327400"/>
            <a:ext cx="116205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sz="2200" dirty="0">
                <a:solidFill>
                  <a:schemeClr val="bg1"/>
                </a:solidFill>
                <a:latin typeface="Times New Roman" panose="02020603050405020304" pitchFamily="18" charset="0"/>
                <a:ea typeface="Calibri"/>
                <a:cs typeface="Times New Roman" panose="02020603050405020304" pitchFamily="18" charset="0"/>
              </a:rPr>
              <a:t>Retrieve all patient names and their birth dates, including patients without birth records.</a:t>
            </a:r>
          </a:p>
        </p:txBody>
      </p:sp>
      <p:pic>
        <p:nvPicPr>
          <p:cNvPr id="6" name="Picture 5">
            <a:extLst>
              <a:ext uri="{FF2B5EF4-FFF2-40B4-BE49-F238E27FC236}">
                <a16:creationId xmlns:a16="http://schemas.microsoft.com/office/drawing/2014/main" id="{97BCFFFE-581D-549F-C0FC-B0F52ACE8F8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9238" y="3823758"/>
            <a:ext cx="10291655" cy="2136776"/>
          </a:xfrm>
          <a:prstGeom prst="rect">
            <a:avLst/>
          </a:prstGeom>
        </p:spPr>
      </p:pic>
    </p:spTree>
    <p:extLst>
      <p:ext uri="{BB962C8B-B14F-4D97-AF65-F5344CB8AC3E}">
        <p14:creationId xmlns:p14="http://schemas.microsoft.com/office/powerpoint/2010/main" val="1400960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1210" y="126395"/>
            <a:ext cx="10065657"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dirty="0">
                <a:solidFill>
                  <a:schemeClr val="bg1"/>
                </a:solidFill>
                <a:latin typeface="Times New Roman"/>
                <a:cs typeface="Times New Roman"/>
              </a:rPr>
              <a:t>Retrieve all birth records and their corresponding patient names, including birth records without matching patients.</a:t>
            </a:r>
          </a:p>
          <a:p>
            <a:pPr algn="l"/>
            <a:endParaRPr lang="en-US" dirty="0">
              <a:ea typeface="Calibri"/>
              <a:cs typeface="Calibri"/>
            </a:endParaRPr>
          </a:p>
        </p:txBody>
      </p:sp>
      <p:sp>
        <p:nvSpPr>
          <p:cNvPr id="5" name="TextBox 4">
            <a:extLst>
              <a:ext uri="{FF2B5EF4-FFF2-40B4-BE49-F238E27FC236}">
                <a16:creationId xmlns:a16="http://schemas.microsoft.com/office/drawing/2014/main" id="{452D576E-70A3-F0E3-EA64-4C3CA5D71773}"/>
              </a:ext>
            </a:extLst>
          </p:cNvPr>
          <p:cNvSpPr txBox="1"/>
          <p:nvPr/>
        </p:nvSpPr>
        <p:spPr>
          <a:xfrm>
            <a:off x="-1" y="3272972"/>
            <a:ext cx="116205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sz="2200" dirty="0">
                <a:solidFill>
                  <a:schemeClr val="bg1"/>
                </a:solidFill>
                <a:latin typeface="Times New Roman" panose="02020603050405020304" pitchFamily="18" charset="0"/>
                <a:ea typeface="Calibri"/>
                <a:cs typeface="Times New Roman" panose="02020603050405020304" pitchFamily="18" charset="0"/>
              </a:rPr>
              <a:t>Retrieve all patient names and birth dates, including those without matches in either table.</a:t>
            </a:r>
          </a:p>
        </p:txBody>
      </p:sp>
      <p:pic>
        <p:nvPicPr>
          <p:cNvPr id="9" name="Picture 8">
            <a:extLst>
              <a:ext uri="{FF2B5EF4-FFF2-40B4-BE49-F238E27FC236}">
                <a16:creationId xmlns:a16="http://schemas.microsoft.com/office/drawing/2014/main" id="{C00A94B3-EDB8-322B-E2F1-4FB1DDF79B1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36537" y="983079"/>
            <a:ext cx="10421710" cy="2080342"/>
          </a:xfrm>
          <a:prstGeom prst="rect">
            <a:avLst/>
          </a:prstGeom>
        </p:spPr>
      </p:pic>
      <p:pic>
        <p:nvPicPr>
          <p:cNvPr id="11" name="Picture 10">
            <a:extLst>
              <a:ext uri="{FF2B5EF4-FFF2-40B4-BE49-F238E27FC236}">
                <a16:creationId xmlns:a16="http://schemas.microsoft.com/office/drawing/2014/main" id="{BB3FDB4D-21BF-535A-5A28-9829B3001FFA}"/>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36537" y="3794352"/>
            <a:ext cx="10421710" cy="2398939"/>
          </a:xfrm>
          <a:prstGeom prst="rect">
            <a:avLst/>
          </a:prstGeom>
        </p:spPr>
      </p:pic>
    </p:spTree>
    <p:extLst>
      <p:ext uri="{BB962C8B-B14F-4D97-AF65-F5344CB8AC3E}">
        <p14:creationId xmlns:p14="http://schemas.microsoft.com/office/powerpoint/2010/main" val="40561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67035" y="1479641"/>
            <a:ext cx="10416191" cy="689623"/>
          </a:xfrm>
        </p:spPr>
        <p:txBody>
          <a:bodyPr anchor="b">
            <a:normAutofit/>
          </a:bodyPr>
          <a:lstStyle/>
          <a:p>
            <a:pPr algn="l"/>
            <a:r>
              <a:rPr lang="en-US" sz="2800" b="1">
                <a:latin typeface="Times New Roman"/>
                <a:cs typeface="Times New Roman"/>
              </a:rPr>
              <a:t>8. VIEWS :</a:t>
            </a:r>
            <a:endParaRPr lang="en-US"/>
          </a:p>
          <a:p>
            <a:pPr algn="l"/>
            <a:endParaRPr lang="en-US" sz="2800" b="1">
              <a:latin typeface="Times New Roman"/>
              <a:cs typeface="Times New Roman"/>
            </a:endParaRPr>
          </a:p>
          <a:p>
            <a:pPr algn="l"/>
            <a:endParaRPr lang="en-US" sz="2800" b="1">
              <a:latin typeface="Times New Roman"/>
              <a:cs typeface="Times New Roman"/>
            </a:endParaRPr>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DEA79FA5-BAB3-C325-88F9-2ECF27C8218E}"/>
              </a:ext>
            </a:extLst>
          </p:cNvPr>
          <p:cNvSpPr txBox="1"/>
          <p:nvPr/>
        </p:nvSpPr>
        <p:spPr>
          <a:xfrm>
            <a:off x="7257" y="431799"/>
            <a:ext cx="9639300"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solidFill>
                  <a:schemeClr val="bg1"/>
                </a:solidFill>
                <a:latin typeface="Times New Roman"/>
                <a:cs typeface="Times New Roman"/>
              </a:rPr>
              <a:t>Create a view that shows patient names, their birth details .</a:t>
            </a:r>
          </a:p>
          <a:p>
            <a:pPr marL="285750" indent="-285750">
              <a:buFont typeface="Arial"/>
              <a:buChar char="•"/>
            </a:pPr>
            <a:endParaRPr lang="en-US" sz="2200">
              <a:solidFill>
                <a:schemeClr val="bg1"/>
              </a:solidFill>
              <a:latin typeface="Times New Roman"/>
              <a:cs typeface="Times New Roman"/>
            </a:endParaRPr>
          </a:p>
          <a:p>
            <a:pPr algn="l"/>
            <a:endParaRPr lang="en-US">
              <a:ea typeface="Calibri"/>
              <a:cs typeface="Calibri"/>
            </a:endParaRPr>
          </a:p>
        </p:txBody>
      </p:sp>
      <p:sp>
        <p:nvSpPr>
          <p:cNvPr id="5" name="TextBox 4">
            <a:extLst>
              <a:ext uri="{FF2B5EF4-FFF2-40B4-BE49-F238E27FC236}">
                <a16:creationId xmlns:a16="http://schemas.microsoft.com/office/drawing/2014/main" id="{452D576E-70A3-F0E3-EA64-4C3CA5D71773}"/>
              </a:ext>
            </a:extLst>
          </p:cNvPr>
          <p:cNvSpPr txBox="1"/>
          <p:nvPr/>
        </p:nvSpPr>
        <p:spPr>
          <a:xfrm>
            <a:off x="169333" y="3547533"/>
            <a:ext cx="11620500"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tx2"/>
                </a:solidFill>
                <a:latin typeface="Times New Roman"/>
                <a:cs typeface="Times New Roman"/>
              </a:rPr>
              <a:t>9. </a:t>
            </a:r>
            <a:r>
              <a:rPr lang="en-US" sz="2800" b="1">
                <a:solidFill>
                  <a:schemeClr val="tx2"/>
                </a:solidFill>
                <a:latin typeface="Times New Roman"/>
                <a:cs typeface="Times New Roman"/>
              </a:rPr>
              <a:t>INDEXEX :</a:t>
            </a:r>
            <a:endParaRPr lang="en-US" sz="2800">
              <a:solidFill>
                <a:schemeClr val="tx2"/>
              </a:solidFill>
              <a:latin typeface="Times New Roman"/>
              <a:cs typeface="Times New Roman"/>
            </a:endParaRPr>
          </a:p>
          <a:p>
            <a:pPr marL="285750" indent="-285750">
              <a:buFont typeface="Arial"/>
              <a:buChar char="•"/>
            </a:pPr>
            <a:endParaRPr lang="en-US" sz="2200">
              <a:solidFill>
                <a:schemeClr val="bg1"/>
              </a:solidFill>
              <a:latin typeface="Times New Roman"/>
              <a:cs typeface="Times New Roman"/>
            </a:endParaRPr>
          </a:p>
          <a:p>
            <a:pPr algn="l"/>
            <a:endParaRPr lang="en-US">
              <a:ea typeface="Calibri"/>
              <a:cs typeface="Calibri"/>
            </a:endParaRPr>
          </a:p>
        </p:txBody>
      </p:sp>
      <p:pic>
        <p:nvPicPr>
          <p:cNvPr id="3" name="Picture 2" descr="A screenshot of a computer&#10;&#10;Description automatically generated">
            <a:extLst>
              <a:ext uri="{FF2B5EF4-FFF2-40B4-BE49-F238E27FC236}">
                <a16:creationId xmlns:a16="http://schemas.microsoft.com/office/drawing/2014/main" id="{C0D7DF25-C0AC-83CE-047C-A39E348154AC}"/>
              </a:ext>
            </a:extLst>
          </p:cNvPr>
          <p:cNvPicPr>
            <a:picLocks noChangeAspect="1"/>
          </p:cNvPicPr>
          <p:nvPr/>
        </p:nvPicPr>
        <p:blipFill>
          <a:blip r:embed="rId3"/>
          <a:stretch>
            <a:fillRect/>
          </a:stretch>
        </p:blipFill>
        <p:spPr>
          <a:xfrm>
            <a:off x="170921" y="868891"/>
            <a:ext cx="10334625" cy="2605617"/>
          </a:xfrm>
          <a:prstGeom prst="rect">
            <a:avLst/>
          </a:prstGeom>
        </p:spPr>
      </p:pic>
      <p:sp>
        <p:nvSpPr>
          <p:cNvPr id="8" name="TextBox 7">
            <a:extLst>
              <a:ext uri="{FF2B5EF4-FFF2-40B4-BE49-F238E27FC236}">
                <a16:creationId xmlns:a16="http://schemas.microsoft.com/office/drawing/2014/main" id="{D399721D-D805-1CAF-5665-5EB9A7301496}"/>
              </a:ext>
            </a:extLst>
          </p:cNvPr>
          <p:cNvSpPr txBox="1"/>
          <p:nvPr/>
        </p:nvSpPr>
        <p:spPr>
          <a:xfrm>
            <a:off x="169333" y="3983567"/>
            <a:ext cx="916516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200">
                <a:solidFill>
                  <a:schemeClr val="bg1"/>
                </a:solidFill>
                <a:latin typeface="Times New Roman"/>
                <a:cs typeface="Times New Roman"/>
              </a:rPr>
              <a:t>Create an index on the Patients table for faster searching by name.</a:t>
            </a:r>
            <a:endParaRPr lang="en-US" sz="2200">
              <a:solidFill>
                <a:schemeClr val="bg1"/>
              </a:solidFill>
            </a:endParaRPr>
          </a:p>
          <a:p>
            <a:pPr algn="l"/>
            <a:endParaRPr lang="en-US">
              <a:ea typeface="Calibri"/>
              <a:cs typeface="Calibri"/>
            </a:endParaRPr>
          </a:p>
        </p:txBody>
      </p:sp>
      <p:pic>
        <p:nvPicPr>
          <p:cNvPr id="9" name="Picture 8" descr="A computer screen with white text&#10;&#10;Description automatically generated">
            <a:extLst>
              <a:ext uri="{FF2B5EF4-FFF2-40B4-BE49-F238E27FC236}">
                <a16:creationId xmlns:a16="http://schemas.microsoft.com/office/drawing/2014/main" id="{A95EC1A1-3FD7-5E2A-4ABE-D14F00EF011A}"/>
              </a:ext>
            </a:extLst>
          </p:cNvPr>
          <p:cNvPicPr>
            <a:picLocks noChangeAspect="1"/>
          </p:cNvPicPr>
          <p:nvPr/>
        </p:nvPicPr>
        <p:blipFill>
          <a:blip r:embed="rId4"/>
          <a:stretch>
            <a:fillRect/>
          </a:stretch>
        </p:blipFill>
        <p:spPr>
          <a:xfrm>
            <a:off x="205317" y="4477279"/>
            <a:ext cx="10333567" cy="2170642"/>
          </a:xfrm>
          <a:prstGeom prst="rect">
            <a:avLst/>
          </a:prstGeom>
        </p:spPr>
      </p:pic>
    </p:spTree>
    <p:extLst>
      <p:ext uri="{BB962C8B-B14F-4D97-AF65-F5344CB8AC3E}">
        <p14:creationId xmlns:p14="http://schemas.microsoft.com/office/powerpoint/2010/main" val="1105453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0" y="4802"/>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3045702" y="1801374"/>
            <a:ext cx="10416191" cy="689623"/>
          </a:xfrm>
        </p:spPr>
        <p:txBody>
          <a:bodyPr vert="horz" lIns="91440" tIns="45720" rIns="91440" bIns="45720" rtlCol="0" anchor="b">
            <a:noAutofit/>
          </a:bodyPr>
          <a:lstStyle/>
          <a:p>
            <a:pPr algn="l"/>
            <a:r>
              <a:rPr lang="en-US" sz="6000" b="1" u="sng">
                <a:latin typeface="Times New Roman"/>
                <a:cs typeface="Times New Roman"/>
              </a:rPr>
              <a:t>CONCLUSION</a:t>
            </a:r>
          </a:p>
          <a:p>
            <a:pPr algn="l"/>
            <a:endParaRPr lang="en-US" sz="2800" b="1">
              <a:latin typeface="Times New Roman"/>
              <a:cs typeface="Times New Roman"/>
            </a:endParaRPr>
          </a:p>
          <a:p>
            <a:pPr algn="l"/>
            <a:endParaRPr lang="en-US" sz="6000">
              <a:solidFill>
                <a:srgbClr val="FFFFFF"/>
              </a:solidFil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A077D149-8979-0659-A92C-E25B5BCEE654}"/>
              </a:ext>
            </a:extLst>
          </p:cNvPr>
          <p:cNvSpPr txBox="1"/>
          <p:nvPr/>
        </p:nvSpPr>
        <p:spPr>
          <a:xfrm>
            <a:off x="1066800" y="1464733"/>
            <a:ext cx="10833100"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dirty="0">
                <a:solidFill>
                  <a:schemeClr val="bg1"/>
                </a:solidFill>
                <a:latin typeface="Times New Roman" panose="02020603050405020304" pitchFamily="18" charset="0"/>
                <a:ea typeface="+mn-lt"/>
                <a:cs typeface="Times New Roman" panose="02020603050405020304" pitchFamily="18" charset="0"/>
              </a:rPr>
              <a:t>Hence, we have successfully implemented the Hospital Management System (HMS), which helps in centralizing the data required for managing various tasks in a healthcare institution.</a:t>
            </a:r>
            <a:endParaRPr lang="en-US" sz="2200" dirty="0">
              <a:solidFill>
                <a:schemeClr val="bg1"/>
              </a:solidFill>
              <a:latin typeface="Times New Roman" panose="02020603050405020304" pitchFamily="18" charset="0"/>
              <a:ea typeface="Calibri"/>
              <a:cs typeface="Times New Roman" panose="02020603050405020304" pitchFamily="18" charset="0"/>
            </a:endParaRPr>
          </a:p>
          <a:p>
            <a:r>
              <a:rPr lang="en-US" sz="2200" dirty="0">
                <a:solidFill>
                  <a:schemeClr val="bg1"/>
                </a:solidFill>
                <a:latin typeface="Times New Roman" panose="02020603050405020304" pitchFamily="18" charset="0"/>
                <a:ea typeface="+mn-lt"/>
                <a:cs typeface="Times New Roman" panose="02020603050405020304" pitchFamily="18" charset="0"/>
              </a:rPr>
              <a:t>Hospital Management Systems have the ability to ease the workload of hospital staff and provide up-to-date information to healthcare professionals and administrative teams. It is crucial to organize the flow of information and present it in a way that can be easily accessed and acted upon by various departments within the hospital or associated medical facilities.</a:t>
            </a:r>
            <a:endParaRPr lang="en-US" sz="2200" dirty="0">
              <a:solidFill>
                <a:schemeClr val="bg1"/>
              </a:solidFill>
              <a:latin typeface="Times New Roman" panose="02020603050405020304" pitchFamily="18" charset="0"/>
              <a:ea typeface="Calibri"/>
              <a:cs typeface="Times New Roman" panose="02020603050405020304" pitchFamily="18" charset="0"/>
            </a:endParaRPr>
          </a:p>
          <a:p>
            <a:r>
              <a:rPr lang="en-US" sz="2200" dirty="0">
                <a:solidFill>
                  <a:schemeClr val="bg1"/>
                </a:solidFill>
                <a:latin typeface="Times New Roman" panose="02020603050405020304" pitchFamily="18" charset="0"/>
                <a:ea typeface="+mn-lt"/>
                <a:cs typeface="Times New Roman" panose="02020603050405020304" pitchFamily="18" charset="0"/>
              </a:rPr>
              <a:t>We have successfully implemented several functionalities, including patient record management, appointment scheduling, and billing processes, resulting in a fully functional database management system for hospitals. This ensures better coordination, enhanced healthcare delivery, and improved patient care.</a:t>
            </a:r>
            <a:endParaRPr lang="en-US" sz="2200" dirty="0">
              <a:solidFill>
                <a:schemeClr val="bg1"/>
              </a:solidFill>
              <a:latin typeface="Times New Roman" panose="02020603050405020304" pitchFamily="18" charset="0"/>
              <a:cs typeface="Times New Roman" panose="02020603050405020304" pitchFamily="18" charset="0"/>
            </a:endParaRPr>
          </a:p>
          <a:p>
            <a:pPr algn="l"/>
            <a:endParaRPr lang="en-US" dirty="0">
              <a:ea typeface="Calibri"/>
              <a:cs typeface="Calibri"/>
            </a:endParaRPr>
          </a:p>
        </p:txBody>
      </p:sp>
      <p:sp>
        <p:nvSpPr>
          <p:cNvPr id="11" name="TextBox 10">
            <a:extLst>
              <a:ext uri="{FF2B5EF4-FFF2-40B4-BE49-F238E27FC236}">
                <a16:creationId xmlns:a16="http://schemas.microsoft.com/office/drawing/2014/main" id="{DBC9ED21-651E-07BB-C598-0CA69F48D014}"/>
              </a:ext>
            </a:extLst>
          </p:cNvPr>
          <p:cNvSpPr txBox="1"/>
          <p:nvPr/>
        </p:nvSpPr>
        <p:spPr>
          <a:xfrm>
            <a:off x="5524500" y="5215466"/>
            <a:ext cx="66675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tx2"/>
                </a:solidFill>
                <a:latin typeface="Times New Roman" panose="02020603050405020304" pitchFamily="18" charset="0"/>
                <a:cs typeface="Times New Roman" panose="02020603050405020304" pitchFamily="18" charset="0"/>
              </a:rPr>
              <a:t>Software Used</a:t>
            </a:r>
            <a:r>
              <a:rPr lang="en-US" sz="2800" b="1" dirty="0">
                <a:solidFill>
                  <a:schemeClr val="tx2"/>
                </a:solidFill>
                <a:latin typeface="Times New Roman" panose="02020603050405020304" pitchFamily="18" charset="0"/>
                <a:cs typeface="Times New Roman" panose="02020603050405020304" pitchFamily="18" charset="0"/>
              </a:rPr>
              <a:t> :  </a:t>
            </a:r>
            <a:r>
              <a:rPr lang="en-US" sz="2800" b="1" dirty="0" err="1">
                <a:solidFill>
                  <a:schemeClr val="bg1"/>
                </a:solidFill>
                <a:latin typeface="Times New Roman" panose="02020603050405020304" pitchFamily="18" charset="0"/>
                <a:cs typeface="Times New Roman" panose="02020603050405020304" pitchFamily="18" charset="0"/>
              </a:rPr>
              <a:t>PostgresSQL</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E6EC806-47F4-3ECC-00D9-E4873F8095A6}"/>
              </a:ext>
            </a:extLst>
          </p:cNvPr>
          <p:cNvSpPr txBox="1"/>
          <p:nvPr/>
        </p:nvSpPr>
        <p:spPr>
          <a:xfrm>
            <a:off x="8868832" y="6146800"/>
            <a:ext cx="34544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Calibri"/>
              <a:buChar char="-"/>
            </a:pPr>
            <a:r>
              <a:rPr lang="en-US" sz="2800" b="1" dirty="0">
                <a:solidFill>
                  <a:schemeClr val="bg1">
                    <a:lumMod val="95000"/>
                  </a:schemeClr>
                </a:solidFill>
                <a:latin typeface="Arial"/>
                <a:ea typeface="Calibri"/>
                <a:cs typeface="Calibri"/>
              </a:rPr>
              <a:t>THANK YOU!</a:t>
            </a:r>
            <a:endParaRPr lang="en-US" sz="2800" b="1" dirty="0">
              <a:solidFill>
                <a:schemeClr val="bg1">
                  <a:lumMod val="95000"/>
                </a:schemeClr>
              </a:solidFill>
              <a:latin typeface="Arial"/>
              <a:cs typeface="Arial"/>
            </a:endParaRPr>
          </a:p>
        </p:txBody>
      </p:sp>
    </p:spTree>
    <p:extLst>
      <p:ext uri="{BB962C8B-B14F-4D97-AF65-F5344CB8AC3E}">
        <p14:creationId xmlns:p14="http://schemas.microsoft.com/office/powerpoint/2010/main" val="262959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565038" y="-987091"/>
            <a:ext cx="11079913" cy="3610622"/>
          </a:xfrm>
        </p:spPr>
        <p:txBody>
          <a:bodyPr anchor="b">
            <a:normAutofit/>
          </a:bodyPr>
          <a:lstStyle/>
          <a:p>
            <a:pPr algn="l"/>
            <a:br>
              <a:rPr lang="en-US" sz="6000" b="1" u="sng" dirty="0">
                <a:solidFill>
                  <a:schemeClr val="bg1"/>
                </a:solidFill>
                <a:latin typeface="Times New Roman"/>
                <a:cs typeface="Arial"/>
              </a:rPr>
            </a:br>
            <a:endParaRPr lang="en-US" sz="6000" b="1" u="sng" dirty="0">
              <a:solidFill>
                <a:schemeClr val="bg1"/>
              </a:solidFill>
              <a:latin typeface="Times New Roman"/>
              <a:cs typeface="Arial"/>
            </a:endParaRPr>
          </a:p>
        </p:txBody>
      </p:sp>
      <p:sp>
        <p:nvSpPr>
          <p:cNvPr id="9" name="Subtitle 8">
            <a:extLst>
              <a:ext uri="{FF2B5EF4-FFF2-40B4-BE49-F238E27FC236}">
                <a16:creationId xmlns:a16="http://schemas.microsoft.com/office/drawing/2014/main" id="{8AB10DAE-0B52-AE27-84B7-7CEC2445AC91}"/>
              </a:ext>
            </a:extLst>
          </p:cNvPr>
          <p:cNvSpPr>
            <a:spLocks noGrp="1"/>
          </p:cNvSpPr>
          <p:nvPr>
            <p:ph type="subTitle" idx="1"/>
          </p:nvPr>
        </p:nvSpPr>
        <p:spPr>
          <a:xfrm>
            <a:off x="293485" y="1171404"/>
            <a:ext cx="11375590" cy="5522462"/>
          </a:xfrm>
        </p:spPr>
        <p:txBody>
          <a:bodyPr anchor="t">
            <a:noAutofit/>
          </a:bodyPr>
          <a:lstStyle/>
          <a:p>
            <a:r>
              <a:rPr lang="en-US" sz="2200" dirty="0">
                <a:solidFill>
                  <a:schemeClr val="bg1">
                    <a:lumMod val="95000"/>
                  </a:schemeClr>
                </a:solidFill>
                <a:latin typeface="Times New Roman" panose="02020603050405020304" pitchFamily="18" charset="0"/>
                <a:cs typeface="Times New Roman" panose="02020603050405020304" pitchFamily="18" charset="0"/>
              </a:rPr>
              <a:t>A Hospital Management System (HMS) is software that simplifies managing patient records, hospital workflows, and data across different departments. It helps improve coordination, healthcare delivery, and patient care by digitizing records like births and OPD visits, reducing paperwork, and ensuring secure access to patient information.</a:t>
            </a:r>
            <a:endParaRPr lang="en-US" sz="2200" dirty="0">
              <a:solidFill>
                <a:schemeClr val="bg1">
                  <a:lumMod val="95000"/>
                </a:schemeClr>
              </a:solidFill>
              <a:latin typeface="Times New Roman" panose="02020603050405020304" pitchFamily="18" charset="0"/>
              <a:ea typeface="Calibri"/>
              <a:cs typeface="Times New Roman" panose="02020603050405020304" pitchFamily="18" charset="0"/>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CD58051-FC61-514B-4535-EDBCE672D2E8}"/>
              </a:ext>
            </a:extLst>
          </p:cNvPr>
          <p:cNvSpPr txBox="1"/>
          <p:nvPr/>
        </p:nvSpPr>
        <p:spPr>
          <a:xfrm>
            <a:off x="2846996" y="30795"/>
            <a:ext cx="6637483" cy="1015663"/>
          </a:xfrm>
          <a:prstGeom prst="rect">
            <a:avLst/>
          </a:prstGeom>
          <a:noFill/>
        </p:spPr>
        <p:txBody>
          <a:bodyPr wrap="square" rtlCol="0">
            <a:spAutoFit/>
          </a:bodyPr>
          <a:lstStyle/>
          <a:p>
            <a:r>
              <a:rPr lang="en-IN" sz="6000" b="1" u="sng" dirty="0">
                <a:solidFill>
                  <a:schemeClr val="tx2"/>
                </a:solidFill>
                <a:latin typeface="Times New Roman" panose="02020603050405020304" pitchFamily="18" charset="0"/>
                <a:cs typeface="Times New Roman" panose="02020603050405020304" pitchFamily="18" charset="0"/>
              </a:rPr>
              <a:t>INTRODUCTION</a:t>
            </a:r>
          </a:p>
        </p:txBody>
      </p:sp>
      <p:sp>
        <p:nvSpPr>
          <p:cNvPr id="4" name="Rectangle 2">
            <a:extLst>
              <a:ext uri="{FF2B5EF4-FFF2-40B4-BE49-F238E27FC236}">
                <a16:creationId xmlns:a16="http://schemas.microsoft.com/office/drawing/2014/main" id="{D5D80A44-BFB3-CD63-28D9-FAC8C956AE55}"/>
              </a:ext>
            </a:extLst>
          </p:cNvPr>
          <p:cNvSpPr>
            <a:spLocks noChangeArrowheads="1"/>
          </p:cNvSpPr>
          <p:nvPr/>
        </p:nvSpPr>
        <p:spPr bwMode="auto">
          <a:xfrm>
            <a:off x="743487" y="2623531"/>
            <a:ext cx="11196378"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Birth Record Management</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Helps record birth details, store birth certificates, and manage legal documents.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OPD (Outpatient) Record Management</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Tracks patient visits, diagnoses, treatments, prescriptions, and follow-up appointments.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Billing and Finance</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Manages billing, invoicing, and insurance claims for outpatient and in-patient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Inventory Management</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Monitors medical supplies, drugs, and equipment.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Laboratory and Diagnostics</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Handles lab tests and diagnostic results for easy access by doctors.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Staff and Doctor Scheduling</a:t>
            </a:r>
            <a:r>
              <a:rPr kumimoji="0" lang="en-US" altLang="en-US" sz="2200" b="0" i="0" u="none" strike="noStrike" cap="none" normalizeH="0" baseline="0" dirty="0">
                <a:ln>
                  <a:noFill/>
                </a:ln>
                <a:solidFill>
                  <a:schemeClr val="bg1">
                    <a:lumMod val="95000"/>
                  </a:schemeClr>
                </a:solidFill>
                <a:effectLst/>
                <a:latin typeface="Times New Roman" panose="02020603050405020304" pitchFamily="18" charset="0"/>
                <a:cs typeface="Times New Roman" panose="02020603050405020304" pitchFamily="18" charset="0"/>
              </a:rPr>
              <a:t>: Organizes work shifts, doctor appointments, and staff assignments. </a:t>
            </a:r>
          </a:p>
        </p:txBody>
      </p:sp>
    </p:spTree>
    <p:extLst>
      <p:ext uri="{BB962C8B-B14F-4D97-AF65-F5344CB8AC3E}">
        <p14:creationId xmlns:p14="http://schemas.microsoft.com/office/powerpoint/2010/main" val="1939490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3048" y="-8419"/>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itle 2">
            <a:extLst>
              <a:ext uri="{FF2B5EF4-FFF2-40B4-BE49-F238E27FC236}">
                <a16:creationId xmlns:a16="http://schemas.microsoft.com/office/drawing/2014/main" id="{C79CF932-568D-7BD5-C2C6-E635703502FB}"/>
              </a:ext>
            </a:extLst>
          </p:cNvPr>
          <p:cNvSpPr>
            <a:spLocks noGrp="1"/>
          </p:cNvSpPr>
          <p:nvPr>
            <p:ph type="ctrTitle"/>
          </p:nvPr>
        </p:nvSpPr>
        <p:spPr>
          <a:xfrm>
            <a:off x="1051367" y="-1202219"/>
            <a:ext cx="9144000" cy="2387600"/>
          </a:xfrm>
        </p:spPr>
        <p:txBody>
          <a:bodyPr>
            <a:normAutofit/>
          </a:bodyPr>
          <a:lstStyle/>
          <a:p>
            <a:r>
              <a:rPr lang="en-US" sz="6000" b="1" u="sng">
                <a:latin typeface="Times New Roman"/>
                <a:ea typeface="Calibri"/>
                <a:cs typeface="Calibri"/>
              </a:rPr>
              <a:t>OBJECTIVE</a:t>
            </a:r>
          </a:p>
        </p:txBody>
      </p:sp>
      <p:sp>
        <p:nvSpPr>
          <p:cNvPr id="2" name="TextBox 1">
            <a:extLst>
              <a:ext uri="{FF2B5EF4-FFF2-40B4-BE49-F238E27FC236}">
                <a16:creationId xmlns:a16="http://schemas.microsoft.com/office/drawing/2014/main" id="{CF94BDDE-4C77-AD9A-AA85-71B7670699BD}"/>
              </a:ext>
            </a:extLst>
          </p:cNvPr>
          <p:cNvSpPr txBox="1"/>
          <p:nvPr/>
        </p:nvSpPr>
        <p:spPr>
          <a:xfrm>
            <a:off x="694796" y="1554396"/>
            <a:ext cx="10619327" cy="4775666"/>
          </a:xfrm>
          <a:prstGeom prst="rect">
            <a:avLst/>
          </a:prstGeom>
          <a:noFill/>
        </p:spPr>
        <p:txBody>
          <a:bodyPr wrap="square" rtlCol="0">
            <a:spAutoFit/>
          </a:bodyPr>
          <a:lstStyle/>
          <a:p>
            <a:pPr marL="342900" indent="-342900">
              <a:lnSpc>
                <a:spcPct val="115000"/>
              </a:lnSpc>
              <a:spcAft>
                <a:spcPts val="800"/>
              </a:spcAft>
              <a:buFont typeface="Arial" panose="020B0604020202020204" pitchFamily="34" charset="0"/>
              <a:buChar char="•"/>
            </a:pPr>
            <a:r>
              <a:rPr lang="en-US"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To streamline birth record management by automating the process of registering births, issuing certificates, and ensuring compliance with legal standards.</a:t>
            </a:r>
            <a:endParaRPr lang="en-IN"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US"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To manage OPD records efficiently, allowing easy tracking of patient visits, diagnoses, and treatments.</a:t>
            </a:r>
            <a:endParaRPr lang="en-IN"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US"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To enhance the overall patient experience by reducing wait times and providing faster access to medical records.</a:t>
            </a:r>
            <a:endParaRPr lang="en-IN"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US"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To secure sensitive patient data by implementing role-based access controls and encryption mechanisms.</a:t>
            </a:r>
            <a:endParaRPr lang="en-IN"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en-US"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rPr>
              <a:t>To provide analytical insights for hospital management regarding patient trends, diagnoses, and operational efficiency.</a:t>
            </a:r>
            <a:endParaRPr lang="en-IN" sz="2200" kern="100">
              <a:solidFill>
                <a:schemeClr val="bg1"/>
              </a:solidFill>
              <a:effectLst/>
              <a:latin typeface="Times New Roman" panose="02020603050405020304" pitchFamily="18" charset="0"/>
              <a:ea typeface="SimSun" panose="02010600030101010101" pitchFamily="2" charset="-122"/>
              <a:cs typeface="Times New Roman" panose="02020603050405020304" pitchFamily="18" charset="0"/>
            </a:endParaRPr>
          </a:p>
          <a:p>
            <a:endParaRPr lang="en-IN"/>
          </a:p>
        </p:txBody>
      </p:sp>
    </p:spTree>
    <p:extLst>
      <p:ext uri="{BB962C8B-B14F-4D97-AF65-F5344CB8AC3E}">
        <p14:creationId xmlns:p14="http://schemas.microsoft.com/office/powerpoint/2010/main" val="94379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565038" y="-987091"/>
            <a:ext cx="11079913" cy="3610622"/>
          </a:xfrm>
        </p:spPr>
        <p:txBody>
          <a:bodyPr anchor="b">
            <a:normAutofit/>
          </a:bodyPr>
          <a:lstStyle/>
          <a:p>
            <a:pPr algn="l"/>
            <a:br>
              <a:rPr lang="en-US" sz="6000" b="1" u="sng">
                <a:solidFill>
                  <a:schemeClr val="bg1"/>
                </a:solidFill>
                <a:latin typeface="Times New Roman"/>
                <a:cs typeface="Arial"/>
              </a:rPr>
            </a:br>
            <a:endParaRPr lang="en-US" sz="6000" b="1" u="sng">
              <a:solidFill>
                <a:schemeClr val="bg1"/>
              </a:solidFill>
              <a:latin typeface="Times New Roman"/>
              <a:cs typeface="Aria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CD58051-FC61-514B-4535-EDBCE672D2E8}"/>
              </a:ext>
            </a:extLst>
          </p:cNvPr>
          <p:cNvSpPr txBox="1"/>
          <p:nvPr/>
        </p:nvSpPr>
        <p:spPr>
          <a:xfrm>
            <a:off x="3196513" y="8805"/>
            <a:ext cx="9816978" cy="1015663"/>
          </a:xfrm>
          <a:prstGeom prst="rect">
            <a:avLst/>
          </a:prstGeom>
          <a:noFill/>
        </p:spPr>
        <p:txBody>
          <a:bodyPr wrap="square" rtlCol="0">
            <a:spAutoFit/>
          </a:bodyPr>
          <a:lstStyle/>
          <a:p>
            <a:r>
              <a:rPr lang="en-IN" sz="6000" b="1" u="sng" dirty="0">
                <a:solidFill>
                  <a:schemeClr val="tx2"/>
                </a:solidFill>
                <a:latin typeface="Times New Roman" panose="02020603050405020304" pitchFamily="18" charset="0"/>
                <a:cs typeface="Times New Roman" panose="02020603050405020304" pitchFamily="18" charset="0"/>
              </a:rPr>
              <a:t>ER DIAGRAM</a:t>
            </a:r>
          </a:p>
        </p:txBody>
      </p:sp>
      <p:pic>
        <p:nvPicPr>
          <p:cNvPr id="6" name="Picture 5">
            <a:extLst>
              <a:ext uri="{FF2B5EF4-FFF2-40B4-BE49-F238E27FC236}">
                <a16:creationId xmlns:a16="http://schemas.microsoft.com/office/drawing/2014/main" id="{C539438B-FB95-659B-C9D0-6E13E0EDB807}"/>
              </a:ext>
            </a:extLst>
          </p:cNvPr>
          <p:cNvPicPr>
            <a:picLocks noChangeAspect="1"/>
          </p:cNvPicPr>
          <p:nvPr/>
        </p:nvPicPr>
        <p:blipFill>
          <a:blip r:embed="rId3"/>
          <a:stretch>
            <a:fillRect/>
          </a:stretch>
        </p:blipFill>
        <p:spPr>
          <a:xfrm>
            <a:off x="393870" y="1076245"/>
            <a:ext cx="11422248" cy="5545414"/>
          </a:xfrm>
          <a:prstGeom prst="rect">
            <a:avLst/>
          </a:prstGeom>
        </p:spPr>
      </p:pic>
    </p:spTree>
    <p:extLst>
      <p:ext uri="{BB962C8B-B14F-4D97-AF65-F5344CB8AC3E}">
        <p14:creationId xmlns:p14="http://schemas.microsoft.com/office/powerpoint/2010/main" val="427694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565038" y="-987091"/>
            <a:ext cx="11079913" cy="3610622"/>
          </a:xfrm>
        </p:spPr>
        <p:txBody>
          <a:bodyPr anchor="b">
            <a:normAutofit/>
          </a:bodyPr>
          <a:lstStyle/>
          <a:p>
            <a:pPr algn="l"/>
            <a:br>
              <a:rPr lang="en-US" sz="6000" b="1" u="sng">
                <a:solidFill>
                  <a:schemeClr val="bg1"/>
                </a:solidFill>
                <a:latin typeface="Times New Roman"/>
                <a:cs typeface="Arial"/>
              </a:rPr>
            </a:br>
            <a:endParaRPr lang="en-US" sz="6000" b="1" u="sng">
              <a:solidFill>
                <a:schemeClr val="bg1"/>
              </a:solidFill>
              <a:latin typeface="Times New Roman"/>
              <a:cs typeface="Arial"/>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CD58051-FC61-514B-4535-EDBCE672D2E8}"/>
              </a:ext>
            </a:extLst>
          </p:cNvPr>
          <p:cNvSpPr txBox="1"/>
          <p:nvPr/>
        </p:nvSpPr>
        <p:spPr>
          <a:xfrm>
            <a:off x="2282113" y="-89116"/>
            <a:ext cx="9816978" cy="1015663"/>
          </a:xfrm>
          <a:prstGeom prst="rect">
            <a:avLst/>
          </a:prstGeom>
          <a:noFill/>
        </p:spPr>
        <p:txBody>
          <a:bodyPr wrap="square" rtlCol="0">
            <a:spAutoFit/>
          </a:bodyPr>
          <a:lstStyle/>
          <a:p>
            <a:r>
              <a:rPr lang="en-IN" sz="6000" b="1" u="sng" dirty="0">
                <a:solidFill>
                  <a:schemeClr val="tx2"/>
                </a:solidFill>
                <a:latin typeface="Times New Roman" panose="02020603050405020304" pitchFamily="18" charset="0"/>
                <a:cs typeface="Times New Roman" panose="02020603050405020304" pitchFamily="18" charset="0"/>
              </a:rPr>
              <a:t>SCHEMA DIAGRAM</a:t>
            </a:r>
          </a:p>
        </p:txBody>
      </p:sp>
      <p:pic>
        <p:nvPicPr>
          <p:cNvPr id="4" name="Picture 3">
            <a:extLst>
              <a:ext uri="{FF2B5EF4-FFF2-40B4-BE49-F238E27FC236}">
                <a16:creationId xmlns:a16="http://schemas.microsoft.com/office/drawing/2014/main" id="{2DA8633B-11C8-FBE5-EE9B-7DE57B4DC3B0}"/>
              </a:ext>
            </a:extLst>
          </p:cNvPr>
          <p:cNvPicPr>
            <a:picLocks noChangeAspect="1"/>
          </p:cNvPicPr>
          <p:nvPr/>
        </p:nvPicPr>
        <p:blipFill>
          <a:blip r:embed="rId3"/>
          <a:stretch>
            <a:fillRect/>
          </a:stretch>
        </p:blipFill>
        <p:spPr>
          <a:xfrm>
            <a:off x="338135" y="1001564"/>
            <a:ext cx="11515729" cy="5577113"/>
          </a:xfrm>
          <a:prstGeom prst="rect">
            <a:avLst/>
          </a:prstGeom>
        </p:spPr>
      </p:pic>
    </p:spTree>
    <p:extLst>
      <p:ext uri="{BB962C8B-B14F-4D97-AF65-F5344CB8AC3E}">
        <p14:creationId xmlns:p14="http://schemas.microsoft.com/office/powerpoint/2010/main" val="345819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565038" y="-987091"/>
            <a:ext cx="11079913" cy="3610622"/>
          </a:xfrm>
        </p:spPr>
        <p:txBody>
          <a:bodyPr anchor="b">
            <a:normAutofit/>
          </a:bodyPr>
          <a:lstStyle/>
          <a:p>
            <a:pPr algn="l"/>
            <a:br>
              <a:rPr lang="en-US" sz="6000" b="1" u="sng">
                <a:solidFill>
                  <a:schemeClr val="bg1"/>
                </a:solidFill>
                <a:latin typeface="Times New Roman"/>
                <a:cs typeface="Arial"/>
              </a:rPr>
            </a:br>
            <a:endParaRPr lang="en-US" sz="6000" b="1" u="sng">
              <a:solidFill>
                <a:schemeClr val="bg1"/>
              </a:solidFill>
              <a:latin typeface="Times New Roman"/>
              <a:cs typeface="Arial"/>
            </a:endParaRPr>
          </a:p>
        </p:txBody>
      </p:sp>
      <p:sp>
        <p:nvSpPr>
          <p:cNvPr id="9" name="Subtitle 8">
            <a:extLst>
              <a:ext uri="{FF2B5EF4-FFF2-40B4-BE49-F238E27FC236}">
                <a16:creationId xmlns:a16="http://schemas.microsoft.com/office/drawing/2014/main" id="{8AB10DAE-0B52-AE27-84B7-7CEC2445AC91}"/>
              </a:ext>
            </a:extLst>
          </p:cNvPr>
          <p:cNvSpPr>
            <a:spLocks noGrp="1"/>
          </p:cNvSpPr>
          <p:nvPr>
            <p:ph type="subTitle" idx="1"/>
          </p:nvPr>
        </p:nvSpPr>
        <p:spPr>
          <a:xfrm>
            <a:off x="2190967" y="3011316"/>
            <a:ext cx="7810065" cy="2446307"/>
          </a:xfrm>
        </p:spPr>
        <p:txBody>
          <a:bodyPr anchor="t">
            <a:normAutofit/>
          </a:bodyPr>
          <a:lstStyle/>
          <a:p>
            <a:r>
              <a:rPr lang="en-US" sz="2800" b="1" dirty="0">
                <a:solidFill>
                  <a:schemeClr val="bg1"/>
                </a:solidFill>
                <a:latin typeface="Times New Roman" panose="02020603050405020304" pitchFamily="18" charset="0"/>
                <a:cs typeface="Times New Roman" panose="02020603050405020304" pitchFamily="18" charset="0"/>
              </a:rPr>
              <a:t>A Total of 36 SQL queries have been successfully performed on the database.</a:t>
            </a:r>
            <a:endParaRPr lang="en-US" sz="2800" dirty="0">
              <a:solidFill>
                <a:schemeClr val="bg1"/>
              </a:solidFill>
              <a:latin typeface="Times New Roman" panose="02020603050405020304" pitchFamily="18" charset="0"/>
              <a:cs typeface="Times New Roman" panose="02020603050405020304" pitchFamily="18" charset="0"/>
            </a:endParaRPr>
          </a:p>
          <a:p>
            <a:pPr algn="l"/>
            <a:endParaRPr lang="en-US" sz="2200" dirty="0">
              <a:solidFill>
                <a:srgbClr val="FFFFFF"/>
              </a:solidFill>
              <a:ea typeface="Calibri"/>
              <a:cs typeface="Calibri"/>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CD58051-FC61-514B-4535-EDBCE672D2E8}"/>
              </a:ext>
            </a:extLst>
          </p:cNvPr>
          <p:cNvSpPr txBox="1"/>
          <p:nvPr/>
        </p:nvSpPr>
        <p:spPr>
          <a:xfrm>
            <a:off x="1126173" y="1147197"/>
            <a:ext cx="9816978" cy="1015663"/>
          </a:xfrm>
          <a:prstGeom prst="rect">
            <a:avLst/>
          </a:prstGeom>
          <a:noFill/>
        </p:spPr>
        <p:txBody>
          <a:bodyPr wrap="square" rtlCol="0">
            <a:spAutoFit/>
          </a:bodyPr>
          <a:lstStyle/>
          <a:p>
            <a:r>
              <a:rPr lang="en-IN" sz="6000" b="1" u="sng"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SQL Commands and Queries </a:t>
            </a:r>
            <a:endParaRPr lang="en-IN" sz="6000" u="sng"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566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214811" y="883346"/>
            <a:ext cx="4887458" cy="607980"/>
          </a:xfrm>
        </p:spPr>
        <p:txBody>
          <a:bodyPr anchor="b">
            <a:normAutofit/>
          </a:bodyPr>
          <a:lstStyle/>
          <a:p>
            <a:pPr marL="285750" indent="-285750" algn="l">
              <a:buFont typeface="Arial"/>
              <a:buChar char="•"/>
            </a:pPr>
            <a:r>
              <a:rPr lang="en-US" sz="2200">
                <a:solidFill>
                  <a:srgbClr val="FFFFFF"/>
                </a:solidFill>
                <a:latin typeface="Times New Roman"/>
                <a:cs typeface="Times New Roman"/>
              </a:rPr>
              <a:t>Patient Table</a:t>
            </a:r>
            <a:endParaRPr lang="en-US" sz="2200"/>
          </a:p>
          <a:p>
            <a:pPr algn="l"/>
            <a:endParaRPr lang="en-US" sz="6000">
              <a:solidFill>
                <a:srgbClr val="FFFFFF"/>
              </a:solidFill>
            </a:endParaRPr>
          </a:p>
        </p:txBody>
      </p:sp>
      <p:sp>
        <p:nvSpPr>
          <p:cNvPr id="9" name="Subtitle 8">
            <a:extLst>
              <a:ext uri="{FF2B5EF4-FFF2-40B4-BE49-F238E27FC236}">
                <a16:creationId xmlns:a16="http://schemas.microsoft.com/office/drawing/2014/main" id="{8AB10DAE-0B52-AE27-84B7-7CEC2445AC91}"/>
              </a:ext>
            </a:extLst>
          </p:cNvPr>
          <p:cNvSpPr>
            <a:spLocks noGrp="1"/>
          </p:cNvSpPr>
          <p:nvPr>
            <p:ph type="subTitle" idx="1"/>
          </p:nvPr>
        </p:nvSpPr>
        <p:spPr>
          <a:xfrm>
            <a:off x="243747" y="3340701"/>
            <a:ext cx="4887458" cy="1327421"/>
          </a:xfrm>
        </p:spPr>
        <p:txBody>
          <a:bodyPr anchor="t">
            <a:normAutofit/>
          </a:bodyPr>
          <a:lstStyle/>
          <a:p>
            <a:pPr marL="285750" indent="-285750" algn="l">
              <a:buFont typeface="Arial"/>
              <a:buChar char="•"/>
            </a:pPr>
            <a:r>
              <a:rPr lang="en-US" sz="2200">
                <a:solidFill>
                  <a:srgbClr val="FFFFFF"/>
                </a:solidFill>
                <a:latin typeface="Times New Roman"/>
                <a:cs typeface="Times New Roman"/>
              </a:rPr>
              <a:t>Doctor Table</a:t>
            </a:r>
            <a:endParaRPr lang="en-US"/>
          </a:p>
          <a:p>
            <a:pPr algn="l"/>
            <a:endParaRPr lang="en-US" sz="2200">
              <a:solidFill>
                <a:srgbClr val="FFFFFF"/>
              </a:solidFill>
              <a:ea typeface="Calibri"/>
              <a:cs typeface="Calibri"/>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black screen with white numbers&#10;&#10;Description automatically generated">
            <a:extLst>
              <a:ext uri="{FF2B5EF4-FFF2-40B4-BE49-F238E27FC236}">
                <a16:creationId xmlns:a16="http://schemas.microsoft.com/office/drawing/2014/main" id="{2E83760B-8AD4-E3CF-D16E-C0A76DE1E88A}"/>
              </a:ext>
            </a:extLst>
          </p:cNvPr>
          <p:cNvPicPr>
            <a:picLocks noChangeAspect="1"/>
          </p:cNvPicPr>
          <p:nvPr/>
        </p:nvPicPr>
        <p:blipFill>
          <a:blip r:embed="rId3"/>
          <a:stretch>
            <a:fillRect/>
          </a:stretch>
        </p:blipFill>
        <p:spPr>
          <a:xfrm>
            <a:off x="239394" y="883594"/>
            <a:ext cx="9067800" cy="2066925"/>
          </a:xfrm>
          <a:prstGeom prst="rect">
            <a:avLst/>
          </a:prstGeom>
        </p:spPr>
      </p:pic>
      <p:pic>
        <p:nvPicPr>
          <p:cNvPr id="4" name="Picture 3" descr="A black screen with white text&#10;&#10;Description automatically generated">
            <a:extLst>
              <a:ext uri="{FF2B5EF4-FFF2-40B4-BE49-F238E27FC236}">
                <a16:creationId xmlns:a16="http://schemas.microsoft.com/office/drawing/2014/main" id="{A9F04C92-6CFC-2334-B9BD-D5EB6A8AC0CE}"/>
              </a:ext>
            </a:extLst>
          </p:cNvPr>
          <p:cNvPicPr>
            <a:picLocks noChangeAspect="1"/>
          </p:cNvPicPr>
          <p:nvPr/>
        </p:nvPicPr>
        <p:blipFill>
          <a:blip r:embed="rId4"/>
          <a:stretch>
            <a:fillRect/>
          </a:stretch>
        </p:blipFill>
        <p:spPr>
          <a:xfrm>
            <a:off x="275027" y="4004785"/>
            <a:ext cx="9001125" cy="2219325"/>
          </a:xfrm>
          <a:prstGeom prst="rect">
            <a:avLst/>
          </a:prstGeom>
        </p:spPr>
      </p:pic>
    </p:spTree>
    <p:extLst>
      <p:ext uri="{BB962C8B-B14F-4D97-AF65-F5344CB8AC3E}">
        <p14:creationId xmlns:p14="http://schemas.microsoft.com/office/powerpoint/2010/main" val="242745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0" name="Picture 9" descr="Free illustration: Background, Blue, White - Free Image on Pixabay - 629463">
            <a:extLst>
              <a:ext uri="{FF2B5EF4-FFF2-40B4-BE49-F238E27FC236}">
                <a16:creationId xmlns:a16="http://schemas.microsoft.com/office/drawing/2014/main" id="{06855265-E45E-59F1-05EC-F1A9B8D0EE3F}"/>
              </a:ext>
            </a:extLst>
          </p:cNvPr>
          <p:cNvPicPr>
            <a:picLocks noChangeAspect="1"/>
          </p:cNvPicPr>
          <p:nvPr/>
        </p:nvPicPr>
        <p:blipFill>
          <a:blip r:embed="rId2">
            <a:alphaModFix/>
          </a:blip>
          <a:srcRect t="10012" r="-1" b="5696"/>
          <a:stretch/>
        </p:blipFill>
        <p:spPr>
          <a:xfrm>
            <a:off x="1524" y="10"/>
            <a:ext cx="12188952" cy="6857990"/>
          </a:xfrm>
          <a:prstGeom prst="rect">
            <a:avLst/>
          </a:prstGeom>
        </p:spPr>
      </p:pic>
      <p:sp>
        <p:nvSpPr>
          <p:cNvPr id="58" name="Rectangle 5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C9AA76F4-C1CA-D058-9FB9-D74DC8411F94}"/>
              </a:ext>
            </a:extLst>
          </p:cNvPr>
          <p:cNvSpPr>
            <a:spLocks noGrp="1"/>
          </p:cNvSpPr>
          <p:nvPr>
            <p:ph type="ctrTitle"/>
          </p:nvPr>
        </p:nvSpPr>
        <p:spPr>
          <a:xfrm>
            <a:off x="169569" y="999896"/>
            <a:ext cx="4887458" cy="427585"/>
          </a:xfrm>
        </p:spPr>
        <p:txBody>
          <a:bodyPr anchor="b">
            <a:normAutofit/>
          </a:bodyPr>
          <a:lstStyle/>
          <a:p>
            <a:pPr marL="285750" indent="-285750" algn="l">
              <a:buFont typeface="Arial"/>
              <a:buChar char="•"/>
            </a:pPr>
            <a:r>
              <a:rPr lang="en-US" sz="2200">
                <a:solidFill>
                  <a:srgbClr val="FFFFFF"/>
                </a:solidFill>
                <a:latin typeface="Times New Roman"/>
                <a:cs typeface="Times New Roman"/>
              </a:rPr>
              <a:t>Birth Record Table</a:t>
            </a:r>
            <a:endParaRPr lang="en-US" sz="2200"/>
          </a:p>
          <a:p>
            <a:pPr algn="l"/>
            <a:endParaRPr lang="en-US" sz="6000">
              <a:solidFill>
                <a:srgbClr val="FFFFFF"/>
              </a:solidFill>
            </a:endParaRPr>
          </a:p>
        </p:txBody>
      </p:sp>
      <p:sp>
        <p:nvSpPr>
          <p:cNvPr id="9" name="Subtitle 8">
            <a:extLst>
              <a:ext uri="{FF2B5EF4-FFF2-40B4-BE49-F238E27FC236}">
                <a16:creationId xmlns:a16="http://schemas.microsoft.com/office/drawing/2014/main" id="{8AB10DAE-0B52-AE27-84B7-7CEC2445AC91}"/>
              </a:ext>
            </a:extLst>
          </p:cNvPr>
          <p:cNvSpPr>
            <a:spLocks noGrp="1"/>
          </p:cNvSpPr>
          <p:nvPr>
            <p:ph type="subTitle" idx="1"/>
          </p:nvPr>
        </p:nvSpPr>
        <p:spPr>
          <a:xfrm>
            <a:off x="169569" y="3211865"/>
            <a:ext cx="4887458" cy="1327421"/>
          </a:xfrm>
        </p:spPr>
        <p:txBody>
          <a:bodyPr anchor="t">
            <a:normAutofit/>
          </a:bodyPr>
          <a:lstStyle/>
          <a:p>
            <a:pPr marL="285750" indent="-285750" algn="l">
              <a:buFont typeface="Arial"/>
              <a:buChar char="•"/>
            </a:pPr>
            <a:r>
              <a:rPr lang="en-US" sz="2200">
                <a:solidFill>
                  <a:srgbClr val="FFFFFF"/>
                </a:solidFill>
                <a:latin typeface="Times New Roman"/>
                <a:cs typeface="Times New Roman"/>
              </a:rPr>
              <a:t>OPD Records Table</a:t>
            </a:r>
            <a:endParaRPr lang="en-US"/>
          </a:p>
          <a:p>
            <a:pPr algn="l"/>
            <a:endParaRPr lang="en-US" sz="2200">
              <a:solidFill>
                <a:srgbClr val="FFFFFF"/>
              </a:solidFill>
              <a:ea typeface="Calibri"/>
              <a:cs typeface="Calibri"/>
            </a:endParaRPr>
          </a:p>
        </p:txBody>
      </p:sp>
      <p:grpSp>
        <p:nvGrpSpPr>
          <p:cNvPr id="59" name="Group 58">
            <a:extLst>
              <a:ext uri="{FF2B5EF4-FFF2-40B4-BE49-F238E27FC236}">
                <a16:creationId xmlns:a16="http://schemas.microsoft.com/office/drawing/2014/main" id="{AFCA5498-D019-48A6-B194-72CE1ABB0B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64840" y="236341"/>
            <a:ext cx="2727160" cy="6621659"/>
            <a:chOff x="9464840" y="236341"/>
            <a:chExt cx="2727160" cy="6621659"/>
          </a:xfrm>
        </p:grpSpPr>
        <p:sp>
          <p:nvSpPr>
            <p:cNvPr id="37" name="Oval 36">
              <a:extLst>
                <a:ext uri="{FF2B5EF4-FFF2-40B4-BE49-F238E27FC236}">
                  <a16:creationId xmlns:a16="http://schemas.microsoft.com/office/drawing/2014/main" id="{880BC69F-2340-4181-ADB9-8B7434E96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64840" y="538627"/>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68D1539-E8D8-4BDB-9061-190D14341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8803" y="1206077"/>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D90FDF91-C6ED-4CDD-9F62-ABFA2C8E8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38B5A1D-024A-4BFB-A608-C68DA71B1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509" y="51663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B38C5DD2-94C4-4737-B4BC-7A35DAB85B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8804505C-24F5-486F-8661-8249FBD4F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2793" y="5536248"/>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777CC497-AB04-4BBC-A3CB-6EFF95AF0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3540" y="6169156"/>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BD149070-8E66-48F1-948D-17A50C52D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11702762" y="6299355"/>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 name="Picture 1" descr="A black screen with white numbers&#10;&#10;Description automatically generated">
            <a:extLst>
              <a:ext uri="{FF2B5EF4-FFF2-40B4-BE49-F238E27FC236}">
                <a16:creationId xmlns:a16="http://schemas.microsoft.com/office/drawing/2014/main" id="{A25979EB-2029-6211-8328-5F6AFD5D2F85}"/>
              </a:ext>
            </a:extLst>
          </p:cNvPr>
          <p:cNvPicPr>
            <a:picLocks noChangeAspect="1"/>
          </p:cNvPicPr>
          <p:nvPr/>
        </p:nvPicPr>
        <p:blipFill>
          <a:blip r:embed="rId3"/>
          <a:stretch>
            <a:fillRect/>
          </a:stretch>
        </p:blipFill>
        <p:spPr>
          <a:xfrm>
            <a:off x="340669" y="711963"/>
            <a:ext cx="8867775" cy="2000250"/>
          </a:xfrm>
          <a:prstGeom prst="rect">
            <a:avLst/>
          </a:prstGeom>
        </p:spPr>
      </p:pic>
      <p:pic>
        <p:nvPicPr>
          <p:cNvPr id="3" name="Picture 2" descr="A black screen with white text&#10;&#10;Description automatically generated">
            <a:extLst>
              <a:ext uri="{FF2B5EF4-FFF2-40B4-BE49-F238E27FC236}">
                <a16:creationId xmlns:a16="http://schemas.microsoft.com/office/drawing/2014/main" id="{0D1347BD-8E5E-783C-AD5A-35FA1DA89F16}"/>
              </a:ext>
            </a:extLst>
          </p:cNvPr>
          <p:cNvPicPr>
            <a:picLocks noChangeAspect="1"/>
          </p:cNvPicPr>
          <p:nvPr/>
        </p:nvPicPr>
        <p:blipFill>
          <a:blip r:embed="rId4"/>
          <a:stretch>
            <a:fillRect/>
          </a:stretch>
        </p:blipFill>
        <p:spPr>
          <a:xfrm>
            <a:off x="344829" y="3736632"/>
            <a:ext cx="8763000" cy="2124075"/>
          </a:xfrm>
          <a:prstGeom prst="rect">
            <a:avLst/>
          </a:prstGeom>
        </p:spPr>
      </p:pic>
    </p:spTree>
    <p:extLst>
      <p:ext uri="{BB962C8B-B14F-4D97-AF65-F5344CB8AC3E}">
        <p14:creationId xmlns:p14="http://schemas.microsoft.com/office/powerpoint/2010/main" val="501250600"/>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emplate>office theme</Template>
  <TotalTime>28</TotalTime>
  <Words>1016</Words>
  <Application>Microsoft Office PowerPoint</Application>
  <PresentationFormat>Widescreen</PresentationFormat>
  <Paragraphs>82</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AvenirNext LT Pro Medium</vt:lpstr>
      <vt:lpstr>Calibri</vt:lpstr>
      <vt:lpstr>Gill Sans Nova</vt:lpstr>
      <vt:lpstr>Posterama</vt:lpstr>
      <vt:lpstr>Times New Roman</vt:lpstr>
      <vt:lpstr>ConfettiVTI</vt:lpstr>
      <vt:lpstr>HOSPITAL MANAGEMENT  SYSTEM</vt:lpstr>
      <vt:lpstr>Problem Statement </vt:lpstr>
      <vt:lpstr> </vt:lpstr>
      <vt:lpstr>OBJECTIVE</vt:lpstr>
      <vt:lpstr> </vt:lpstr>
      <vt:lpstr> </vt:lpstr>
      <vt:lpstr> </vt:lpstr>
      <vt:lpstr>Patient Table </vt:lpstr>
      <vt:lpstr>Birth Record Table </vt:lpstr>
      <vt:lpstr>Medicines Table </vt:lpstr>
      <vt:lpstr>Basic Commands ( CREATE, INSERT, SELECT , DROP ): </vt:lpstr>
      <vt:lpstr>Elect from Appointment table where Doctor id is 2. </vt:lpstr>
      <vt:lpstr>2. Modifying Commands (DELETE , UPDATE, ALTER , RENAME): </vt:lpstr>
      <vt:lpstr>Alter Patient table to add a column of bloodgroup. </vt:lpstr>
      <vt:lpstr>3. Compound Conditions (BETWEEN , AND , OR, LIKE, NOT LIKE). </vt:lpstr>
      <vt:lpstr>Find all  doctors whose speciality does not contain Pediatrics.</vt:lpstr>
      <vt:lpstr>4. Aggregate Functions ( SUM, AVERAGE, MAX ,MIN, COUNT ) </vt:lpstr>
      <vt:lpstr>PowerPoint Presentation</vt:lpstr>
      <vt:lpstr>PowerPoint Presentation</vt:lpstr>
      <vt:lpstr>PowerPoint Presentation</vt:lpstr>
      <vt:lpstr>PowerPoint Presentation</vt:lpstr>
      <vt:lpstr>7. JOINS ( INNER , LEFT , RIGHT , FULL OUTER ) :  </vt:lpstr>
      <vt:lpstr>PowerPoint Presentation</vt:lpstr>
      <vt:lpstr>8. VIEWS :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Madhuri Patil</dc:creator>
  <cp:lastModifiedBy>Madhuri Patil</cp:lastModifiedBy>
  <cp:revision>2</cp:revision>
  <dcterms:created xsi:type="dcterms:W3CDTF">2024-10-06T10:44:18Z</dcterms:created>
  <dcterms:modified xsi:type="dcterms:W3CDTF">2024-10-07T18:22:54Z</dcterms:modified>
</cp:coreProperties>
</file>