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F6E8-6F3F-4D89-9DF1-DE8098F22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96E55-428D-4832-96F5-471A9EC89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0BF67-4555-49BF-A86F-298344FCDEFF}"/>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5" name="Footer Placeholder 4">
            <a:extLst>
              <a:ext uri="{FF2B5EF4-FFF2-40B4-BE49-F238E27FC236}">
                <a16:creationId xmlns:a16="http://schemas.microsoft.com/office/drawing/2014/main" id="{B99C04E4-8CF2-458C-9C7B-97D344BFF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5B8EF-0EEA-449E-B0A0-E479BE7D5376}"/>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302069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78B8-D526-471C-A0B4-EB9CBAED6D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83701-11E5-4F63-9A20-ADA5E7BAA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ED1DA-32B4-4545-A926-0648852ABA9F}"/>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5" name="Footer Placeholder 4">
            <a:extLst>
              <a:ext uri="{FF2B5EF4-FFF2-40B4-BE49-F238E27FC236}">
                <a16:creationId xmlns:a16="http://schemas.microsoft.com/office/drawing/2014/main" id="{C7E814C7-0913-427C-BFD7-51DDC71F9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6B3A1-8982-4146-AAEB-1B39FDADED15}"/>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164964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65FB00-4E60-4B38-9635-41AE4D74C7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69951-5E49-4800-B773-7FDC049689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69AEB-BDAC-41C8-90C6-CE6F72D8383D}"/>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5" name="Footer Placeholder 4">
            <a:extLst>
              <a:ext uri="{FF2B5EF4-FFF2-40B4-BE49-F238E27FC236}">
                <a16:creationId xmlns:a16="http://schemas.microsoft.com/office/drawing/2014/main" id="{C4F60130-33E7-4575-B9B4-5E298D3E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1FA2E-AE92-4812-BE96-1E58EE3521EC}"/>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42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DFB2-7093-42A3-ABBA-6382D8294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4039A-09D9-4D4A-BBC0-D22DF081D6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0E2E9-12C0-4172-81D0-CDB27D87E626}"/>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5" name="Footer Placeholder 4">
            <a:extLst>
              <a:ext uri="{FF2B5EF4-FFF2-40B4-BE49-F238E27FC236}">
                <a16:creationId xmlns:a16="http://schemas.microsoft.com/office/drawing/2014/main" id="{42336D2F-FABA-4219-B7E7-AEC79F110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03E1-8781-4A9B-9C00-FF6E7246B8AC}"/>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86557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ACA3-3F79-4938-A06A-6250593C5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CDF4F4-091F-4D1F-83EA-32C2B1D1B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0935A-642D-4890-9F85-6EC31CCEC66A}"/>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5" name="Footer Placeholder 4">
            <a:extLst>
              <a:ext uri="{FF2B5EF4-FFF2-40B4-BE49-F238E27FC236}">
                <a16:creationId xmlns:a16="http://schemas.microsoft.com/office/drawing/2014/main" id="{1D6739A4-3DFE-44DC-B705-935728534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69C11-BF4A-4C70-B5B2-18741068B4BA}"/>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04528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0686-978A-443E-89CF-585EB2FC93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B2270-B800-4D91-90A8-423B37823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D832A7-81D4-464A-A713-96C8B583F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72E59E-DBCB-4B3F-AD0E-174180688EB9}"/>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6" name="Footer Placeholder 5">
            <a:extLst>
              <a:ext uri="{FF2B5EF4-FFF2-40B4-BE49-F238E27FC236}">
                <a16:creationId xmlns:a16="http://schemas.microsoft.com/office/drawing/2014/main" id="{DF483C35-114F-4B3D-85C0-17F4CEA43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F159A-2230-4377-8635-0EC1DC9E33D5}"/>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392786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E47B-2DC5-439C-A41D-34E91DABC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824CC-F065-4A88-B32A-86DAFFA0F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B3974-52FA-401C-B923-92C9E98DD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43A8A-1B12-40CE-9FCC-314C34E92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FBCB0-BBD5-4346-BD63-B1082C585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8E106A-79A5-4541-9D5B-4626DFECC237}"/>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8" name="Footer Placeholder 7">
            <a:extLst>
              <a:ext uri="{FF2B5EF4-FFF2-40B4-BE49-F238E27FC236}">
                <a16:creationId xmlns:a16="http://schemas.microsoft.com/office/drawing/2014/main" id="{F8844AB3-23F2-4A2F-97DF-49C27ECC5B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0E3FF-4370-4895-8AE1-695CCBAD8EF2}"/>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38147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6AA5-AD98-4BD2-8778-9FD42B5C26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4D6EE-D042-4B6B-A207-69B684625DA1}"/>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4" name="Footer Placeholder 3">
            <a:extLst>
              <a:ext uri="{FF2B5EF4-FFF2-40B4-BE49-F238E27FC236}">
                <a16:creationId xmlns:a16="http://schemas.microsoft.com/office/drawing/2014/main" id="{859DD2B0-058C-49D4-9F97-65765A7BC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EE84C6-25C7-4B3C-BE14-0BE0655F608F}"/>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33089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8236-7061-47B4-A567-8AE1337CA3AC}"/>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3" name="Footer Placeholder 2">
            <a:extLst>
              <a:ext uri="{FF2B5EF4-FFF2-40B4-BE49-F238E27FC236}">
                <a16:creationId xmlns:a16="http://schemas.microsoft.com/office/drawing/2014/main" id="{A9BEDAAA-862F-42C5-83E8-F450ADC94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EF72F8-ADBD-4A8C-B17C-B1D677B96526}"/>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71749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A1E-4C2C-4D3B-BF18-1C7E8BD13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955722-6518-4970-B0F4-F2ED730E4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2FA7A-30EF-4989-96A0-739429334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8AA5C-100D-4564-9F29-90B254C00CC1}"/>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6" name="Footer Placeholder 5">
            <a:extLst>
              <a:ext uri="{FF2B5EF4-FFF2-40B4-BE49-F238E27FC236}">
                <a16:creationId xmlns:a16="http://schemas.microsoft.com/office/drawing/2014/main" id="{F03AB3D6-2124-4E43-AEF5-6F833BFD1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6B3C9-02AB-4EEE-97BF-3765DB8D23DC}"/>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159251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6ED2-43C7-4B42-939C-BFCC07C77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B04D5B-900B-4AAB-8A1A-E64325256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34D47-36EA-4776-9B9B-132B41282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A1B58-426F-4FA5-8789-61AD514EFED0}"/>
              </a:ext>
            </a:extLst>
          </p:cNvPr>
          <p:cNvSpPr>
            <a:spLocks noGrp="1"/>
          </p:cNvSpPr>
          <p:nvPr>
            <p:ph type="dt" sz="half" idx="10"/>
          </p:nvPr>
        </p:nvSpPr>
        <p:spPr/>
        <p:txBody>
          <a:bodyPr/>
          <a:lstStyle/>
          <a:p>
            <a:fld id="{DB90FE81-0F75-4F40-9060-80A02F3A3529}" type="datetimeFigureOut">
              <a:rPr lang="en-US" smtClean="0"/>
              <a:t>2/1/2020</a:t>
            </a:fld>
            <a:endParaRPr lang="en-US"/>
          </a:p>
        </p:txBody>
      </p:sp>
      <p:sp>
        <p:nvSpPr>
          <p:cNvPr id="6" name="Footer Placeholder 5">
            <a:extLst>
              <a:ext uri="{FF2B5EF4-FFF2-40B4-BE49-F238E27FC236}">
                <a16:creationId xmlns:a16="http://schemas.microsoft.com/office/drawing/2014/main" id="{DF550F73-4074-43AE-A435-BB5AD39DE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F7434-DBFB-4AD5-BF5E-1F343A594F84}"/>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12120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2BEAD-6443-408A-9095-E7A86EC54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B8599-F654-4B68-949C-67A7DC996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B840B-4E1B-4FD2-85DB-802A50B95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FE81-0F75-4F40-9060-80A02F3A3529}" type="datetimeFigureOut">
              <a:rPr lang="en-US" smtClean="0"/>
              <a:t>2/1/2020</a:t>
            </a:fld>
            <a:endParaRPr lang="en-US"/>
          </a:p>
        </p:txBody>
      </p:sp>
      <p:sp>
        <p:nvSpPr>
          <p:cNvPr id="5" name="Footer Placeholder 4">
            <a:extLst>
              <a:ext uri="{FF2B5EF4-FFF2-40B4-BE49-F238E27FC236}">
                <a16:creationId xmlns:a16="http://schemas.microsoft.com/office/drawing/2014/main" id="{4F12A98C-C54C-4A17-BACA-7159644AE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F6DE2-3FAE-49EF-B09E-6F2807F00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B9C02-AEEA-40A6-8B37-E63E863F573C}" type="slidenum">
              <a:rPr lang="en-US" smtClean="0"/>
              <a:t>‹#›</a:t>
            </a:fld>
            <a:endParaRPr lang="en-US"/>
          </a:p>
        </p:txBody>
      </p:sp>
    </p:spTree>
    <p:extLst>
      <p:ext uri="{BB962C8B-B14F-4D97-AF65-F5344CB8AC3E}">
        <p14:creationId xmlns:p14="http://schemas.microsoft.com/office/powerpoint/2010/main" val="3850031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35DD15D2-5498-46B0-BFC0-1363344AFE7E}"/>
              </a:ext>
            </a:extLst>
          </p:cNvPr>
          <p:cNvSpPr txBox="1"/>
          <p:nvPr/>
        </p:nvSpPr>
        <p:spPr>
          <a:xfrm>
            <a:off x="1012054" y="381740"/>
            <a:ext cx="10182688" cy="1200329"/>
          </a:xfrm>
          <a:prstGeom prst="rect">
            <a:avLst/>
          </a:prstGeom>
          <a:noFill/>
        </p:spPr>
        <p:txBody>
          <a:bodyPr wrap="square" rtlCol="0">
            <a:spAutoFit/>
          </a:bodyPr>
          <a:lstStyle/>
          <a:p>
            <a:pPr algn="ctr"/>
            <a:r>
              <a:rPr lang="en-US" sz="3600" b="1" u="sng" dirty="0">
                <a:solidFill>
                  <a:schemeClr val="bg1"/>
                </a:solidFill>
                <a:latin typeface="Times New Roman" panose="02020603050405020304" pitchFamily="18" charset="0"/>
                <a:cs typeface="Times New Roman" panose="02020603050405020304" pitchFamily="18" charset="0"/>
              </a:rPr>
              <a:t>Predictive Analysis on Road Accident Risks Based on Heterogeneous Sparse Data</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D174C5E-D99D-4680-8AD0-97A7FF5EAE2F}"/>
              </a:ext>
            </a:extLst>
          </p:cNvPr>
          <p:cNvSpPr txBox="1"/>
          <p:nvPr/>
        </p:nvSpPr>
        <p:spPr>
          <a:xfrm>
            <a:off x="6362330" y="3781888"/>
            <a:ext cx="6057531"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Debayan Das(19MCA0070)</a:t>
            </a:r>
          </a:p>
          <a:p>
            <a:pPr marL="342900" indent="-342900">
              <a:buFont typeface="Wingdings" panose="05000000000000000000" pitchFamily="2" charset="2"/>
              <a:buChar char="Ø"/>
            </a:pPr>
            <a:r>
              <a:rPr lang="en-US" sz="2400" b="1" dirty="0" err="1">
                <a:solidFill>
                  <a:schemeClr val="bg1"/>
                </a:solidFill>
                <a:latin typeface="Times New Roman" panose="02020603050405020304" pitchFamily="18" charset="0"/>
                <a:cs typeface="Times New Roman" panose="02020603050405020304" pitchFamily="18" charset="0"/>
              </a:rPr>
              <a:t>Madhurima</a:t>
            </a:r>
            <a:r>
              <a:rPr lang="en-US" sz="2400" b="1" dirty="0">
                <a:solidFill>
                  <a:schemeClr val="bg1"/>
                </a:solidFill>
                <a:latin typeface="Times New Roman" panose="02020603050405020304" pitchFamily="18" charset="0"/>
                <a:cs typeface="Times New Roman" panose="02020603050405020304" pitchFamily="18" charset="0"/>
              </a:rPr>
              <a:t> Chakraborty(19MCA0087)</a:t>
            </a: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Pragya Yadav(19MCA0125)</a:t>
            </a:r>
          </a:p>
          <a:p>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16C02A4-E59E-41F3-857B-A8DBBF7FCF17}"/>
              </a:ext>
            </a:extLst>
          </p:cNvPr>
          <p:cNvSpPr txBox="1"/>
          <p:nvPr/>
        </p:nvSpPr>
        <p:spPr>
          <a:xfrm>
            <a:off x="6307262" y="5452588"/>
            <a:ext cx="5724939" cy="830997"/>
          </a:xfrm>
          <a:prstGeom prst="rect">
            <a:avLst/>
          </a:prstGeom>
          <a:noFill/>
        </p:spPr>
        <p:txBody>
          <a:bodyPr wrap="square" rtlCol="0">
            <a:spAutoFit/>
          </a:bodyPr>
          <a:lstStyle/>
          <a:p>
            <a:pPr algn="ctr"/>
            <a:r>
              <a:rPr lang="en-US" sz="2400" b="1" dirty="0">
                <a:solidFill>
                  <a:schemeClr val="bg1"/>
                </a:solidFill>
                <a:latin typeface="Norican" panose="02000504000000020004"/>
              </a:rPr>
              <a:t>Master of Computer Application</a:t>
            </a:r>
          </a:p>
          <a:p>
            <a:pPr algn="ctr"/>
            <a:r>
              <a:rPr lang="en-US" sz="2400" b="1" dirty="0">
                <a:solidFill>
                  <a:schemeClr val="bg1"/>
                </a:solidFill>
                <a:latin typeface="Norican" panose="02000504000000020004"/>
              </a:rPr>
              <a:t>Vellore Institute of Technology, Vellore</a:t>
            </a:r>
          </a:p>
        </p:txBody>
      </p:sp>
    </p:spTree>
    <p:extLst>
      <p:ext uri="{BB962C8B-B14F-4D97-AF65-F5344CB8AC3E}">
        <p14:creationId xmlns:p14="http://schemas.microsoft.com/office/powerpoint/2010/main" val="2661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41ABD13-974D-4D86-B73A-B15CBAF3505A}"/>
              </a:ext>
            </a:extLst>
          </p:cNvPr>
          <p:cNvSpPr txBox="1"/>
          <p:nvPr/>
        </p:nvSpPr>
        <p:spPr>
          <a:xfrm>
            <a:off x="504547" y="923277"/>
            <a:ext cx="7723573"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6F7CD6AE-6C51-4003-B2E9-105C1126525D}"/>
              </a:ext>
            </a:extLst>
          </p:cNvPr>
          <p:cNvSpPr txBox="1"/>
          <p:nvPr/>
        </p:nvSpPr>
        <p:spPr>
          <a:xfrm>
            <a:off x="504547" y="1722372"/>
            <a:ext cx="10958003" cy="3170099"/>
          </a:xfrm>
          <a:prstGeom prst="rect">
            <a:avLst/>
          </a:prstGeom>
          <a:noFill/>
        </p:spPr>
        <p:txBody>
          <a:bodyPr wrap="square" rtlCol="0">
            <a:spAutoFit/>
          </a:bodyPr>
          <a:lstStyle/>
          <a:p>
            <a:r>
              <a:rPr lang="en-US" sz="2000" b="1" dirty="0">
                <a:solidFill>
                  <a:schemeClr val="bg1"/>
                </a:solidFill>
              </a:rPr>
              <a:t>This is a countrywide traffic accident dataset, which covers 49 states of the United States. The data is collected from February 2016 to December 2019, using several data providers, including two APIs which provide streaming traffic event data. These APIs broadcast traffic events captured by a variety of entities, such as the US and state departments of transportation, law enforcement agencies, traffic cameras, and traffic sensors within the road-networks. Currently, there are about 3.0 million accident records in this dataset.</a:t>
            </a:r>
          </a:p>
          <a:p>
            <a:endParaRPr lang="en-US" sz="2000" b="1" dirty="0">
              <a:solidFill>
                <a:schemeClr val="bg1"/>
              </a:solidFill>
            </a:endParaRPr>
          </a:p>
          <a:p>
            <a:r>
              <a:rPr lang="en-US" sz="2000" b="1" dirty="0">
                <a:solidFill>
                  <a:schemeClr val="bg1"/>
                </a:solidFill>
              </a:rPr>
              <a:t>This dataset is obtained from Kaggle open public datasets: </a:t>
            </a:r>
          </a:p>
          <a:p>
            <a:r>
              <a:rPr lang="en-US" sz="2000" b="1" dirty="0">
                <a:solidFill>
                  <a:schemeClr val="bg1"/>
                </a:solidFill>
              </a:rPr>
              <a:t> </a:t>
            </a:r>
          </a:p>
          <a:p>
            <a:r>
              <a:rPr lang="en-US" sz="2000" b="1" dirty="0">
                <a:solidFill>
                  <a:schemeClr val="bg1"/>
                </a:solidFill>
              </a:rPr>
              <a:t>https://www.kaggle.com/sobhanmoosavi/us-accidents</a:t>
            </a:r>
          </a:p>
        </p:txBody>
      </p:sp>
    </p:spTree>
    <p:extLst>
      <p:ext uri="{BB962C8B-B14F-4D97-AF65-F5344CB8AC3E}">
        <p14:creationId xmlns:p14="http://schemas.microsoft.com/office/powerpoint/2010/main" val="265326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F293C0A-B1F4-42A9-B658-33162D2803EC}"/>
              </a:ext>
            </a:extLst>
          </p:cNvPr>
          <p:cNvSpPr txBox="1"/>
          <p:nvPr/>
        </p:nvSpPr>
        <p:spPr>
          <a:xfrm>
            <a:off x="427607" y="1464815"/>
            <a:ext cx="11336785" cy="3170099"/>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In total the dataset Contains 49 Attributes named:</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'ID', 'Source', 'TMC', 'Severity', '</a:t>
            </a:r>
            <a:r>
              <a:rPr lang="en-US" sz="2000" b="1" dirty="0" err="1">
                <a:solidFill>
                  <a:schemeClr val="bg1"/>
                </a:solidFill>
                <a:latin typeface="Times New Roman" panose="02020603050405020304" pitchFamily="18" charset="0"/>
                <a:cs typeface="Times New Roman" panose="02020603050405020304" pitchFamily="18" charset="0"/>
              </a:rPr>
              <a:t>Start_Time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End_Time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Start_Lat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Start_Lng</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End_Lat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End_Lng</a:t>
            </a:r>
            <a:r>
              <a:rPr lang="en-US" sz="2000" b="1" dirty="0">
                <a:solidFill>
                  <a:schemeClr val="bg1"/>
                </a:solidFill>
                <a:latin typeface="Times New Roman" panose="02020603050405020304" pitchFamily="18" charset="0"/>
                <a:cs typeface="Times New Roman" panose="02020603050405020304" pitchFamily="18" charset="0"/>
              </a:rPr>
              <a:t>', 'Distance(mi)', 'Description', 'Number', 'Street', 'Side', 'City', 'County', 'State',        '</a:t>
            </a:r>
            <a:r>
              <a:rPr lang="en-US" sz="2000" b="1" dirty="0" err="1">
                <a:solidFill>
                  <a:schemeClr val="bg1"/>
                </a:solidFill>
                <a:latin typeface="Times New Roman" panose="02020603050405020304" pitchFamily="18" charset="0"/>
                <a:cs typeface="Times New Roman" panose="02020603050405020304" pitchFamily="18" charset="0"/>
              </a:rPr>
              <a:t>Zipcode</a:t>
            </a:r>
            <a:r>
              <a:rPr lang="en-US" sz="2000" b="1" dirty="0">
                <a:solidFill>
                  <a:schemeClr val="bg1"/>
                </a:solidFill>
                <a:latin typeface="Times New Roman" panose="02020603050405020304" pitchFamily="18" charset="0"/>
                <a:cs typeface="Times New Roman" panose="02020603050405020304" pitchFamily="18" charset="0"/>
              </a:rPr>
              <a:t>', 'Country', '</a:t>
            </a:r>
            <a:r>
              <a:rPr lang="en-US" sz="2000" b="1" dirty="0" err="1">
                <a:solidFill>
                  <a:schemeClr val="bg1"/>
                </a:solidFill>
                <a:latin typeface="Times New Roman" panose="02020603050405020304" pitchFamily="18" charset="0"/>
                <a:cs typeface="Times New Roman" panose="02020603050405020304" pitchFamily="18" charset="0"/>
              </a:rPr>
              <a:t>Timezone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Airport_Code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Weather_Timestamp</a:t>
            </a:r>
            <a:r>
              <a:rPr lang="en-US" sz="2000" b="1" dirty="0">
                <a:solidFill>
                  <a:schemeClr val="bg1"/>
                </a:solidFill>
                <a:latin typeface="Times New Roman" panose="02020603050405020304" pitchFamily="18" charset="0"/>
                <a:cs typeface="Times New Roman" panose="02020603050405020304" pitchFamily="18" charset="0"/>
              </a:rPr>
              <a:t>',  'Temperature(F)', '</a:t>
            </a:r>
            <a:r>
              <a:rPr lang="en-US" sz="2000" b="1" dirty="0" err="1">
                <a:solidFill>
                  <a:schemeClr val="bg1"/>
                </a:solidFill>
                <a:latin typeface="Times New Roman" panose="02020603050405020304" pitchFamily="18" charset="0"/>
                <a:cs typeface="Times New Roman" panose="02020603050405020304" pitchFamily="18" charset="0"/>
              </a:rPr>
              <a:t>Wind_Chill</a:t>
            </a:r>
            <a:r>
              <a:rPr lang="en-US" sz="2000" b="1" dirty="0">
                <a:solidFill>
                  <a:schemeClr val="bg1"/>
                </a:solidFill>
                <a:latin typeface="Times New Roman" panose="02020603050405020304" pitchFamily="18" charset="0"/>
                <a:cs typeface="Times New Roman" panose="02020603050405020304" pitchFamily="18" charset="0"/>
              </a:rPr>
              <a:t>(F)', 'Humidity(%)', 'Pressure(in)’, 'Visibility(mi)', '</a:t>
            </a:r>
            <a:r>
              <a:rPr lang="en-US" sz="2000" b="1" dirty="0" err="1">
                <a:solidFill>
                  <a:schemeClr val="bg1"/>
                </a:solidFill>
                <a:latin typeface="Times New Roman" panose="02020603050405020304" pitchFamily="18" charset="0"/>
                <a:cs typeface="Times New Roman" panose="02020603050405020304" pitchFamily="18" charset="0"/>
              </a:rPr>
              <a:t>Wind_Direction</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Wind_Speed</a:t>
            </a:r>
            <a:r>
              <a:rPr lang="en-US" sz="2000" b="1" dirty="0">
                <a:solidFill>
                  <a:schemeClr val="bg1"/>
                </a:solidFill>
                <a:latin typeface="Times New Roman" panose="02020603050405020304" pitchFamily="18" charset="0"/>
                <a:cs typeface="Times New Roman" panose="02020603050405020304" pitchFamily="18" charset="0"/>
              </a:rPr>
              <a:t>(mph)', 'Precipitation(in)’, '</a:t>
            </a:r>
            <a:r>
              <a:rPr lang="en-US" sz="2000" b="1" dirty="0" err="1">
                <a:solidFill>
                  <a:schemeClr val="bg1"/>
                </a:solidFill>
                <a:latin typeface="Times New Roman" panose="02020603050405020304" pitchFamily="18" charset="0"/>
                <a:cs typeface="Times New Roman" panose="02020603050405020304" pitchFamily="18" charset="0"/>
              </a:rPr>
              <a:t>Weather_Condition</a:t>
            </a:r>
            <a:r>
              <a:rPr lang="en-US" sz="2000" b="1" dirty="0">
                <a:solidFill>
                  <a:schemeClr val="bg1"/>
                </a:solidFill>
                <a:latin typeface="Times New Roman" panose="02020603050405020304" pitchFamily="18" charset="0"/>
                <a:cs typeface="Times New Roman" panose="02020603050405020304" pitchFamily="18" charset="0"/>
              </a:rPr>
              <a:t>', 'Amenity', 'Bump', 'Crossing', '</a:t>
            </a:r>
            <a:r>
              <a:rPr lang="en-US" sz="2000" b="1" dirty="0" err="1">
                <a:solidFill>
                  <a:schemeClr val="bg1"/>
                </a:solidFill>
                <a:latin typeface="Times New Roman" panose="02020603050405020304" pitchFamily="18" charset="0"/>
                <a:cs typeface="Times New Roman" panose="02020603050405020304" pitchFamily="18" charset="0"/>
              </a:rPr>
              <a:t>Give_Way</a:t>
            </a:r>
            <a:r>
              <a:rPr lang="en-US" sz="2000" b="1" dirty="0">
                <a:solidFill>
                  <a:schemeClr val="bg1"/>
                </a:solidFill>
                <a:latin typeface="Times New Roman" panose="02020603050405020304" pitchFamily="18" charset="0"/>
                <a:cs typeface="Times New Roman" panose="02020603050405020304" pitchFamily="18" charset="0"/>
              </a:rPr>
              <a:t>', 'Junction', '</a:t>
            </a:r>
            <a:r>
              <a:rPr lang="en-US" sz="2000" b="1" dirty="0" err="1">
                <a:solidFill>
                  <a:schemeClr val="bg1"/>
                </a:solidFill>
                <a:latin typeface="Times New Roman" panose="02020603050405020304" pitchFamily="18" charset="0"/>
                <a:cs typeface="Times New Roman" panose="02020603050405020304" pitchFamily="18" charset="0"/>
              </a:rPr>
              <a:t>No_Exit</a:t>
            </a:r>
            <a:r>
              <a:rPr lang="en-US" sz="2000" b="1" dirty="0">
                <a:solidFill>
                  <a:schemeClr val="bg1"/>
                </a:solidFill>
                <a:latin typeface="Times New Roman" panose="02020603050405020304" pitchFamily="18" charset="0"/>
                <a:cs typeface="Times New Roman" panose="02020603050405020304" pitchFamily="18" charset="0"/>
              </a:rPr>
              <a:t>', 'Railway', 'Roundabout', 'Station', 'Stop', '</a:t>
            </a:r>
            <a:r>
              <a:rPr lang="en-US" sz="2000" b="1" dirty="0" err="1">
                <a:solidFill>
                  <a:schemeClr val="bg1"/>
                </a:solidFill>
                <a:latin typeface="Times New Roman" panose="02020603050405020304" pitchFamily="18" charset="0"/>
                <a:cs typeface="Times New Roman" panose="02020603050405020304" pitchFamily="18" charset="0"/>
              </a:rPr>
              <a:t>Traffic_Calming</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Traffic_Signal</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Turning_Loop</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Sunrise_Sunset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Civil_Twilight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Nautical_Twilight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Astronomical_Twilight</a:t>
            </a:r>
            <a:r>
              <a:rPr lang="en-US" sz="2000" b="1" dirty="0">
                <a:solidFill>
                  <a:schemeClr val="bg1"/>
                </a:solidFill>
                <a:latin typeface="Times New Roman" panose="02020603050405020304" pitchFamily="18" charset="0"/>
                <a:cs typeface="Times New Roman" panose="02020603050405020304" pitchFamily="18" charset="0"/>
              </a:rPr>
              <a:t>’.</a:t>
            </a:r>
          </a:p>
          <a:p>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31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566B1E3-0924-42B7-9A72-D1236CA0AF04}"/>
              </a:ext>
            </a:extLst>
          </p:cNvPr>
          <p:cNvSpPr txBox="1"/>
          <p:nvPr/>
        </p:nvSpPr>
        <p:spPr>
          <a:xfrm>
            <a:off x="643631" y="825624"/>
            <a:ext cx="10904738" cy="489364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attributes contains descriptions about the following topics:</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Location of the accident:</a:t>
            </a:r>
            <a:r>
              <a:rPr lang="en-US" sz="2400" dirty="0">
                <a:solidFill>
                  <a:schemeClr val="bg1"/>
                </a:solidFill>
                <a:latin typeface="Times New Roman" panose="02020603050405020304" pitchFamily="18" charset="0"/>
                <a:cs typeface="Times New Roman" panose="02020603050405020304" pitchFamily="18" charset="0"/>
              </a:rPr>
              <a:t> The location of the accident i.e. the street, city, state, country moreover the geographical location(latitude &amp; longitude) of the accident.</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Weather Conditions:</a:t>
            </a:r>
            <a:r>
              <a:rPr lang="en-US" sz="2400" dirty="0">
                <a:solidFill>
                  <a:schemeClr val="bg1"/>
                </a:solidFill>
                <a:latin typeface="Times New Roman" panose="02020603050405020304" pitchFamily="18" charset="0"/>
                <a:cs typeface="Times New Roman" panose="02020603050405020304" pitchFamily="18" charset="0"/>
              </a:rPr>
              <a:t> The various weather conditions at the time of the accident.</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Time of the Occurrence of the accident:</a:t>
            </a:r>
            <a:r>
              <a:rPr lang="en-US" sz="2400" dirty="0">
                <a:solidFill>
                  <a:schemeClr val="bg1"/>
                </a:solidFill>
                <a:latin typeface="Times New Roman" panose="02020603050405020304" pitchFamily="18" charset="0"/>
                <a:cs typeface="Times New Roman" panose="02020603050405020304" pitchFamily="18" charset="0"/>
              </a:rPr>
              <a:t> The time of the accident.</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Location Description:</a:t>
            </a:r>
            <a:r>
              <a:rPr lang="en-US" sz="2400" dirty="0">
                <a:solidFill>
                  <a:schemeClr val="bg1"/>
                </a:solidFill>
                <a:latin typeface="Times New Roman" panose="02020603050405020304" pitchFamily="18" charset="0"/>
                <a:cs typeface="Times New Roman" panose="02020603050405020304" pitchFamily="18" charset="0"/>
              </a:rPr>
              <a:t> The description of the location i.e. the nearby points of the accident location.</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Severity:</a:t>
            </a:r>
            <a:r>
              <a:rPr lang="en-US" sz="2400" dirty="0">
                <a:solidFill>
                  <a:schemeClr val="bg1"/>
                </a:solidFill>
                <a:latin typeface="Times New Roman" panose="02020603050405020304" pitchFamily="18" charset="0"/>
                <a:cs typeface="Times New Roman" panose="02020603050405020304" pitchFamily="18" charset="0"/>
              </a:rPr>
              <a:t> The severity of the accident i.e. how much sever the accident was.</a:t>
            </a:r>
            <a:endParaRPr lang="en-US"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5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11EB400-639F-4C52-AB52-0AC7EE84899A}"/>
              </a:ext>
            </a:extLst>
          </p:cNvPr>
          <p:cNvSpPr txBox="1"/>
          <p:nvPr/>
        </p:nvSpPr>
        <p:spPr>
          <a:xfrm>
            <a:off x="417251" y="643622"/>
            <a:ext cx="11496582" cy="5570756"/>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Data Pre Processing:</a:t>
            </a:r>
          </a:p>
          <a:p>
            <a:endParaRPr lang="en-US" sz="28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Filling Missing Data:</a:t>
            </a:r>
          </a:p>
          <a:p>
            <a:r>
              <a:rPr lang="en-US" sz="2000" b="1" dirty="0">
                <a:solidFill>
                  <a:schemeClr val="bg1"/>
                </a:solidFill>
                <a:latin typeface="Times New Roman" panose="02020603050405020304" pitchFamily="18" charset="0"/>
                <a:cs typeface="Times New Roman" panose="02020603050405020304" pitchFamily="18" charset="0"/>
              </a:rPr>
              <a:t>Filling with the data mean data using </a:t>
            </a:r>
            <a:r>
              <a:rPr lang="en-US" sz="2000" b="1" u="sng" dirty="0">
                <a:solidFill>
                  <a:schemeClr val="bg1"/>
                </a:solidFill>
                <a:latin typeface="Times New Roman" panose="02020603050405020304" pitchFamily="18" charset="0"/>
                <a:cs typeface="Times New Roman" panose="02020603050405020304" pitchFamily="18" charset="0"/>
              </a:rPr>
              <a:t>binning</a:t>
            </a:r>
            <a:r>
              <a:rPr lang="en-US" sz="2000" b="1" dirty="0">
                <a:solidFill>
                  <a:schemeClr val="bg1"/>
                </a:solidFill>
                <a:latin typeface="Times New Roman" panose="02020603050405020304" pitchFamily="18" charset="0"/>
                <a:cs typeface="Times New Roman" panose="02020603050405020304" pitchFamily="18" charset="0"/>
              </a:rPr>
              <a:t> if the range of the data is less else fill with the </a:t>
            </a:r>
            <a:r>
              <a:rPr lang="en-US" sz="2000" b="1" u="sng" dirty="0">
                <a:solidFill>
                  <a:schemeClr val="bg1"/>
                </a:solidFill>
                <a:latin typeface="Times New Roman" panose="02020603050405020304" pitchFamily="18" charset="0"/>
                <a:cs typeface="Times New Roman" panose="02020603050405020304" pitchFamily="18" charset="0"/>
              </a:rPr>
              <a:t>regression method</a:t>
            </a:r>
            <a:r>
              <a:rPr lang="en-US" sz="2000" b="1" dirty="0">
                <a:solidFill>
                  <a:schemeClr val="bg1"/>
                </a:solidFill>
                <a:latin typeface="Times New Roman" panose="02020603050405020304" pitchFamily="18" charset="0"/>
                <a:cs typeface="Times New Roman" panose="02020603050405020304" pitchFamily="18" charset="0"/>
              </a:rPr>
              <a:t>, else </a:t>
            </a:r>
            <a:r>
              <a:rPr lang="en-US" sz="2000" b="1" u="sng" dirty="0">
                <a:solidFill>
                  <a:schemeClr val="bg1"/>
                </a:solidFill>
                <a:latin typeface="Times New Roman" panose="02020603050405020304" pitchFamily="18" charset="0"/>
                <a:cs typeface="Times New Roman" panose="02020603050405020304" pitchFamily="18" charset="0"/>
              </a:rPr>
              <a:t>drop</a:t>
            </a:r>
            <a:r>
              <a:rPr lang="en-US" sz="2000" b="1" dirty="0">
                <a:solidFill>
                  <a:schemeClr val="bg1"/>
                </a:solidFill>
                <a:latin typeface="Times New Roman" panose="02020603050405020304" pitchFamily="18" charset="0"/>
                <a:cs typeface="Times New Roman" panose="02020603050405020304" pitchFamily="18" charset="0"/>
              </a:rPr>
              <a:t> the record.</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Convert to Number:</a:t>
            </a:r>
          </a:p>
          <a:p>
            <a:r>
              <a:rPr lang="en-US" sz="2000" b="1" dirty="0">
                <a:solidFill>
                  <a:schemeClr val="bg1"/>
                </a:solidFill>
                <a:latin typeface="Times New Roman" panose="02020603050405020304" pitchFamily="18" charset="0"/>
                <a:cs typeface="Times New Roman" panose="02020603050405020304" pitchFamily="18" charset="0"/>
              </a:rPr>
              <a:t>Converting the categorical data into numerical data using </a:t>
            </a:r>
            <a:r>
              <a:rPr lang="en-US" sz="2000" b="1" u="sng" dirty="0">
                <a:solidFill>
                  <a:schemeClr val="bg1"/>
                </a:solidFill>
                <a:latin typeface="Times New Roman" panose="02020603050405020304" pitchFamily="18" charset="0"/>
                <a:cs typeface="Times New Roman" panose="02020603050405020304" pitchFamily="18" charset="0"/>
              </a:rPr>
              <a:t>label encoding </a:t>
            </a:r>
            <a:r>
              <a:rPr lang="en-US" sz="2000" b="1" dirty="0">
                <a:solidFill>
                  <a:schemeClr val="bg1"/>
                </a:solidFill>
                <a:latin typeface="Times New Roman" panose="02020603050405020304" pitchFamily="18" charset="0"/>
                <a:cs typeface="Times New Roman" panose="02020603050405020304" pitchFamily="18" charset="0"/>
              </a:rPr>
              <a:t>or </a:t>
            </a:r>
            <a:r>
              <a:rPr lang="en-US" sz="2000" b="1" u="sng" dirty="0">
                <a:solidFill>
                  <a:schemeClr val="bg1"/>
                </a:solidFill>
                <a:latin typeface="Times New Roman" panose="02020603050405020304" pitchFamily="18" charset="0"/>
                <a:cs typeface="Times New Roman" panose="02020603050405020304" pitchFamily="18" charset="0"/>
              </a:rPr>
              <a:t>dummy coding. </a:t>
            </a:r>
          </a:p>
          <a:p>
            <a:endParaRPr lang="en-US" sz="2000" b="1" u="sng"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Date Time Conversion:</a:t>
            </a:r>
          </a:p>
          <a:p>
            <a:r>
              <a:rPr lang="en-US" sz="2000" b="1" dirty="0">
                <a:solidFill>
                  <a:schemeClr val="bg1"/>
                </a:solidFill>
                <a:latin typeface="Times New Roman" panose="02020603050405020304" pitchFamily="18" charset="0"/>
                <a:cs typeface="Times New Roman" panose="02020603050405020304" pitchFamily="18" charset="0"/>
              </a:rPr>
              <a:t>Creating new columns day, month, year, hour, minute, second from the existing datetime data.</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Data Cleaning;</a:t>
            </a:r>
          </a:p>
          <a:p>
            <a:r>
              <a:rPr lang="en-US" sz="2000" dirty="0">
                <a:solidFill>
                  <a:schemeClr val="bg1"/>
                </a:solidFill>
                <a:latin typeface="Times New Roman" panose="02020603050405020304" pitchFamily="18" charset="0"/>
                <a:cs typeface="Times New Roman" panose="02020603050405020304" pitchFamily="18" charset="0"/>
              </a:rPr>
              <a:t>Removal of the unwanted data i.e. the attribute values not necessary for our study. </a:t>
            </a:r>
            <a:r>
              <a:rPr lang="en-US" sz="2400" dirty="0">
                <a:solidFill>
                  <a:schemeClr val="bg1"/>
                </a:solidFill>
                <a:latin typeface="Times New Roman" panose="02020603050405020304" pitchFamily="18" charset="0"/>
                <a:cs typeface="Times New Roman" panose="02020603050405020304" pitchFamily="18" charset="0"/>
              </a:rPr>
              <a:t> </a:t>
            </a:r>
            <a:r>
              <a:rPr lang="en-US" sz="2400" b="1" u="sng" dirty="0">
                <a:solidFill>
                  <a:schemeClr val="bg1"/>
                </a:solidFill>
                <a:latin typeface="Times New Roman" panose="02020603050405020304" pitchFamily="18" charset="0"/>
                <a:cs typeface="Times New Roman" panose="02020603050405020304" pitchFamily="18" charset="0"/>
              </a:rPr>
              <a:t> </a:t>
            </a:r>
          </a:p>
          <a:p>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09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3315440-E557-4668-8857-32B1816020D7}"/>
              </a:ext>
            </a:extLst>
          </p:cNvPr>
          <p:cNvSpPr txBox="1"/>
          <p:nvPr/>
        </p:nvSpPr>
        <p:spPr>
          <a:xfrm>
            <a:off x="719091" y="559293"/>
            <a:ext cx="9925235" cy="369332"/>
          </a:xfrm>
          <a:prstGeom prst="rect">
            <a:avLst/>
          </a:prstGeom>
          <a:noFill/>
        </p:spPr>
        <p:txBody>
          <a:bodyPr wrap="square" rtlCol="0">
            <a:spAutoFit/>
          </a:bodyPr>
          <a:lstStyle/>
          <a:p>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C1C80E-3BF6-4D88-96A5-AC71D911983D}"/>
              </a:ext>
            </a:extLst>
          </p:cNvPr>
          <p:cNvSpPr txBox="1"/>
          <p:nvPr/>
        </p:nvSpPr>
        <p:spPr>
          <a:xfrm>
            <a:off x="577049" y="1679723"/>
            <a:ext cx="10813001" cy="3416320"/>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Methodologies Used:</a:t>
            </a:r>
          </a:p>
          <a:p>
            <a:endParaRPr lang="en-US" sz="36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Finding Accident Hotspots:</a:t>
            </a:r>
            <a:r>
              <a:rPr lang="en-US" sz="2400" b="1" dirty="0">
                <a:solidFill>
                  <a:schemeClr val="bg1"/>
                </a:solidFill>
                <a:latin typeface="Times New Roman" panose="02020603050405020304" pitchFamily="18" charset="0"/>
                <a:cs typeface="Times New Roman" panose="02020603050405020304" pitchFamily="18" charset="0"/>
              </a:rPr>
              <a:t> Finding the most accident prone areas i.e. identifying the areas with most severe accident records. That is clustering of the accident locations into two classes more accident prone and less accident prone using </a:t>
            </a:r>
            <a:r>
              <a:rPr lang="en-US" sz="2400" b="1" u="sng" dirty="0">
                <a:solidFill>
                  <a:schemeClr val="bg1"/>
                </a:solidFill>
                <a:latin typeface="Times New Roman" panose="02020603050405020304" pitchFamily="18" charset="0"/>
                <a:cs typeface="Times New Roman" panose="02020603050405020304" pitchFamily="18" charset="0"/>
              </a:rPr>
              <a:t>clustering algorithms</a:t>
            </a:r>
            <a:r>
              <a:rPr lang="en-US" sz="2400" b="1" dirty="0">
                <a:solidFill>
                  <a:schemeClr val="bg1"/>
                </a:solidFill>
                <a:latin typeface="Times New Roman" panose="02020603050405020304" pitchFamily="18" charset="0"/>
                <a:cs typeface="Times New Roman" panose="02020603050405020304" pitchFamily="18" charset="0"/>
              </a:rPr>
              <a:t>. </a:t>
            </a:r>
          </a:p>
          <a:p>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83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772EE46-19B5-4022-BC37-B6D9200A60D9}"/>
              </a:ext>
            </a:extLst>
          </p:cNvPr>
          <p:cNvSpPr txBox="1"/>
          <p:nvPr/>
        </p:nvSpPr>
        <p:spPr>
          <a:xfrm>
            <a:off x="537100" y="1679723"/>
            <a:ext cx="11037902" cy="3416320"/>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Finding rush hours:</a:t>
            </a:r>
            <a:r>
              <a:rPr lang="en-US" sz="2400" b="1" dirty="0">
                <a:solidFill>
                  <a:schemeClr val="bg1"/>
                </a:solidFill>
                <a:latin typeface="Times New Roman" panose="02020603050405020304" pitchFamily="18" charset="0"/>
                <a:cs typeface="Times New Roman" panose="02020603050405020304" pitchFamily="18" charset="0"/>
              </a:rPr>
              <a:t> By seeing all the accident timings identifying the hours that are more prone to accident. Grouping the total hours of a day into 6 hour groups and then  classify the hour groups into two classes accident prone and less accident prone using </a:t>
            </a:r>
            <a:r>
              <a:rPr lang="en-US" sz="2400" b="1" u="sng" dirty="0">
                <a:solidFill>
                  <a:schemeClr val="bg1"/>
                </a:solidFill>
                <a:latin typeface="Times New Roman" panose="02020603050405020304" pitchFamily="18" charset="0"/>
                <a:cs typeface="Times New Roman" panose="02020603050405020304" pitchFamily="18" charset="0"/>
              </a:rPr>
              <a:t>clustering algorithms</a:t>
            </a:r>
            <a:r>
              <a:rPr lang="en-US" sz="2400" b="1" dirty="0">
                <a:solidFill>
                  <a:schemeClr val="bg1"/>
                </a:solidFill>
                <a:latin typeface="Times New Roman" panose="02020603050405020304" pitchFamily="18" charset="0"/>
                <a:cs typeface="Times New Roman" panose="02020603050405020304" pitchFamily="18" charset="0"/>
              </a:rPr>
              <a:t>. </a:t>
            </a:r>
          </a:p>
          <a:p>
            <a:endParaRPr lang="en-US" sz="2400" b="1" u="sng" dirty="0">
              <a:solidFill>
                <a:schemeClr val="bg1"/>
              </a:solidFill>
              <a:latin typeface="Times New Roman" panose="02020603050405020304" pitchFamily="18" charset="0"/>
              <a:cs typeface="Times New Roman" panose="02020603050405020304" pitchFamily="18" charset="0"/>
            </a:endParaRPr>
          </a:p>
          <a:p>
            <a:endParaRPr lang="en-US" sz="2400" b="1" u="sng"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Classify the accident conditions:</a:t>
            </a:r>
            <a:r>
              <a:rPr lang="en-US" sz="2400" b="1" dirty="0">
                <a:solidFill>
                  <a:schemeClr val="bg1"/>
                </a:solidFill>
                <a:latin typeface="Times New Roman" panose="02020603050405020304" pitchFamily="18" charset="0"/>
                <a:cs typeface="Times New Roman" panose="02020603050405020304" pitchFamily="18" charset="0"/>
              </a:rPr>
              <a:t> Depending upon the weather conditions and geographical location(latitude and longitude) classify the severity of the accident into 4 classes using </a:t>
            </a:r>
            <a:r>
              <a:rPr lang="en-US" sz="2400" b="1" u="sng" dirty="0">
                <a:solidFill>
                  <a:schemeClr val="bg1"/>
                </a:solidFill>
                <a:latin typeface="Times New Roman" panose="02020603050405020304" pitchFamily="18" charset="0"/>
                <a:cs typeface="Times New Roman" panose="02020603050405020304" pitchFamily="18" charset="0"/>
              </a:rPr>
              <a:t>supervised learning models</a:t>
            </a:r>
            <a:r>
              <a:rPr lang="en-US" sz="2400" b="1" dirty="0">
                <a:solidFill>
                  <a:schemeClr val="bg1"/>
                </a:solidFill>
                <a:latin typeface="Times New Roman" panose="02020603050405020304" pitchFamily="18" charset="0"/>
                <a:cs typeface="Times New Roman" panose="02020603050405020304" pitchFamily="18" charset="0"/>
              </a:rPr>
              <a:t>. </a:t>
            </a:r>
            <a:endParaRPr lang="en-US"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86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B97E47D-95E9-4A04-89E0-814F25E59239}"/>
              </a:ext>
            </a:extLst>
          </p:cNvPr>
          <p:cNvSpPr txBox="1"/>
          <p:nvPr/>
        </p:nvSpPr>
        <p:spPr>
          <a:xfrm>
            <a:off x="1180730" y="994299"/>
            <a:ext cx="9960746" cy="4616388"/>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CC91AD06-6BA8-405A-9328-3E1A90DC92D3}"/>
              </a:ext>
            </a:extLst>
          </p:cNvPr>
          <p:cNvSpPr txBox="1"/>
          <p:nvPr/>
        </p:nvSpPr>
        <p:spPr>
          <a:xfrm>
            <a:off x="3342442" y="479394"/>
            <a:ext cx="563732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Proposed Framework</a:t>
            </a:r>
          </a:p>
        </p:txBody>
      </p:sp>
      <p:pic>
        <p:nvPicPr>
          <p:cNvPr id="5" name="Picture 4">
            <a:extLst>
              <a:ext uri="{FF2B5EF4-FFF2-40B4-BE49-F238E27FC236}">
                <a16:creationId xmlns:a16="http://schemas.microsoft.com/office/drawing/2014/main" id="{CAB8315F-424C-4F06-835E-5F49DCA490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29" y="1425789"/>
            <a:ext cx="10138298" cy="4616387"/>
          </a:xfrm>
          <a:prstGeom prst="rect">
            <a:avLst/>
          </a:prstGeom>
        </p:spPr>
      </p:pic>
    </p:spTree>
    <p:extLst>
      <p:ext uri="{BB962C8B-B14F-4D97-AF65-F5344CB8AC3E}">
        <p14:creationId xmlns:p14="http://schemas.microsoft.com/office/powerpoint/2010/main" val="388326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9D52B9D-C519-447E-9803-262B92C66AD8}"/>
              </a:ext>
            </a:extLst>
          </p:cNvPr>
          <p:cNvSpPr txBox="1"/>
          <p:nvPr/>
        </p:nvSpPr>
        <p:spPr>
          <a:xfrm>
            <a:off x="1890944" y="2574524"/>
            <a:ext cx="8708994" cy="1323439"/>
          </a:xfrm>
          <a:prstGeom prst="rect">
            <a:avLst/>
          </a:prstGeom>
          <a:noFill/>
        </p:spPr>
        <p:txBody>
          <a:bodyPr wrap="square" rtlCol="0">
            <a:sp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31100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747</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Norican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Debayan Das</dc:creator>
  <cp:lastModifiedBy>Debayan Das</cp:lastModifiedBy>
  <cp:revision>24</cp:revision>
  <dcterms:created xsi:type="dcterms:W3CDTF">2020-02-01T07:17:40Z</dcterms:created>
  <dcterms:modified xsi:type="dcterms:W3CDTF">2020-02-01T11:41:39Z</dcterms:modified>
</cp:coreProperties>
</file>