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2932-3C34-33A5-E074-B22B71C8098C}"/>
              </a:ext>
            </a:extLst>
          </p:cNvPr>
          <p:cNvSpPr>
            <a:spLocks noGrp="1"/>
          </p:cNvSpPr>
          <p:nvPr>
            <p:ph type="ctrTitle"/>
          </p:nvPr>
        </p:nvSpPr>
        <p:spPr>
          <a:xfrm>
            <a:off x="457200" y="2128122"/>
            <a:ext cx="7772400" cy="1470025"/>
          </a:xfrm>
        </p:spPr>
        <p:txBody>
          <a:bodyPr>
            <a:normAutofit/>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CAR PRICE PREDICTION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4FF0BD1D-11F6-958E-219F-6E817DE6815E}"/>
              </a:ext>
            </a:extLst>
          </p:cNvPr>
          <p:cNvSpPr>
            <a:spLocks noGrp="1"/>
          </p:cNvSpPr>
          <p:nvPr>
            <p:ph type="subTitle" idx="1"/>
          </p:nvPr>
        </p:nvSpPr>
        <p:spPr>
          <a:xfrm>
            <a:off x="3733800" y="4876800"/>
            <a:ext cx="4724400" cy="1600200"/>
          </a:xfrm>
        </p:spPr>
        <p:txBody>
          <a:bodyPr>
            <a:normAutofit fontScale="70000" lnSpcReduction="20000"/>
          </a:bodyPr>
          <a:lstStyle/>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Submitted by:</a:t>
            </a:r>
            <a:endParaRPr lang="en-IN"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Madhurima Srivastava</a:t>
            </a:r>
            <a:endParaRPr lang="en-IN"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E182D2E-933A-AD28-EC62-2FD17DED2B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4267200" cy="3107454"/>
          </a:xfrm>
          <a:prstGeom prst="rect">
            <a:avLst/>
          </a:prstGeom>
          <a:noFill/>
          <a:ln>
            <a:noFill/>
          </a:ln>
        </p:spPr>
      </p:pic>
    </p:spTree>
    <p:extLst>
      <p:ext uri="{BB962C8B-B14F-4D97-AF65-F5344CB8AC3E}">
        <p14:creationId xmlns:p14="http://schemas.microsoft.com/office/powerpoint/2010/main" val="46848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A9FE-B277-75D2-B49C-0EEA77FF2F25}"/>
              </a:ext>
            </a:extLst>
          </p:cNvPr>
          <p:cNvSpPr>
            <a:spLocks noGrp="1"/>
          </p:cNvSpPr>
          <p:nvPr>
            <p:ph type="title"/>
          </p:nvPr>
        </p:nvSpPr>
        <p:spPr>
          <a:xfrm>
            <a:off x="457200" y="274638"/>
            <a:ext cx="8229600" cy="715962"/>
          </a:xfrm>
        </p:spPr>
        <p:txBody>
          <a:bodyPr>
            <a:normAutofit fontScale="90000"/>
          </a:bodyPr>
          <a:lstStyle/>
          <a:p>
            <a:r>
              <a:rPr lang="en-IN" b="1" i="0" dirty="0">
                <a:solidFill>
                  <a:srgbClr val="000000"/>
                </a:solidFill>
                <a:effectLst/>
                <a:latin typeface="Helvetica Neue"/>
              </a:rPr>
              <a:t>Checking skewness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D193B0B-A841-1DC2-5596-19C5857184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838200"/>
            <a:ext cx="3754120" cy="2664842"/>
          </a:xfrm>
        </p:spPr>
      </p:pic>
      <p:pic>
        <p:nvPicPr>
          <p:cNvPr id="7" name="Picture 6">
            <a:extLst>
              <a:ext uri="{FF2B5EF4-FFF2-40B4-BE49-F238E27FC236}">
                <a16:creationId xmlns:a16="http://schemas.microsoft.com/office/drawing/2014/main" id="{7A32741A-D84E-E538-3E1A-F0421EAB2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91" y="821249"/>
            <a:ext cx="4071309" cy="2721130"/>
          </a:xfrm>
          <a:prstGeom prst="rect">
            <a:avLst/>
          </a:prstGeom>
        </p:spPr>
      </p:pic>
      <p:pic>
        <p:nvPicPr>
          <p:cNvPr id="9" name="Picture 8">
            <a:extLst>
              <a:ext uri="{FF2B5EF4-FFF2-40B4-BE49-F238E27FC236}">
                <a16:creationId xmlns:a16="http://schemas.microsoft.com/office/drawing/2014/main" id="{E34F36F6-7001-83AF-01B9-95DC57CE6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91" y="3503042"/>
            <a:ext cx="4071309" cy="2734925"/>
          </a:xfrm>
          <a:prstGeom prst="rect">
            <a:avLst/>
          </a:prstGeom>
        </p:spPr>
      </p:pic>
      <p:pic>
        <p:nvPicPr>
          <p:cNvPr id="11" name="Picture 10">
            <a:extLst>
              <a:ext uri="{FF2B5EF4-FFF2-40B4-BE49-F238E27FC236}">
                <a16:creationId xmlns:a16="http://schemas.microsoft.com/office/drawing/2014/main" id="{7E136771-06E5-5F88-38A1-7C2278CFF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573125"/>
            <a:ext cx="3657600" cy="2502065"/>
          </a:xfrm>
          <a:prstGeom prst="rect">
            <a:avLst/>
          </a:prstGeom>
        </p:spPr>
      </p:pic>
      <p:sp>
        <p:nvSpPr>
          <p:cNvPr id="13" name="TextBox 12">
            <a:extLst>
              <a:ext uri="{FF2B5EF4-FFF2-40B4-BE49-F238E27FC236}">
                <a16:creationId xmlns:a16="http://schemas.microsoft.com/office/drawing/2014/main" id="{5941448C-4B47-F0F9-07A7-6F536B17BD8F}"/>
              </a:ext>
            </a:extLst>
          </p:cNvPr>
          <p:cNvSpPr txBox="1"/>
          <p:nvPr/>
        </p:nvSpPr>
        <p:spPr>
          <a:xfrm>
            <a:off x="304800" y="6095237"/>
            <a:ext cx="8229600" cy="646331"/>
          </a:xfrm>
          <a:prstGeom prst="rect">
            <a:avLst/>
          </a:prstGeom>
          <a:noFill/>
        </p:spPr>
        <p:txBody>
          <a:bodyPr wrap="square">
            <a:spAutoFit/>
          </a:bodyPr>
          <a:lstStyle/>
          <a:p>
            <a:r>
              <a:rPr lang="en-US" b="0" i="0" dirty="0">
                <a:solidFill>
                  <a:srgbClr val="000000"/>
                </a:solidFill>
                <a:effectLst/>
                <a:latin typeface="Helvetica Neue"/>
              </a:rPr>
              <a:t>Large skewness is present in </a:t>
            </a:r>
            <a:r>
              <a:rPr lang="en-US" b="0" i="0" dirty="0" err="1">
                <a:solidFill>
                  <a:srgbClr val="000000"/>
                </a:solidFill>
                <a:effectLst/>
                <a:latin typeface="Helvetica Neue"/>
              </a:rPr>
              <a:t>selling_price</a:t>
            </a:r>
            <a:r>
              <a:rPr lang="en-US" b="0" i="0" dirty="0">
                <a:solidFill>
                  <a:srgbClr val="000000"/>
                </a:solidFill>
                <a:effectLst/>
                <a:latin typeface="Helvetica Neue"/>
              </a:rPr>
              <a:t> and </a:t>
            </a:r>
            <a:r>
              <a:rPr lang="en-US" b="0" i="0" dirty="0" err="1">
                <a:solidFill>
                  <a:srgbClr val="000000"/>
                </a:solidFill>
                <a:effectLst/>
                <a:latin typeface="Helvetica Neue"/>
              </a:rPr>
              <a:t>km_driven</a:t>
            </a:r>
            <a:r>
              <a:rPr lang="en-US" b="0" i="0" dirty="0">
                <a:solidFill>
                  <a:srgbClr val="000000"/>
                </a:solidFill>
                <a:effectLst/>
                <a:latin typeface="Helvetica Neue"/>
              </a:rPr>
              <a:t> columns and it is due to the presence of outliers</a:t>
            </a:r>
            <a:endParaRPr lang="en-IN" dirty="0"/>
          </a:p>
        </p:txBody>
      </p:sp>
    </p:spTree>
    <p:extLst>
      <p:ext uri="{BB962C8B-B14F-4D97-AF65-F5344CB8AC3E}">
        <p14:creationId xmlns:p14="http://schemas.microsoft.com/office/powerpoint/2010/main" val="113946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7326-135C-B8EA-6390-4C696ECABF50}"/>
              </a:ext>
            </a:extLst>
          </p:cNvPr>
          <p:cNvSpPr>
            <a:spLocks noGrp="1"/>
          </p:cNvSpPr>
          <p:nvPr>
            <p:ph type="title"/>
          </p:nvPr>
        </p:nvSpPr>
        <p:spPr/>
        <p:txBody>
          <a:bodyPr>
            <a:normAutofit fontScale="90000"/>
          </a:bodyPr>
          <a:lstStyle/>
          <a:p>
            <a:r>
              <a:rPr lang="en-IN" b="1" i="0" dirty="0">
                <a:solidFill>
                  <a:srgbClr val="000000"/>
                </a:solidFill>
                <a:effectLst/>
                <a:latin typeface="Helvetica Neue"/>
              </a:rPr>
              <a:t>Checking outliers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9EA2C9A4-ACC6-B447-6367-04554878C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5410200" cy="4525963"/>
          </a:xfrm>
        </p:spPr>
      </p:pic>
      <p:sp>
        <p:nvSpPr>
          <p:cNvPr id="7" name="TextBox 6">
            <a:extLst>
              <a:ext uri="{FF2B5EF4-FFF2-40B4-BE49-F238E27FC236}">
                <a16:creationId xmlns:a16="http://schemas.microsoft.com/office/drawing/2014/main" id="{49454034-3C7A-F3C1-6D60-2F05A5F1FBB8}"/>
              </a:ext>
            </a:extLst>
          </p:cNvPr>
          <p:cNvSpPr txBox="1"/>
          <p:nvPr/>
        </p:nvSpPr>
        <p:spPr>
          <a:xfrm>
            <a:off x="655320" y="5591274"/>
            <a:ext cx="4572000" cy="646331"/>
          </a:xfrm>
          <a:prstGeom prst="rect">
            <a:avLst/>
          </a:prstGeom>
          <a:noFill/>
        </p:spPr>
        <p:txBody>
          <a:bodyPr wrap="square">
            <a:spAutoFit/>
          </a:bodyPr>
          <a:lstStyle/>
          <a:p>
            <a:r>
              <a:rPr lang="en-US" b="0" i="0" dirty="0">
                <a:solidFill>
                  <a:srgbClr val="000000"/>
                </a:solidFill>
                <a:effectLst/>
                <a:latin typeface="Helvetica Neue"/>
              </a:rPr>
              <a:t>We can see there are outliers and it can be handled by using z-score method</a:t>
            </a:r>
            <a:endParaRPr lang="en-IN" dirty="0"/>
          </a:p>
        </p:txBody>
      </p:sp>
    </p:spTree>
    <p:extLst>
      <p:ext uri="{BB962C8B-B14F-4D97-AF65-F5344CB8AC3E}">
        <p14:creationId xmlns:p14="http://schemas.microsoft.com/office/powerpoint/2010/main" val="364471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54DD-9170-D2CA-CAE6-0CF7F0EB3B6D}"/>
              </a:ext>
            </a:extLst>
          </p:cNvPr>
          <p:cNvSpPr>
            <a:spLocks noGrp="1"/>
          </p:cNvSpPr>
          <p:nvPr>
            <p:ph type="title"/>
          </p:nvPr>
        </p:nvSpPr>
        <p:spPr/>
        <p:txBody>
          <a:bodyPr>
            <a:normAutofit fontScale="90000"/>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Handling</a:t>
            </a:r>
            <a:r>
              <a:rPr lang="en-IN" sz="2800" b="1" spc="-1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outliers</a:t>
            </a:r>
            <a:r>
              <a:rPr lang="en-IN" sz="2800" b="1" spc="-1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using</a:t>
            </a:r>
            <a:r>
              <a:rPr lang="en-IN" sz="2800" b="1" spc="-5"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z-score</a:t>
            </a:r>
            <a:r>
              <a:rPr lang="en-IN" sz="2800" b="1" spc="-3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method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image12.jpeg">
            <a:extLst>
              <a:ext uri="{FF2B5EF4-FFF2-40B4-BE49-F238E27FC236}">
                <a16:creationId xmlns:a16="http://schemas.microsoft.com/office/drawing/2014/main" id="{6B27C901-CACB-7084-FA10-42C211FB96DD}"/>
              </a:ext>
            </a:extLst>
          </p:cNvPr>
          <p:cNvPicPr>
            <a:picLocks noGrp="1" noChangeAspect="1"/>
          </p:cNvPicPr>
          <p:nvPr>
            <p:ph idx="1"/>
          </p:nvPr>
        </p:nvPicPr>
        <p:blipFill>
          <a:blip r:embed="rId2" cstate="print"/>
          <a:stretch>
            <a:fillRect/>
          </a:stretch>
        </p:blipFill>
        <p:spPr>
          <a:xfrm>
            <a:off x="457200" y="990601"/>
            <a:ext cx="6553200" cy="3903924"/>
          </a:xfrm>
          <a:prstGeom prst="rect">
            <a:avLst/>
          </a:prstGeom>
        </p:spPr>
      </p:pic>
      <p:sp>
        <p:nvSpPr>
          <p:cNvPr id="6" name="TextBox 5">
            <a:extLst>
              <a:ext uri="{FF2B5EF4-FFF2-40B4-BE49-F238E27FC236}">
                <a16:creationId xmlns:a16="http://schemas.microsoft.com/office/drawing/2014/main" id="{406B19FF-D771-5D96-00FE-EFE9A66D5B1E}"/>
              </a:ext>
            </a:extLst>
          </p:cNvPr>
          <p:cNvSpPr txBox="1"/>
          <p:nvPr/>
        </p:nvSpPr>
        <p:spPr>
          <a:xfrm>
            <a:off x="228600" y="5048583"/>
            <a:ext cx="8610600" cy="1632242"/>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HARDWARE AND SOFTWARE REQUIREMENTS</a:t>
            </a:r>
            <a:r>
              <a:rPr lang="en-IN" sz="2000" b="1" spc="-485"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AND</a:t>
            </a:r>
            <a:r>
              <a:rPr lang="en-IN" sz="2000" b="1" spc="-25"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TOOLS</a:t>
            </a:r>
            <a:r>
              <a:rPr lang="en-IN" sz="2000" b="1" spc="-30"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3500" marR="521970" algn="just">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For doing this project, the hardware used is a laptop with high end</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specification</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stable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internet</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connection.</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While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coming</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software part, I had used anaconda navigator and in that I have used</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US" sz="1800" b="1" spc="-3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notebook</a:t>
            </a:r>
            <a:r>
              <a:rPr lang="en-US" sz="1800" b="1"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do</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my</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python</a:t>
            </a:r>
            <a:r>
              <a:rPr lang="en-US" sz="1800" spc="-1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programming and</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analysis.</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5128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6CB3-5083-2F75-722C-6F3943BFF86E}"/>
              </a:ext>
            </a:extLst>
          </p:cNvPr>
          <p:cNvSpPr>
            <a:spLocks noGrp="1"/>
          </p:cNvSpPr>
          <p:nvPr>
            <p:ph type="title"/>
          </p:nvPr>
        </p:nvSpPr>
        <p:spPr/>
        <p:txBody>
          <a:bodyPr>
            <a:normAutofit fontScale="90000"/>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Libraries</a:t>
            </a:r>
            <a:r>
              <a:rPr lang="en-IN" sz="2800" b="1" spc="-3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image13.jpeg">
            <a:extLst>
              <a:ext uri="{FF2B5EF4-FFF2-40B4-BE49-F238E27FC236}">
                <a16:creationId xmlns:a16="http://schemas.microsoft.com/office/drawing/2014/main" id="{750157C9-10DD-74B0-6787-3EBC430E1080}"/>
              </a:ext>
            </a:extLst>
          </p:cNvPr>
          <p:cNvPicPr>
            <a:picLocks noGrp="1" noChangeAspect="1"/>
          </p:cNvPicPr>
          <p:nvPr>
            <p:ph idx="1"/>
          </p:nvPr>
        </p:nvPicPr>
        <p:blipFill>
          <a:blip r:embed="rId2" cstate="print"/>
          <a:stretch>
            <a:fillRect/>
          </a:stretch>
        </p:blipFill>
        <p:spPr>
          <a:xfrm>
            <a:off x="533400" y="1143000"/>
            <a:ext cx="8229600" cy="4953000"/>
          </a:xfrm>
          <a:prstGeom prst="rect">
            <a:avLst/>
          </a:prstGeom>
        </p:spPr>
      </p:pic>
    </p:spTree>
    <p:extLst>
      <p:ext uri="{BB962C8B-B14F-4D97-AF65-F5344CB8AC3E}">
        <p14:creationId xmlns:p14="http://schemas.microsoft.com/office/powerpoint/2010/main" val="320787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40BC-22FA-1817-856A-7ED7D9DA7990}"/>
              </a:ext>
            </a:extLst>
          </p:cNvPr>
          <p:cNvSpPr>
            <a:spLocks noGrp="1"/>
          </p:cNvSpPr>
          <p:nvPr>
            <p:ph type="title"/>
          </p:nvPr>
        </p:nvSpPr>
        <p:spPr/>
        <p:txBody>
          <a:bodyPr>
            <a:normAutofit fontScale="90000"/>
          </a:bodyPr>
          <a:lstStyle/>
          <a:p>
            <a:pPr marL="63500">
              <a:spcBef>
                <a:spcPts val="25"/>
              </a:spcBef>
            </a:pPr>
            <a:r>
              <a:rPr lang="en-US" sz="2700" b="1" dirty="0">
                <a:effectLst/>
                <a:latin typeface="Calibri" panose="020F0502020204030204" pitchFamily="34" charset="0"/>
                <a:ea typeface="Calibri" panose="020F0502020204030204" pitchFamily="34" charset="0"/>
                <a:cs typeface="Calibri" panose="020F0502020204030204" pitchFamily="34" charset="0"/>
              </a:rPr>
              <a:t>MODEL/S</a:t>
            </a:r>
            <a:r>
              <a:rPr lang="en-US" sz="2700" b="1" spc="-40" dirty="0">
                <a:effectLst/>
                <a:latin typeface="Calibri" panose="020F0502020204030204" pitchFamily="34" charset="0"/>
                <a:ea typeface="Calibri" panose="020F0502020204030204" pitchFamily="34" charset="0"/>
                <a:cs typeface="Calibri" panose="020F0502020204030204" pitchFamily="34" charset="0"/>
              </a:rPr>
              <a:t> </a:t>
            </a:r>
            <a:r>
              <a:rPr lang="en-US" sz="2700" b="1" dirty="0">
                <a:effectLst/>
                <a:latin typeface="Calibri" panose="020F0502020204030204" pitchFamily="34" charset="0"/>
                <a:ea typeface="Calibri" panose="020F0502020204030204" pitchFamily="34" charset="0"/>
                <a:cs typeface="Calibri" panose="020F0502020204030204" pitchFamily="34" charset="0"/>
              </a:rPr>
              <a:t>DEVELOPMENT</a:t>
            </a:r>
            <a:r>
              <a:rPr lang="en-US" sz="2700" b="1" spc="-15" dirty="0">
                <a:effectLst/>
                <a:latin typeface="Calibri" panose="020F0502020204030204" pitchFamily="34" charset="0"/>
                <a:ea typeface="Calibri" panose="020F0502020204030204" pitchFamily="34" charset="0"/>
                <a:cs typeface="Calibri" panose="020F0502020204030204" pitchFamily="34" charset="0"/>
              </a:rPr>
              <a:t> </a:t>
            </a:r>
            <a:r>
              <a:rPr lang="en-US" sz="2700" b="1" dirty="0">
                <a:effectLst/>
                <a:latin typeface="Calibri" panose="020F0502020204030204" pitchFamily="34" charset="0"/>
                <a:ea typeface="Calibri" panose="020F0502020204030204" pitchFamily="34" charset="0"/>
                <a:cs typeface="Calibri" panose="020F0502020204030204" pitchFamily="34" charset="0"/>
              </a:rPr>
              <a:t>AND</a:t>
            </a:r>
            <a:r>
              <a:rPr lang="en-US" sz="2700" b="1" spc="-45" dirty="0">
                <a:effectLst/>
                <a:latin typeface="Calibri" panose="020F0502020204030204" pitchFamily="34" charset="0"/>
                <a:ea typeface="Calibri" panose="020F0502020204030204" pitchFamily="34" charset="0"/>
                <a:cs typeface="Calibri" panose="020F0502020204030204" pitchFamily="34" charset="0"/>
              </a:rPr>
              <a:t> </a:t>
            </a:r>
            <a:r>
              <a:rPr lang="en-US" sz="2700" b="1" dirty="0">
                <a:effectLst/>
                <a:latin typeface="Calibri" panose="020F0502020204030204" pitchFamily="34" charset="0"/>
                <a:ea typeface="Calibri" panose="020F0502020204030204" pitchFamily="34" charset="0"/>
                <a:cs typeface="Calibri" panose="020F0502020204030204" pitchFamily="34" charset="0"/>
              </a:rPr>
              <a:t>EVALUATION</a:t>
            </a:r>
            <a:br>
              <a:rPr lang="en-IN" sz="1800" b="1" dirty="0">
                <a:effectLst/>
                <a:latin typeface="Calibri" panose="020F0502020204030204" pitchFamily="34" charset="0"/>
                <a:ea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 </a:t>
            </a:r>
            <a:br>
              <a:rPr lang="en-IN" sz="1800" b="1"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image14.jpeg">
            <a:extLst>
              <a:ext uri="{FF2B5EF4-FFF2-40B4-BE49-F238E27FC236}">
                <a16:creationId xmlns:a16="http://schemas.microsoft.com/office/drawing/2014/main" id="{8274AB83-F9B4-F0DE-9BF9-9C274DEEDD60}"/>
              </a:ext>
            </a:extLst>
          </p:cNvPr>
          <p:cNvPicPr>
            <a:picLocks noGrp="1" noChangeAspect="1"/>
          </p:cNvPicPr>
          <p:nvPr>
            <p:ph idx="1"/>
          </p:nvPr>
        </p:nvPicPr>
        <p:blipFill>
          <a:blip r:embed="rId2" cstate="print"/>
          <a:stretch>
            <a:fillRect/>
          </a:stretch>
        </p:blipFill>
        <p:spPr>
          <a:xfrm>
            <a:off x="457200" y="971709"/>
            <a:ext cx="8229600" cy="4914582"/>
          </a:xfrm>
          <a:prstGeom prst="rect">
            <a:avLst/>
          </a:prstGeom>
        </p:spPr>
      </p:pic>
    </p:spTree>
    <p:extLst>
      <p:ext uri="{BB962C8B-B14F-4D97-AF65-F5344CB8AC3E}">
        <p14:creationId xmlns:p14="http://schemas.microsoft.com/office/powerpoint/2010/main" val="191783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0878-BCCB-B2CA-7E9C-06FF7983EE1D}"/>
              </a:ext>
            </a:extLst>
          </p:cNvPr>
          <p:cNvSpPr>
            <a:spLocks noGrp="1"/>
          </p:cNvSpPr>
          <p:nvPr>
            <p:ph type="title"/>
          </p:nvPr>
        </p:nvSpPr>
        <p:spPr/>
        <p:txBody>
          <a:bodyPr>
            <a:normAutofit fontScale="90000"/>
          </a:bodyPr>
          <a:lstStyle/>
          <a:p>
            <a:pPr marL="63500">
              <a:lnSpc>
                <a:spcPct val="107000"/>
              </a:lnSpc>
              <a:spcBef>
                <a:spcPts val="25"/>
              </a:spcBef>
              <a:spcAft>
                <a:spcPts val="800"/>
              </a:spcAft>
            </a:pPr>
            <a:r>
              <a:rPr lang="en-IN" sz="2200" b="1" dirty="0">
                <a:effectLst/>
                <a:latin typeface="Calibri" panose="020F0502020204030204" pitchFamily="34" charset="0"/>
                <a:ea typeface="Calibri" panose="020F0502020204030204" pitchFamily="34" charset="0"/>
                <a:cs typeface="Calibri" panose="020F0502020204030204" pitchFamily="34" charset="0"/>
              </a:rPr>
              <a:t>Model</a:t>
            </a:r>
            <a:r>
              <a:rPr lang="en-IN" sz="2200" b="1" spc="-35"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Building</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a:effectLst/>
                <a:latin typeface="Calibri" panose="020F0502020204030204" pitchFamily="34" charset="0"/>
                <a:ea typeface="Calibri" panose="020F0502020204030204" pitchFamily="34" charset="0"/>
                <a:cs typeface="Calibri" panose="020F0502020204030204" pitchFamily="34" charset="0"/>
              </a:rPr>
              <a:t>Finding</a:t>
            </a:r>
            <a:r>
              <a:rPr lang="en-US" sz="2200" b="1" spc="-10" dirty="0">
                <a:effectLst/>
                <a:latin typeface="Calibri" panose="020F0502020204030204" pitchFamily="34" charset="0"/>
                <a:ea typeface="Calibri" panose="020F0502020204030204" pitchFamily="34" charset="0"/>
                <a:cs typeface="Calibri" panose="020F0502020204030204" pitchFamily="34" charset="0"/>
              </a:rPr>
              <a:t> </a:t>
            </a:r>
            <a:r>
              <a:rPr lang="en-US" sz="2200" b="1" dirty="0">
                <a:effectLst/>
                <a:latin typeface="Calibri" panose="020F0502020204030204" pitchFamily="34" charset="0"/>
                <a:ea typeface="Calibri" panose="020F0502020204030204" pitchFamily="34" charset="0"/>
                <a:cs typeface="Calibri" panose="020F0502020204030204" pitchFamily="34" charset="0"/>
              </a:rPr>
              <a:t>best</a:t>
            </a:r>
            <a:r>
              <a:rPr lang="en-US" sz="2200" b="1" spc="-25" dirty="0">
                <a:effectLst/>
                <a:latin typeface="Calibri" panose="020F0502020204030204" pitchFamily="34" charset="0"/>
                <a:ea typeface="Calibri" panose="020F0502020204030204" pitchFamily="34" charset="0"/>
                <a:cs typeface="Calibri" panose="020F0502020204030204" pitchFamily="34" charset="0"/>
              </a:rPr>
              <a:t> </a:t>
            </a:r>
            <a:r>
              <a:rPr lang="en-US" sz="2200" b="1" dirty="0">
                <a:effectLst/>
                <a:latin typeface="Calibri" panose="020F0502020204030204" pitchFamily="34" charset="0"/>
                <a:ea typeface="Calibri" panose="020F0502020204030204" pitchFamily="34" charset="0"/>
                <a:cs typeface="Calibri" panose="020F0502020204030204" pitchFamily="34" charset="0"/>
              </a:rPr>
              <a:t>random state</a:t>
            </a:r>
            <a:r>
              <a:rPr lang="en-US" sz="2200" b="1" spc="-20" dirty="0">
                <a:effectLst/>
                <a:latin typeface="Calibri" panose="020F0502020204030204" pitchFamily="34" charset="0"/>
                <a:ea typeface="Calibri" panose="020F0502020204030204" pitchFamily="34" charset="0"/>
                <a:cs typeface="Calibri" panose="020F0502020204030204" pitchFamily="34" charset="0"/>
              </a:rPr>
              <a:t> </a:t>
            </a:r>
            <a:r>
              <a:rPr lang="en-US" sz="2200" b="1" dirty="0">
                <a:effectLst/>
                <a:latin typeface="Calibri" panose="020F0502020204030204" pitchFamily="34" charset="0"/>
                <a:ea typeface="Calibri" panose="020F0502020204030204" pitchFamily="34" charset="0"/>
                <a:cs typeface="Calibri" panose="020F0502020204030204" pitchFamily="34" charset="0"/>
              </a:rPr>
              <a:t>and</a:t>
            </a:r>
            <a:r>
              <a:rPr lang="en-US" sz="2200" b="1" spc="-20" dirty="0">
                <a:effectLst/>
                <a:latin typeface="Calibri" panose="020F0502020204030204" pitchFamily="34" charset="0"/>
                <a:ea typeface="Calibri" panose="020F0502020204030204" pitchFamily="34" charset="0"/>
                <a:cs typeface="Calibri" panose="020F0502020204030204" pitchFamily="34" charset="0"/>
              </a:rPr>
              <a:t> </a:t>
            </a:r>
            <a:r>
              <a:rPr lang="en-US" sz="2200" b="1" dirty="0">
                <a:effectLst/>
                <a:latin typeface="Calibri" panose="020F0502020204030204" pitchFamily="34" charset="0"/>
                <a:ea typeface="Calibri" panose="020F0502020204030204" pitchFamily="34" charset="0"/>
                <a:cs typeface="Calibri" panose="020F0502020204030204" pitchFamily="34" charset="0"/>
              </a:rPr>
              <a:t>r2_score</a:t>
            </a:r>
            <a:br>
              <a:rPr lang="en-IN" sz="1800" dirty="0">
                <a:effectLst/>
                <a:latin typeface="Calibri" panose="020F0502020204030204" pitchFamily="34" charset="0"/>
                <a:ea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 </a:t>
            </a:r>
            <a:br>
              <a:rPr lang="en-IN" sz="1800" b="1" dirty="0">
                <a:effectLst/>
                <a:latin typeface="Calibri" panose="020F0502020204030204" pitchFamily="34" charset="0"/>
                <a:ea typeface="Calibri" panose="020F0502020204030204" pitchFamily="34" charset="0"/>
              </a:rPr>
            </a:br>
            <a:endParaRPr lang="en-IN" dirty="0"/>
          </a:p>
        </p:txBody>
      </p:sp>
      <p:pic>
        <p:nvPicPr>
          <p:cNvPr id="4" name="image16.jpeg">
            <a:extLst>
              <a:ext uri="{FF2B5EF4-FFF2-40B4-BE49-F238E27FC236}">
                <a16:creationId xmlns:a16="http://schemas.microsoft.com/office/drawing/2014/main" id="{D4DA5991-ADD6-9E2C-1151-AD8B1A2F97E2}"/>
              </a:ext>
            </a:extLst>
          </p:cNvPr>
          <p:cNvPicPr>
            <a:picLocks noGrp="1" noChangeAspect="1"/>
          </p:cNvPicPr>
          <p:nvPr>
            <p:ph idx="1"/>
          </p:nvPr>
        </p:nvPicPr>
        <p:blipFill>
          <a:blip r:embed="rId2" cstate="print"/>
          <a:stretch>
            <a:fillRect/>
          </a:stretch>
        </p:blipFill>
        <p:spPr>
          <a:xfrm>
            <a:off x="457200" y="1143000"/>
            <a:ext cx="8229600" cy="4876799"/>
          </a:xfrm>
          <a:prstGeom prst="rect">
            <a:avLst/>
          </a:prstGeom>
        </p:spPr>
      </p:pic>
    </p:spTree>
    <p:extLst>
      <p:ext uri="{BB962C8B-B14F-4D97-AF65-F5344CB8AC3E}">
        <p14:creationId xmlns:p14="http://schemas.microsoft.com/office/powerpoint/2010/main" val="19908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9C9E-80DC-E55C-6CC7-185B397113A3}"/>
              </a:ext>
            </a:extLst>
          </p:cNvPr>
          <p:cNvSpPr>
            <a:spLocks noGrp="1"/>
          </p:cNvSpPr>
          <p:nvPr>
            <p:ph type="title"/>
          </p:nvPr>
        </p:nvSpPr>
        <p:spPr/>
        <p:txBody>
          <a:bodyPr>
            <a:no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After</a:t>
            </a:r>
            <a:r>
              <a:rPr lang="en-US" sz="1800" spc="-7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initializing</a:t>
            </a:r>
            <a:r>
              <a:rPr lang="en-US" sz="1800" spc="-6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instances</a:t>
            </a:r>
            <a:r>
              <a:rPr lang="en-US" sz="1800" spc="-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of</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model,</a:t>
            </a:r>
            <a:r>
              <a:rPr lang="en-US" sz="1800" spc="-5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we</a:t>
            </a:r>
            <a:r>
              <a:rPr lang="en-US" sz="1800" spc="-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will</a:t>
            </a:r>
            <a:r>
              <a:rPr lang="en-US" sz="1800" spc="-7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run</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a:t>
            </a:r>
            <a:r>
              <a:rPr lang="en-US" sz="1800" spc="-6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for</a:t>
            </a:r>
            <a:r>
              <a:rPr lang="en-US" sz="1800" spc="-7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loop</a:t>
            </a:r>
            <a:r>
              <a:rPr lang="en-US" sz="1800" spc="-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with</a:t>
            </a:r>
            <a:r>
              <a:rPr lang="en-US" sz="1800" spc="-3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 required metrics and other regression related scores and we will</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append</a:t>
            </a:r>
            <a:r>
              <a:rPr lang="en-US" sz="1800" spc="-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obtained</a:t>
            </a:r>
            <a:r>
              <a:rPr lang="en-US" sz="1800" spc="-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values</a:t>
            </a:r>
            <a:r>
              <a:rPr lang="en-US" sz="1800" spc="-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empty</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lists.</a:t>
            </a:r>
            <a:r>
              <a:rPr lang="en-US" sz="1800" spc="-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8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code</a:t>
            </a:r>
            <a:r>
              <a:rPr lang="en-US" sz="1800" spc="-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will</a:t>
            </a:r>
            <a:r>
              <a:rPr lang="en-US" sz="1800" spc="-7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be</a:t>
            </a:r>
            <a:r>
              <a:rPr lang="en-US" sz="1800" spc="-8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as</a:t>
            </a:r>
            <a:r>
              <a:rPr lang="en-US" sz="1800" spc="-7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follows:</a:t>
            </a:r>
            <a:br>
              <a:rPr lang="en-IN" sz="1800" dirty="0">
                <a:effectLst/>
                <a:latin typeface="Calibri" panose="020F0502020204030204" pitchFamily="34" charset="0"/>
                <a:ea typeface="Calibri" panose="020F0502020204030204" pitchFamily="34" charset="0"/>
              </a:rPr>
            </a:br>
            <a:endParaRPr lang="en-IN" sz="1800" dirty="0"/>
          </a:p>
        </p:txBody>
      </p:sp>
      <p:pic>
        <p:nvPicPr>
          <p:cNvPr id="4" name="image17.jpeg">
            <a:extLst>
              <a:ext uri="{FF2B5EF4-FFF2-40B4-BE49-F238E27FC236}">
                <a16:creationId xmlns:a16="http://schemas.microsoft.com/office/drawing/2014/main" id="{69F40449-3C99-22DC-A897-6265BF347C8B}"/>
              </a:ext>
            </a:extLst>
          </p:cNvPr>
          <p:cNvPicPr>
            <a:picLocks noGrp="1" noChangeAspect="1"/>
          </p:cNvPicPr>
          <p:nvPr>
            <p:ph idx="1"/>
          </p:nvPr>
        </p:nvPicPr>
        <p:blipFill>
          <a:blip r:embed="rId2" cstate="print"/>
          <a:stretch>
            <a:fillRect/>
          </a:stretch>
        </p:blipFill>
        <p:spPr>
          <a:xfrm>
            <a:off x="1008649" y="1600200"/>
            <a:ext cx="7126702" cy="4525963"/>
          </a:xfrm>
          <a:prstGeom prst="rect">
            <a:avLst/>
          </a:prstGeom>
        </p:spPr>
      </p:pic>
    </p:spTree>
    <p:extLst>
      <p:ext uri="{BB962C8B-B14F-4D97-AF65-F5344CB8AC3E}">
        <p14:creationId xmlns:p14="http://schemas.microsoft.com/office/powerpoint/2010/main" val="254846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B24-94FF-75B0-2076-BB4E6B702AA8}"/>
              </a:ext>
            </a:extLst>
          </p:cNvPr>
          <p:cNvSpPr>
            <a:spLocks noGrp="1"/>
          </p:cNvSpPr>
          <p:nvPr>
            <p:ph type="title"/>
          </p:nvPr>
        </p:nvSpPr>
        <p:spPr/>
        <p:txBody>
          <a:bodyPr>
            <a:normAutofit fontScale="90000"/>
          </a:bodyPr>
          <a:lstStyle/>
          <a:p>
            <a:pPr marL="63500"/>
            <a:r>
              <a:rPr lang="en-US" sz="2200" b="1" dirty="0">
                <a:effectLst/>
                <a:latin typeface="Calibri" panose="020F0502020204030204" pitchFamily="34" charset="0"/>
                <a:ea typeface="Calibri" panose="020F0502020204030204" pitchFamily="34" charset="0"/>
                <a:cs typeface="Calibri" panose="020F0502020204030204" pitchFamily="34" charset="0"/>
              </a:rPr>
              <a:t>Hyperparameter</a:t>
            </a:r>
            <a:r>
              <a:rPr lang="en-US" sz="2200" b="1" spc="-20" dirty="0">
                <a:effectLst/>
                <a:latin typeface="Calibri" panose="020F0502020204030204" pitchFamily="34" charset="0"/>
                <a:ea typeface="Calibri" panose="020F0502020204030204" pitchFamily="34" charset="0"/>
                <a:cs typeface="Calibri" panose="020F0502020204030204" pitchFamily="34" charset="0"/>
              </a:rPr>
              <a:t> </a:t>
            </a:r>
            <a:r>
              <a:rPr lang="en-US" sz="2200" b="1" dirty="0">
                <a:effectLst/>
                <a:latin typeface="Calibri" panose="020F0502020204030204" pitchFamily="34" charset="0"/>
                <a:ea typeface="Calibri" panose="020F0502020204030204" pitchFamily="34" charset="0"/>
                <a:cs typeface="Calibri" panose="020F0502020204030204" pitchFamily="34" charset="0"/>
              </a:rPr>
              <a:t>Tuning</a:t>
            </a:r>
            <a:br>
              <a:rPr lang="en-US" sz="2200" b="1" dirty="0">
                <a:effectLst/>
                <a:latin typeface="Calibri" panose="020F0502020204030204" pitchFamily="34" charset="0"/>
                <a:ea typeface="Calibri" panose="020F0502020204030204" pitchFamily="34" charset="0"/>
                <a:cs typeface="Calibri" panose="020F0502020204030204" pitchFamily="34" charset="0"/>
              </a:rPr>
            </a:br>
            <a:br>
              <a:rPr lang="en-IN" sz="2200" b="1" dirty="0">
                <a:effectLst/>
                <a:latin typeface="Calibri" panose="020F0502020204030204" pitchFamily="34" charset="0"/>
                <a:ea typeface="Calibri" panose="020F0502020204030204" pitchFamily="34" charset="0"/>
              </a:rPr>
            </a:br>
            <a:r>
              <a:rPr lang="en-IN" sz="2200" b="1" dirty="0">
                <a:effectLst/>
                <a:latin typeface="Calibri" panose="020F0502020204030204" pitchFamily="34" charset="0"/>
                <a:ea typeface="Calibri" panose="020F0502020204030204" pitchFamily="34" charset="0"/>
                <a:cs typeface="Calibri" panose="020F0502020204030204" pitchFamily="34" charset="0"/>
              </a:rPr>
              <a:t>Random</a:t>
            </a:r>
            <a:r>
              <a:rPr lang="en-IN" sz="2200" b="1" spc="-10"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Forest</a:t>
            </a:r>
            <a:r>
              <a:rPr lang="en-IN" sz="2200" b="1" spc="-15"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B9FDC9-4848-E759-EC23-53912C1639AC}"/>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E41821FC-B23C-CF01-E1D2-89DCE7FA1827}"/>
              </a:ext>
            </a:extLst>
          </p:cNvPr>
          <p:cNvSpPr txBox="1"/>
          <p:nvPr/>
        </p:nvSpPr>
        <p:spPr>
          <a:xfrm>
            <a:off x="2286000" y="3023216"/>
            <a:ext cx="4572000" cy="811569"/>
          </a:xfrm>
          <a:prstGeom prst="rect">
            <a:avLst/>
          </a:prstGeom>
          <a:noFill/>
        </p:spPr>
        <p:txBody>
          <a:bodyPr wrap="square">
            <a:spAutoFit/>
          </a:bodyPr>
          <a:lstStyle/>
          <a:p>
            <a:pPr marL="63500" algn="just"/>
            <a:r>
              <a:rPr lang="en-US" sz="2000" b="1" dirty="0">
                <a:effectLst/>
                <a:latin typeface="Calibri" panose="020F0502020204030204" pitchFamily="34" charset="0"/>
                <a:ea typeface="Calibri" panose="020F0502020204030204" pitchFamily="34" charset="0"/>
                <a:cs typeface="Calibri" panose="020F0502020204030204" pitchFamily="34" charset="0"/>
              </a:rPr>
              <a:t>Hyperparameter</a:t>
            </a:r>
            <a:r>
              <a:rPr lang="en-US" sz="2000" b="1" spc="-20"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Tuning</a:t>
            </a:r>
            <a:endParaRPr lang="en-IN" sz="2800" b="1" dirty="0">
              <a:effectLst/>
              <a:latin typeface="Calibri" panose="020F0502020204030204" pitchFamily="34" charset="0"/>
              <a:ea typeface="Calibri" panose="020F0502020204030204" pitchFamily="34" charset="0"/>
            </a:endParaRPr>
          </a:p>
          <a:p>
            <a:pPr marL="63500" algn="just">
              <a:lnSpc>
                <a:spcPct val="107000"/>
              </a:lnSpc>
              <a:spcBef>
                <a:spcPts val="990"/>
              </a:spcBef>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Random</a:t>
            </a:r>
            <a:r>
              <a:rPr lang="en-IN" sz="1800" b="1" spc="-1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Forest</a:t>
            </a:r>
            <a:r>
              <a:rPr lang="en-IN" sz="1800" b="1" spc="-15"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Regressor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19.jpeg">
            <a:extLst>
              <a:ext uri="{FF2B5EF4-FFF2-40B4-BE49-F238E27FC236}">
                <a16:creationId xmlns:a16="http://schemas.microsoft.com/office/drawing/2014/main" id="{4AFF6491-D250-815D-659C-23950E2F1F5D}"/>
              </a:ext>
            </a:extLst>
          </p:cNvPr>
          <p:cNvPicPr>
            <a:picLocks noChangeAspect="1"/>
          </p:cNvPicPr>
          <p:nvPr/>
        </p:nvPicPr>
        <p:blipFill>
          <a:blip r:embed="rId2" cstate="print"/>
          <a:stretch>
            <a:fillRect/>
          </a:stretch>
        </p:blipFill>
        <p:spPr>
          <a:xfrm>
            <a:off x="236069" y="1417638"/>
            <a:ext cx="8755532" cy="4144961"/>
          </a:xfrm>
          <a:prstGeom prst="rect">
            <a:avLst/>
          </a:prstGeom>
        </p:spPr>
      </p:pic>
    </p:spTree>
    <p:extLst>
      <p:ext uri="{BB962C8B-B14F-4D97-AF65-F5344CB8AC3E}">
        <p14:creationId xmlns:p14="http://schemas.microsoft.com/office/powerpoint/2010/main" val="248752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DFEE-A7A8-9AD1-6E0F-D78CCF9CE0B0}"/>
              </a:ext>
            </a:extLst>
          </p:cNvPr>
          <p:cNvSpPr>
            <a:spLocks noGrp="1"/>
          </p:cNvSpPr>
          <p:nvPr>
            <p:ph type="title"/>
          </p:nvPr>
        </p:nvSpPr>
        <p:spPr/>
        <p:txBody>
          <a:bodyPr/>
          <a:lstStyle/>
          <a:p>
            <a:r>
              <a:rPr lang="en-IN" sz="2400" b="1" dirty="0" err="1">
                <a:effectLst/>
                <a:latin typeface="Calibri" panose="020F0502020204030204" pitchFamily="34" charset="0"/>
                <a:ea typeface="Calibri" panose="020F0502020204030204" pitchFamily="34" charset="0"/>
                <a:cs typeface="Calibri" panose="020F0502020204030204" pitchFamily="34" charset="0"/>
              </a:rPr>
              <a:t>KNeighbors</a:t>
            </a:r>
            <a:r>
              <a:rPr lang="en-IN" sz="2400" b="1" spc="-35" dirty="0">
                <a:effectLst/>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E6CEA2C-2B80-3FAA-15CC-359B796BD5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990600"/>
            <a:ext cx="8229600" cy="3739709"/>
          </a:xfrm>
          <a:prstGeom prst="rect">
            <a:avLst/>
          </a:prstGeom>
        </p:spPr>
      </p:pic>
      <p:sp>
        <p:nvSpPr>
          <p:cNvPr id="6" name="TextBox 5">
            <a:extLst>
              <a:ext uri="{FF2B5EF4-FFF2-40B4-BE49-F238E27FC236}">
                <a16:creationId xmlns:a16="http://schemas.microsoft.com/office/drawing/2014/main" id="{E5E9FC05-AB82-A747-8554-A18E865030A0}"/>
              </a:ext>
            </a:extLst>
          </p:cNvPr>
          <p:cNvSpPr txBox="1"/>
          <p:nvPr/>
        </p:nvSpPr>
        <p:spPr>
          <a:xfrm>
            <a:off x="533400" y="4971868"/>
            <a:ext cx="7886700" cy="1647054"/>
          </a:xfrm>
          <a:prstGeom prst="rect">
            <a:avLst/>
          </a:prstGeom>
          <a:noFill/>
        </p:spPr>
        <p:txBody>
          <a:bodyPr wrap="square">
            <a:spAutoFit/>
          </a:bodyPr>
          <a:lstStyle/>
          <a:p>
            <a:pPr marL="63500" marR="520065" algn="just">
              <a:lnSpc>
                <a:spcPct val="106000"/>
              </a:lnSpc>
              <a:spcBef>
                <a:spcPts val="82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After</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applying</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Hyperparameter</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Tuning,</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we</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can</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see</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that</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err="1">
                <a:effectLst/>
                <a:latin typeface="Calibri" panose="020F0502020204030204" pitchFamily="34" charset="0"/>
                <a:ea typeface="Calibri" panose="020F0502020204030204" pitchFamily="34" charset="0"/>
                <a:cs typeface="Calibri" panose="020F0502020204030204" pitchFamily="34" charset="0"/>
              </a:rPr>
              <a:t>RandomForestRegressor</a:t>
            </a:r>
            <a:r>
              <a:rPr lang="en-US" sz="1600" dirty="0">
                <a:effectLst/>
                <a:latin typeface="Calibri" panose="020F0502020204030204" pitchFamily="34" charset="0"/>
                <a:ea typeface="Calibri" panose="020F0502020204030204" pitchFamily="34" charset="0"/>
                <a:cs typeface="Calibri" panose="020F0502020204030204" pitchFamily="34" charset="0"/>
              </a:rPr>
              <a:t> is the best performing algorithm among all</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other</a:t>
            </a:r>
            <a:r>
              <a:rPr lang="en-US" sz="1600" spc="-5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algorithms</a:t>
            </a:r>
            <a:r>
              <a:rPr lang="en-US" sz="1600" spc="-5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as</a:t>
            </a:r>
            <a:r>
              <a:rPr lang="en-US" sz="1600" spc="-4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it</a:t>
            </a:r>
            <a:r>
              <a:rPr lang="en-US" sz="1600" spc="-5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is</a:t>
            </a:r>
            <a:r>
              <a:rPr lang="en-US" sz="1600" spc="-4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giving</a:t>
            </a:r>
            <a:r>
              <a:rPr lang="en-US" sz="1600" spc="-4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a</a:t>
            </a:r>
            <a:r>
              <a:rPr lang="en-US" sz="1600" spc="-4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r2_score</a:t>
            </a:r>
            <a:r>
              <a:rPr lang="en-US" sz="1600" spc="-4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of</a:t>
            </a:r>
            <a:r>
              <a:rPr lang="en-US" sz="1600" spc="-5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78.02</a:t>
            </a:r>
            <a:r>
              <a:rPr lang="en-US" sz="1600" spc="-4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and</a:t>
            </a:r>
            <a:r>
              <a:rPr lang="en-US" sz="1600" spc="-7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cross</a:t>
            </a:r>
            <a:r>
              <a:rPr lang="en-US" sz="1600" spc="-5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validation</a:t>
            </a:r>
            <a:r>
              <a:rPr lang="en-US" sz="1600" spc="-35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score of 77.01. It has also the less amount of error values obtained.</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Lesser</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the</a:t>
            </a:r>
            <a:r>
              <a:rPr lang="en-US" sz="1600" spc="-3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RMSE</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score,</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the</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better</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the</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model.</a:t>
            </a:r>
            <a:r>
              <a:rPr lang="en-US" sz="1600" spc="-1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Now</a:t>
            </a:r>
            <a:r>
              <a:rPr lang="en-US" sz="1600" spc="-1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we</a:t>
            </a:r>
            <a:r>
              <a:rPr lang="en-US" sz="1600" spc="-2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will</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finalize</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the</a:t>
            </a:r>
            <a:r>
              <a:rPr lang="en-US" sz="1600" spc="-35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model. The scores are improved; r2_score from 77.57 to 78.02 and</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err="1">
                <a:effectLst/>
                <a:latin typeface="Calibri" panose="020F0502020204030204" pitchFamily="34" charset="0"/>
                <a:ea typeface="Calibri" panose="020F0502020204030204" pitchFamily="34" charset="0"/>
                <a:cs typeface="Calibri" panose="020F0502020204030204" pitchFamily="34" charset="0"/>
              </a:rPr>
              <a:t>cross_val_score</a:t>
            </a:r>
            <a:r>
              <a:rPr lang="en-US" sz="1600" spc="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from</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77.11 to</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77.01,</a:t>
            </a:r>
            <a:r>
              <a:rPr lang="en-US" sz="1600" spc="-25"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which</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is</a:t>
            </a:r>
            <a:r>
              <a:rPr lang="en-US" sz="1600" spc="-1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good</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0200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50E9-2184-28EE-3E63-DCCE14BD4083}"/>
              </a:ext>
            </a:extLst>
          </p:cNvPr>
          <p:cNvSpPr>
            <a:spLocks noGrp="1"/>
          </p:cNvSpPr>
          <p:nvPr>
            <p:ph type="title"/>
          </p:nvPr>
        </p:nvSpPr>
        <p:spPr/>
        <p:txBody>
          <a:bodyPr>
            <a:normAutofit/>
          </a:bodyPr>
          <a:lstStyle/>
          <a:p>
            <a:r>
              <a:rPr lang="en-IN" sz="2400" b="1" dirty="0">
                <a:solidFill>
                  <a:srgbClr val="000000"/>
                </a:solidFill>
                <a:effectLst/>
                <a:latin typeface="Calibri" panose="020F0502020204030204" pitchFamily="34" charset="0"/>
                <a:ea typeface="Calibri" panose="020F0502020204030204" pitchFamily="34" charset="0"/>
              </a:rPr>
              <a:t>FINAL</a:t>
            </a:r>
            <a:r>
              <a:rPr lang="en-IN" sz="2400" b="1" spc="-20" dirty="0">
                <a:solidFill>
                  <a:srgbClr val="000000"/>
                </a:solidFill>
                <a:effectLst/>
                <a:latin typeface="Calibri" panose="020F0502020204030204" pitchFamily="34" charset="0"/>
                <a:ea typeface="Calibri" panose="020F0502020204030204" pitchFamily="34" charset="0"/>
              </a:rPr>
              <a:t> </a:t>
            </a:r>
            <a:r>
              <a:rPr lang="en-IN" sz="2400" b="1" dirty="0">
                <a:solidFill>
                  <a:srgbClr val="000000"/>
                </a:solidFill>
                <a:effectLst/>
                <a:latin typeface="Calibri" panose="020F0502020204030204" pitchFamily="34" charset="0"/>
                <a:ea typeface="Calibri" panose="020F0502020204030204" pitchFamily="34" charset="0"/>
              </a:rPr>
              <a:t>THE MODEL</a:t>
            </a:r>
            <a:endParaRPr lang="en-IN" sz="2400" dirty="0"/>
          </a:p>
        </p:txBody>
      </p:sp>
      <p:pic>
        <p:nvPicPr>
          <p:cNvPr id="4" name="image21.jpeg">
            <a:extLst>
              <a:ext uri="{FF2B5EF4-FFF2-40B4-BE49-F238E27FC236}">
                <a16:creationId xmlns:a16="http://schemas.microsoft.com/office/drawing/2014/main" id="{17EAE2D5-B425-0837-B620-2CAD4BFB4382}"/>
              </a:ext>
            </a:extLst>
          </p:cNvPr>
          <p:cNvPicPr>
            <a:picLocks noGrp="1" noChangeAspect="1"/>
          </p:cNvPicPr>
          <p:nvPr>
            <p:ph idx="1"/>
          </p:nvPr>
        </p:nvPicPr>
        <p:blipFill>
          <a:blip r:embed="rId2" cstate="print"/>
          <a:stretch>
            <a:fillRect/>
          </a:stretch>
        </p:blipFill>
        <p:spPr>
          <a:xfrm>
            <a:off x="457200" y="1781765"/>
            <a:ext cx="8229600" cy="4162832"/>
          </a:xfrm>
          <a:prstGeom prst="rect">
            <a:avLst/>
          </a:prstGeom>
        </p:spPr>
      </p:pic>
      <p:sp>
        <p:nvSpPr>
          <p:cNvPr id="6" name="TextBox 5">
            <a:extLst>
              <a:ext uri="{FF2B5EF4-FFF2-40B4-BE49-F238E27FC236}">
                <a16:creationId xmlns:a16="http://schemas.microsoft.com/office/drawing/2014/main" id="{F7BB3209-CAD4-D765-5813-B788B0EA34EE}"/>
              </a:ext>
            </a:extLst>
          </p:cNvPr>
          <p:cNvSpPr txBox="1"/>
          <p:nvPr/>
        </p:nvSpPr>
        <p:spPr>
          <a:xfrm>
            <a:off x="228600" y="1224150"/>
            <a:ext cx="4572000" cy="375552"/>
          </a:xfrm>
          <a:prstGeom prst="rect">
            <a:avLst/>
          </a:prstGeom>
          <a:noFill/>
        </p:spPr>
        <p:txBody>
          <a:bodyPr wrap="square">
            <a:spAutoFit/>
          </a:bodyPr>
          <a:lstStyle/>
          <a:p>
            <a:pPr marL="63500">
              <a:lnSpc>
                <a:spcPct val="107000"/>
              </a:lnSpc>
              <a:spcBef>
                <a:spcPts val="1035"/>
              </a:spcBef>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Comparing</a:t>
            </a:r>
            <a:r>
              <a:rPr lang="en-IN" sz="1800" b="1"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original</a:t>
            </a:r>
            <a:r>
              <a:rPr lang="en-IN" sz="1800" b="1"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a:t>
            </a:r>
            <a:r>
              <a:rPr lang="en-IN" sz="1800" b="1"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predicted</a:t>
            </a:r>
            <a:r>
              <a:rPr lang="en-IN" sz="1800" b="1" spc="-3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323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B79D-07E7-BCE1-6A17-47A4D6476111}"/>
              </a:ext>
            </a:extLst>
          </p:cNvPr>
          <p:cNvSpPr>
            <a:spLocks noGrp="1"/>
          </p:cNvSpPr>
          <p:nvPr>
            <p:ph type="title"/>
          </p:nvPr>
        </p:nvSpPr>
        <p:spPr>
          <a:xfrm>
            <a:off x="381000" y="304800"/>
            <a:ext cx="3352800" cy="563562"/>
          </a:xfrm>
        </p:spPr>
        <p:txBody>
          <a:bodyPr>
            <a:normAutofit fontScale="90000"/>
          </a:bodyPr>
          <a:lstStyle/>
          <a:p>
            <a:br>
              <a:rPr lang="en-IN" sz="1800" b="1" dirty="0">
                <a:effectLst/>
                <a:latin typeface="Calibri" panose="020F0502020204030204" pitchFamily="34" charset="0"/>
                <a:ea typeface="Calibri" panose="020F0502020204030204" pitchFamily="34" charset="0"/>
                <a:cs typeface="Calibri" panose="020F0502020204030204" pitchFamily="34" charset="0"/>
              </a:rPr>
            </a:br>
            <a:r>
              <a:rPr lang="en-IN" sz="2700" b="1" dirty="0">
                <a:effectLst/>
                <a:latin typeface="Calibri" panose="020F0502020204030204" pitchFamily="34" charset="0"/>
                <a:ea typeface="Calibri" panose="020F0502020204030204" pitchFamily="34" charset="0"/>
                <a:cs typeface="Calibri" panose="020F0502020204030204" pitchFamily="34" charset="0"/>
              </a:rPr>
              <a:t>ACKNOWLEDGMENT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9F7331-5401-E890-9950-5CD418E85B7B}"/>
              </a:ext>
            </a:extLst>
          </p:cNvPr>
          <p:cNvSpPr>
            <a:spLocks noGrp="1"/>
          </p:cNvSpPr>
          <p:nvPr>
            <p:ph idx="1"/>
          </p:nvPr>
        </p:nvSpPr>
        <p:spPr/>
        <p:txBody>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I have taken efforts in this project. However, it would not have been possible without the kind support and help of many individuals and organizations. I would like to extend my sincere thanks to all of them. </a:t>
            </a:r>
          </a:p>
          <a:p>
            <a:r>
              <a:rPr lang="en-IN" sz="2000" dirty="0">
                <a:effectLst/>
                <a:latin typeface="Calibri" panose="020F0502020204030204" pitchFamily="34" charset="0"/>
                <a:ea typeface="Calibri" panose="020F0502020204030204" pitchFamily="34" charset="0"/>
                <a:cs typeface="Calibri" panose="020F0502020204030204" pitchFamily="34" charset="0"/>
              </a:rPr>
              <a:t>I am highly indebted to Flip Robo Technologies Bangalore for their guidance and constant supervision as well as for providing necessary information regarding the project &amp; also for their support in completing the project.</a:t>
            </a:r>
          </a:p>
          <a:p>
            <a:r>
              <a:rPr lang="en-IN" sz="2000" dirty="0">
                <a:effectLst/>
                <a:latin typeface="Calibri" panose="020F0502020204030204" pitchFamily="34" charset="0"/>
                <a:ea typeface="Calibri" panose="020F0502020204030204" pitchFamily="34" charset="0"/>
                <a:cs typeface="Calibri" panose="020F0502020204030204" pitchFamily="34" charset="0"/>
              </a:rPr>
              <a:t> I want to thank my SME </a:t>
            </a:r>
            <a:r>
              <a:rPr lang="en-IN" sz="2000" dirty="0" err="1">
                <a:effectLst/>
                <a:latin typeface="Calibri" panose="020F0502020204030204" pitchFamily="34" charset="0"/>
                <a:ea typeface="Calibri" panose="020F0502020204030204" pitchFamily="34" charset="0"/>
                <a:cs typeface="Calibri" panose="020F0502020204030204" pitchFamily="34" charset="0"/>
              </a:rPr>
              <a:t>Mohd</a:t>
            </a:r>
            <a:r>
              <a:rPr lang="en-IN" sz="2000" dirty="0">
                <a:effectLst/>
                <a:latin typeface="Calibri" panose="020F0502020204030204" pitchFamily="34" charset="0"/>
                <a:ea typeface="Calibri" panose="020F0502020204030204" pitchFamily="34" charset="0"/>
                <a:cs typeface="Calibri" panose="020F0502020204030204" pitchFamily="34" charset="0"/>
              </a:rPr>
              <a:t>. Kashif for providing the project and helping us to solve the problem and addressing out our Query in right time. </a:t>
            </a:r>
          </a:p>
          <a:p>
            <a:r>
              <a:rPr lang="en-IN" sz="2000" dirty="0">
                <a:effectLst/>
                <a:latin typeface="Calibri" panose="020F0502020204030204" pitchFamily="34" charset="0"/>
                <a:ea typeface="Calibri" panose="020F0502020204030204" pitchFamily="34" charset="0"/>
                <a:cs typeface="Calibri" panose="020F0502020204030204" pitchFamily="34" charset="0"/>
              </a:rPr>
              <a:t>I would like to express my special gratitude and thanks to industry persons for giving me such attention and 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598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9353-4A05-6C08-D913-A3092FD9A4BC}"/>
              </a:ext>
            </a:extLst>
          </p:cNvPr>
          <p:cNvSpPr>
            <a:spLocks noGrp="1"/>
          </p:cNvSpPr>
          <p:nvPr>
            <p:ph type="title"/>
          </p:nvPr>
        </p:nvSpPr>
        <p:spPr/>
        <p:txBody>
          <a:bodyPr>
            <a:normAutofit fontScale="90000"/>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Saving</a:t>
            </a:r>
            <a:r>
              <a:rPr lang="en-IN" sz="2800" b="1" spc="1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the</a:t>
            </a:r>
            <a:r>
              <a:rPr lang="en-IN" sz="2800" b="1" spc="-20"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effectLst/>
                <a:latin typeface="Calibri" panose="020F0502020204030204" pitchFamily="34" charset="0"/>
                <a:ea typeface="Calibri" panose="020F0502020204030204" pitchFamily="34" charset="0"/>
                <a:cs typeface="Calibri" panose="020F0502020204030204" pitchFamily="34" charset="0"/>
              </a:rPr>
              <a:t>model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image22.jpeg">
            <a:extLst>
              <a:ext uri="{FF2B5EF4-FFF2-40B4-BE49-F238E27FC236}">
                <a16:creationId xmlns:a16="http://schemas.microsoft.com/office/drawing/2014/main" id="{945105FD-B844-6A31-DA60-F84A9576A953}"/>
              </a:ext>
            </a:extLst>
          </p:cNvPr>
          <p:cNvPicPr>
            <a:picLocks noGrp="1" noChangeAspect="1"/>
          </p:cNvPicPr>
          <p:nvPr>
            <p:ph idx="1"/>
          </p:nvPr>
        </p:nvPicPr>
        <p:blipFill>
          <a:blip r:embed="rId2" cstate="print"/>
          <a:stretch>
            <a:fillRect/>
          </a:stretch>
        </p:blipFill>
        <p:spPr>
          <a:xfrm>
            <a:off x="457200" y="1417639"/>
            <a:ext cx="8229600" cy="2239961"/>
          </a:xfrm>
          <a:prstGeom prst="rect">
            <a:avLst/>
          </a:prstGeom>
        </p:spPr>
      </p:pic>
    </p:spTree>
    <p:extLst>
      <p:ext uri="{BB962C8B-B14F-4D97-AF65-F5344CB8AC3E}">
        <p14:creationId xmlns:p14="http://schemas.microsoft.com/office/powerpoint/2010/main" val="131208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204F-1A0B-5D04-67AF-918E478FF39D}"/>
              </a:ext>
            </a:extLst>
          </p:cNvPr>
          <p:cNvSpPr>
            <a:spLocks noGrp="1"/>
          </p:cNvSpPr>
          <p:nvPr>
            <p:ph type="title"/>
          </p:nvPr>
        </p:nvSpPr>
        <p:spPr/>
        <p:txBody>
          <a:bodyPr>
            <a:normAutofit fontScale="90000"/>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05E04C-851B-4842-275D-C19C8DF76D5D}"/>
              </a:ext>
            </a:extLst>
          </p:cNvPr>
          <p:cNvSpPr>
            <a:spLocks noGrp="1"/>
          </p:cNvSpPr>
          <p:nvPr>
            <p:ph idx="1"/>
          </p:nvPr>
        </p:nvSpPr>
        <p:spPr>
          <a:xfrm>
            <a:off x="457200" y="1143000"/>
            <a:ext cx="8229600" cy="4983163"/>
          </a:xfrm>
        </p:spPr>
        <p:txBody>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BUSINESS PROBLEM FRAMING </a:t>
            </a:r>
            <a:r>
              <a:rPr lang="en-IN" sz="1800" dirty="0">
                <a:effectLst/>
                <a:latin typeface="Calibri" panose="020F0502020204030204" pitchFamily="34" charset="0"/>
                <a:ea typeface="Calibri" panose="020F0502020204030204" pitchFamily="34" charset="0"/>
                <a:cs typeface="Calibri" panose="020F050202020403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REVIEW OF LITERATURE </a:t>
            </a:r>
            <a:r>
              <a:rPr lang="en-IN" sz="1800" dirty="0">
                <a:effectLst/>
                <a:latin typeface="Calibri" panose="020F0502020204030204" pitchFamily="34" charset="0"/>
                <a:ea typeface="Calibri" panose="020F0502020204030204" pitchFamily="34" charset="0"/>
                <a:cs typeface="Calibri" panose="020F0502020204030204" pitchFamily="34" charset="0"/>
              </a:rPr>
              <a:t>This project is more about exploration, feature engineering and classification that can be done on this data. Since we scrape huge amount of data that includes more car related features, we can do better data exploration and derive some interesting features using the available columns. The goal of this project is to build an application which can predict the car prices with the help of other features. In the long term, this would allow people to better explain and reviewing their purchase with each other in this increasingly digital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942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CD5-FBF5-9D4C-7E51-A76F70255A84}"/>
              </a:ext>
            </a:extLst>
          </p:cNvPr>
          <p:cNvSpPr>
            <a:spLocks noGrp="1"/>
          </p:cNvSpPr>
          <p:nvPr>
            <p:ph type="title"/>
          </p:nvPr>
        </p:nvSpPr>
        <p:spPr>
          <a:xfrm>
            <a:off x="457200" y="274638"/>
            <a:ext cx="8229600" cy="792162"/>
          </a:xfrm>
        </p:spPr>
        <p:txBody>
          <a:bodyPr>
            <a:normAutofit fontScale="90000"/>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Data Collection phase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D322646-9CED-2E41-37FE-1FB481416C2A}"/>
              </a:ext>
            </a:extLst>
          </p:cNvPr>
          <p:cNvSpPr>
            <a:spLocks noGrp="1"/>
          </p:cNvSpPr>
          <p:nvPr>
            <p:ph idx="1"/>
          </p:nvPr>
        </p:nvSpPr>
        <p:spPr>
          <a:xfrm>
            <a:off x="457200" y="1066800"/>
            <a:ext cx="8229600" cy="5059363"/>
          </a:xfrm>
        </p:spPr>
        <p:txBody>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Model building phase:</a:t>
            </a:r>
            <a:r>
              <a:rPr lang="en-IN" sz="2000" dirty="0">
                <a:effectLst/>
                <a:latin typeface="Calibri" panose="020F0502020204030204" pitchFamily="34" charset="0"/>
                <a:ea typeface="Calibri" panose="020F0502020204030204" pitchFamily="34" charset="0"/>
                <a:cs typeface="Calibri" panose="020F0502020204030204" pitchFamily="34" charset="0"/>
              </a:rPr>
              <a:t> After collecting the data, you need to build a machine learning model. Before model building do all data pre-processing steps. Try different models with different hyper parameters and select the best model. </a:t>
            </a:r>
            <a:r>
              <a:rPr lang="en-IN" sz="2000"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IN" sz="2000" dirty="0">
                <a:effectLst/>
                <a:latin typeface="Calibri" panose="020F0502020204030204" pitchFamily="34" charset="0"/>
                <a:ea typeface="Calibri" panose="020F0502020204030204" pitchFamily="34" charset="0"/>
                <a:cs typeface="Calibri" panose="020F0502020204030204" pitchFamily="34" charset="0"/>
              </a:rPr>
              <a:t>Follow the complete life cycle of data science. Include all the steps like: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1. Data Cleaning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2. Exploratory Data Analysis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3. Data Pre-processing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4. Model Building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5. Model Evaluation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6. Selecting the best model DATA SOURCES AND THEIR FORMATS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35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01FD-CB13-5C2B-175C-2F27E490A20C}"/>
              </a:ext>
            </a:extLst>
          </p:cNvPr>
          <p:cNvSpPr>
            <a:spLocks noGrp="1"/>
          </p:cNvSpPr>
          <p:nvPr>
            <p:ph type="title"/>
          </p:nvPr>
        </p:nvSpPr>
        <p:spPr>
          <a:xfrm>
            <a:off x="647700" y="609600"/>
            <a:ext cx="7848600" cy="563562"/>
          </a:xfrm>
        </p:spPr>
        <p:txBody>
          <a:bodyPr>
            <a:normAutofit fontScale="90000"/>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DATA</a:t>
            </a:r>
            <a:r>
              <a:rPr lang="en-US" sz="2800" b="1" spc="-45" dirty="0">
                <a:effectLst/>
                <a:latin typeface="Calibri" panose="020F0502020204030204" pitchFamily="34" charset="0"/>
                <a:ea typeface="Calibri" panose="020F0502020204030204" pitchFamily="34" charset="0"/>
                <a:cs typeface="Calibri" panose="020F0502020204030204" pitchFamily="34" charset="0"/>
              </a:rPr>
              <a:t> </a:t>
            </a:r>
            <a:r>
              <a:rPr lang="en-US" sz="2800" b="1" dirty="0">
                <a:effectLst/>
                <a:latin typeface="Calibri" panose="020F0502020204030204" pitchFamily="34" charset="0"/>
                <a:ea typeface="Calibri" panose="020F0502020204030204" pitchFamily="34" charset="0"/>
                <a:cs typeface="Calibri" panose="020F0502020204030204" pitchFamily="34" charset="0"/>
              </a:rPr>
              <a:t>PRE-PROCESSING</a:t>
            </a:r>
            <a:br>
              <a:rPr lang="en-IN" sz="1800" b="1"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13B5C23-9456-4154-1BFC-F127BE7B8E1E}"/>
              </a:ext>
            </a:extLst>
          </p:cNvPr>
          <p:cNvSpPr>
            <a:spLocks noGrp="1"/>
          </p:cNvSpPr>
          <p:nvPr>
            <p:ph idx="1"/>
          </p:nvPr>
        </p:nvSpPr>
        <p:spPr/>
        <p:txBody>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Checking</a:t>
            </a:r>
            <a:r>
              <a:rPr lang="en-IN" sz="1800" b="1" spc="-5"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for</a:t>
            </a:r>
            <a:r>
              <a:rPr lang="en-IN" sz="1800" b="1" spc="-1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null-values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8CE8003-A314-9E5F-D3C5-C86ABC708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3413760"/>
            <a:ext cx="4584700" cy="3100705"/>
          </a:xfrm>
          <a:prstGeom prst="rect">
            <a:avLst/>
          </a:prstGeom>
        </p:spPr>
      </p:pic>
      <p:pic>
        <p:nvPicPr>
          <p:cNvPr id="5" name="Picture 4">
            <a:extLst>
              <a:ext uri="{FF2B5EF4-FFF2-40B4-BE49-F238E27FC236}">
                <a16:creationId xmlns:a16="http://schemas.microsoft.com/office/drawing/2014/main" id="{4C7FB395-28CC-1186-D41C-71BABD93F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330" y="1066801"/>
            <a:ext cx="5093970" cy="2057400"/>
          </a:xfrm>
          <a:prstGeom prst="rect">
            <a:avLst/>
          </a:prstGeom>
        </p:spPr>
      </p:pic>
    </p:spTree>
    <p:extLst>
      <p:ext uri="{BB962C8B-B14F-4D97-AF65-F5344CB8AC3E}">
        <p14:creationId xmlns:p14="http://schemas.microsoft.com/office/powerpoint/2010/main" val="28643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566-A429-71C6-428F-7982A73F4D02}"/>
              </a:ext>
            </a:extLst>
          </p:cNvPr>
          <p:cNvSpPr>
            <a:spLocks noGrp="1"/>
          </p:cNvSpPr>
          <p:nvPr>
            <p:ph type="title"/>
          </p:nvPr>
        </p:nvSpPr>
        <p:spPr>
          <a:xfrm>
            <a:off x="457200" y="533400"/>
            <a:ext cx="8229600" cy="838200"/>
          </a:xfrm>
        </p:spPr>
        <p:txBody>
          <a:bodyPr>
            <a:normAutofit fontScale="90000"/>
          </a:bodyPr>
          <a:lstStyle/>
          <a:p>
            <a:r>
              <a:rPr lang="en-IN" b="1" i="0" dirty="0">
                <a:solidFill>
                  <a:srgbClr val="000000"/>
                </a:solidFill>
                <a:effectLst/>
                <a:latin typeface="Helvetica Neue"/>
              </a:rPr>
              <a:t>Exploratory Data Analysis</a:t>
            </a:r>
            <a:br>
              <a:rPr lang="en-IN" b="1" i="0" dirty="0">
                <a:solidFill>
                  <a:srgbClr val="000000"/>
                </a:solidFill>
                <a:effectLst/>
                <a:latin typeface="Helvetica Neue"/>
              </a:rPr>
            </a:br>
            <a:endParaRPr lang="en-IN" dirty="0"/>
          </a:p>
        </p:txBody>
      </p:sp>
      <p:pic>
        <p:nvPicPr>
          <p:cNvPr id="9" name="Content Placeholder 8">
            <a:extLst>
              <a:ext uri="{FF2B5EF4-FFF2-40B4-BE49-F238E27FC236}">
                <a16:creationId xmlns:a16="http://schemas.microsoft.com/office/drawing/2014/main" id="{00119020-03E3-1E59-2047-AC071721A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48" y="1178560"/>
            <a:ext cx="4365504" cy="2895600"/>
          </a:xfrm>
        </p:spPr>
      </p:pic>
      <p:pic>
        <p:nvPicPr>
          <p:cNvPr id="11" name="Picture 10">
            <a:extLst>
              <a:ext uri="{FF2B5EF4-FFF2-40B4-BE49-F238E27FC236}">
                <a16:creationId xmlns:a16="http://schemas.microsoft.com/office/drawing/2014/main" id="{85B7ADDC-FB7E-B2C5-4296-7E2847E12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143000"/>
            <a:ext cx="4020859" cy="2667000"/>
          </a:xfrm>
          <a:prstGeom prst="rect">
            <a:avLst/>
          </a:prstGeom>
        </p:spPr>
      </p:pic>
      <p:sp>
        <p:nvSpPr>
          <p:cNvPr id="13" name="TextBox 12">
            <a:extLst>
              <a:ext uri="{FF2B5EF4-FFF2-40B4-BE49-F238E27FC236}">
                <a16:creationId xmlns:a16="http://schemas.microsoft.com/office/drawing/2014/main" id="{A9895C0B-A6B9-E5A7-ED78-7D07EEE42757}"/>
              </a:ext>
            </a:extLst>
          </p:cNvPr>
          <p:cNvSpPr txBox="1"/>
          <p:nvPr/>
        </p:nvSpPr>
        <p:spPr>
          <a:xfrm>
            <a:off x="369948" y="4404360"/>
            <a:ext cx="8332451" cy="1477328"/>
          </a:xfrm>
          <a:prstGeom prst="rect">
            <a:avLst/>
          </a:prstGeom>
          <a:noFill/>
        </p:spPr>
        <p:txBody>
          <a:bodyPr wrap="square">
            <a:spAutoFit/>
          </a:bodyPr>
          <a:lstStyle/>
          <a:p>
            <a:r>
              <a:rPr lang="en-US" b="0" i="0" dirty="0">
                <a:solidFill>
                  <a:srgbClr val="000000"/>
                </a:solidFill>
                <a:effectLst/>
                <a:latin typeface="Helvetica Neue"/>
              </a:rPr>
              <a:t>We can see that Diesel and Petrol are the maximum fuels used by cars, whereas CNG and LPG are the least used.</a:t>
            </a:r>
          </a:p>
          <a:p>
            <a:endParaRPr lang="en-US" dirty="0">
              <a:solidFill>
                <a:srgbClr val="000000"/>
              </a:solidFill>
              <a:latin typeface="Helvetica Neue"/>
            </a:endParaRPr>
          </a:p>
          <a:p>
            <a:endParaRPr lang="en-US" dirty="0">
              <a:solidFill>
                <a:srgbClr val="000000"/>
              </a:solidFill>
              <a:latin typeface="Helvetica Neue"/>
            </a:endParaRPr>
          </a:p>
          <a:p>
            <a:r>
              <a:rPr lang="en-US" b="0" i="0" dirty="0">
                <a:solidFill>
                  <a:srgbClr val="000000"/>
                </a:solidFill>
                <a:effectLst/>
                <a:latin typeface="Helvetica Neue"/>
              </a:rPr>
              <a:t>Most of the cars have manual transmission as the highest weightage</a:t>
            </a:r>
            <a:endParaRPr lang="en-IN" dirty="0"/>
          </a:p>
        </p:txBody>
      </p:sp>
    </p:spTree>
    <p:extLst>
      <p:ext uri="{BB962C8B-B14F-4D97-AF65-F5344CB8AC3E}">
        <p14:creationId xmlns:p14="http://schemas.microsoft.com/office/powerpoint/2010/main" val="32815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104C-7E6E-AA87-183F-C56ADCE89842}"/>
              </a:ext>
            </a:extLst>
          </p:cNvPr>
          <p:cNvSpPr>
            <a:spLocks noGrp="1"/>
          </p:cNvSpPr>
          <p:nvPr>
            <p:ph type="title"/>
          </p:nvPr>
        </p:nvSpPr>
        <p:spPr>
          <a:xfrm>
            <a:off x="457200" y="274638"/>
            <a:ext cx="5334000" cy="1173162"/>
          </a:xfrm>
        </p:spPr>
        <p:txBody>
          <a:bodyPr>
            <a:normAutofit/>
          </a:bodyPr>
          <a:lstStyle/>
          <a:p>
            <a:r>
              <a:rPr lang="en-IN" sz="2800" dirty="0"/>
              <a:t>Plotting </a:t>
            </a:r>
            <a:r>
              <a:rPr lang="en-IN" sz="2800" dirty="0" err="1"/>
              <a:t>pairplot</a:t>
            </a:r>
            <a:r>
              <a:rPr lang="en-IN" sz="2800" dirty="0"/>
              <a:t> for transmission</a:t>
            </a:r>
          </a:p>
        </p:txBody>
      </p:sp>
      <p:pic>
        <p:nvPicPr>
          <p:cNvPr id="5" name="Content Placeholder 4">
            <a:extLst>
              <a:ext uri="{FF2B5EF4-FFF2-40B4-BE49-F238E27FC236}">
                <a16:creationId xmlns:a16="http://schemas.microsoft.com/office/drawing/2014/main" id="{BEF20177-E30D-35AA-1612-D02CD8B43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4301112" cy="3819223"/>
          </a:xfrm>
        </p:spPr>
      </p:pic>
      <p:sp>
        <p:nvSpPr>
          <p:cNvPr id="7" name="TextBox 6">
            <a:extLst>
              <a:ext uri="{FF2B5EF4-FFF2-40B4-BE49-F238E27FC236}">
                <a16:creationId xmlns:a16="http://schemas.microsoft.com/office/drawing/2014/main" id="{B856C1EE-4226-38D8-2AC9-F1E14D5BB810}"/>
              </a:ext>
            </a:extLst>
          </p:cNvPr>
          <p:cNvSpPr txBox="1"/>
          <p:nvPr/>
        </p:nvSpPr>
        <p:spPr>
          <a:xfrm>
            <a:off x="4910712" y="1295400"/>
            <a:ext cx="4004688" cy="369332"/>
          </a:xfrm>
          <a:prstGeom prst="rect">
            <a:avLst/>
          </a:prstGeom>
          <a:noFill/>
        </p:spPr>
        <p:txBody>
          <a:bodyPr wrap="square">
            <a:spAutoFit/>
          </a:bodyPr>
          <a:lstStyle/>
          <a:p>
            <a:r>
              <a:rPr lang="en-US" b="0" i="0" dirty="0">
                <a:solidFill>
                  <a:srgbClr val="000000"/>
                </a:solidFill>
                <a:effectLst/>
                <a:latin typeface="Helvetica Neue"/>
              </a:rPr>
              <a:t> </a:t>
            </a:r>
            <a:endParaRPr lang="en-IN" dirty="0"/>
          </a:p>
        </p:txBody>
      </p:sp>
      <p:sp>
        <p:nvSpPr>
          <p:cNvPr id="9" name="TextBox 8">
            <a:extLst>
              <a:ext uri="{FF2B5EF4-FFF2-40B4-BE49-F238E27FC236}">
                <a16:creationId xmlns:a16="http://schemas.microsoft.com/office/drawing/2014/main" id="{8B1F03FF-2377-8094-A210-7AC238B73377}"/>
              </a:ext>
            </a:extLst>
          </p:cNvPr>
          <p:cNvSpPr txBox="1"/>
          <p:nvPr/>
        </p:nvSpPr>
        <p:spPr>
          <a:xfrm>
            <a:off x="457200" y="5562600"/>
            <a:ext cx="7391400" cy="923330"/>
          </a:xfrm>
          <a:prstGeom prst="rect">
            <a:avLst/>
          </a:prstGeom>
          <a:noFill/>
        </p:spPr>
        <p:txBody>
          <a:bodyPr wrap="square">
            <a:spAutoFit/>
          </a:bodyPr>
          <a:lstStyle/>
          <a:p>
            <a:r>
              <a:rPr lang="en-US" b="0" i="0" dirty="0">
                <a:solidFill>
                  <a:srgbClr val="000000"/>
                </a:solidFill>
                <a:effectLst/>
                <a:latin typeface="Helvetica Neue"/>
              </a:rPr>
              <a:t>We can see that manual cars have higher price range than automatic type cars though the distribution were skewed to the right. We can also see the increase of cars between 2010 and 2020.</a:t>
            </a:r>
            <a:endParaRPr lang="en-IN" dirty="0"/>
          </a:p>
        </p:txBody>
      </p:sp>
    </p:spTree>
    <p:extLst>
      <p:ext uri="{BB962C8B-B14F-4D97-AF65-F5344CB8AC3E}">
        <p14:creationId xmlns:p14="http://schemas.microsoft.com/office/powerpoint/2010/main" val="410342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F941-F27C-3631-199D-C672B323E473}"/>
              </a:ext>
            </a:extLst>
          </p:cNvPr>
          <p:cNvSpPr>
            <a:spLocks noGrp="1"/>
          </p:cNvSpPr>
          <p:nvPr>
            <p:ph type="title"/>
          </p:nvPr>
        </p:nvSpPr>
        <p:spPr/>
        <p:txBody>
          <a:bodyPr>
            <a:normAutofit fontScale="90000"/>
          </a:bodyPr>
          <a:lstStyle/>
          <a:p>
            <a:r>
              <a:rPr lang="en-IN" b="1" i="0" dirty="0">
                <a:solidFill>
                  <a:srgbClr val="000000"/>
                </a:solidFill>
                <a:effectLst/>
                <a:latin typeface="Helvetica Neue"/>
              </a:rPr>
              <a:t>Multivariate Analysis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81D37B0F-F7A0-CC5A-F3D8-8A8B99F16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81699"/>
            <a:ext cx="6096000" cy="3385502"/>
          </a:xfrm>
        </p:spPr>
      </p:pic>
      <p:sp>
        <p:nvSpPr>
          <p:cNvPr id="7" name="TextBox 6">
            <a:extLst>
              <a:ext uri="{FF2B5EF4-FFF2-40B4-BE49-F238E27FC236}">
                <a16:creationId xmlns:a16="http://schemas.microsoft.com/office/drawing/2014/main" id="{F619CD73-5EC1-59FD-6937-0491E3D5206E}"/>
              </a:ext>
            </a:extLst>
          </p:cNvPr>
          <p:cNvSpPr txBox="1"/>
          <p:nvPr/>
        </p:nvSpPr>
        <p:spPr>
          <a:xfrm>
            <a:off x="381000" y="4648200"/>
            <a:ext cx="8077200" cy="1754326"/>
          </a:xfrm>
          <a:prstGeom prst="rect">
            <a:avLst/>
          </a:prstGeom>
          <a:noFill/>
        </p:spPr>
        <p:txBody>
          <a:bodyPr wrap="square">
            <a:spAutoFit/>
          </a:bodyPr>
          <a:lstStyle/>
          <a:p>
            <a:pPr algn="l"/>
            <a:r>
              <a:rPr lang="en-US" b="0" i="0" dirty="0">
                <a:solidFill>
                  <a:srgbClr val="000000"/>
                </a:solidFill>
                <a:effectLst/>
                <a:latin typeface="Helvetica Neue"/>
              </a:rPr>
              <a:t>1.There are more negative correlations present in the dataset</a:t>
            </a:r>
          </a:p>
          <a:p>
            <a:pPr algn="l"/>
            <a:r>
              <a:rPr lang="en-US" b="0" i="0" dirty="0">
                <a:solidFill>
                  <a:srgbClr val="000000"/>
                </a:solidFill>
                <a:effectLst/>
                <a:latin typeface="Helvetica Neue"/>
              </a:rPr>
              <a:t>2.Highest positive correlated column has a value of 28%.</a:t>
            </a:r>
          </a:p>
          <a:p>
            <a:pPr algn="l"/>
            <a:r>
              <a:rPr lang="en-US" b="0" i="0" dirty="0">
                <a:solidFill>
                  <a:srgbClr val="000000"/>
                </a:solidFill>
                <a:effectLst/>
                <a:latin typeface="Helvetica Neue"/>
              </a:rPr>
              <a:t>3.Highest negatively correlated column has a value of -40%</a:t>
            </a:r>
          </a:p>
          <a:p>
            <a:pPr algn="l"/>
            <a:r>
              <a:rPr lang="en-US" b="0" i="0" dirty="0">
                <a:solidFill>
                  <a:srgbClr val="000000"/>
                </a:solidFill>
                <a:effectLst/>
                <a:latin typeface="Helvetica Neue"/>
              </a:rPr>
              <a:t>4.Positively correlated columns have a high impact with the target variable whereas negatively correlated columns have less or zero impact with the target variable.</a:t>
            </a:r>
          </a:p>
        </p:txBody>
      </p:sp>
    </p:spTree>
    <p:extLst>
      <p:ext uri="{BB962C8B-B14F-4D97-AF65-F5344CB8AC3E}">
        <p14:creationId xmlns:p14="http://schemas.microsoft.com/office/powerpoint/2010/main" val="390173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FBAE-1BCE-35B0-9FD3-C5855B899E6D}"/>
              </a:ext>
            </a:extLst>
          </p:cNvPr>
          <p:cNvSpPr>
            <a:spLocks noGrp="1"/>
          </p:cNvSpPr>
          <p:nvPr>
            <p:ph type="title"/>
          </p:nvPr>
        </p:nvSpPr>
        <p:spPr/>
        <p:txBody>
          <a:bodyPr/>
          <a:lstStyle/>
          <a:p>
            <a:r>
              <a:rPr lang="en-IN" dirty="0"/>
              <a:t>Correlation with target variable</a:t>
            </a:r>
          </a:p>
        </p:txBody>
      </p:sp>
      <p:pic>
        <p:nvPicPr>
          <p:cNvPr id="9" name="Content Placeholder 8">
            <a:extLst>
              <a:ext uri="{FF2B5EF4-FFF2-40B4-BE49-F238E27FC236}">
                <a16:creationId xmlns:a16="http://schemas.microsoft.com/office/drawing/2014/main" id="{98BEE970-7B78-C912-45D5-E248835B2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1295400"/>
            <a:ext cx="6037432" cy="4525963"/>
          </a:xfrm>
        </p:spPr>
      </p:pic>
      <p:sp>
        <p:nvSpPr>
          <p:cNvPr id="11" name="TextBox 10">
            <a:extLst>
              <a:ext uri="{FF2B5EF4-FFF2-40B4-BE49-F238E27FC236}">
                <a16:creationId xmlns:a16="http://schemas.microsoft.com/office/drawing/2014/main" id="{7A8280ED-37B7-3595-EE1D-AA9FA5DDFCBE}"/>
              </a:ext>
            </a:extLst>
          </p:cNvPr>
          <p:cNvSpPr txBox="1"/>
          <p:nvPr/>
        </p:nvSpPr>
        <p:spPr>
          <a:xfrm>
            <a:off x="452120" y="5638800"/>
            <a:ext cx="4572000" cy="646331"/>
          </a:xfrm>
          <a:prstGeom prst="rect">
            <a:avLst/>
          </a:prstGeom>
          <a:noFill/>
        </p:spPr>
        <p:txBody>
          <a:bodyPr wrap="square">
            <a:spAutoFit/>
          </a:bodyPr>
          <a:lstStyle/>
          <a:p>
            <a:r>
              <a:rPr lang="en-US" b="0" i="0" dirty="0">
                <a:solidFill>
                  <a:srgbClr val="000000"/>
                </a:solidFill>
                <a:effectLst/>
                <a:latin typeface="Helvetica Neue"/>
              </a:rPr>
              <a:t>We can see that year column is the only highly correlated column</a:t>
            </a:r>
            <a:endParaRPr lang="en-IN" dirty="0"/>
          </a:p>
        </p:txBody>
      </p:sp>
    </p:spTree>
    <p:extLst>
      <p:ext uri="{BB962C8B-B14F-4D97-AF65-F5344CB8AC3E}">
        <p14:creationId xmlns:p14="http://schemas.microsoft.com/office/powerpoint/2010/main" val="2678165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899</Words>
  <Application>Microsoft Office PowerPoint</Application>
  <PresentationFormat>On-screen Show (4:3)</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Helvetica Neue</vt:lpstr>
      <vt:lpstr>Office Theme</vt:lpstr>
      <vt:lpstr>CAR PRICE PREDICTION </vt:lpstr>
      <vt:lpstr> ACKNOWLEDGMENT </vt:lpstr>
      <vt:lpstr>INTRODUCTION </vt:lpstr>
      <vt:lpstr>Data Collection phase </vt:lpstr>
      <vt:lpstr>DATA PRE-PROCESSING </vt:lpstr>
      <vt:lpstr>Exploratory Data Analysis </vt:lpstr>
      <vt:lpstr>Plotting pairplot for transmission</vt:lpstr>
      <vt:lpstr>Multivariate Analysis </vt:lpstr>
      <vt:lpstr>Correlation with target variable</vt:lpstr>
      <vt:lpstr>Checking skewness </vt:lpstr>
      <vt:lpstr>Checking outliers </vt:lpstr>
      <vt:lpstr>Handling outliers using z-score method </vt:lpstr>
      <vt:lpstr>Libraries Used: </vt:lpstr>
      <vt:lpstr>MODEL/S DEVELOPMENT AND EVALUATION    </vt:lpstr>
      <vt:lpstr>Model Building Finding best random state and r2_score   </vt:lpstr>
      <vt:lpstr>After initializing the instances of the model, we will run a for loop with the required metrics and other regression related scores and we will append the obtained values to empty lists. The code will be as follows: </vt:lpstr>
      <vt:lpstr>Hyperparameter Tuning  Random Forest Regressor </vt:lpstr>
      <vt:lpstr>KNeighbors Regressor </vt:lpstr>
      <vt:lpstr>FINAL THE MODEL</vt:lpstr>
      <vt:lpstr>Saving the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Lenovo</dc:creator>
  <cp:lastModifiedBy>Madhurima Srivastava</cp:lastModifiedBy>
  <cp:revision>1</cp:revision>
  <dcterms:created xsi:type="dcterms:W3CDTF">2006-08-16T00:00:00Z</dcterms:created>
  <dcterms:modified xsi:type="dcterms:W3CDTF">2022-11-04T16:40:17Z</dcterms:modified>
</cp:coreProperties>
</file>