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1460" y="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1E60CD-0145-4D98-BA49-0250FD264E69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13E8D-4B19-4FC6-85B4-D6531F1F9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273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13E8D-4B19-4FC6-85B4-D6531F1F971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364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3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9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1297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84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8945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1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882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42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3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12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94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71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21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59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5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0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66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2AB11-ACB7-A321-312D-1706A87FEF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IN" sz="4800" i="1" dirty="0">
                <a:solidFill>
                  <a:schemeClr val="accent1">
                    <a:lumMod val="50000"/>
                  </a:schemeClr>
                </a:solidFill>
              </a:rPr>
              <a:t>Email Spam Classifier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17CF81-8AC2-79D0-107D-24D5A6F797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27576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en-IN" sz="3200" b="1" dirty="0">
                <a:solidFill>
                  <a:schemeClr val="tx1"/>
                </a:solidFill>
              </a:rPr>
              <a:t>Submitted By-</a:t>
            </a:r>
          </a:p>
          <a:p>
            <a:r>
              <a:rPr lang="en-IN" sz="3200" b="1" dirty="0">
                <a:solidFill>
                  <a:schemeClr val="tx1"/>
                </a:solidFill>
              </a:rPr>
              <a:t>Madhurima Srivastava</a:t>
            </a:r>
          </a:p>
          <a:p>
            <a:r>
              <a:rPr lang="en-IN" sz="3200" b="1" dirty="0">
                <a:solidFill>
                  <a:schemeClr val="tx1"/>
                </a:solidFill>
              </a:rPr>
              <a:t>Internship-30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7694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A55B6-6EF9-1B93-930B-E8EB454E5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Number of character in Spam </a:t>
            </a:r>
            <a:r>
              <a:rPr lang="en-IN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sms</a:t>
            </a: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</a:t>
            </a:r>
            <a:r>
              <a:rPr lang="en-IN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comparetively</a:t>
            </a: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much high than Non-Spam (ham) </a:t>
            </a:r>
            <a:r>
              <a:rPr lang="en-IN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sms</a:t>
            </a: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55BE62-2A08-8082-A187-2C1FDC3F11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76401"/>
            <a:ext cx="5334000" cy="350904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428C21-CBD2-308A-630E-75B0C13485A4}"/>
              </a:ext>
            </a:extLst>
          </p:cNvPr>
          <p:cNvSpPr txBox="1"/>
          <p:nvPr/>
        </p:nvSpPr>
        <p:spPr>
          <a:xfrm>
            <a:off x="533400" y="5602069"/>
            <a:ext cx="45932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 average each ham </a:t>
            </a:r>
            <a:r>
              <a:rPr lang="en-IN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sms</a:t>
            </a: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contain 71 character, 17 words and 2 sentences.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994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5FF4-969A-3CEA-78AB-07452418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Number of words vs number of SMS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884813-E9B7-F873-4551-F686037F82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94" y="1923312"/>
            <a:ext cx="6348413" cy="367851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FA7D32-A576-2CBF-5A98-B3A5ED4F828F}"/>
              </a:ext>
            </a:extLst>
          </p:cNvPr>
          <p:cNvSpPr txBox="1"/>
          <p:nvPr/>
        </p:nvSpPr>
        <p:spPr>
          <a:xfrm>
            <a:off x="228600" y="5637273"/>
            <a:ext cx="8077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Number of Word in Spam </a:t>
            </a:r>
            <a:r>
              <a:rPr lang="en-IN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sms</a:t>
            </a: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</a:t>
            </a:r>
            <a:r>
              <a:rPr lang="en-IN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comparetively</a:t>
            </a: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much high than Non-Spam (ham) </a:t>
            </a:r>
            <a:r>
              <a:rPr lang="en-IN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sms</a:t>
            </a: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 average each spam </a:t>
            </a:r>
            <a:r>
              <a:rPr lang="en-IN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sms</a:t>
            </a: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contain 138 character, 27 words and 3 sentences.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12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ECC5C-81FD-8AD1-3F6B-9C4DF7A79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 Encoding of Target Variables</a:t>
            </a:r>
            <a:br>
              <a:rPr lang="en-IN" sz="3200" b="1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5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B4E6AB-51C6-2322-5C47-2592C35637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88281"/>
            <a:ext cx="6705600" cy="4379057"/>
          </a:xfrm>
        </p:spPr>
      </p:pic>
    </p:spTree>
    <p:extLst>
      <p:ext uri="{BB962C8B-B14F-4D97-AF65-F5344CB8AC3E}">
        <p14:creationId xmlns:p14="http://schemas.microsoft.com/office/powerpoint/2010/main" val="3745794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35862-CC57-8CBA-4FAC-460980982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2514601" cy="609600"/>
          </a:xfrm>
        </p:spPr>
        <p:txBody>
          <a:bodyPr>
            <a:normAutofit fontScale="90000"/>
          </a:bodyPr>
          <a:lstStyle/>
          <a:p>
            <a:r>
              <a:rPr lang="en-US" sz="3200" b="1" i="1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 Cloud</a:t>
            </a:r>
            <a:br>
              <a:rPr lang="en-IN" sz="1800" b="1" i="1" dirty="0">
                <a:solidFill>
                  <a:srgbClr val="365F9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6C417C-815A-0806-5BAB-D3F3BC4DB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120783"/>
            <a:ext cx="5410200" cy="375601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72362F-6536-AB15-E47C-2A1B74442D0A}"/>
              </a:ext>
            </a:extLst>
          </p:cNvPr>
          <p:cNvSpPr txBox="1"/>
          <p:nvPr/>
        </p:nvSpPr>
        <p:spPr>
          <a:xfrm>
            <a:off x="76200" y="4817239"/>
            <a:ext cx="86868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Word Cloud is a visualization technique for text data wherein each word is picturized with its importance in the context or its frequency.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more commonly the term appears within the text being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analysed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the larger the word appears in the image generated.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enlarged texts are the most number of words used there and small texts are the less number of words used.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50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7268C-7170-9059-0102-229F4EA2B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0EFBCB-52FC-A77E-7537-539F22090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7086600" cy="38814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EDBEA4-2A66-089A-ACEF-AB2754D9BD5C}"/>
              </a:ext>
            </a:extLst>
          </p:cNvPr>
          <p:cNvSpPr txBox="1"/>
          <p:nvPr/>
        </p:nvSpPr>
        <p:spPr>
          <a:xfrm>
            <a:off x="609598" y="4962176"/>
            <a:ext cx="4876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10"/>
              </a:spcBef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This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is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word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Cloud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for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Ham</a:t>
            </a:r>
            <a:r>
              <a:rPr lang="en-US" sz="1800" b="1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messages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618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6F744-2D7D-51D0-980A-343ECF00F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702" y="533400"/>
            <a:ext cx="6347713" cy="762000"/>
          </a:xfrm>
        </p:spPr>
        <p:txBody>
          <a:bodyPr>
            <a:normAutofit/>
          </a:bodyPr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Interpretation</a:t>
            </a:r>
            <a:r>
              <a:rPr lang="en-US" sz="2800" b="1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of</a:t>
            </a:r>
            <a:r>
              <a:rPr lang="en-US" sz="2800" b="1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</a:t>
            </a:r>
            <a:r>
              <a:rPr lang="en-US" sz="2800" b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Results</a:t>
            </a:r>
            <a:endParaRPr lang="en-IN" sz="4800" dirty="0"/>
          </a:p>
        </p:txBody>
      </p:sp>
      <p:pic>
        <p:nvPicPr>
          <p:cNvPr id="4" name="image9.png">
            <a:extLst>
              <a:ext uri="{FF2B5EF4-FFF2-40B4-BE49-F238E27FC236}">
                <a16:creationId xmlns:a16="http://schemas.microsoft.com/office/drawing/2014/main" id="{678220AE-93DB-E57F-9A06-3B006D9C9E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1553254"/>
            <a:ext cx="6934200" cy="27901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0F4C75-BD29-A4EF-EA73-D44A80C531E1}"/>
              </a:ext>
            </a:extLst>
          </p:cNvPr>
          <p:cNvSpPr txBox="1"/>
          <p:nvPr/>
        </p:nvSpPr>
        <p:spPr>
          <a:xfrm>
            <a:off x="584790" y="5181600"/>
            <a:ext cx="6629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This is the classifications report on the test set. Since we have high</a:t>
            </a:r>
            <a:r>
              <a:rPr lang="en-US" sz="1800" spc="-33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imbalance in our target classes we used AUC_ROC to evaluate 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3074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85D42-B88C-133F-AAD5-AA82AF580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3276601" cy="609600"/>
          </a:xfrm>
        </p:spPr>
        <p:txBody>
          <a:bodyPr>
            <a:normAutofit fontScale="90000"/>
          </a:bodyPr>
          <a:lstStyle/>
          <a:p>
            <a:r>
              <a:rPr lang="en-US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CONCLUSION</a:t>
            </a:r>
            <a:br>
              <a:rPr lang="en-IN" sz="1800" b="1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9AC05-5A8C-21A5-20F4-5789DB714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371600"/>
            <a:ext cx="7467601" cy="4876800"/>
          </a:xfrm>
        </p:spPr>
        <p:txBody>
          <a:bodyPr/>
          <a:lstStyle/>
          <a:p>
            <a:pPr marL="0" lvl="0" indent="0">
              <a:spcBef>
                <a:spcPts val="1010"/>
              </a:spcBef>
              <a:spcAft>
                <a:spcPts val="0"/>
              </a:spcAft>
              <a:buNone/>
              <a:tabLst>
                <a:tab pos="5334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Key</a:t>
            </a:r>
            <a:r>
              <a:rPr lang="en-US" sz="1800" b="1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Findings</a:t>
            </a:r>
            <a:r>
              <a:rPr lang="en-US" sz="1800" b="1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</a:t>
            </a:r>
            <a:r>
              <a:rPr lang="en-US" sz="1800" b="1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Conclusions</a:t>
            </a:r>
            <a:r>
              <a:rPr lang="en-US" sz="1800" b="1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of</a:t>
            </a:r>
            <a:r>
              <a:rPr lang="en-US" sz="1800" b="1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</a:t>
            </a:r>
            <a:r>
              <a:rPr lang="en-US" sz="1800" b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Study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90500" marR="508635" indent="0">
              <a:lnSpc>
                <a:spcPct val="107000"/>
              </a:lnSpc>
              <a:spcBef>
                <a:spcPts val="97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NLP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gets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hard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are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humans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are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not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used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typing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proper</a:t>
            </a:r>
            <a:r>
              <a:rPr lang="en-US" sz="1800" spc="-32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grammar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these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years.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90500" marR="508635" indent="0">
              <a:lnSpc>
                <a:spcPct val="106000"/>
              </a:lnSpc>
              <a:spcBef>
                <a:spcPts val="805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Sweet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spot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should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found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between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whether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 pick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stemming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or</a:t>
            </a:r>
            <a:r>
              <a:rPr lang="en-US" sz="1800" spc="-3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lemmatization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or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both.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90500" indent="0">
              <a:spcBef>
                <a:spcPts val="82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Naïve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Bayes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algorithms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are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quicker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than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rest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of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algorithms.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spcBef>
                <a:spcPts val="50"/>
              </a:spcBef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1042035" lvl="0" indent="0">
              <a:lnSpc>
                <a:spcPct val="107000"/>
              </a:lnSpc>
              <a:spcBef>
                <a:spcPts val="5"/>
              </a:spcBef>
              <a:spcAft>
                <a:spcPts val="0"/>
              </a:spcAft>
              <a:buNone/>
              <a:tabLst>
                <a:tab pos="5334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Learning</a:t>
            </a:r>
            <a:r>
              <a:rPr lang="en-US" sz="1800" b="1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Outcomes</a:t>
            </a:r>
            <a:r>
              <a:rPr lang="en-US" sz="1800" b="1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of</a:t>
            </a:r>
            <a:r>
              <a:rPr lang="en-US" sz="1800" b="1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</a:t>
            </a:r>
            <a:r>
              <a:rPr lang="en-US" sz="1800" b="1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Study</a:t>
            </a:r>
            <a:r>
              <a:rPr lang="en-US" sz="1800" b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</a:t>
            </a:r>
            <a:r>
              <a:rPr lang="en-US" sz="1800" b="1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respect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of</a:t>
            </a:r>
            <a:r>
              <a:rPr lang="en-US" sz="1800" b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</a:t>
            </a:r>
            <a:r>
              <a:rPr lang="en-US" sz="1800" b="1" spc="-39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Science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90500" marR="501015" indent="0">
              <a:lnSpc>
                <a:spcPct val="107000"/>
              </a:lnSpc>
              <a:spcBef>
                <a:spcPts val="795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List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down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your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learnings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obtained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about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power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of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visualization,</a:t>
            </a:r>
            <a:r>
              <a:rPr lang="en-US" sz="1800" spc="-3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 cleaning and various algorithms used. You can describe which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algorithm works best in which situation and what challenges you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faced while working on this project and how did you overcome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that.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2969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C9D21A-841B-A353-D3ED-EEEB6EF3DB72}"/>
              </a:ext>
            </a:extLst>
          </p:cNvPr>
          <p:cNvSpPr txBox="1"/>
          <p:nvPr/>
        </p:nvSpPr>
        <p:spPr>
          <a:xfrm>
            <a:off x="838200" y="685801"/>
            <a:ext cx="7391400" cy="6248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2765">
              <a:spcBef>
                <a:spcPts val="79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Outcomes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of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Study: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689610" lvl="0" indent="-342900">
              <a:lnSpc>
                <a:spcPct val="107000"/>
              </a:lnSpc>
              <a:spcBef>
                <a:spcPts val="945"/>
              </a:spcBef>
              <a:spcAft>
                <a:spcPts val="0"/>
              </a:spcAft>
              <a:buSzPts val="1500"/>
              <a:buFont typeface="Wingdings" panose="05000000000000000000" pitchFamily="2" charset="2"/>
              <a:buChar char=""/>
              <a:tabLst>
                <a:tab pos="990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Almost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90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percent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of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time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is spent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of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data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cleaning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and</a:t>
            </a:r>
            <a:r>
              <a:rPr lang="en-US" sz="1800" spc="-32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data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modelling.</a:t>
            </a:r>
            <a:endParaRPr lang="en-IN" sz="1600" dirty="0">
              <a:effectLst/>
              <a:latin typeface="Calibri" panose="020F0502020204030204" pitchFamily="3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342900" lvl="0" indent="-342900">
              <a:spcBef>
                <a:spcPts val="5"/>
              </a:spcBef>
              <a:spcAft>
                <a:spcPts val="0"/>
              </a:spcAft>
              <a:buSzPts val="1500"/>
              <a:buFont typeface="Wingdings" panose="05000000000000000000" pitchFamily="2" charset="2"/>
              <a:buChar char=""/>
              <a:tabLst>
                <a:tab pos="990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You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do not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get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Gaussian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distribution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in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real-word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problem.</a:t>
            </a:r>
            <a:endParaRPr lang="en-IN" sz="1600" dirty="0">
              <a:effectLst/>
              <a:latin typeface="Calibri" panose="020F0502020204030204" pitchFamily="3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342900" marR="1008380" lvl="0" indent="-342900">
              <a:lnSpc>
                <a:spcPct val="106000"/>
              </a:lnSpc>
              <a:spcBef>
                <a:spcPts val="150"/>
              </a:spcBef>
              <a:spcAft>
                <a:spcPts val="0"/>
              </a:spcAft>
              <a:buSzPts val="1500"/>
              <a:buFont typeface="Wingdings" panose="05000000000000000000" pitchFamily="2" charset="2"/>
              <a:buChar char=""/>
              <a:tabLst>
                <a:tab pos="99123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NLP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becomes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difficult due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to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sloppy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use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of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language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by</a:t>
            </a:r>
            <a:r>
              <a:rPr lang="en-US" sz="1800" spc="-3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humans</a:t>
            </a:r>
            <a:endParaRPr lang="en-IN" sz="1600" dirty="0">
              <a:effectLst/>
              <a:latin typeface="Calibri" panose="020F0502020204030204" pitchFamily="3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342900" lvl="0" indent="-342900">
              <a:spcBef>
                <a:spcPts val="25"/>
              </a:spcBef>
              <a:spcAft>
                <a:spcPts val="0"/>
              </a:spcAft>
              <a:buSzPts val="1500"/>
              <a:buFont typeface="Wingdings" panose="05000000000000000000" pitchFamily="2" charset="2"/>
              <a:buChar char=""/>
              <a:tabLst>
                <a:tab pos="99123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This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also created issue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while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teaching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to machines</a:t>
            </a:r>
            <a:endParaRPr lang="en-IN" sz="1600" dirty="0">
              <a:effectLst/>
              <a:latin typeface="Calibri" panose="020F0502020204030204" pitchFamily="3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342900" marR="939165" lvl="0" indent="-342900" algn="just">
              <a:lnSpc>
                <a:spcPct val="107000"/>
              </a:lnSpc>
              <a:spcBef>
                <a:spcPts val="145"/>
              </a:spcBef>
              <a:spcAft>
                <a:spcPts val="0"/>
              </a:spcAft>
              <a:buSzPts val="1500"/>
              <a:buFont typeface="Wingdings" panose="05000000000000000000" pitchFamily="2" charset="2"/>
              <a:buChar char=""/>
              <a:tabLst>
                <a:tab pos="99123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Algorithms like Support Vector Machines and K nearest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neighbours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may take a long time to converge on a Hugh</a:t>
            </a:r>
            <a:r>
              <a:rPr lang="en-US" sz="1800" spc="-33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dataset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like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this.</a:t>
            </a:r>
            <a:endParaRPr lang="en-IN" sz="1600" dirty="0">
              <a:effectLst/>
              <a:latin typeface="Calibri" panose="020F0502020204030204" pitchFamily="3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342900" lvl="0" indent="-342900" algn="just">
              <a:lnSpc>
                <a:spcPts val="1820"/>
              </a:lnSpc>
              <a:buSzPts val="1500"/>
              <a:buFont typeface="Wingdings" panose="05000000000000000000" pitchFamily="2" charset="2"/>
              <a:buChar char=""/>
              <a:tabLst>
                <a:tab pos="99123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Naïve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Bays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is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very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quick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as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of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converging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rate.</a:t>
            </a:r>
            <a:endParaRPr lang="en-IN" sz="1600" dirty="0">
              <a:effectLst/>
              <a:latin typeface="Calibri" panose="020F0502020204030204" pitchFamily="3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algn="just">
              <a:lnSpc>
                <a:spcPts val="182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ts val="182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spcBef>
                <a:spcPts val="505"/>
              </a:spcBef>
              <a:spcAft>
                <a:spcPts val="0"/>
              </a:spcAft>
              <a:buFont typeface="Wingdings" panose="05000000000000000000" pitchFamily="2" charset="2"/>
              <a:buChar char=""/>
              <a:tabLst>
                <a:tab pos="5334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Limitations</a:t>
            </a:r>
            <a:r>
              <a:rPr lang="en-US" sz="1800" b="1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of</a:t>
            </a:r>
            <a:r>
              <a:rPr lang="en-US" sz="1800" b="1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this</a:t>
            </a:r>
            <a:r>
              <a:rPr lang="en-US" sz="1800" b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work and</a:t>
            </a:r>
            <a:r>
              <a:rPr lang="en-US" sz="1800" b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Scope</a:t>
            </a:r>
            <a:r>
              <a:rPr lang="en-US" sz="1800" b="1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for</a:t>
            </a:r>
            <a:r>
              <a:rPr lang="en-US" sz="1800" b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Future</a:t>
            </a:r>
            <a:r>
              <a:rPr lang="en-US" sz="1800" b="1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Work</a:t>
            </a:r>
            <a:endParaRPr lang="en-IN" sz="2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33400">
              <a:spcBef>
                <a:spcPts val="98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More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is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always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appreciated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32765" marR="573405">
              <a:lnSpc>
                <a:spcPct val="107000"/>
              </a:lnSpc>
              <a:spcBef>
                <a:spcPts val="93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model could be integrated with the any email app used by the</a:t>
            </a:r>
            <a:r>
              <a:rPr lang="en-US" sz="1800" spc="-32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Analysts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 Developers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for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easy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spam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filtering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decision.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32765" marR="508635">
              <a:lnSpc>
                <a:spcPct val="107000"/>
              </a:lnSpc>
              <a:spcBef>
                <a:spcPts val="80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model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could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placed into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Continuous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Integration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</a:t>
            </a:r>
            <a:r>
              <a:rPr lang="en-US" sz="1800" spc="-32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Continuous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Deployment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for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online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training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environment.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b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8824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8A8D1-1418-97E1-3360-4D073274C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ACKNOWLEDGMENT</a:t>
            </a:r>
            <a:br>
              <a:rPr lang="en-IN" sz="3600" b="1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F08AC-397E-9D3D-2720-C71545169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2160590"/>
            <a:ext cx="7467601" cy="4087810"/>
          </a:xfrm>
        </p:spPr>
        <p:txBody>
          <a:bodyPr>
            <a:normAutofit/>
          </a:bodyPr>
          <a:lstStyle/>
          <a:p>
            <a:pPr marL="75565" marR="508635" indent="0">
              <a:lnSpc>
                <a:spcPct val="107000"/>
              </a:lnSpc>
              <a:spcBef>
                <a:spcPts val="1015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 would like to express my special thanks of gratitude to “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FlipRobo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Technologies”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that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made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this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project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possible.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would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like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thank my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SME</a:t>
            </a:r>
            <a:r>
              <a:rPr lang="en-US" sz="2400" spc="-32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Mr.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Mohd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Kashif for his guidance in building this project. I would also like</a:t>
            </a:r>
            <a:r>
              <a:rPr lang="en-US" sz="2400" spc="-32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thank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Trained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Institution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making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capable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of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making proper</a:t>
            </a:r>
            <a:r>
              <a:rPr lang="en-US" sz="2400" spc="-32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decisions in the field of damascene and Machine learning. Lastly, I would</a:t>
            </a:r>
            <a:r>
              <a:rPr lang="en-US" sz="2400" spc="-32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like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</a:t>
            </a:r>
            <a:r>
              <a:rPr lang="en-US" sz="2400" spc="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thank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my</a:t>
            </a:r>
            <a:r>
              <a:rPr lang="en-US" sz="2400" spc="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parents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</a:t>
            </a:r>
            <a:r>
              <a:rPr lang="en-US" sz="2400" spc="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make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all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of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this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happen.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7849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8F856-427B-B177-61DD-3090D41F7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INTRODUCTION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4C92E-CDF8-BF13-6DC3-64D0B43CD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676400"/>
            <a:ext cx="7772401" cy="4364963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  <a:tabLst>
                <a:tab pos="5334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Business</a:t>
            </a:r>
            <a:r>
              <a:rPr lang="en-US" sz="2000" b="1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Problem</a:t>
            </a:r>
            <a:r>
              <a:rPr lang="en-US" sz="2000" b="1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Framing</a:t>
            </a:r>
            <a:endPara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04800" indent="0">
              <a:buNone/>
              <a:tabLst>
                <a:tab pos="5334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89865" marR="63246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You were recently hired in Start-up Company and you were asked</a:t>
            </a:r>
            <a:r>
              <a:rPr lang="en-US" sz="2000" spc="-32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 build a system to identify spam emails. We have to build a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machine learning model that will predict if the email is ‘HAM’ or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‘SPAM’.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spcBef>
                <a:spcPts val="20"/>
              </a:spcBef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0" indent="0">
              <a:buNone/>
              <a:tabLst>
                <a:tab pos="5334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Conceptual</a:t>
            </a:r>
            <a:r>
              <a:rPr lang="en-US" sz="2000" b="1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Background</a:t>
            </a:r>
            <a:r>
              <a:rPr lang="en-US" sz="2000" b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of</a:t>
            </a:r>
            <a:r>
              <a:rPr lang="en-US" sz="2000" b="1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</a:t>
            </a:r>
            <a:r>
              <a:rPr lang="en-US" sz="2000" b="1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Domain</a:t>
            </a:r>
            <a:r>
              <a:rPr lang="en-US" sz="2000" b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Problem</a:t>
            </a:r>
            <a:endPara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04800" indent="0">
              <a:buNone/>
              <a:tabLst>
                <a:tab pos="533400" algn="l"/>
              </a:tabLst>
            </a:pPr>
            <a:endPara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90500" marR="508635" indent="0">
              <a:lnSpc>
                <a:spcPct val="107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Natural Language processing or NLP is a subset of Artificial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Intelligence (AI), where it is basically responsible for the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understanding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of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human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language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by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machine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or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robot.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1319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68094-2962-FCA2-1721-1998BC5A7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33400" indent="-228600">
              <a:spcBef>
                <a:spcPts val="5"/>
              </a:spcBef>
              <a:spcAft>
                <a:spcPts val="0"/>
              </a:spcAft>
              <a:tabLst>
                <a:tab pos="533400" algn="l"/>
              </a:tabLst>
            </a:pPr>
            <a:r>
              <a:rPr lang="en-US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Motivation</a:t>
            </a:r>
            <a:r>
              <a:rPr lang="en-US" sz="3600" b="1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for</a:t>
            </a:r>
            <a:r>
              <a:rPr lang="en-US" sz="3600" b="1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</a:t>
            </a:r>
            <a:r>
              <a:rPr lang="en-US" sz="3600" b="1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Problem</a:t>
            </a:r>
            <a:r>
              <a:rPr lang="en-US" sz="3600" b="1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Undertaken</a:t>
            </a:r>
            <a:endParaRPr lang="en-IN" sz="36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62438-5EB0-AE33-145C-13516DB23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4800" indent="-228600">
              <a:spcBef>
                <a:spcPts val="5"/>
              </a:spcBef>
              <a:spcAft>
                <a:spcPts val="0"/>
              </a:spcAft>
              <a:tabLst>
                <a:tab pos="533400" algn="l"/>
              </a:tabLst>
            </a:pP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90500" marR="508635" indent="0">
              <a:lnSpc>
                <a:spcPct val="107000"/>
              </a:lnSpc>
              <a:spcBef>
                <a:spcPts val="165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This</a:t>
            </a:r>
            <a:r>
              <a:rPr lang="en-US" sz="28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is</a:t>
            </a:r>
            <a:r>
              <a:rPr lang="en-US" sz="28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Natural</a:t>
            </a:r>
            <a:r>
              <a:rPr lang="en-US" sz="28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Language</a:t>
            </a:r>
            <a:r>
              <a:rPr lang="en-US" sz="28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Processing</a:t>
            </a:r>
            <a:r>
              <a:rPr lang="en-US" sz="28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Problem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</a:t>
            </a:r>
            <a:r>
              <a:rPr lang="en-US" sz="28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this</a:t>
            </a:r>
            <a:r>
              <a:rPr lang="en-US" sz="28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will</a:t>
            </a:r>
            <a:r>
              <a:rPr lang="en-US" sz="2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lead us</a:t>
            </a:r>
            <a:r>
              <a:rPr lang="en-US" sz="2800" spc="-32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 create highly communicative machines using human-native</a:t>
            </a:r>
            <a:r>
              <a:rPr lang="en-US" sz="2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language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293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0D62B-7E71-5A74-D123-B4F03B4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Analytical</a:t>
            </a:r>
            <a:r>
              <a:rPr lang="en-US" b="1" kern="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Problem</a:t>
            </a:r>
            <a:r>
              <a:rPr lang="en-US" b="1" kern="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Framing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9FC2E-8998-A38E-D7E8-8A11BA70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7696199" cy="5029200"/>
          </a:xfrm>
        </p:spPr>
        <p:txBody>
          <a:bodyPr>
            <a:normAutofit fontScale="92500" lnSpcReduction="10000"/>
          </a:bodyPr>
          <a:lstStyle/>
          <a:p>
            <a:pPr marL="0" lvl="0" indent="0">
              <a:spcBef>
                <a:spcPts val="995"/>
              </a:spcBef>
              <a:spcAft>
                <a:spcPts val="0"/>
              </a:spcAft>
              <a:buNone/>
              <a:tabLst>
                <a:tab pos="5334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Mathematical/</a:t>
            </a:r>
            <a:r>
              <a:rPr lang="en-US" b="1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Analytical</a:t>
            </a:r>
            <a:r>
              <a:rPr lang="en-US" b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Modelling</a:t>
            </a:r>
            <a:r>
              <a:rPr lang="en-US" b="1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of</a:t>
            </a:r>
            <a:r>
              <a:rPr lang="en-US" b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</a:t>
            </a:r>
            <a:r>
              <a:rPr lang="en-US" b="1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Problem</a:t>
            </a:r>
            <a:endParaRPr lang="en-IN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90500" indent="0">
              <a:spcBef>
                <a:spcPts val="99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</a:t>
            </a:r>
            <a:r>
              <a:rPr lang="en-US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Problem</a:t>
            </a:r>
            <a:r>
              <a:rPr lang="en-US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is</a:t>
            </a:r>
            <a:r>
              <a:rPr lang="en-US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of</a:t>
            </a:r>
            <a:r>
              <a:rPr lang="en-US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Classification.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89865" marR="1892935" indent="0">
              <a:lnSpc>
                <a:spcPct val="150000"/>
              </a:lnSpc>
              <a:spcBef>
                <a:spcPts val="945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Data consists of 2 features in the dataset.</a:t>
            </a:r>
            <a:r>
              <a:rPr lang="en-US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There are more than 2.7K samples in the dataset.</a:t>
            </a:r>
            <a:r>
              <a:rPr lang="en-US" spc="-32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All</a:t>
            </a:r>
            <a:r>
              <a:rPr lang="en-US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</a:t>
            </a:r>
            <a:r>
              <a:rPr lang="en-US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</a:t>
            </a:r>
            <a:r>
              <a:rPr lang="en-US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is</a:t>
            </a:r>
            <a:r>
              <a:rPr lang="en-US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of string</a:t>
            </a:r>
            <a:r>
              <a:rPr lang="en-US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datatype.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89865" indent="0">
              <a:spcBef>
                <a:spcPts val="25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Use</a:t>
            </a:r>
            <a:r>
              <a:rPr lang="en-US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appropriate</a:t>
            </a:r>
            <a:r>
              <a:rPr lang="en-US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algorithms</a:t>
            </a:r>
            <a:r>
              <a:rPr lang="en-US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</a:t>
            </a:r>
            <a:r>
              <a:rPr lang="en-US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build</a:t>
            </a:r>
            <a:r>
              <a:rPr lang="en-US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up</a:t>
            </a:r>
            <a:r>
              <a:rPr lang="en-US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</a:t>
            </a:r>
            <a:r>
              <a:rPr lang="en-US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model.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90500" marR="508635" indent="0">
              <a:lnSpc>
                <a:spcPct val="107000"/>
              </a:lnSpc>
              <a:spcBef>
                <a:spcPts val="95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</a:t>
            </a:r>
            <a:r>
              <a:rPr lang="en-US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</a:t>
            </a:r>
            <a:r>
              <a:rPr lang="en-US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is</a:t>
            </a:r>
            <a:r>
              <a:rPr lang="en-US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</a:t>
            </a:r>
            <a:r>
              <a:rPr lang="en-US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English</a:t>
            </a:r>
            <a:r>
              <a:rPr lang="en-US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language</a:t>
            </a:r>
            <a:r>
              <a:rPr lang="en-US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which</a:t>
            </a:r>
            <a:r>
              <a:rPr lang="en-US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also</a:t>
            </a:r>
            <a:r>
              <a:rPr lang="en-US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consists</a:t>
            </a:r>
            <a:r>
              <a:rPr lang="en-US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of</a:t>
            </a:r>
            <a:r>
              <a:rPr lang="en-US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numbers</a:t>
            </a:r>
            <a:r>
              <a:rPr lang="en-US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</a:t>
            </a:r>
            <a:r>
              <a:rPr lang="en-US" spc="-32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special</a:t>
            </a:r>
            <a:r>
              <a:rPr lang="en-US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characters.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90500" marR="525145" indent="0">
              <a:lnSpc>
                <a:spcPct val="107000"/>
              </a:lnSpc>
              <a:spcBef>
                <a:spcPts val="785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dirty data should be cleaned in order to retrieve meaning from</a:t>
            </a:r>
            <a:r>
              <a:rPr lang="en-US" spc="-32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</a:t>
            </a:r>
            <a:r>
              <a:rPr lang="en-US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90500" indent="0">
              <a:spcBef>
                <a:spcPts val="805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There</a:t>
            </a:r>
            <a:r>
              <a:rPr lang="en-US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are</a:t>
            </a:r>
            <a:r>
              <a:rPr lang="en-US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62</a:t>
            </a:r>
            <a:r>
              <a:rPr lang="en-US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records</a:t>
            </a:r>
            <a:r>
              <a:rPr lang="en-US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with</a:t>
            </a:r>
            <a:r>
              <a:rPr lang="en-US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missing</a:t>
            </a:r>
            <a:r>
              <a:rPr lang="en-US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values</a:t>
            </a:r>
            <a:r>
              <a:rPr lang="en-US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</a:t>
            </a:r>
            <a:r>
              <a:rPr lang="en-US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</a:t>
            </a:r>
            <a:r>
              <a:rPr lang="en-US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dataset.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90500" marR="608965" indent="0">
              <a:lnSpc>
                <a:spcPct val="107000"/>
              </a:lnSpc>
              <a:spcBef>
                <a:spcPts val="945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Also create word dictionary and word cloud for further and future</a:t>
            </a:r>
            <a:r>
              <a:rPr lang="en-US" spc="-33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analytics.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90500" indent="0">
              <a:spcBef>
                <a:spcPts val="785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</a:t>
            </a:r>
            <a:r>
              <a:rPr lang="en-US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target</a:t>
            </a:r>
            <a:r>
              <a:rPr lang="en-US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classes has</a:t>
            </a:r>
            <a:r>
              <a:rPr lang="en-US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20:80</a:t>
            </a:r>
            <a:r>
              <a:rPr lang="en-US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ratio</a:t>
            </a:r>
            <a:r>
              <a:rPr lang="en-US" spc="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for</a:t>
            </a:r>
            <a:r>
              <a:rPr lang="en-US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spam:</a:t>
            </a:r>
            <a:r>
              <a:rPr lang="en-US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ham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90500" marR="702310" indent="0">
              <a:lnSpc>
                <a:spcPct val="151000"/>
              </a:lnSpc>
              <a:spcBef>
                <a:spcPts val="95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target has 2 classes only, it is a binary classification problem.</a:t>
            </a:r>
            <a:r>
              <a:rPr lang="en-US" spc="-33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Using</a:t>
            </a:r>
            <a:r>
              <a:rPr lang="en-US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appropriate</a:t>
            </a:r>
            <a:r>
              <a:rPr lang="en-US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metrics</a:t>
            </a:r>
            <a:r>
              <a:rPr lang="en-US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for</a:t>
            </a:r>
            <a:r>
              <a:rPr lang="en-US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scoring</a:t>
            </a:r>
            <a:r>
              <a:rPr lang="en-US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</a:t>
            </a:r>
            <a:r>
              <a:rPr lang="en-US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evaluations</a:t>
            </a:r>
            <a:r>
              <a:rPr lang="en-US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4354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3639D-6C6D-E0C0-BD6F-393749840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5715001" cy="533400"/>
          </a:xfrm>
        </p:spPr>
        <p:txBody>
          <a:bodyPr>
            <a:noAutofit/>
          </a:bodyPr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</a:t>
            </a:r>
            <a:r>
              <a:rPr lang="en-US" sz="2800" b="1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Sources</a:t>
            </a:r>
            <a:r>
              <a:rPr lang="en-US" sz="2800" b="1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</a:t>
            </a:r>
            <a:r>
              <a:rPr lang="en-US" sz="2800" b="1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their formats</a:t>
            </a:r>
            <a:br>
              <a:rPr lang="en-IN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8D947-3239-3E07-38B6-21F49D20D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1143000"/>
            <a:ext cx="8001000" cy="5410200"/>
          </a:xfrm>
        </p:spPr>
        <p:txBody>
          <a:bodyPr/>
          <a:lstStyle/>
          <a:p>
            <a:pPr marL="190500" marR="508635" indent="0">
              <a:lnSpc>
                <a:spcPct val="107000"/>
              </a:lnSpc>
              <a:spcBef>
                <a:spcPts val="985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data was provided by the client to “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FlipRobo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Technologies”.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is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form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of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comma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separated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file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(CSV).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90500" indent="0">
              <a:lnSpc>
                <a:spcPts val="1815"/>
              </a:lnSpc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i.e.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features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target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are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single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file.</a:t>
            </a:r>
          </a:p>
          <a:p>
            <a:pPr marL="190500" indent="0">
              <a:lnSpc>
                <a:spcPts val="1815"/>
              </a:lnSpc>
              <a:buNone/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lvl="0" indent="0">
              <a:spcBef>
                <a:spcPts val="500"/>
              </a:spcBef>
              <a:spcAft>
                <a:spcPts val="0"/>
              </a:spcAft>
              <a:buNone/>
              <a:tabLst>
                <a:tab pos="5334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</a:t>
            </a:r>
            <a:r>
              <a:rPr lang="en-US" sz="2000" b="1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Pre-processing</a:t>
            </a:r>
            <a:r>
              <a:rPr lang="en-US" sz="2000" b="1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Done</a:t>
            </a:r>
            <a:endParaRPr lang="en-IN" sz="2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90500" indent="0">
              <a:spcBef>
                <a:spcPts val="965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</a:t>
            </a:r>
            <a:r>
              <a:rPr lang="en-US" sz="14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</a:t>
            </a:r>
            <a:r>
              <a:rPr lang="en-US" sz="14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pre-processing</a:t>
            </a:r>
            <a:r>
              <a:rPr lang="en-US" sz="14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done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is as</a:t>
            </a:r>
            <a:r>
              <a:rPr lang="en-US" sz="14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follows: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spcBef>
                <a:spcPts val="950"/>
              </a:spcBef>
              <a:spcAft>
                <a:spcPts val="0"/>
              </a:spcAft>
              <a:buSzPts val="1500"/>
              <a:buFont typeface="Calibri" panose="020F0502020204030204" pitchFamily="34" charset="0"/>
              <a:buAutoNum type="arabicPeriod"/>
              <a:tabLst>
                <a:tab pos="9906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Removing</a:t>
            </a:r>
            <a:r>
              <a:rPr lang="en-US" sz="14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Stop</a:t>
            </a:r>
            <a:r>
              <a:rPr lang="en-US" sz="14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words</a:t>
            </a:r>
            <a:r>
              <a:rPr lang="en-US" sz="14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from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</a:t>
            </a:r>
            <a:r>
              <a:rPr lang="en-US" sz="14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marR="484505" lvl="1" indent="-285750">
              <a:lnSpc>
                <a:spcPct val="107000"/>
              </a:lnSpc>
              <a:spcBef>
                <a:spcPts val="150"/>
              </a:spcBef>
              <a:spcAft>
                <a:spcPts val="0"/>
              </a:spcAft>
              <a:buSzPts val="1500"/>
              <a:buFont typeface="Calibri" panose="020F0502020204030204" pitchFamily="34" charset="0"/>
              <a:buAutoNum type="arabicPeriod"/>
              <a:tabLst>
                <a:tab pos="9906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Removing</a:t>
            </a:r>
            <a:r>
              <a:rPr lang="en-US" sz="14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punctuations</a:t>
            </a:r>
            <a:r>
              <a:rPr lang="en-US" sz="14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</a:t>
            </a:r>
            <a:r>
              <a:rPr lang="en-US" sz="14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other</a:t>
            </a:r>
            <a:r>
              <a:rPr lang="en-US" sz="14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special</a:t>
            </a:r>
            <a:r>
              <a:rPr lang="en-US" sz="14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characters</a:t>
            </a:r>
            <a:r>
              <a:rPr lang="en-US" sz="14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from</a:t>
            </a:r>
            <a:r>
              <a:rPr lang="en-US" sz="14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</a:t>
            </a:r>
            <a:r>
              <a:rPr lang="en-US" sz="1400" spc="-32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records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marR="1111250" lvl="1" indent="-285750">
              <a:lnSpc>
                <a:spcPct val="107000"/>
              </a:lnSpc>
              <a:spcAft>
                <a:spcPts val="0"/>
              </a:spcAft>
              <a:buSzPts val="1500"/>
              <a:buFont typeface="Calibri" panose="020F0502020204030204" pitchFamily="34" charset="0"/>
              <a:buAutoNum type="arabicPeriod"/>
              <a:tabLst>
                <a:tab pos="9906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Some</a:t>
            </a:r>
            <a:r>
              <a:rPr lang="en-US" sz="14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more</a:t>
            </a:r>
            <a:r>
              <a:rPr lang="en-US" sz="14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granular</a:t>
            </a:r>
            <a:r>
              <a:rPr lang="en-US" sz="14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cleaning</a:t>
            </a:r>
            <a:r>
              <a:rPr lang="en-US" sz="14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for</a:t>
            </a:r>
            <a:r>
              <a:rPr lang="en-US" sz="14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treating</a:t>
            </a:r>
            <a:r>
              <a:rPr lang="en-US" sz="14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hyphen</a:t>
            </a:r>
            <a:r>
              <a:rPr lang="en-US" sz="14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</a:t>
            </a:r>
            <a:r>
              <a:rPr lang="en-US" sz="1400" spc="-32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underscore</a:t>
            </a:r>
            <a:r>
              <a:rPr lang="en-US" sz="14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joined</a:t>
            </a:r>
            <a:r>
              <a:rPr lang="en-US" sz="14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words.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buSzPts val="1500"/>
              <a:buFont typeface="Calibri" panose="020F0502020204030204" pitchFamily="34" charset="0"/>
              <a:buAutoNum type="arabicPeriod"/>
              <a:tabLst>
                <a:tab pos="9906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Removing</a:t>
            </a:r>
            <a:r>
              <a:rPr lang="en-US" sz="14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</a:t>
            </a:r>
            <a:r>
              <a:rPr lang="en-US" sz="14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words</a:t>
            </a:r>
            <a:r>
              <a:rPr lang="en-US" sz="14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which</a:t>
            </a:r>
            <a:r>
              <a:rPr lang="en-US" sz="14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are</a:t>
            </a:r>
            <a:r>
              <a:rPr lang="en-US" sz="14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less</a:t>
            </a:r>
            <a:r>
              <a:rPr lang="en-US" sz="14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than</a:t>
            </a:r>
            <a:r>
              <a:rPr lang="en-US" sz="14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3</a:t>
            </a:r>
            <a:r>
              <a:rPr lang="en-US" sz="1400" spc="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letters</a:t>
            </a:r>
            <a:r>
              <a:rPr lang="en-US" sz="14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</a:t>
            </a:r>
            <a:r>
              <a:rPr lang="en-US" sz="14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length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marR="675005" lvl="1" indent="-285750">
              <a:lnSpc>
                <a:spcPct val="107000"/>
              </a:lnSpc>
              <a:spcBef>
                <a:spcPts val="140"/>
              </a:spcBef>
              <a:spcAft>
                <a:spcPts val="0"/>
              </a:spcAft>
              <a:buSzPts val="1500"/>
              <a:buFont typeface="Calibri" panose="020F0502020204030204" pitchFamily="34" charset="0"/>
              <a:buAutoNum type="arabicPeriod"/>
              <a:tabLst>
                <a:tab pos="9906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Perform</a:t>
            </a:r>
            <a:r>
              <a:rPr lang="en-US" sz="14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Stemming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using</a:t>
            </a:r>
            <a:r>
              <a:rPr lang="en-US" sz="14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PorterStemmer</a:t>
            </a:r>
            <a:r>
              <a:rPr lang="en-US" sz="14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class</a:t>
            </a:r>
            <a:r>
              <a:rPr lang="en-US" sz="14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from</a:t>
            </a:r>
            <a:r>
              <a:rPr lang="en-US" sz="14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sklearn</a:t>
            </a:r>
            <a:r>
              <a:rPr lang="en-US" sz="1400" spc="-32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library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marR="954405" lvl="1" indent="-285750">
              <a:lnSpc>
                <a:spcPct val="107000"/>
              </a:lnSpc>
              <a:spcAft>
                <a:spcPts val="0"/>
              </a:spcAft>
              <a:buSzPts val="1500"/>
              <a:buFont typeface="Calibri" panose="020F0502020204030204" pitchFamily="34" charset="0"/>
              <a:buAutoNum type="arabicPeriod"/>
              <a:tabLst>
                <a:tab pos="9906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Perform Lemmatizing using WordNet class from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sklearn</a:t>
            </a:r>
            <a:r>
              <a:rPr lang="en-US" sz="1400" spc="-32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library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marR="713105" lvl="1" indent="-285750">
              <a:lnSpc>
                <a:spcPct val="107000"/>
              </a:lnSpc>
              <a:spcAft>
                <a:spcPts val="0"/>
              </a:spcAft>
              <a:buSzPts val="1500"/>
              <a:buFont typeface="Calibri" panose="020F0502020204030204" pitchFamily="34" charset="0"/>
              <a:buAutoNum type="arabicPeriod"/>
              <a:tabLst>
                <a:tab pos="9906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Further, we remove all the words which do not convey any</a:t>
            </a:r>
            <a:r>
              <a:rPr lang="en-US" sz="1400" spc="-33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meaning</a:t>
            </a:r>
            <a:r>
              <a:rPr lang="en-US" sz="14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</a:t>
            </a:r>
            <a:r>
              <a:rPr lang="en-US" sz="14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</a:t>
            </a:r>
            <a:r>
              <a:rPr lang="en-US" sz="14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context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of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</a:t>
            </a:r>
            <a:r>
              <a:rPr lang="en-US" sz="14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English</a:t>
            </a:r>
            <a:r>
              <a:rPr lang="en-US" sz="14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Language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buSzPts val="1500"/>
              <a:buFont typeface="Calibri" panose="020F0502020204030204" pitchFamily="34" charset="0"/>
              <a:buAutoNum type="arabicPeriod"/>
              <a:tabLst>
                <a:tab pos="9906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Vectorize</a:t>
            </a:r>
            <a:r>
              <a:rPr lang="en-US" sz="14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</a:t>
            </a:r>
            <a:r>
              <a:rPr lang="en-US" sz="14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</a:t>
            </a:r>
            <a:r>
              <a:rPr lang="en-US" sz="14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using</a:t>
            </a:r>
            <a:r>
              <a:rPr lang="en-US" sz="14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tf-idf</a:t>
            </a:r>
            <a:r>
              <a:rPr lang="en-US" sz="14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Vectoriser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90500" indent="0">
              <a:lnSpc>
                <a:spcPts val="1815"/>
              </a:lnSpc>
              <a:buNone/>
            </a:pP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8756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7C3E7-FA70-F64F-69EB-FA33206A7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533400"/>
          </a:xfrm>
        </p:spPr>
        <p:txBody>
          <a:bodyPr>
            <a:normAutofit fontScale="90000"/>
          </a:bodyPr>
          <a:lstStyle/>
          <a:p>
            <a:r>
              <a:rPr lang="en-US" sz="28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Model/s</a:t>
            </a:r>
            <a:r>
              <a:rPr lang="en-US" sz="2800" b="1" kern="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Development</a:t>
            </a:r>
            <a:r>
              <a:rPr lang="en-US" sz="2800" b="1" kern="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</a:t>
            </a:r>
            <a:r>
              <a:rPr lang="en-US" sz="2800" b="1" kern="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Evaluation</a:t>
            </a:r>
            <a:br>
              <a:rPr lang="en-IN" sz="1800" b="1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808D0-97E6-1BAC-53AE-C7608B7C4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295400"/>
            <a:ext cx="7696201" cy="5181600"/>
          </a:xfrm>
        </p:spPr>
        <p:txBody>
          <a:bodyPr>
            <a:normAutofit fontScale="92500" lnSpcReduction="10000"/>
          </a:bodyPr>
          <a:lstStyle/>
          <a:p>
            <a:pPr marL="0" marR="742950" lvl="0" indent="0">
              <a:lnSpc>
                <a:spcPct val="107000"/>
              </a:lnSpc>
              <a:spcAft>
                <a:spcPts val="0"/>
              </a:spcAft>
              <a:buNone/>
              <a:tabLst>
                <a:tab pos="5334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Identification</a:t>
            </a:r>
            <a:r>
              <a:rPr lang="en-US" sz="1800" b="1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of</a:t>
            </a:r>
            <a:r>
              <a:rPr lang="en-US" sz="1800" b="1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possible</a:t>
            </a:r>
            <a:r>
              <a:rPr lang="en-US" sz="1800" b="1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problem-solving</a:t>
            </a:r>
            <a:r>
              <a:rPr lang="en-US" sz="1800" b="1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approaches</a:t>
            </a:r>
            <a:r>
              <a:rPr lang="en-US" sz="1800" b="1" spc="-39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(methods)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90500" marR="508635" indent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Describe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approaches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you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followed,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both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statistical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</a:t>
            </a:r>
            <a:r>
              <a:rPr lang="en-US" sz="1800" spc="-3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analytical, for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solving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of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this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problem.</a:t>
            </a:r>
          </a:p>
          <a:p>
            <a:pPr marL="190500" marR="508635" indent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0" indent="0">
              <a:spcBef>
                <a:spcPts val="805"/>
              </a:spcBef>
              <a:spcAft>
                <a:spcPts val="0"/>
              </a:spcAft>
              <a:buNone/>
              <a:tabLst>
                <a:tab pos="5334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Testing</a:t>
            </a:r>
            <a:r>
              <a:rPr lang="en-US" sz="1800" b="1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of</a:t>
            </a:r>
            <a:r>
              <a:rPr lang="en-US" sz="1800" b="1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Identified</a:t>
            </a:r>
            <a:r>
              <a:rPr lang="en-US" sz="1800" b="1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Approaches</a:t>
            </a:r>
            <a:r>
              <a:rPr lang="en-US" sz="1800" b="1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(Algorithms)</a:t>
            </a:r>
          </a:p>
          <a:p>
            <a:pPr marL="0" lvl="0" indent="0">
              <a:spcBef>
                <a:spcPts val="805"/>
              </a:spcBef>
              <a:spcAft>
                <a:spcPts val="0"/>
              </a:spcAft>
              <a:buNone/>
              <a:tabLst>
                <a:tab pos="533400" algn="l"/>
              </a:tabLst>
            </a:pP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90500" indent="0">
              <a:spcBef>
                <a:spcPts val="97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Listing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down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all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algorithms used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for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training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 testing.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89865" marR="318135" indent="0">
              <a:lnSpc>
                <a:spcPct val="107000"/>
              </a:lnSpc>
              <a:spcBef>
                <a:spcPts val="945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Algorithms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used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for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testing,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training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Validating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models</a:t>
            </a:r>
            <a:r>
              <a:rPr lang="en-US" sz="1800" spc="-3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are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follows:</a:t>
            </a:r>
          </a:p>
          <a:p>
            <a:pPr marL="189865" marR="318135" indent="0">
              <a:lnSpc>
                <a:spcPct val="107000"/>
              </a:lnSpc>
              <a:spcBef>
                <a:spcPts val="945"/>
              </a:spcBef>
              <a:spcAft>
                <a:spcPts val="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spcBef>
                <a:spcPts val="805"/>
              </a:spcBef>
              <a:spcAft>
                <a:spcPts val="0"/>
              </a:spcAft>
              <a:buSzPts val="1500"/>
              <a:buFont typeface="Wingdings" panose="05000000000000000000" pitchFamily="2" charset="2"/>
              <a:buChar char=""/>
              <a:tabLst>
                <a:tab pos="990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Logistic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Regression</a:t>
            </a:r>
            <a:endParaRPr lang="en-IN" sz="1800" dirty="0">
              <a:effectLst/>
              <a:latin typeface="Calibri" panose="020F0502020204030204" pitchFamily="3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342900" lvl="0" indent="-342900">
              <a:spcBef>
                <a:spcPts val="130"/>
              </a:spcBef>
              <a:spcAft>
                <a:spcPts val="0"/>
              </a:spcAft>
              <a:buSzPts val="1500"/>
              <a:buFont typeface="Wingdings" panose="05000000000000000000" pitchFamily="2" charset="2"/>
              <a:buChar char=""/>
              <a:tabLst>
                <a:tab pos="990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SVC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(with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an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rbf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kernel)</a:t>
            </a:r>
            <a:endParaRPr lang="en-IN" sz="1800" dirty="0">
              <a:effectLst/>
              <a:latin typeface="Calibri" panose="020F0502020204030204" pitchFamily="3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342900" lvl="0" indent="-342900">
              <a:spcBef>
                <a:spcPts val="150"/>
              </a:spcBef>
              <a:spcAft>
                <a:spcPts val="0"/>
              </a:spcAft>
              <a:buSzPts val="1500"/>
              <a:buFont typeface="Wingdings" panose="05000000000000000000" pitchFamily="2" charset="2"/>
              <a:buChar char=""/>
              <a:tabLst>
                <a:tab pos="990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Decision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Tree</a:t>
            </a:r>
            <a:endParaRPr lang="en-IN" sz="1800" dirty="0">
              <a:effectLst/>
              <a:latin typeface="Calibri" panose="020F0502020204030204" pitchFamily="3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342900" lvl="0" indent="-342900">
              <a:spcBef>
                <a:spcPts val="150"/>
              </a:spcBef>
              <a:spcAft>
                <a:spcPts val="0"/>
              </a:spcAft>
              <a:buSzPts val="1500"/>
              <a:buFont typeface="Wingdings" panose="05000000000000000000" pitchFamily="2" charset="2"/>
              <a:buChar char=""/>
              <a:tabLst>
                <a:tab pos="990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K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Nearest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Neighbour</a:t>
            </a:r>
            <a:endParaRPr lang="en-IN" sz="1800" dirty="0">
              <a:effectLst/>
              <a:latin typeface="Calibri" panose="020F0502020204030204" pitchFamily="3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342900" lvl="0" indent="-342900">
              <a:spcBef>
                <a:spcPts val="145"/>
              </a:spcBef>
              <a:spcAft>
                <a:spcPts val="0"/>
              </a:spcAft>
              <a:buSzPts val="1500"/>
              <a:buFont typeface="Wingdings" panose="05000000000000000000" pitchFamily="2" charset="2"/>
              <a:buChar char=""/>
              <a:tabLst>
                <a:tab pos="990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Naïve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Bayes</a:t>
            </a:r>
            <a:endParaRPr lang="en-IN" sz="1800" dirty="0">
              <a:effectLst/>
              <a:latin typeface="Calibri" panose="020F0502020204030204" pitchFamily="3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342900" lvl="0" indent="-342900">
              <a:spcBef>
                <a:spcPts val="150"/>
              </a:spcBef>
              <a:spcAft>
                <a:spcPts val="0"/>
              </a:spcAft>
              <a:buSzPts val="1500"/>
              <a:buFont typeface="Wingdings" panose="05000000000000000000" pitchFamily="2" charset="2"/>
              <a:buChar char=""/>
              <a:tabLst>
                <a:tab pos="990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Random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Forest</a:t>
            </a:r>
            <a:endParaRPr lang="en-IN" sz="1800" dirty="0">
              <a:effectLst/>
              <a:latin typeface="Calibri" panose="020F0502020204030204" pitchFamily="3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342900" lvl="0" indent="-342900">
              <a:spcBef>
                <a:spcPts val="130"/>
              </a:spcBef>
              <a:spcAft>
                <a:spcPts val="0"/>
              </a:spcAft>
              <a:buSzPts val="1500"/>
              <a:buFont typeface="Wingdings" panose="05000000000000000000" pitchFamily="2" charset="2"/>
              <a:buChar char=""/>
              <a:tabLst>
                <a:tab pos="990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Gradient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Boosting</a:t>
            </a:r>
            <a:endParaRPr lang="en-IN" sz="1800" dirty="0">
              <a:effectLst/>
              <a:latin typeface="Calibri" panose="020F0502020204030204" pitchFamily="3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9665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F768-AF72-0484-49D3-72001A9D2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3581401" cy="60960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Integrity check</a:t>
            </a:r>
            <a:br>
              <a:rPr lang="en-IN" sz="1800" b="1" dirty="0">
                <a:solidFill>
                  <a:srgbClr val="243F6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C0F9BC-3BFB-AE75-1238-682C4ADC2B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28" y="1371599"/>
            <a:ext cx="5824871" cy="3694701"/>
          </a:xfr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F8AD300-B20B-4074-7E70-F4F98EAB9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625907"/>
              </p:ext>
            </p:extLst>
          </p:nvPr>
        </p:nvGraphicFramePr>
        <p:xfrm>
          <a:off x="575929" y="5218698"/>
          <a:ext cx="6205872" cy="953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5872">
                  <a:extLst>
                    <a:ext uri="{9D8B030D-6E8A-4147-A177-3AD203B41FA5}">
                      <a16:colId xmlns:a16="http://schemas.microsoft.com/office/drawing/2014/main" val="3635202877"/>
                    </a:ext>
                  </a:extLst>
                </a:gridCol>
              </a:tblGrid>
              <a:tr h="95350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MISSING VALUES FOUND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582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1818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77181-25C7-3C49-98F8-5039B391F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8580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Exploration of Target Feature</a:t>
            </a:r>
            <a:br>
              <a:rPr lang="en-IN" sz="1800" b="1" dirty="0">
                <a:solidFill>
                  <a:srgbClr val="243F6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B5EEC2-465C-38B4-B83D-0335B13499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24001"/>
            <a:ext cx="6858000" cy="365263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E52453-3B43-7AD3-2A1C-CD994D22E992}"/>
              </a:ext>
            </a:extLst>
          </p:cNvPr>
          <p:cNvSpPr txBox="1"/>
          <p:nvPr/>
        </p:nvSpPr>
        <p:spPr>
          <a:xfrm>
            <a:off x="685800" y="5196124"/>
            <a:ext cx="5410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Around 87.4% SMS are HAM while 12.6% SMS are SPAM in nature.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2860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1036</Words>
  <Application>Microsoft Office PowerPoint</Application>
  <PresentationFormat>On-screen Show (4:3)</PresentationFormat>
  <Paragraphs>99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Cambria</vt:lpstr>
      <vt:lpstr>Symbol</vt:lpstr>
      <vt:lpstr>Times New Roman</vt:lpstr>
      <vt:lpstr>Trebuchet MS</vt:lpstr>
      <vt:lpstr>Wingdings</vt:lpstr>
      <vt:lpstr>Wingdings 3</vt:lpstr>
      <vt:lpstr>Facet</vt:lpstr>
      <vt:lpstr>Email Spam Classifier Project</vt:lpstr>
      <vt:lpstr>ACKNOWLEDGMENT </vt:lpstr>
      <vt:lpstr>INTRODUCTION</vt:lpstr>
      <vt:lpstr>Motivation for the Problem Undertaken</vt:lpstr>
      <vt:lpstr>Analytical Problem Framing</vt:lpstr>
      <vt:lpstr>Data Sources and their formats </vt:lpstr>
      <vt:lpstr>Model/s Development and Evaluation </vt:lpstr>
      <vt:lpstr>Data Integrity check </vt:lpstr>
      <vt:lpstr>Exploration of Target Feature </vt:lpstr>
      <vt:lpstr>Number of character in Spam sms is comparetively much high than Non-Spam (ham) sms. </vt:lpstr>
      <vt:lpstr>Number of words vs number of SMS</vt:lpstr>
      <vt:lpstr>Label Encoding of Target Variables </vt:lpstr>
      <vt:lpstr>Word Cloud </vt:lpstr>
      <vt:lpstr>PowerPoint Presentation</vt:lpstr>
      <vt:lpstr>Interpretation of the Results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Email Spam Classifier Project</dc:title>
  <dc:creator>Lenovo</dc:creator>
  <cp:lastModifiedBy>Madhurima Srivastava</cp:lastModifiedBy>
  <cp:revision>1</cp:revision>
  <dcterms:created xsi:type="dcterms:W3CDTF">2006-08-16T00:00:00Z</dcterms:created>
  <dcterms:modified xsi:type="dcterms:W3CDTF">2022-12-26T11:30:50Z</dcterms:modified>
</cp:coreProperties>
</file>