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B6F15528-21DE-4FAA-801E-634DDDAF4B2B}"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382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09748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4259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901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220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704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621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357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30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251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1D8BD707-D9CF-40AE-B4C6-C98DA3205C09}" type="datetimeFigureOut">
              <a:rPr lang="en-US" smtClean="0"/>
              <a:pPr/>
              <a:t>1/8/2023</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556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1/8/2023</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91298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3208-BCA7-68F7-FECA-D8268CA39344}"/>
              </a:ext>
            </a:extLst>
          </p:cNvPr>
          <p:cNvSpPr>
            <a:spLocks noGrp="1"/>
          </p:cNvSpPr>
          <p:nvPr>
            <p:ph type="ctrTitle"/>
          </p:nvPr>
        </p:nvSpPr>
        <p:spPr/>
        <p:txBody>
          <a:bodyPr>
            <a:normAutofit/>
          </a:bodyPr>
          <a:lstStyle/>
          <a:p>
            <a:r>
              <a:rPr lang="en-IN" sz="4800" b="1" dirty="0">
                <a:solidFill>
                  <a:schemeClr val="accent1">
                    <a:lumMod val="75000"/>
                  </a:schemeClr>
                </a:solidFill>
              </a:rPr>
              <a:t>Fake News Project</a:t>
            </a:r>
          </a:p>
        </p:txBody>
      </p:sp>
      <p:sp>
        <p:nvSpPr>
          <p:cNvPr id="3" name="Subtitle 2">
            <a:extLst>
              <a:ext uri="{FF2B5EF4-FFF2-40B4-BE49-F238E27FC236}">
                <a16:creationId xmlns:a16="http://schemas.microsoft.com/office/drawing/2014/main" id="{3E9B0F9F-5760-4960-F2B8-E092FE863093}"/>
              </a:ext>
            </a:extLst>
          </p:cNvPr>
          <p:cNvSpPr>
            <a:spLocks noGrp="1"/>
          </p:cNvSpPr>
          <p:nvPr>
            <p:ph type="subTitle" idx="1"/>
          </p:nvPr>
        </p:nvSpPr>
        <p:spPr>
          <a:xfrm>
            <a:off x="3581400" y="4876800"/>
            <a:ext cx="5334000" cy="1752600"/>
          </a:xfrm>
        </p:spPr>
        <p:txBody>
          <a:bodyPr>
            <a:normAutofit/>
          </a:bodyPr>
          <a:lstStyle/>
          <a:p>
            <a:r>
              <a:rPr lang="en-IN" sz="2400" dirty="0">
                <a:solidFill>
                  <a:schemeClr val="tx1"/>
                </a:solidFill>
              </a:rPr>
              <a:t>Submitted by-</a:t>
            </a:r>
          </a:p>
          <a:p>
            <a:r>
              <a:rPr lang="en-IN" sz="2400" dirty="0">
                <a:solidFill>
                  <a:schemeClr val="tx1"/>
                </a:solidFill>
              </a:rPr>
              <a:t>Madhurima Srivastava</a:t>
            </a:r>
          </a:p>
          <a:p>
            <a:r>
              <a:rPr lang="en-IN" sz="2400" dirty="0">
                <a:solidFill>
                  <a:schemeClr val="tx1"/>
                </a:solidFill>
              </a:rPr>
              <a:t>Internship 30</a:t>
            </a:r>
          </a:p>
        </p:txBody>
      </p:sp>
    </p:spTree>
    <p:extLst>
      <p:ext uri="{BB962C8B-B14F-4D97-AF65-F5344CB8AC3E}">
        <p14:creationId xmlns:p14="http://schemas.microsoft.com/office/powerpoint/2010/main" val="1834106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0E17E5-EAC2-7AF0-9D39-97AAD7989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533400"/>
            <a:ext cx="7067913" cy="1778091"/>
          </a:xfrm>
          <a:prstGeom prst="rect">
            <a:avLst/>
          </a:prstGeom>
        </p:spPr>
      </p:pic>
      <p:pic>
        <p:nvPicPr>
          <p:cNvPr id="5" name="Picture 4">
            <a:extLst>
              <a:ext uri="{FF2B5EF4-FFF2-40B4-BE49-F238E27FC236}">
                <a16:creationId xmlns:a16="http://schemas.microsoft.com/office/drawing/2014/main" id="{593D7B9D-3077-A635-4C14-F633C3632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806827"/>
            <a:ext cx="4926984" cy="3479365"/>
          </a:xfrm>
          <a:prstGeom prst="rect">
            <a:avLst/>
          </a:prstGeom>
        </p:spPr>
      </p:pic>
    </p:spTree>
    <p:extLst>
      <p:ext uri="{BB962C8B-B14F-4D97-AF65-F5344CB8AC3E}">
        <p14:creationId xmlns:p14="http://schemas.microsoft.com/office/powerpoint/2010/main" val="231499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89E22B-AFE1-0354-2820-38C9C0049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
            <a:ext cx="7029811" cy="2946551"/>
          </a:xfrm>
          <a:prstGeom prst="rect">
            <a:avLst/>
          </a:prstGeom>
        </p:spPr>
      </p:pic>
      <p:pic>
        <p:nvPicPr>
          <p:cNvPr id="5" name="Picture 4">
            <a:extLst>
              <a:ext uri="{FF2B5EF4-FFF2-40B4-BE49-F238E27FC236}">
                <a16:creationId xmlns:a16="http://schemas.microsoft.com/office/drawing/2014/main" id="{B405C2DA-E756-DC42-2F90-2470F9199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3098951"/>
            <a:ext cx="6324600" cy="3530449"/>
          </a:xfrm>
          <a:prstGeom prst="rect">
            <a:avLst/>
          </a:prstGeom>
        </p:spPr>
      </p:pic>
    </p:spTree>
    <p:extLst>
      <p:ext uri="{BB962C8B-B14F-4D97-AF65-F5344CB8AC3E}">
        <p14:creationId xmlns:p14="http://schemas.microsoft.com/office/powerpoint/2010/main" val="13099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B1F58A-1A66-CA3A-F514-8204B9806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66040"/>
            <a:ext cx="7226671" cy="2800494"/>
          </a:xfrm>
          <a:prstGeom prst="rect">
            <a:avLst/>
          </a:prstGeom>
        </p:spPr>
      </p:pic>
      <p:pic>
        <p:nvPicPr>
          <p:cNvPr id="5" name="Picture 4">
            <a:extLst>
              <a:ext uri="{FF2B5EF4-FFF2-40B4-BE49-F238E27FC236}">
                <a16:creationId xmlns:a16="http://schemas.microsoft.com/office/drawing/2014/main" id="{3028CA02-196F-ABD7-6ADB-E0011C405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048000"/>
            <a:ext cx="5105400" cy="3581400"/>
          </a:xfrm>
          <a:prstGeom prst="rect">
            <a:avLst/>
          </a:prstGeom>
        </p:spPr>
      </p:pic>
    </p:spTree>
    <p:extLst>
      <p:ext uri="{BB962C8B-B14F-4D97-AF65-F5344CB8AC3E}">
        <p14:creationId xmlns:p14="http://schemas.microsoft.com/office/powerpoint/2010/main" val="3670651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2C0D5E-54B1-0E41-8E8C-036B8A2B4CCE}"/>
              </a:ext>
            </a:extLst>
          </p:cNvPr>
          <p:cNvSpPr txBox="1"/>
          <p:nvPr/>
        </p:nvSpPr>
        <p:spPr>
          <a:xfrm>
            <a:off x="669448" y="533400"/>
            <a:ext cx="3877152" cy="369332"/>
          </a:xfrm>
          <a:prstGeom prst="rect">
            <a:avLst/>
          </a:prstGeom>
          <a:noFill/>
        </p:spPr>
        <p:txBody>
          <a:bodyPr wrap="none" rtlCol="0">
            <a:spAutoFit/>
          </a:bodyPr>
          <a:lstStyle/>
          <a:p>
            <a:r>
              <a:rPr lang="en-IN" dirty="0"/>
              <a:t>Most Frequent words in the fake News-</a:t>
            </a:r>
          </a:p>
        </p:txBody>
      </p:sp>
      <p:pic>
        <p:nvPicPr>
          <p:cNvPr id="4" name="Picture 3">
            <a:extLst>
              <a:ext uri="{FF2B5EF4-FFF2-40B4-BE49-F238E27FC236}">
                <a16:creationId xmlns:a16="http://schemas.microsoft.com/office/drawing/2014/main" id="{15B75D69-A86D-CA92-6538-00E9D6068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33212"/>
            <a:ext cx="8610600" cy="2590801"/>
          </a:xfrm>
          <a:prstGeom prst="rect">
            <a:avLst/>
          </a:prstGeom>
        </p:spPr>
      </p:pic>
      <p:sp>
        <p:nvSpPr>
          <p:cNvPr id="5" name="TextBox 4">
            <a:extLst>
              <a:ext uri="{FF2B5EF4-FFF2-40B4-BE49-F238E27FC236}">
                <a16:creationId xmlns:a16="http://schemas.microsoft.com/office/drawing/2014/main" id="{46125415-11B8-7B87-43D8-8E00EF641DCF}"/>
              </a:ext>
            </a:extLst>
          </p:cNvPr>
          <p:cNvSpPr txBox="1"/>
          <p:nvPr/>
        </p:nvSpPr>
        <p:spPr>
          <a:xfrm>
            <a:off x="762000" y="3657600"/>
            <a:ext cx="3397148" cy="369332"/>
          </a:xfrm>
          <a:prstGeom prst="rect">
            <a:avLst/>
          </a:prstGeom>
          <a:noFill/>
        </p:spPr>
        <p:txBody>
          <a:bodyPr wrap="none" rtlCol="0">
            <a:spAutoFit/>
          </a:bodyPr>
          <a:lstStyle/>
          <a:p>
            <a:r>
              <a:rPr lang="en-IN" dirty="0"/>
              <a:t>Most frequent words  in real news</a:t>
            </a:r>
          </a:p>
        </p:txBody>
      </p:sp>
      <p:pic>
        <p:nvPicPr>
          <p:cNvPr id="7" name="Picture 6">
            <a:extLst>
              <a:ext uri="{FF2B5EF4-FFF2-40B4-BE49-F238E27FC236}">
                <a16:creationId xmlns:a16="http://schemas.microsoft.com/office/drawing/2014/main" id="{173798CE-0036-7D7B-7AB8-5D94CB79E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05671"/>
            <a:ext cx="9144000" cy="2590801"/>
          </a:xfrm>
          <a:prstGeom prst="rect">
            <a:avLst/>
          </a:prstGeom>
        </p:spPr>
      </p:pic>
    </p:spTree>
    <p:extLst>
      <p:ext uri="{BB962C8B-B14F-4D97-AF65-F5344CB8AC3E}">
        <p14:creationId xmlns:p14="http://schemas.microsoft.com/office/powerpoint/2010/main" val="187039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F2580-52C9-6835-5000-58244FDF0C23}"/>
              </a:ext>
            </a:extLst>
          </p:cNvPr>
          <p:cNvSpPr txBox="1"/>
          <p:nvPr/>
        </p:nvSpPr>
        <p:spPr>
          <a:xfrm>
            <a:off x="609600" y="609600"/>
            <a:ext cx="7086600" cy="461665"/>
          </a:xfrm>
          <a:prstGeom prst="rect">
            <a:avLst/>
          </a:prstGeom>
          <a:noFill/>
        </p:spPr>
        <p:txBody>
          <a:bodyPr wrap="square">
            <a:spAutoFit/>
          </a:bodyPr>
          <a:lstStyle/>
          <a:p>
            <a:r>
              <a:rPr lang="en-US" sz="2400" dirty="0"/>
              <a:t>MODEL/S DEVELOPMENT AND EVALUATION</a:t>
            </a:r>
            <a:endParaRPr lang="en-IN" sz="2400" dirty="0"/>
          </a:p>
        </p:txBody>
      </p:sp>
      <p:sp>
        <p:nvSpPr>
          <p:cNvPr id="5" name="TextBox 4">
            <a:extLst>
              <a:ext uri="{FF2B5EF4-FFF2-40B4-BE49-F238E27FC236}">
                <a16:creationId xmlns:a16="http://schemas.microsoft.com/office/drawing/2014/main" id="{09DD794B-12EA-4987-01C4-5CF09F523BE8}"/>
              </a:ext>
            </a:extLst>
          </p:cNvPr>
          <p:cNvSpPr txBox="1"/>
          <p:nvPr/>
        </p:nvSpPr>
        <p:spPr>
          <a:xfrm>
            <a:off x="381000" y="1295401"/>
            <a:ext cx="8305800" cy="1846659"/>
          </a:xfrm>
          <a:prstGeom prst="rect">
            <a:avLst/>
          </a:prstGeom>
          <a:noFill/>
        </p:spPr>
        <p:txBody>
          <a:bodyPr wrap="square">
            <a:spAutoFit/>
          </a:bodyPr>
          <a:lstStyle/>
          <a:p>
            <a:r>
              <a:rPr lang="en-US" sz="2400" b="1" i="0" u="none" strike="noStrike" baseline="0" dirty="0">
                <a:solidFill>
                  <a:srgbClr val="000000"/>
                </a:solidFill>
                <a:latin typeface="Calibri" panose="020F0502020204030204" pitchFamily="34" charset="0"/>
              </a:rPr>
              <a:t>Splitting the train and test data </a:t>
            </a:r>
            <a:endParaRPr lang="en-US" sz="2400" b="0" i="0" u="none" strike="noStrike" baseline="0"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Training and testing the models minimize the effects of data discrepancies and better understand the characteristics of the model. The </a:t>
            </a:r>
            <a:r>
              <a:rPr lang="en-US" sz="1800" b="1" i="0" u="none" strike="noStrike" baseline="0" dirty="0">
                <a:solidFill>
                  <a:srgbClr val="000000"/>
                </a:solidFill>
                <a:latin typeface="Calibri" panose="020F0502020204030204" pitchFamily="34" charset="0"/>
              </a:rPr>
              <a:t>training </a:t>
            </a:r>
            <a:r>
              <a:rPr lang="en-US" sz="1800" b="0" i="0" u="none" strike="noStrike" baseline="0" dirty="0">
                <a:solidFill>
                  <a:srgbClr val="000000"/>
                </a:solidFill>
                <a:latin typeface="Calibri" panose="020F0502020204030204" pitchFamily="34" charset="0"/>
              </a:rPr>
              <a:t>data is used to make the machine recognize patterns in the data and the </a:t>
            </a:r>
            <a:r>
              <a:rPr lang="en-US" sz="1800" b="1" i="0" u="none" strike="noStrike" baseline="0" dirty="0">
                <a:solidFill>
                  <a:srgbClr val="000000"/>
                </a:solidFill>
                <a:latin typeface="Calibri" panose="020F0502020204030204" pitchFamily="34" charset="0"/>
              </a:rPr>
              <a:t>test </a:t>
            </a:r>
            <a:r>
              <a:rPr lang="en-US" sz="1800" b="0" i="0" u="none" strike="noStrike" baseline="0" dirty="0">
                <a:solidFill>
                  <a:srgbClr val="000000"/>
                </a:solidFill>
                <a:latin typeface="Calibri" panose="020F0502020204030204" pitchFamily="34" charset="0"/>
              </a:rPr>
              <a:t>data is used to see how well the machine can predict new answers based on its training. ‘X’ and ‘y’ were split for training and testing using </a:t>
            </a:r>
            <a:r>
              <a:rPr lang="en-US" sz="1800" b="0" i="0" u="none" strike="noStrike" baseline="0" dirty="0" err="1">
                <a:solidFill>
                  <a:srgbClr val="000000"/>
                </a:solidFill>
                <a:latin typeface="Calibri" panose="020F0502020204030204" pitchFamily="34" charset="0"/>
              </a:rPr>
              <a:t>train_test_split</a:t>
            </a:r>
            <a:r>
              <a:rPr lang="en-US" dirty="0">
                <a:solidFill>
                  <a:srgbClr val="000000"/>
                </a:solidFill>
                <a:latin typeface="Calibri" panose="020F0502020204030204" pitchFamily="34" charset="0"/>
              </a:rPr>
              <a:t>.</a:t>
            </a:r>
            <a:endParaRPr lang="en-IN" dirty="0"/>
          </a:p>
        </p:txBody>
      </p:sp>
      <p:sp>
        <p:nvSpPr>
          <p:cNvPr id="7" name="TextBox 6">
            <a:extLst>
              <a:ext uri="{FF2B5EF4-FFF2-40B4-BE49-F238E27FC236}">
                <a16:creationId xmlns:a16="http://schemas.microsoft.com/office/drawing/2014/main" id="{DBDE5969-38A9-1AB7-8B1B-2DF4D0091816}"/>
              </a:ext>
            </a:extLst>
          </p:cNvPr>
          <p:cNvSpPr txBox="1"/>
          <p:nvPr/>
        </p:nvSpPr>
        <p:spPr>
          <a:xfrm>
            <a:off x="381000" y="3429001"/>
            <a:ext cx="8077200" cy="2400657"/>
          </a:xfrm>
          <a:prstGeom prst="rect">
            <a:avLst/>
          </a:prstGeom>
          <a:noFill/>
        </p:spPr>
        <p:txBody>
          <a:bodyPr wrap="square">
            <a:spAutoFit/>
          </a:bodyPr>
          <a:lstStyle/>
          <a:p>
            <a:r>
              <a:rPr lang="en-IN" sz="2400" b="1" i="0" u="none" strike="noStrike" baseline="0" dirty="0">
                <a:solidFill>
                  <a:srgbClr val="000000"/>
                </a:solidFill>
                <a:latin typeface="Calibri" panose="020F0502020204030204" pitchFamily="34" charset="0"/>
              </a:rPr>
              <a:t>Building the model </a:t>
            </a:r>
            <a:endParaRPr lang="en-IN" sz="2400" b="0" i="0" u="none" strike="noStrike" baseline="0"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R</a:t>
            </a:r>
            <a:r>
              <a:rPr lang="en-US" sz="1800" b="0" i="0" u="none" strike="noStrike" baseline="0" dirty="0">
                <a:solidFill>
                  <a:srgbClr val="000000"/>
                </a:solidFill>
                <a:latin typeface="Calibri" panose="020F0502020204030204" pitchFamily="34" charset="0"/>
              </a:rPr>
              <a:t>unning various algorithms, </a:t>
            </a:r>
            <a:r>
              <a:rPr lang="en-US" dirty="0">
                <a:solidFill>
                  <a:srgbClr val="000000"/>
                </a:solidFill>
                <a:latin typeface="Calibri" panose="020F0502020204030204" pitchFamily="34" charset="0"/>
              </a:rPr>
              <a:t>for </a:t>
            </a:r>
            <a:r>
              <a:rPr lang="en-US" sz="1800" b="0" i="0" u="none" strike="noStrike" baseline="0" dirty="0">
                <a:solidFill>
                  <a:srgbClr val="000000"/>
                </a:solidFill>
                <a:latin typeface="Calibri" panose="020F0502020204030204" pitchFamily="34" charset="0"/>
              </a:rPr>
              <a:t>the final results </a:t>
            </a:r>
          </a:p>
          <a:p>
            <a:endParaRPr lang="en-US"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After running the algorithms and according to the scores of performance metrics and other scores, we can see that Logistic Regression and </a:t>
            </a:r>
            <a:r>
              <a:rPr lang="en-US" sz="1800" b="0" i="0" u="none" strike="noStrike" baseline="0" dirty="0" err="1">
                <a:solidFill>
                  <a:srgbClr val="000000"/>
                </a:solidFill>
                <a:latin typeface="Calibri" panose="020F0502020204030204" pitchFamily="34" charset="0"/>
              </a:rPr>
              <a:t>RandomForest</a:t>
            </a:r>
            <a:r>
              <a:rPr lang="en-US" sz="1800" b="0" i="0" u="none" strike="noStrike" baseline="0" dirty="0">
                <a:solidFill>
                  <a:srgbClr val="000000"/>
                </a:solidFill>
                <a:latin typeface="Calibri" panose="020F0502020204030204" pitchFamily="34" charset="0"/>
              </a:rPr>
              <a:t> Classifier algorithms are performing well. Now, we will perform Hyperparameter Tuning to find out the best parameters and try to increase the scores. </a:t>
            </a:r>
          </a:p>
          <a:p>
            <a:endParaRPr lang="en-IN" dirty="0"/>
          </a:p>
        </p:txBody>
      </p:sp>
    </p:spTree>
    <p:extLst>
      <p:ext uri="{BB962C8B-B14F-4D97-AF65-F5344CB8AC3E}">
        <p14:creationId xmlns:p14="http://schemas.microsoft.com/office/powerpoint/2010/main" val="3383451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265FA2-1160-7FF5-C727-02213C665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0321"/>
            <a:ext cx="5105400" cy="2875280"/>
          </a:xfrm>
          <a:prstGeom prst="rect">
            <a:avLst/>
          </a:prstGeom>
        </p:spPr>
      </p:pic>
      <p:pic>
        <p:nvPicPr>
          <p:cNvPr id="5" name="Picture 4">
            <a:extLst>
              <a:ext uri="{FF2B5EF4-FFF2-40B4-BE49-F238E27FC236}">
                <a16:creationId xmlns:a16="http://schemas.microsoft.com/office/drawing/2014/main" id="{5F6638C0-C534-C370-C99D-7BBBFA1E3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199" y="304800"/>
            <a:ext cx="3429001" cy="2743200"/>
          </a:xfrm>
          <a:prstGeom prst="rect">
            <a:avLst/>
          </a:prstGeom>
        </p:spPr>
      </p:pic>
      <p:pic>
        <p:nvPicPr>
          <p:cNvPr id="7" name="Picture 6">
            <a:extLst>
              <a:ext uri="{FF2B5EF4-FFF2-40B4-BE49-F238E27FC236}">
                <a16:creationId xmlns:a16="http://schemas.microsoft.com/office/drawing/2014/main" id="{DE2E9320-944E-3EA4-3B1B-E9A109FFA5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9" y="2895601"/>
            <a:ext cx="5105399" cy="3638737"/>
          </a:xfrm>
          <a:prstGeom prst="rect">
            <a:avLst/>
          </a:prstGeom>
        </p:spPr>
      </p:pic>
      <p:pic>
        <p:nvPicPr>
          <p:cNvPr id="9" name="Picture 8">
            <a:extLst>
              <a:ext uri="{FF2B5EF4-FFF2-40B4-BE49-F238E27FC236}">
                <a16:creationId xmlns:a16="http://schemas.microsoft.com/office/drawing/2014/main" id="{0B35E0F3-65A2-800B-67E6-D0A9C6A51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7837" y="3257738"/>
            <a:ext cx="3330734" cy="3276600"/>
          </a:xfrm>
          <a:prstGeom prst="rect">
            <a:avLst/>
          </a:prstGeom>
        </p:spPr>
      </p:pic>
    </p:spTree>
    <p:extLst>
      <p:ext uri="{BB962C8B-B14F-4D97-AF65-F5344CB8AC3E}">
        <p14:creationId xmlns:p14="http://schemas.microsoft.com/office/powerpoint/2010/main" val="275638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564D3C-A57D-A83D-9607-7AB7B71ABD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6200"/>
            <a:ext cx="5181599" cy="3124200"/>
          </a:xfrm>
          <a:prstGeom prst="rect">
            <a:avLst/>
          </a:prstGeom>
        </p:spPr>
      </p:pic>
      <p:pic>
        <p:nvPicPr>
          <p:cNvPr id="5" name="Picture 4">
            <a:extLst>
              <a:ext uri="{FF2B5EF4-FFF2-40B4-BE49-F238E27FC236}">
                <a16:creationId xmlns:a16="http://schemas.microsoft.com/office/drawing/2014/main" id="{4FB2EF92-D69B-255B-33B0-77C64CC30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799" y="304799"/>
            <a:ext cx="3810001" cy="2895601"/>
          </a:xfrm>
          <a:prstGeom prst="rect">
            <a:avLst/>
          </a:prstGeom>
        </p:spPr>
      </p:pic>
      <p:pic>
        <p:nvPicPr>
          <p:cNvPr id="7" name="Picture 6">
            <a:extLst>
              <a:ext uri="{FF2B5EF4-FFF2-40B4-BE49-F238E27FC236}">
                <a16:creationId xmlns:a16="http://schemas.microsoft.com/office/drawing/2014/main" id="{094190D9-6960-1966-389F-61E924CFBB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3372014"/>
            <a:ext cx="5181599" cy="2895601"/>
          </a:xfrm>
          <a:prstGeom prst="rect">
            <a:avLst/>
          </a:prstGeom>
        </p:spPr>
      </p:pic>
      <p:pic>
        <p:nvPicPr>
          <p:cNvPr id="9" name="Picture 8">
            <a:extLst>
              <a:ext uri="{FF2B5EF4-FFF2-40B4-BE49-F238E27FC236}">
                <a16:creationId xmlns:a16="http://schemas.microsoft.com/office/drawing/2014/main" id="{83785AC0-274F-33CA-C9EF-C7DC4EED53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10200" y="3276600"/>
            <a:ext cx="3657600" cy="2991015"/>
          </a:xfrm>
          <a:prstGeom prst="rect">
            <a:avLst/>
          </a:prstGeom>
        </p:spPr>
      </p:pic>
    </p:spTree>
    <p:extLst>
      <p:ext uri="{BB962C8B-B14F-4D97-AF65-F5344CB8AC3E}">
        <p14:creationId xmlns:p14="http://schemas.microsoft.com/office/powerpoint/2010/main" val="1899430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C642E8-049B-969C-BF06-A82077996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28601"/>
            <a:ext cx="8230023" cy="3200400"/>
          </a:xfrm>
          <a:prstGeom prst="rect">
            <a:avLst/>
          </a:prstGeom>
        </p:spPr>
      </p:pic>
      <p:pic>
        <p:nvPicPr>
          <p:cNvPr id="5" name="Picture 4">
            <a:extLst>
              <a:ext uri="{FF2B5EF4-FFF2-40B4-BE49-F238E27FC236}">
                <a16:creationId xmlns:a16="http://schemas.microsoft.com/office/drawing/2014/main" id="{5065B73B-B634-FF92-3FD0-08439B878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377991"/>
            <a:ext cx="7467600" cy="3022809"/>
          </a:xfrm>
          <a:prstGeom prst="rect">
            <a:avLst/>
          </a:prstGeom>
        </p:spPr>
      </p:pic>
    </p:spTree>
    <p:extLst>
      <p:ext uri="{BB962C8B-B14F-4D97-AF65-F5344CB8AC3E}">
        <p14:creationId xmlns:p14="http://schemas.microsoft.com/office/powerpoint/2010/main" val="1414307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551057-AB73-B286-962B-6C69F2B9E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
            <a:ext cx="8229600" cy="3429000"/>
          </a:xfrm>
          <a:prstGeom prst="rect">
            <a:avLst/>
          </a:prstGeom>
        </p:spPr>
      </p:pic>
      <p:pic>
        <p:nvPicPr>
          <p:cNvPr id="5" name="Picture 4">
            <a:extLst>
              <a:ext uri="{FF2B5EF4-FFF2-40B4-BE49-F238E27FC236}">
                <a16:creationId xmlns:a16="http://schemas.microsoft.com/office/drawing/2014/main" id="{072DA126-26CC-F478-0E82-F3A12DF139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3124200"/>
            <a:ext cx="5715000" cy="3505200"/>
          </a:xfrm>
          <a:prstGeom prst="rect">
            <a:avLst/>
          </a:prstGeom>
        </p:spPr>
      </p:pic>
    </p:spTree>
    <p:extLst>
      <p:ext uri="{BB962C8B-B14F-4D97-AF65-F5344CB8AC3E}">
        <p14:creationId xmlns:p14="http://schemas.microsoft.com/office/powerpoint/2010/main" val="1596876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A53640-2CB3-CBD4-288E-2E63AEF19200}"/>
              </a:ext>
            </a:extLst>
          </p:cNvPr>
          <p:cNvSpPr txBox="1"/>
          <p:nvPr/>
        </p:nvSpPr>
        <p:spPr>
          <a:xfrm>
            <a:off x="533400" y="533400"/>
            <a:ext cx="4572000" cy="523220"/>
          </a:xfrm>
          <a:prstGeom prst="rect">
            <a:avLst/>
          </a:prstGeom>
          <a:noFill/>
        </p:spPr>
        <p:txBody>
          <a:bodyPr wrap="square">
            <a:spAutoFit/>
          </a:bodyPr>
          <a:lstStyle/>
          <a:p>
            <a:r>
              <a:rPr lang="en-US" sz="2800" b="1" dirty="0"/>
              <a:t>CONCLUSION</a:t>
            </a:r>
            <a:endParaRPr lang="en-IN" sz="2800" b="1" dirty="0"/>
          </a:p>
        </p:txBody>
      </p:sp>
      <p:sp>
        <p:nvSpPr>
          <p:cNvPr id="5" name="TextBox 4">
            <a:extLst>
              <a:ext uri="{FF2B5EF4-FFF2-40B4-BE49-F238E27FC236}">
                <a16:creationId xmlns:a16="http://schemas.microsoft.com/office/drawing/2014/main" id="{F5779165-E8BD-84AF-6C9A-B493872DE991}"/>
              </a:ext>
            </a:extLst>
          </p:cNvPr>
          <p:cNvSpPr txBox="1"/>
          <p:nvPr/>
        </p:nvSpPr>
        <p:spPr>
          <a:xfrm>
            <a:off x="381000" y="1447800"/>
            <a:ext cx="8001000" cy="4524315"/>
          </a:xfrm>
          <a:prstGeom prst="rect">
            <a:avLst/>
          </a:prstGeom>
          <a:noFill/>
        </p:spPr>
        <p:txBody>
          <a:bodyPr wrap="square">
            <a:spAutoFit/>
          </a:bodyPr>
          <a:lstStyle/>
          <a:p>
            <a:pPr marL="0" indent="0" algn="just">
              <a:buNone/>
            </a:pPr>
            <a:r>
              <a:rPr lang="en-US" sz="1800" b="0" i="0" u="none" strike="noStrike" baseline="0" dirty="0">
                <a:solidFill>
                  <a:srgbClr val="000000"/>
                </a:solidFill>
                <a:latin typeface="Calibri" panose="020F0502020204030204" pitchFamily="34" charset="0"/>
              </a:rPr>
              <a:t>After the completion of this project, we got an insight of how to pre-process the data, </a:t>
            </a:r>
            <a:r>
              <a:rPr lang="en-US" sz="1800" b="0" i="0" u="none" strike="noStrike" baseline="0" dirty="0" err="1">
                <a:solidFill>
                  <a:srgbClr val="000000"/>
                </a:solidFill>
                <a:latin typeface="Calibri" panose="020F0502020204030204" pitchFamily="34" charset="0"/>
              </a:rPr>
              <a:t>analysing</a:t>
            </a:r>
            <a:r>
              <a:rPr lang="en-US" sz="1800" b="0" i="0" u="none" strike="noStrike" baseline="0" dirty="0">
                <a:solidFill>
                  <a:srgbClr val="000000"/>
                </a:solidFill>
                <a:latin typeface="Calibri" panose="020F0502020204030204" pitchFamily="34" charset="0"/>
              </a:rPr>
              <a:t> the data and building a model. </a:t>
            </a:r>
          </a:p>
          <a:p>
            <a:pPr marL="0" indent="0" algn="just">
              <a:buNone/>
            </a:pPr>
            <a:endParaRPr lang="en-US" dirty="0">
              <a:solidFill>
                <a:srgbClr val="000000"/>
              </a:solidFill>
              <a:latin typeface="Calibri" panose="020F0502020204030204" pitchFamily="34" charset="0"/>
            </a:endParaRPr>
          </a:p>
          <a:p>
            <a:pPr marL="0" indent="0" algn="just">
              <a:buNone/>
            </a:pPr>
            <a:endParaRPr lang="en-US" sz="1800" b="0" i="0" u="none" strike="noStrike" baseline="0" dirty="0">
              <a:solidFill>
                <a:srgbClr val="000000"/>
              </a:solidFill>
              <a:latin typeface="Calibri" panose="020F0502020204030204" pitchFamily="34" charset="0"/>
            </a:endParaRPr>
          </a:p>
          <a:p>
            <a:pPr marL="0" indent="0" algn="just">
              <a:buNone/>
            </a:pPr>
            <a:r>
              <a:rPr lang="en-US" sz="1800" b="0" i="0" u="none" strike="noStrike" baseline="0" dirty="0">
                <a:solidFill>
                  <a:srgbClr val="000000"/>
                </a:solidFill>
                <a:latin typeface="Calibri" panose="020F0502020204030204" pitchFamily="34" charset="0"/>
              </a:rPr>
              <a:t>We did all the required pre-processing steps like checking null values, datatypes check, dropping unnecessary columns, etc. </a:t>
            </a:r>
          </a:p>
          <a:p>
            <a:pPr marL="0" indent="0" algn="just">
              <a:buNone/>
            </a:pPr>
            <a:r>
              <a:rPr lang="en-US" sz="1800" b="0" i="0" u="none" strike="noStrike" baseline="0" dirty="0">
                <a:solidFill>
                  <a:srgbClr val="000000"/>
                </a:solidFill>
                <a:latin typeface="Calibri" panose="020F0502020204030204" pitchFamily="34" charset="0"/>
              </a:rPr>
              <a:t>-&gt; We did the Exploratory Data Analysis using various plots and recorded the observations. </a:t>
            </a:r>
          </a:p>
          <a:p>
            <a:pPr marL="0" indent="0" algn="just">
              <a:buNone/>
            </a:pPr>
            <a:r>
              <a:rPr lang="en-US" sz="1800" b="0" i="0" u="none" strike="noStrike" baseline="0" dirty="0">
                <a:solidFill>
                  <a:srgbClr val="000000"/>
                </a:solidFill>
                <a:latin typeface="Calibri" panose="020F0502020204030204" pitchFamily="34" charset="0"/>
              </a:rPr>
              <a:t>-&gt; Using NLP, we pre-processed the comment text and did other steps like: </a:t>
            </a:r>
          </a:p>
          <a:p>
            <a:pPr algn="ctr">
              <a:buFont typeface="Wingdings" panose="05000000000000000000" pitchFamily="2" charset="2"/>
              <a:buChar char="§"/>
            </a:pPr>
            <a:r>
              <a:rPr lang="en-US" sz="1800" b="0" i="0" u="none" strike="noStrike" baseline="0" dirty="0">
                <a:solidFill>
                  <a:srgbClr val="000000"/>
                </a:solidFill>
                <a:latin typeface="Calibri" panose="020F0502020204030204" pitchFamily="34" charset="0"/>
              </a:rPr>
              <a:t>Removing Punctuations and other special characters </a:t>
            </a:r>
          </a:p>
          <a:p>
            <a:pPr algn="ctr">
              <a:buFont typeface="Wingdings" panose="05000000000000000000" pitchFamily="2" charset="2"/>
              <a:buChar char="§"/>
            </a:pPr>
            <a:r>
              <a:rPr lang="en-US" sz="1800" b="0" i="0" u="none" strike="noStrike" baseline="0" dirty="0">
                <a:solidFill>
                  <a:srgbClr val="000000"/>
                </a:solidFill>
                <a:latin typeface="Calibri" panose="020F0502020204030204" pitchFamily="34" charset="0"/>
              </a:rPr>
              <a:t>Splitting the comments into individual words </a:t>
            </a:r>
          </a:p>
          <a:p>
            <a:pPr algn="ctr">
              <a:buFont typeface="Wingdings" panose="05000000000000000000" pitchFamily="2" charset="2"/>
              <a:buChar char="§"/>
            </a:pPr>
            <a:r>
              <a:rPr lang="en-IN" sz="1800" b="0" i="0" u="none" strike="noStrike" baseline="0" dirty="0">
                <a:solidFill>
                  <a:srgbClr val="000000"/>
                </a:solidFill>
                <a:latin typeface="Calibri" panose="020F0502020204030204" pitchFamily="34" charset="0"/>
              </a:rPr>
              <a:t>Removing Stop Words </a:t>
            </a:r>
          </a:p>
          <a:p>
            <a:pPr algn="ctr">
              <a:buFont typeface="Wingdings" panose="05000000000000000000" pitchFamily="2" charset="2"/>
              <a:buChar char="§"/>
            </a:pPr>
            <a:r>
              <a:rPr lang="en-IN" sz="1800" b="0" i="0" u="none" strike="noStrike" baseline="0" dirty="0">
                <a:solidFill>
                  <a:srgbClr val="000000"/>
                </a:solidFill>
                <a:latin typeface="Calibri" panose="020F0502020204030204" pitchFamily="34" charset="0"/>
              </a:rPr>
              <a:t>Stemming and Lemmatising </a:t>
            </a:r>
          </a:p>
          <a:p>
            <a:pPr algn="ctr">
              <a:buFont typeface="Wingdings" panose="05000000000000000000" pitchFamily="2" charset="2"/>
              <a:buChar char="§"/>
            </a:pPr>
            <a:r>
              <a:rPr lang="en-IN" sz="1800" b="0" i="0" u="none" strike="noStrike" baseline="0" dirty="0">
                <a:solidFill>
                  <a:srgbClr val="000000"/>
                </a:solidFill>
                <a:latin typeface="Calibri" panose="020F0502020204030204" pitchFamily="34" charset="0"/>
              </a:rPr>
              <a:t>Applying Count Vectorizer </a:t>
            </a:r>
          </a:p>
          <a:p>
            <a:pPr algn="ctr">
              <a:buFont typeface="Wingdings" panose="05000000000000000000" pitchFamily="2" charset="2"/>
              <a:buChar char="§"/>
            </a:pPr>
            <a:r>
              <a:rPr lang="en-US" sz="1800" b="0" i="0" u="none" strike="noStrike" baseline="0" dirty="0">
                <a:solidFill>
                  <a:srgbClr val="000000"/>
                </a:solidFill>
                <a:latin typeface="Calibri" panose="020F0502020204030204" pitchFamily="34" charset="0"/>
              </a:rPr>
              <a:t>Plotting </a:t>
            </a:r>
            <a:r>
              <a:rPr lang="en-US" sz="1800" b="0" i="0" u="none" strike="noStrike" baseline="0" dirty="0" err="1">
                <a:solidFill>
                  <a:srgbClr val="000000"/>
                </a:solidFill>
                <a:latin typeface="Calibri" panose="020F0502020204030204" pitchFamily="34" charset="0"/>
              </a:rPr>
              <a:t>wordcloud</a:t>
            </a:r>
            <a:r>
              <a:rPr lang="en-US" sz="1800" b="0" i="0" u="none" strike="noStrike" baseline="0" dirty="0">
                <a:solidFill>
                  <a:srgbClr val="000000"/>
                </a:solidFill>
                <a:latin typeface="Calibri" panose="020F0502020204030204" pitchFamily="34" charset="0"/>
              </a:rPr>
              <a:t> for knowing the weightage of words used </a:t>
            </a:r>
          </a:p>
          <a:p>
            <a:pPr marL="0" indent="0" algn="just">
              <a:buNone/>
            </a:pP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5016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1C0CE9-0DF4-76A2-7179-7E892441A791}"/>
              </a:ext>
            </a:extLst>
          </p:cNvPr>
          <p:cNvSpPr txBox="1"/>
          <p:nvPr/>
        </p:nvSpPr>
        <p:spPr>
          <a:xfrm>
            <a:off x="2209800" y="381000"/>
            <a:ext cx="4572000" cy="584775"/>
          </a:xfrm>
          <a:prstGeom prst="rect">
            <a:avLst/>
          </a:prstGeom>
          <a:noFill/>
        </p:spPr>
        <p:txBody>
          <a:bodyPr wrap="square">
            <a:spAutoFit/>
          </a:bodyPr>
          <a:lstStyle/>
          <a:p>
            <a:r>
              <a:rPr lang="en-US" sz="3200" dirty="0"/>
              <a:t>        INTRODUCTION</a:t>
            </a:r>
            <a:endParaRPr lang="en-IN" sz="3200" dirty="0"/>
          </a:p>
        </p:txBody>
      </p:sp>
      <p:sp>
        <p:nvSpPr>
          <p:cNvPr id="5" name="TextBox 4">
            <a:extLst>
              <a:ext uri="{FF2B5EF4-FFF2-40B4-BE49-F238E27FC236}">
                <a16:creationId xmlns:a16="http://schemas.microsoft.com/office/drawing/2014/main" id="{169A2B05-724F-3693-532B-4D0DB8E43FCE}"/>
              </a:ext>
            </a:extLst>
          </p:cNvPr>
          <p:cNvSpPr txBox="1"/>
          <p:nvPr/>
        </p:nvSpPr>
        <p:spPr>
          <a:xfrm>
            <a:off x="457200" y="965775"/>
            <a:ext cx="8382000" cy="5632311"/>
          </a:xfrm>
          <a:prstGeom prst="rect">
            <a:avLst/>
          </a:prstGeom>
          <a:noFill/>
        </p:spPr>
        <p:txBody>
          <a:bodyPr wrap="square">
            <a:spAutoFit/>
          </a:bodyPr>
          <a:lstStyle/>
          <a:p>
            <a:pPr algn="just"/>
            <a:r>
              <a:rPr lang="en-US" sz="1800" b="0" i="0" u="none" strike="noStrike" baseline="0" dirty="0">
                <a:solidFill>
                  <a:srgbClr val="000000"/>
                </a:solidFill>
                <a:latin typeface="Calibri" panose="020F0502020204030204" pitchFamily="34" charset="0"/>
              </a:rPr>
              <a:t>Fake news is defined as a made-up story with an intention to deceive or to mislead. The rate of production of fake news has increased exponentially. In the past news obtained from newspaper, radio or TV were considered as the best and authentic source of information about the real world and ongoing situations but now everything has changed. In the run of popularity and ill mind set the media houses and social media are spreading fake news. It’s becoming harder and harder to say whether a piece of news is real or fabricated. </a:t>
            </a:r>
          </a:p>
          <a:p>
            <a:pPr algn="just"/>
            <a:r>
              <a:rPr lang="en-US" sz="1800" b="0" i="0" u="none" strike="noStrike" baseline="0" dirty="0">
                <a:solidFill>
                  <a:srgbClr val="000000"/>
                </a:solidFill>
                <a:latin typeface="Calibri" panose="020F0502020204030204" pitchFamily="34" charset="0"/>
              </a:rPr>
              <a:t>The effect of fake news can be seen everywhere. The fake news leads to communal disturbance, character assassination, mental trauma, sometimes it is used as a weapon to achieve some illicit plans etc. these are like wild fire which spread too quickly and difficult to control. Which creates difficulty in differentiating between fake news and authentic news. </a:t>
            </a:r>
          </a:p>
          <a:p>
            <a:pPr algn="just"/>
            <a:r>
              <a:rPr lang="en-US" sz="1800" b="0" i="0" u="none" strike="noStrike" baseline="0" dirty="0">
                <a:solidFill>
                  <a:srgbClr val="000000"/>
                </a:solidFill>
                <a:latin typeface="Calibri" panose="020F0502020204030204" pitchFamily="34" charset="0"/>
              </a:rPr>
              <a:t>Technologies such as Artificial Intelligence (AI) and Natural Language Processing (NLP) tools offer great promise for researchers to build systems which could automatically detect fake news. However, detecting fake news is a challenging task to accomplish as it requires models to summarize the news and compare it to the actual news in order to classify it as fake. Moreover, the task of comparing proposed news with the original news itself is a daunting task as it's highly subjective and opinionated. </a:t>
            </a:r>
            <a:endParaRPr lang="en-US" sz="1800" dirty="0">
              <a:solidFill>
                <a:srgbClr val="000000"/>
              </a:solidFill>
              <a:latin typeface="Calibri" panose="020F0502020204030204" pitchFamily="34" charset="0"/>
            </a:endParaRPr>
          </a:p>
          <a:p>
            <a:pPr algn="just"/>
            <a:r>
              <a:rPr lang="en-US" sz="1800" b="0" i="0" u="none" strike="noStrike" baseline="0" dirty="0">
                <a:solidFill>
                  <a:srgbClr val="000000"/>
                </a:solidFill>
                <a:latin typeface="Calibri" panose="020F0502020204030204" pitchFamily="34" charset="0"/>
              </a:rPr>
              <a:t>The goal is to build a prototype to classify the news as fake or not fakes in order to bring awareness and reduce unwanted chaos. </a:t>
            </a:r>
          </a:p>
        </p:txBody>
      </p:sp>
    </p:spTree>
    <p:extLst>
      <p:ext uri="{BB962C8B-B14F-4D97-AF65-F5344CB8AC3E}">
        <p14:creationId xmlns:p14="http://schemas.microsoft.com/office/powerpoint/2010/main" val="1645671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C2A8B5-26DF-6BA9-1DB1-33E4D6D23C9D}"/>
              </a:ext>
            </a:extLst>
          </p:cNvPr>
          <p:cNvSpPr txBox="1"/>
          <p:nvPr/>
        </p:nvSpPr>
        <p:spPr>
          <a:xfrm>
            <a:off x="381000" y="1066800"/>
            <a:ext cx="8153400" cy="1754326"/>
          </a:xfrm>
          <a:prstGeom prst="rect">
            <a:avLst/>
          </a:prstGeom>
          <a:noFill/>
        </p:spPr>
        <p:txBody>
          <a:bodyPr wrap="square">
            <a:spAutoFit/>
          </a:bodyPr>
          <a:lstStyle/>
          <a:p>
            <a:pPr marL="0" indent="0" algn="just">
              <a:buNone/>
            </a:pPr>
            <a:r>
              <a:rPr lang="en-US" sz="1800" b="0" i="0" u="none" strike="noStrike" baseline="0" dirty="0">
                <a:solidFill>
                  <a:srgbClr val="000000"/>
                </a:solidFill>
                <a:latin typeface="Calibri" panose="020F0502020204030204" pitchFamily="34" charset="0"/>
              </a:rPr>
              <a:t>We found that </a:t>
            </a:r>
            <a:r>
              <a:rPr lang="en-US" sz="1800" b="0" i="0" u="none" strike="noStrike" baseline="0" dirty="0" err="1">
                <a:solidFill>
                  <a:srgbClr val="000000"/>
                </a:solidFill>
                <a:latin typeface="Calibri" panose="020F0502020204030204" pitchFamily="34" charset="0"/>
              </a:rPr>
              <a:t>LogisticRegression</a:t>
            </a:r>
            <a:r>
              <a:rPr lang="en-US" sz="1800" b="0" i="0" u="none" strike="noStrike" baseline="0" dirty="0">
                <a:solidFill>
                  <a:srgbClr val="000000"/>
                </a:solidFill>
                <a:latin typeface="Calibri" panose="020F0502020204030204" pitchFamily="34" charset="0"/>
              </a:rPr>
              <a:t> and </a:t>
            </a:r>
            <a:r>
              <a:rPr lang="en-US" sz="1800" b="0" i="0" u="none" strike="noStrike" baseline="0" dirty="0" err="1">
                <a:solidFill>
                  <a:srgbClr val="000000"/>
                </a:solidFill>
                <a:latin typeface="Calibri" panose="020F0502020204030204" pitchFamily="34" charset="0"/>
              </a:rPr>
              <a:t>RandomForestClassifier</a:t>
            </a:r>
            <a:r>
              <a:rPr lang="en-US" sz="1800" b="0" i="0" u="none" strike="noStrike" baseline="0" dirty="0">
                <a:solidFill>
                  <a:srgbClr val="000000"/>
                </a:solidFill>
                <a:latin typeface="Calibri" panose="020F0502020204030204" pitchFamily="34" charset="0"/>
              </a:rPr>
              <a:t> were performing well. The next step was to perform hyperparameter tuning </a:t>
            </a:r>
          </a:p>
          <a:p>
            <a:pPr marL="0" indent="0" algn="just">
              <a:buNone/>
            </a:pPr>
            <a:r>
              <a:rPr lang="en-US" sz="1800" b="0" i="0" u="none" strike="noStrike" baseline="0" dirty="0">
                <a:solidFill>
                  <a:srgbClr val="000000"/>
                </a:solidFill>
                <a:latin typeface="Calibri" panose="020F0502020204030204" pitchFamily="34" charset="0"/>
              </a:rPr>
              <a:t>technique to these models for finding out the best parameters and trying to improve our scores. </a:t>
            </a:r>
          </a:p>
          <a:p>
            <a:pPr marL="0" indent="0" algn="just">
              <a:buNone/>
            </a:pPr>
            <a:r>
              <a:rPr lang="en-US" sz="1800" b="0" i="0" u="none" strike="noStrike" baseline="0" dirty="0">
                <a:solidFill>
                  <a:srgbClr val="000000"/>
                </a:solidFill>
                <a:latin typeface="Calibri" panose="020F0502020204030204" pitchFamily="34" charset="0"/>
              </a:rPr>
              <a:t>-&gt; </a:t>
            </a:r>
            <a:r>
              <a:rPr lang="en-US" sz="1800" b="0" i="0" u="none" strike="noStrike" baseline="0" dirty="0" err="1">
                <a:solidFill>
                  <a:srgbClr val="000000"/>
                </a:solidFill>
                <a:latin typeface="Calibri" panose="020F0502020204030204" pitchFamily="34" charset="0"/>
              </a:rPr>
              <a:t>LogisticRegression</a:t>
            </a:r>
            <a:r>
              <a:rPr lang="en-US" sz="1800" b="0" i="0" u="none" strike="noStrike" baseline="0" dirty="0">
                <a:solidFill>
                  <a:srgbClr val="000000"/>
                </a:solidFill>
                <a:latin typeface="Calibri" panose="020F0502020204030204" pitchFamily="34" charset="0"/>
              </a:rPr>
              <a:t> Algorithm gave us good scores and metric values than </a:t>
            </a:r>
            <a:r>
              <a:rPr lang="en-US" sz="1800" b="0" i="0" u="none" strike="noStrike" baseline="0" dirty="0" err="1">
                <a:solidFill>
                  <a:srgbClr val="000000"/>
                </a:solidFill>
                <a:latin typeface="Calibri" panose="020F0502020204030204" pitchFamily="34" charset="0"/>
              </a:rPr>
              <a:t>RandomForestClassifier</a:t>
            </a:r>
            <a:r>
              <a:rPr lang="en-US" sz="1800" b="0" i="0" u="none" strike="noStrike" baseline="0" dirty="0">
                <a:solidFill>
                  <a:srgbClr val="000000"/>
                </a:solidFill>
                <a:latin typeface="Calibri" panose="020F0502020204030204" pitchFamily="34" charset="0"/>
              </a:rPr>
              <a:t> and therefore we finalized it as the best model. </a:t>
            </a:r>
          </a:p>
        </p:txBody>
      </p:sp>
    </p:spTree>
    <p:extLst>
      <p:ext uri="{BB962C8B-B14F-4D97-AF65-F5344CB8AC3E}">
        <p14:creationId xmlns:p14="http://schemas.microsoft.com/office/powerpoint/2010/main" val="384685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4EDDE-0858-87A6-0755-A9F848CAABFE}"/>
              </a:ext>
            </a:extLst>
          </p:cNvPr>
          <p:cNvSpPr txBox="1"/>
          <p:nvPr/>
        </p:nvSpPr>
        <p:spPr>
          <a:xfrm>
            <a:off x="2286000" y="304800"/>
            <a:ext cx="4648200" cy="369332"/>
          </a:xfrm>
          <a:prstGeom prst="rect">
            <a:avLst/>
          </a:prstGeom>
          <a:noFill/>
        </p:spPr>
        <p:txBody>
          <a:bodyPr wrap="square">
            <a:spAutoFit/>
          </a:bodyPr>
          <a:lstStyle/>
          <a:p>
            <a:r>
              <a:rPr lang="en-US" dirty="0"/>
              <a:t>DATA SOURCES AND THEIR FORMATS</a:t>
            </a:r>
            <a:endParaRPr lang="en-IN" dirty="0"/>
          </a:p>
        </p:txBody>
      </p:sp>
      <p:sp>
        <p:nvSpPr>
          <p:cNvPr id="5" name="TextBox 4">
            <a:extLst>
              <a:ext uri="{FF2B5EF4-FFF2-40B4-BE49-F238E27FC236}">
                <a16:creationId xmlns:a16="http://schemas.microsoft.com/office/drawing/2014/main" id="{B93ED89A-986B-10DE-11B1-BB28256AEA27}"/>
              </a:ext>
            </a:extLst>
          </p:cNvPr>
          <p:cNvSpPr txBox="1"/>
          <p:nvPr/>
        </p:nvSpPr>
        <p:spPr>
          <a:xfrm>
            <a:off x="381000" y="914400"/>
            <a:ext cx="8229600" cy="5139869"/>
          </a:xfrm>
          <a:prstGeom prst="rect">
            <a:avLst/>
          </a:prstGeom>
          <a:noFill/>
        </p:spPr>
        <p:txBody>
          <a:bodyPr wrap="square">
            <a:spAutoFit/>
          </a:bodyPr>
          <a:lstStyle/>
          <a:p>
            <a:pPr>
              <a:lnSpc>
                <a:spcPts val="2400"/>
              </a:lnSpc>
              <a:spcBef>
                <a:spcPts val="2400"/>
              </a:spcBef>
            </a:pPr>
            <a:r>
              <a:rPr lang="en-IN" sz="1800" spc="-5" dirty="0">
                <a:solidFill>
                  <a:srgbClr val="292929"/>
                </a:solidFill>
                <a:effectLst/>
                <a:latin typeface="Georgia" panose="02040502050405020303" pitchFamily="18" charset="0"/>
                <a:ea typeface="Times New Roman" panose="02020603050405020304" pitchFamily="18" charset="0"/>
              </a:rPr>
              <a:t>You can find many datasets for fake news detection on Kaggle or many other sites. </a:t>
            </a:r>
            <a:r>
              <a:rPr lang="en-IN" spc="-5" dirty="0">
                <a:solidFill>
                  <a:srgbClr val="292929"/>
                </a:solidFill>
                <a:latin typeface="Georgia" panose="02040502050405020303" pitchFamily="18" charset="0"/>
                <a:ea typeface="Times New Roman" panose="02020603050405020304" pitchFamily="18" charset="0"/>
              </a:rPr>
              <a:t>This is </a:t>
            </a:r>
            <a:r>
              <a:rPr lang="en-IN" sz="1800" spc="-5" dirty="0">
                <a:solidFill>
                  <a:srgbClr val="292929"/>
                </a:solidFill>
                <a:effectLst/>
                <a:latin typeface="Georgia" panose="02040502050405020303" pitchFamily="18" charset="0"/>
                <a:ea typeface="Times New Roman" panose="02020603050405020304" pitchFamily="18" charset="0"/>
              </a:rPr>
              <a:t>datasets from Kaggle. There are two datasets one for fake news and one for true news. In true news, there is 21417 news, and in fake news, there is 23481 news. You have to insert one label column zero for fake news and one for true news. We are combined both datasets using pandas built-in function.</a:t>
            </a:r>
          </a:p>
          <a:p>
            <a:pPr>
              <a:lnSpc>
                <a:spcPts val="2400"/>
              </a:lnSpc>
              <a:spcBef>
                <a:spcPts val="2400"/>
              </a:spcBef>
            </a:pPr>
            <a:endParaRPr lang="en-IN" spc="-5" dirty="0">
              <a:solidFill>
                <a:srgbClr val="292929"/>
              </a:solidFill>
              <a:latin typeface="Georgia" panose="02040502050405020303" pitchFamily="18" charset="0"/>
              <a:ea typeface="Times New Roman" panose="02020603050405020304" pitchFamily="18" charset="0"/>
            </a:endParaRPr>
          </a:p>
          <a:p>
            <a:pPr>
              <a:lnSpc>
                <a:spcPts val="2400"/>
              </a:lnSpc>
              <a:spcBef>
                <a:spcPts val="2400"/>
              </a:spcBef>
            </a:pPr>
            <a:endParaRPr lang="en-IN" sz="1800" spc="-5" dirty="0">
              <a:solidFill>
                <a:srgbClr val="292929"/>
              </a:solidFill>
              <a:effectLst/>
              <a:latin typeface="Georgia" panose="02040502050405020303" pitchFamily="18" charset="0"/>
              <a:ea typeface="Times New Roman" panose="02020603050405020304" pitchFamily="18" charset="0"/>
            </a:endParaRPr>
          </a:p>
          <a:p>
            <a:pPr algn="just"/>
            <a:r>
              <a:rPr lang="en-IN" sz="1800" b="1" u="sng" dirty="0">
                <a:solidFill>
                  <a:srgbClr val="333333"/>
                </a:solidFill>
                <a:effectLst/>
                <a:latin typeface="Segoe UI" panose="020B0502040204020203" pitchFamily="34" charset="0"/>
                <a:ea typeface="Times New Roman" panose="02020603050405020304" pitchFamily="18" charset="0"/>
              </a:rPr>
              <a:t>Some Useful Links</a:t>
            </a:r>
            <a:r>
              <a:rPr lang="en-IN" sz="1800" dirty="0">
                <a:solidFill>
                  <a:srgbClr val="333333"/>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Segoe UI" panose="020B0502040204020203" pitchFamily="34" charset="0"/>
                <a:ea typeface="Times New Roman" panose="02020603050405020304" pitchFamily="18" charset="0"/>
              </a:rPr>
              <a:t>1-https://www.javatpoint.com/nlp</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Segoe UI" panose="020B0502040204020203" pitchFamily="34" charset="0"/>
                <a:ea typeface="Times New Roman" panose="02020603050405020304" pitchFamily="18" charset="0"/>
              </a:rPr>
              <a:t>2-https://www.educative.io/answers/preprocessing-steps-in-natural-language-processing-nlp</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Segoe UI" panose="020B0502040204020203" pitchFamily="34" charset="0"/>
                <a:ea typeface="Times New Roman" panose="02020603050405020304" pitchFamily="18" charset="0"/>
              </a:rPr>
              <a:t>3-https://www.youtube.com/watch?v=5ctbvkAMQO4</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Segoe UI" panose="020B0502040204020203" pitchFamily="34" charset="0"/>
                <a:ea typeface="Times New Roman" panose="02020603050405020304" pitchFamily="18" charset="0"/>
              </a:rPr>
              <a:t>4-https://www.youtube.com/watch?v=X2vAabgKiuM</a:t>
            </a:r>
            <a:endParaRPr lang="en-IN" sz="1800" dirty="0">
              <a:effectLst/>
              <a:latin typeface="Times New Roman" panose="02020603050405020304" pitchFamily="18" charset="0"/>
              <a:ea typeface="Times New Roman" panose="02020603050405020304" pitchFamily="18" charset="0"/>
            </a:endParaRPr>
          </a:p>
          <a:p>
            <a:pPr>
              <a:lnSpc>
                <a:spcPts val="2400"/>
              </a:lnSpc>
              <a:spcBef>
                <a:spcPts val="2400"/>
              </a:spcBef>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099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009442-08BE-2408-2A36-AC9A8260B720}"/>
              </a:ext>
            </a:extLst>
          </p:cNvPr>
          <p:cNvSpPr txBox="1"/>
          <p:nvPr/>
        </p:nvSpPr>
        <p:spPr>
          <a:xfrm>
            <a:off x="685800" y="533400"/>
            <a:ext cx="5029200" cy="523220"/>
          </a:xfrm>
          <a:prstGeom prst="rect">
            <a:avLst/>
          </a:prstGeom>
          <a:noFill/>
        </p:spPr>
        <p:txBody>
          <a:bodyPr wrap="square">
            <a:spAutoFit/>
          </a:bodyPr>
          <a:lstStyle/>
          <a:p>
            <a:r>
              <a:rPr lang="en-US" sz="2800" b="1" dirty="0"/>
              <a:t>DATA PRE-PROCESSING</a:t>
            </a:r>
            <a:endParaRPr lang="en-IN" sz="2800" b="1" dirty="0"/>
          </a:p>
        </p:txBody>
      </p:sp>
      <p:sp>
        <p:nvSpPr>
          <p:cNvPr id="5" name="TextBox 4">
            <a:extLst>
              <a:ext uri="{FF2B5EF4-FFF2-40B4-BE49-F238E27FC236}">
                <a16:creationId xmlns:a16="http://schemas.microsoft.com/office/drawing/2014/main" id="{5E508E67-3172-9896-1FAB-CA99DEC9CD03}"/>
              </a:ext>
            </a:extLst>
          </p:cNvPr>
          <p:cNvSpPr txBox="1"/>
          <p:nvPr/>
        </p:nvSpPr>
        <p:spPr>
          <a:xfrm>
            <a:off x="533400" y="1371600"/>
            <a:ext cx="8001000" cy="2308324"/>
          </a:xfrm>
          <a:prstGeom prst="rect">
            <a:avLst/>
          </a:prstGeom>
          <a:noFill/>
        </p:spPr>
        <p:txBody>
          <a:bodyPr wrap="square">
            <a:spAutoFit/>
          </a:bodyPr>
          <a:lstStyle/>
          <a:p>
            <a:pPr>
              <a:buFont typeface="Wingdings" panose="05000000000000000000" pitchFamily="2" charset="2"/>
              <a:buChar char="q"/>
            </a:pPr>
            <a:r>
              <a:rPr lang="en-IN" sz="2400" b="1" i="0" u="none" strike="noStrike" baseline="0" dirty="0">
                <a:solidFill>
                  <a:srgbClr val="000000"/>
                </a:solidFill>
                <a:latin typeface="Calibri" panose="020F0502020204030204" pitchFamily="34" charset="0"/>
              </a:rPr>
              <a:t>Checking the missing values</a:t>
            </a:r>
          </a:p>
          <a:p>
            <a:pPr>
              <a:buFont typeface="Wingdings" panose="05000000000000000000" pitchFamily="2" charset="2"/>
              <a:buChar char="q"/>
            </a:pPr>
            <a:endParaRPr lang="en-IN" sz="2400" b="1" dirty="0">
              <a:solidFill>
                <a:srgbClr val="000000"/>
              </a:solidFill>
              <a:latin typeface="Calibri" panose="020F0502020204030204" pitchFamily="34" charset="0"/>
            </a:endParaRPr>
          </a:p>
          <a:p>
            <a:r>
              <a:rPr lang="en-IN" sz="2400" b="1" i="0" u="none" strike="noStrike" baseline="0" dirty="0">
                <a:solidFill>
                  <a:srgbClr val="000000"/>
                </a:solidFill>
                <a:latin typeface="Calibri" panose="020F0502020204030204" pitchFamily="34" charset="0"/>
              </a:rPr>
              <a:t> </a:t>
            </a:r>
            <a:endParaRPr lang="en-IN" sz="24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Moving ahead, cleaning the dataset will remove errors which in turn will increase productivity and render highest quality information in decision making. Here, in this dataset, the null values are checked using </a:t>
            </a:r>
            <a:r>
              <a:rPr lang="en-US" sz="1800" b="0" i="0" u="none" strike="noStrike" baseline="0" dirty="0" err="1">
                <a:solidFill>
                  <a:srgbClr val="000000"/>
                </a:solidFill>
                <a:latin typeface="Calibri" panose="020F0502020204030204" pitchFamily="34" charset="0"/>
              </a:rPr>
              <a:t>isnull</a:t>
            </a:r>
            <a:r>
              <a:rPr lang="en-US" sz="1800" b="0" i="0" u="none" strike="noStrike" baseline="0" dirty="0">
                <a:solidFill>
                  <a:srgbClr val="000000"/>
                </a:solidFill>
                <a:latin typeface="Calibri" panose="020F0502020204030204" pitchFamily="34" charset="0"/>
              </a:rPr>
              <a:t>().sum(), which results in getting 2 features having null values in actual. </a:t>
            </a:r>
          </a:p>
        </p:txBody>
      </p:sp>
      <p:pic>
        <p:nvPicPr>
          <p:cNvPr id="7" name="Picture 6">
            <a:extLst>
              <a:ext uri="{FF2B5EF4-FFF2-40B4-BE49-F238E27FC236}">
                <a16:creationId xmlns:a16="http://schemas.microsoft.com/office/drawing/2014/main" id="{173056E7-4027-5377-3D7D-84BCCA265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10001"/>
            <a:ext cx="7226671" cy="1295400"/>
          </a:xfrm>
          <a:prstGeom prst="rect">
            <a:avLst/>
          </a:prstGeom>
        </p:spPr>
      </p:pic>
      <p:graphicFrame>
        <p:nvGraphicFramePr>
          <p:cNvPr id="8" name="Table 8">
            <a:extLst>
              <a:ext uri="{FF2B5EF4-FFF2-40B4-BE49-F238E27FC236}">
                <a16:creationId xmlns:a16="http://schemas.microsoft.com/office/drawing/2014/main" id="{0E8F0E8A-CBE5-CE8C-BDE3-AEA4F54A08B5}"/>
              </a:ext>
            </a:extLst>
          </p:cNvPr>
          <p:cNvGraphicFramePr>
            <a:graphicFrameLocks noGrp="1"/>
          </p:cNvGraphicFramePr>
          <p:nvPr>
            <p:extLst>
              <p:ext uri="{D42A27DB-BD31-4B8C-83A1-F6EECF244321}">
                <p14:modId xmlns:p14="http://schemas.microsoft.com/office/powerpoint/2010/main" val="2749028897"/>
              </p:ext>
            </p:extLst>
          </p:nvPr>
        </p:nvGraphicFramePr>
        <p:xfrm>
          <a:off x="706120" y="5235478"/>
          <a:ext cx="6228080" cy="1012922"/>
        </p:xfrm>
        <a:graphic>
          <a:graphicData uri="http://schemas.openxmlformats.org/drawingml/2006/table">
            <a:tbl>
              <a:tblPr firstRow="1" bandRow="1">
                <a:tableStyleId>{5C22544A-7EE6-4342-B048-85BDC9FD1C3A}</a:tableStyleId>
              </a:tblPr>
              <a:tblGrid>
                <a:gridCol w="6228080">
                  <a:extLst>
                    <a:ext uri="{9D8B030D-6E8A-4147-A177-3AD203B41FA5}">
                      <a16:colId xmlns:a16="http://schemas.microsoft.com/office/drawing/2014/main" val="267022221"/>
                    </a:ext>
                  </a:extLst>
                </a:gridCol>
              </a:tblGrid>
              <a:tr h="1012922">
                <a:tc>
                  <a:txBody>
                    <a:bodyPr/>
                    <a:lstStyle/>
                    <a:p>
                      <a:r>
                        <a:rPr lang="en-IN" dirty="0">
                          <a:solidFill>
                            <a:schemeClr val="tx1"/>
                          </a:solidFill>
                        </a:rPr>
                        <a:t>As we can see there is no null values , so we do not have to treat missing values in here.</a:t>
                      </a:r>
                    </a:p>
                  </a:txBody>
                  <a:tcPr>
                    <a:noFill/>
                  </a:tcPr>
                </a:tc>
                <a:extLst>
                  <a:ext uri="{0D108BD9-81ED-4DB2-BD59-A6C34878D82A}">
                    <a16:rowId xmlns:a16="http://schemas.microsoft.com/office/drawing/2014/main" val="635262426"/>
                  </a:ext>
                </a:extLst>
              </a:tr>
            </a:tbl>
          </a:graphicData>
        </a:graphic>
      </p:graphicFrame>
    </p:spTree>
    <p:extLst>
      <p:ext uri="{BB962C8B-B14F-4D97-AF65-F5344CB8AC3E}">
        <p14:creationId xmlns:p14="http://schemas.microsoft.com/office/powerpoint/2010/main" val="237695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8DF07BC6-E2D4-515D-5824-8A40FC1564A2}"/>
              </a:ext>
            </a:extLst>
          </p:cNvPr>
          <p:cNvGraphicFramePr>
            <a:graphicFrameLocks noGrp="1"/>
          </p:cNvGraphicFramePr>
          <p:nvPr>
            <p:extLst>
              <p:ext uri="{D42A27DB-BD31-4B8C-83A1-F6EECF244321}">
                <p14:modId xmlns:p14="http://schemas.microsoft.com/office/powerpoint/2010/main" val="3246762496"/>
              </p:ext>
            </p:extLst>
          </p:nvPr>
        </p:nvGraphicFramePr>
        <p:xfrm>
          <a:off x="762000" y="1295400"/>
          <a:ext cx="7239000" cy="1524000"/>
        </p:xfrm>
        <a:graphic>
          <a:graphicData uri="http://schemas.openxmlformats.org/drawingml/2006/table">
            <a:tbl>
              <a:tblPr firstRow="1" bandRow="1">
                <a:tableStyleId>{5C22544A-7EE6-4342-B048-85BDC9FD1C3A}</a:tableStyleId>
              </a:tblPr>
              <a:tblGrid>
                <a:gridCol w="7239000">
                  <a:extLst>
                    <a:ext uri="{9D8B030D-6E8A-4147-A177-3AD203B41FA5}">
                      <a16:colId xmlns:a16="http://schemas.microsoft.com/office/drawing/2014/main" val="2243424978"/>
                    </a:ext>
                  </a:extLst>
                </a:gridCol>
              </a:tblGrid>
              <a:tr h="1524000">
                <a:tc>
                  <a:txBody>
                    <a:bodyPr/>
                    <a:lstStyle/>
                    <a:p>
                      <a:r>
                        <a:rPr lang="en-IN" dirty="0">
                          <a:solidFill>
                            <a:schemeClr val="tx1"/>
                          </a:solidFill>
                        </a:rPr>
                        <a:t> Now , we are connecting both true and false table with </a:t>
                      </a:r>
                      <a:r>
                        <a:rPr lang="en-IN" dirty="0" err="1">
                          <a:solidFill>
                            <a:schemeClr val="tx1"/>
                          </a:solidFill>
                        </a:rPr>
                        <a:t>eash</a:t>
                      </a:r>
                      <a:r>
                        <a:rPr lang="en-IN" dirty="0">
                          <a:solidFill>
                            <a:schemeClr val="tx1"/>
                          </a:solidFill>
                        </a:rPr>
                        <a:t> other with </a:t>
                      </a:r>
                      <a:r>
                        <a:rPr lang="en-IN" dirty="0" err="1">
                          <a:solidFill>
                            <a:schemeClr val="tx1"/>
                          </a:solidFill>
                        </a:rPr>
                        <a:t>concat</a:t>
                      </a:r>
                      <a:r>
                        <a:rPr lang="en-IN" dirty="0">
                          <a:solidFill>
                            <a:schemeClr val="tx1"/>
                          </a:solidFill>
                        </a:rPr>
                        <a:t> code and putting fake as fake and true as true in a new table target.</a:t>
                      </a:r>
                    </a:p>
                  </a:txBody>
                  <a:tcPr>
                    <a:noFill/>
                  </a:tcPr>
                </a:tc>
                <a:extLst>
                  <a:ext uri="{0D108BD9-81ED-4DB2-BD59-A6C34878D82A}">
                    <a16:rowId xmlns:a16="http://schemas.microsoft.com/office/drawing/2014/main" val="643180611"/>
                  </a:ext>
                </a:extLst>
              </a:tr>
            </a:tbl>
          </a:graphicData>
        </a:graphic>
      </p:graphicFrame>
      <p:pic>
        <p:nvPicPr>
          <p:cNvPr id="5" name="Picture 4">
            <a:extLst>
              <a:ext uri="{FF2B5EF4-FFF2-40B4-BE49-F238E27FC236}">
                <a16:creationId xmlns:a16="http://schemas.microsoft.com/office/drawing/2014/main" id="{A6F28550-EFE6-E2BB-F66F-1104785288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971800"/>
            <a:ext cx="8290595" cy="2438400"/>
          </a:xfrm>
          <a:prstGeom prst="rect">
            <a:avLst/>
          </a:prstGeom>
        </p:spPr>
      </p:pic>
    </p:spTree>
    <p:extLst>
      <p:ext uri="{BB962C8B-B14F-4D97-AF65-F5344CB8AC3E}">
        <p14:creationId xmlns:p14="http://schemas.microsoft.com/office/powerpoint/2010/main" val="97550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52B63D-D04E-9CB5-343F-C3386AF6B595}"/>
              </a:ext>
            </a:extLst>
          </p:cNvPr>
          <p:cNvSpPr txBox="1"/>
          <p:nvPr/>
        </p:nvSpPr>
        <p:spPr>
          <a:xfrm>
            <a:off x="762000" y="533400"/>
            <a:ext cx="5943600" cy="584775"/>
          </a:xfrm>
          <a:prstGeom prst="rect">
            <a:avLst/>
          </a:prstGeom>
          <a:noFill/>
        </p:spPr>
        <p:txBody>
          <a:bodyPr wrap="square">
            <a:spAutoFit/>
          </a:bodyPr>
          <a:lstStyle/>
          <a:p>
            <a:r>
              <a:rPr lang="en-US" sz="3200" b="1" dirty="0"/>
              <a:t>Dropping unnecessary data</a:t>
            </a:r>
            <a:endParaRPr lang="en-IN" sz="3200" b="1" dirty="0"/>
          </a:p>
        </p:txBody>
      </p:sp>
      <p:pic>
        <p:nvPicPr>
          <p:cNvPr id="11" name="Picture 10">
            <a:extLst>
              <a:ext uri="{FF2B5EF4-FFF2-40B4-BE49-F238E27FC236}">
                <a16:creationId xmlns:a16="http://schemas.microsoft.com/office/drawing/2014/main" id="{7482F960-CCA9-0AE5-6E6A-7F5156DED8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19200"/>
            <a:ext cx="7848600" cy="1428789"/>
          </a:xfrm>
          <a:prstGeom prst="rect">
            <a:avLst/>
          </a:prstGeom>
        </p:spPr>
      </p:pic>
      <p:pic>
        <p:nvPicPr>
          <p:cNvPr id="13" name="Picture 12">
            <a:extLst>
              <a:ext uri="{FF2B5EF4-FFF2-40B4-BE49-F238E27FC236}">
                <a16:creationId xmlns:a16="http://schemas.microsoft.com/office/drawing/2014/main" id="{B7667E21-C77D-9826-D47B-FFA16B19D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8" y="3041630"/>
            <a:ext cx="7467782" cy="1250979"/>
          </a:xfrm>
          <a:prstGeom prst="rect">
            <a:avLst/>
          </a:prstGeom>
        </p:spPr>
      </p:pic>
      <p:pic>
        <p:nvPicPr>
          <p:cNvPr id="15" name="Picture 14">
            <a:extLst>
              <a:ext uri="{FF2B5EF4-FFF2-40B4-BE49-F238E27FC236}">
                <a16:creationId xmlns:a16="http://schemas.microsoft.com/office/drawing/2014/main" id="{4A457503-1E9D-9D5E-4FF8-9EC25B3D3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419537"/>
            <a:ext cx="8096469" cy="1428789"/>
          </a:xfrm>
          <a:prstGeom prst="rect">
            <a:avLst/>
          </a:prstGeom>
        </p:spPr>
      </p:pic>
    </p:spTree>
    <p:extLst>
      <p:ext uri="{BB962C8B-B14F-4D97-AF65-F5344CB8AC3E}">
        <p14:creationId xmlns:p14="http://schemas.microsoft.com/office/powerpoint/2010/main" val="7037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1ECFE-2795-02C8-A182-76EDDA00BA22}"/>
              </a:ext>
            </a:extLst>
          </p:cNvPr>
          <p:cNvSpPr txBox="1"/>
          <p:nvPr/>
        </p:nvSpPr>
        <p:spPr>
          <a:xfrm>
            <a:off x="1066800" y="381000"/>
            <a:ext cx="4572000" cy="523220"/>
          </a:xfrm>
          <a:prstGeom prst="rect">
            <a:avLst/>
          </a:prstGeom>
          <a:noFill/>
        </p:spPr>
        <p:txBody>
          <a:bodyPr wrap="square">
            <a:spAutoFit/>
          </a:bodyPr>
          <a:lstStyle/>
          <a:p>
            <a:r>
              <a:rPr lang="en-US" sz="2800" b="1" dirty="0"/>
              <a:t>Preprocessing using NLP</a:t>
            </a:r>
          </a:p>
        </p:txBody>
      </p:sp>
      <p:sp>
        <p:nvSpPr>
          <p:cNvPr id="5" name="TextBox 4">
            <a:extLst>
              <a:ext uri="{FF2B5EF4-FFF2-40B4-BE49-F238E27FC236}">
                <a16:creationId xmlns:a16="http://schemas.microsoft.com/office/drawing/2014/main" id="{C10455D7-38E5-537B-7B43-75769CB6E299}"/>
              </a:ext>
            </a:extLst>
          </p:cNvPr>
          <p:cNvSpPr txBox="1"/>
          <p:nvPr/>
        </p:nvSpPr>
        <p:spPr>
          <a:xfrm>
            <a:off x="381000" y="990600"/>
            <a:ext cx="8382000" cy="5355312"/>
          </a:xfrm>
          <a:prstGeom prst="rect">
            <a:avLst/>
          </a:prstGeom>
          <a:noFill/>
        </p:spPr>
        <p:txBody>
          <a:bodyPr wrap="square">
            <a:spAutoFit/>
          </a:bodyPr>
          <a:lstStyle/>
          <a:p>
            <a:pPr algn="just"/>
            <a:r>
              <a:rPr lang="en-US" sz="1800" b="0" i="0" u="none" strike="noStrike" baseline="0" dirty="0">
                <a:solidFill>
                  <a:srgbClr val="000000"/>
                </a:solidFill>
                <a:latin typeface="Calibri" panose="020F0502020204030204" pitchFamily="34" charset="0"/>
              </a:rPr>
              <a:t>Data cleaning is the process of preparing data for analysis by removing or modifying data that is incorrect, incomplete, irrelevant, duplicated, or improperly formatted. This data is usually not necessary or helpful when it comes to </a:t>
            </a:r>
            <a:r>
              <a:rPr lang="en-US" sz="1800" b="0" i="0" u="none" strike="noStrike" baseline="0" dirty="0" err="1">
                <a:solidFill>
                  <a:srgbClr val="000000"/>
                </a:solidFill>
                <a:latin typeface="Calibri" panose="020F0502020204030204" pitchFamily="34" charset="0"/>
              </a:rPr>
              <a:t>analysing</a:t>
            </a:r>
            <a:r>
              <a:rPr lang="en-US" sz="1800" b="0" i="0" u="none" strike="noStrike" baseline="0" dirty="0">
                <a:solidFill>
                  <a:srgbClr val="000000"/>
                </a:solidFill>
                <a:latin typeface="Calibri" panose="020F0502020204030204" pitchFamily="34" charset="0"/>
              </a:rPr>
              <a:t> data because it may hinder the process or provide inaccurate results. </a:t>
            </a:r>
          </a:p>
          <a:p>
            <a:pPr algn="just"/>
            <a:r>
              <a:rPr lang="en-US" sz="1800" b="0" i="0" u="none" strike="noStrike" baseline="0" dirty="0">
                <a:solidFill>
                  <a:srgbClr val="000000"/>
                </a:solidFill>
                <a:latin typeface="Calibri" panose="020F0502020204030204" pitchFamily="34" charset="0"/>
              </a:rPr>
              <a:t>Before cleaning the data, a new column is created named ‘</a:t>
            </a:r>
            <a:r>
              <a:rPr lang="en-US" sz="1800" b="0" i="0" u="none" strike="noStrike" baseline="0" dirty="0" err="1">
                <a:solidFill>
                  <a:srgbClr val="000000"/>
                </a:solidFill>
                <a:latin typeface="Calibri" panose="020F0502020204030204" pitchFamily="34" charset="0"/>
              </a:rPr>
              <a:t>length_before_cleaning</a:t>
            </a:r>
            <a:r>
              <a:rPr lang="en-US" sz="1800" b="0" i="0" u="none" strike="noStrike" baseline="0" dirty="0">
                <a:solidFill>
                  <a:srgbClr val="000000"/>
                </a:solidFill>
                <a:latin typeface="Calibri" panose="020F0502020204030204" pitchFamily="34" charset="0"/>
              </a:rPr>
              <a:t>’ which shows the total length of the news respectively before cleaning the text. </a:t>
            </a:r>
          </a:p>
          <a:p>
            <a:pPr algn="just"/>
            <a:r>
              <a:rPr lang="en-US" sz="1800" b="0" i="0" u="none" strike="noStrike" baseline="0" dirty="0">
                <a:solidFill>
                  <a:srgbClr val="000000"/>
                </a:solidFill>
                <a:latin typeface="Calibri" panose="020F0502020204030204" pitchFamily="34" charset="0"/>
              </a:rPr>
              <a:t>The following steps were taken in order to clean the text: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Transform the text into lower case.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Replaced the email addresses with the text '</a:t>
            </a:r>
            <a:r>
              <a:rPr lang="en-US" sz="1800" b="0" i="0" u="none" strike="noStrike" baseline="0" dirty="0" err="1">
                <a:solidFill>
                  <a:srgbClr val="000000"/>
                </a:solidFill>
                <a:latin typeface="Calibri" panose="020F0502020204030204" pitchFamily="34" charset="0"/>
              </a:rPr>
              <a:t>emailaddress</a:t>
            </a:r>
            <a:r>
              <a:rPr lang="en-US" sz="1800" b="0" i="0" u="none" strike="noStrike" baseline="0" dirty="0">
                <a:solidFill>
                  <a:srgbClr val="000000"/>
                </a:solidFill>
                <a:latin typeface="Calibri" panose="020F0502020204030204" pitchFamily="34" charset="0"/>
              </a:rPr>
              <a:t>'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Replaced the URLs with the text '</a:t>
            </a:r>
            <a:r>
              <a:rPr lang="en-US" sz="1800" b="0" i="0" u="none" strike="noStrike" baseline="0" dirty="0" err="1">
                <a:solidFill>
                  <a:srgbClr val="000000"/>
                </a:solidFill>
                <a:latin typeface="Calibri" panose="020F0502020204030204" pitchFamily="34" charset="0"/>
              </a:rPr>
              <a:t>webaddress</a:t>
            </a:r>
            <a:r>
              <a:rPr lang="en-US" sz="1800" b="0" i="0" u="none" strike="noStrike" baseline="0" dirty="0">
                <a:solidFill>
                  <a:srgbClr val="000000"/>
                </a:solidFill>
                <a:latin typeface="Calibri" panose="020F0502020204030204" pitchFamily="34" charset="0"/>
              </a:rPr>
              <a:t>'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HTML tags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numbers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extra newlines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punctuations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Removed the unwanted white spaces </a:t>
            </a:r>
          </a:p>
          <a:p>
            <a:pPr algn="ctr">
              <a:buFont typeface="Wingdings" panose="05000000000000000000" pitchFamily="2" charset="2"/>
              <a:buChar char="ü"/>
            </a:pPr>
            <a:r>
              <a:rPr lang="en-US" sz="1800" b="0" i="0" u="none" strike="noStrike" baseline="0" dirty="0">
                <a:solidFill>
                  <a:srgbClr val="000000"/>
                </a:solidFill>
                <a:latin typeface="Calibri" panose="020F0502020204030204" pitchFamily="34" charset="0"/>
              </a:rPr>
              <a:t>Removed the remaining tokens that are not alphabetic </a:t>
            </a:r>
          </a:p>
          <a:p>
            <a:pPr algn="ctr">
              <a:buFont typeface="Wingdings" panose="05000000000000000000" pitchFamily="2" charset="2"/>
              <a:buChar char="ü"/>
            </a:pPr>
            <a:r>
              <a:rPr lang="en-IN" sz="1800" b="0" i="0" u="none" strike="noStrike" baseline="0" dirty="0">
                <a:solidFill>
                  <a:srgbClr val="000000"/>
                </a:solidFill>
                <a:latin typeface="Calibri" panose="020F0502020204030204" pitchFamily="34" charset="0"/>
              </a:rPr>
              <a:t>Removed the stop words </a:t>
            </a:r>
          </a:p>
          <a:p>
            <a:pPr algn="just"/>
            <a:r>
              <a:rPr lang="en-US" sz="1800" b="0" i="0" u="none" strike="noStrike" baseline="0" dirty="0">
                <a:solidFill>
                  <a:srgbClr val="000000"/>
                </a:solidFill>
                <a:latin typeface="Calibri" panose="020F0502020204030204" pitchFamily="34" charset="0"/>
              </a:rPr>
              <a:t>We also created new features for comparing the original length before cleaning and the new length after cleaning. </a:t>
            </a:r>
            <a:endParaRPr lang="en-IN" sz="2400" b="1" dirty="0"/>
          </a:p>
        </p:txBody>
      </p:sp>
    </p:spTree>
    <p:extLst>
      <p:ext uri="{BB962C8B-B14F-4D97-AF65-F5344CB8AC3E}">
        <p14:creationId xmlns:p14="http://schemas.microsoft.com/office/powerpoint/2010/main" val="389447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131C88-CB83-EA34-512A-45229B714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62000"/>
            <a:ext cx="7607691" cy="2209800"/>
          </a:xfrm>
          <a:prstGeom prst="rect">
            <a:avLst/>
          </a:prstGeom>
        </p:spPr>
      </p:pic>
      <p:pic>
        <p:nvPicPr>
          <p:cNvPr id="5" name="Picture 4">
            <a:extLst>
              <a:ext uri="{FF2B5EF4-FFF2-40B4-BE49-F238E27FC236}">
                <a16:creationId xmlns:a16="http://schemas.microsoft.com/office/drawing/2014/main" id="{022159BC-E341-5BE7-5FD6-36C0CC2FE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362960"/>
            <a:ext cx="8077200" cy="2047240"/>
          </a:xfrm>
          <a:prstGeom prst="rect">
            <a:avLst/>
          </a:prstGeom>
        </p:spPr>
      </p:pic>
    </p:spTree>
    <p:extLst>
      <p:ext uri="{BB962C8B-B14F-4D97-AF65-F5344CB8AC3E}">
        <p14:creationId xmlns:p14="http://schemas.microsoft.com/office/powerpoint/2010/main" val="388860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604041-BD34-2984-30BF-7EAE845DAEDF}"/>
              </a:ext>
            </a:extLst>
          </p:cNvPr>
          <p:cNvSpPr txBox="1"/>
          <p:nvPr/>
        </p:nvSpPr>
        <p:spPr>
          <a:xfrm>
            <a:off x="914400" y="685800"/>
            <a:ext cx="4572000" cy="461665"/>
          </a:xfrm>
          <a:prstGeom prst="rect">
            <a:avLst/>
          </a:prstGeom>
          <a:noFill/>
        </p:spPr>
        <p:txBody>
          <a:bodyPr wrap="square">
            <a:spAutoFit/>
          </a:bodyPr>
          <a:lstStyle/>
          <a:p>
            <a:pPr algn="l"/>
            <a:r>
              <a:rPr lang="en-IN" sz="2400" b="1" i="0" dirty="0">
                <a:solidFill>
                  <a:srgbClr val="000000"/>
                </a:solidFill>
                <a:effectLst/>
                <a:latin typeface="Helvetica Neue"/>
              </a:rPr>
              <a:t>Basic data exploration</a:t>
            </a:r>
          </a:p>
        </p:txBody>
      </p:sp>
      <p:sp>
        <p:nvSpPr>
          <p:cNvPr id="5" name="TextBox 4">
            <a:extLst>
              <a:ext uri="{FF2B5EF4-FFF2-40B4-BE49-F238E27FC236}">
                <a16:creationId xmlns:a16="http://schemas.microsoft.com/office/drawing/2014/main" id="{89368280-688C-3188-F489-C9B1A0795947}"/>
              </a:ext>
            </a:extLst>
          </p:cNvPr>
          <p:cNvSpPr txBox="1"/>
          <p:nvPr/>
        </p:nvSpPr>
        <p:spPr>
          <a:xfrm>
            <a:off x="883920" y="1295400"/>
            <a:ext cx="4572000" cy="461665"/>
          </a:xfrm>
          <a:prstGeom prst="rect">
            <a:avLst/>
          </a:prstGeom>
          <a:noFill/>
        </p:spPr>
        <p:txBody>
          <a:bodyPr wrap="square">
            <a:spAutoFit/>
          </a:bodyPr>
          <a:lstStyle/>
          <a:p>
            <a:r>
              <a:rPr lang="en-IN" sz="2400" b="1" i="0" u="none" strike="noStrike" baseline="0" dirty="0">
                <a:solidFill>
                  <a:srgbClr val="000000"/>
                </a:solidFill>
                <a:latin typeface="Calibri" panose="020F0502020204030204" pitchFamily="34" charset="0"/>
              </a:rPr>
              <a:t>Plotting bar tables </a:t>
            </a:r>
            <a:endParaRPr lang="en-IN" sz="2400" dirty="0"/>
          </a:p>
        </p:txBody>
      </p:sp>
      <p:pic>
        <p:nvPicPr>
          <p:cNvPr id="7" name="Picture 6">
            <a:extLst>
              <a:ext uri="{FF2B5EF4-FFF2-40B4-BE49-F238E27FC236}">
                <a16:creationId xmlns:a16="http://schemas.microsoft.com/office/drawing/2014/main" id="{8C7AC07D-7F38-DE3E-38F0-AA913304F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4584" y="2254290"/>
            <a:ext cx="3987607" cy="2667000"/>
          </a:xfrm>
          <a:prstGeom prst="rect">
            <a:avLst/>
          </a:prstGeom>
        </p:spPr>
      </p:pic>
      <p:pic>
        <p:nvPicPr>
          <p:cNvPr id="9" name="Picture 8">
            <a:extLst>
              <a:ext uri="{FF2B5EF4-FFF2-40B4-BE49-F238E27FC236}">
                <a16:creationId xmlns:a16="http://schemas.microsoft.com/office/drawing/2014/main" id="{EF7B878F-3AF3-6F2C-DB79-04B45AFD0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09" y="1757065"/>
            <a:ext cx="4647391" cy="3805535"/>
          </a:xfrm>
          <a:prstGeom prst="rect">
            <a:avLst/>
          </a:prstGeom>
        </p:spPr>
      </p:pic>
    </p:spTree>
    <p:extLst>
      <p:ext uri="{BB962C8B-B14F-4D97-AF65-F5344CB8AC3E}">
        <p14:creationId xmlns:p14="http://schemas.microsoft.com/office/powerpoint/2010/main" val="10493941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1047</Words>
  <Application>Microsoft Office PowerPoint</Application>
  <PresentationFormat>On-screen Show (4:3)</PresentationFormat>
  <Paragraphs>68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Georgia</vt:lpstr>
      <vt:lpstr>Gill Sans MT</vt:lpstr>
      <vt:lpstr>Helvetica Neue</vt:lpstr>
      <vt:lpstr>Segoe UI</vt:lpstr>
      <vt:lpstr>Times New Roman</vt:lpstr>
      <vt:lpstr>Wingdings</vt:lpstr>
      <vt:lpstr>Gallery</vt:lpstr>
      <vt:lpstr>Fake News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Project</dc:title>
  <dc:creator>Lenovo</dc:creator>
  <cp:lastModifiedBy>Madhurima Srivastava</cp:lastModifiedBy>
  <cp:revision>1</cp:revision>
  <dcterms:created xsi:type="dcterms:W3CDTF">2006-08-16T00:00:00Z</dcterms:created>
  <dcterms:modified xsi:type="dcterms:W3CDTF">2023-01-08T15:42:25Z</dcterms:modified>
</cp:coreProperties>
</file>