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2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118F9-B420-41E7-8F20-3199C90F4DA5}" type="datetimeFigureOut">
              <a:rPr lang="en-IN" smtClean="0"/>
              <a:t>08-10-2022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C215C-8B58-4ACF-AFD0-2B00A4AFB1E9}" type="slidenum">
              <a:rPr lang="en-IN" smtClean="0"/>
              <a:t>‹#›</a:t>
            </a:fld>
            <a:endParaRPr lang="en-IN" dirty="0"/>
          </a:p>
        </p:txBody>
      </p:sp>
    </p:spTree>
    <p:extLst>
      <p:ext uri="{BB962C8B-B14F-4D97-AF65-F5344CB8AC3E}">
        <p14:creationId xmlns:p14="http://schemas.microsoft.com/office/powerpoint/2010/main" val="3072093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E85C215C-8B58-4ACF-AFD0-2B00A4AFB1E9}" type="slidenum">
              <a:rPr lang="en-IN" smtClean="0"/>
              <a:t>4</a:t>
            </a:fld>
            <a:endParaRPr lang="en-IN" dirty="0"/>
          </a:p>
        </p:txBody>
      </p:sp>
    </p:spTree>
    <p:extLst>
      <p:ext uri="{BB962C8B-B14F-4D97-AF65-F5344CB8AC3E}">
        <p14:creationId xmlns:p14="http://schemas.microsoft.com/office/powerpoint/2010/main" val="105431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6601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7652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9123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002759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86163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8532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36560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56228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0929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326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52689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4242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965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029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8065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1840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244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10/8/2022</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7924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7080-295F-7A08-9A59-670A8F1CADE2}"/>
              </a:ext>
            </a:extLst>
          </p:cNvPr>
          <p:cNvSpPr>
            <a:spLocks noGrp="1"/>
          </p:cNvSpPr>
          <p:nvPr>
            <p:ph type="ctrTitle"/>
          </p:nvPr>
        </p:nvSpPr>
        <p:spPr>
          <a:xfrm>
            <a:off x="866442" y="2514600"/>
            <a:ext cx="6620968" cy="2262782"/>
          </a:xfrm>
        </p:spPr>
        <p:txBody>
          <a:bodyPr/>
          <a:lstStyle/>
          <a:p>
            <a:br>
              <a:rPr lang="en-US" sz="4400" b="1" dirty="0"/>
            </a:br>
            <a:endParaRPr lang="en-IN" dirty="0"/>
          </a:p>
        </p:txBody>
      </p:sp>
      <p:sp>
        <p:nvSpPr>
          <p:cNvPr id="3" name="Subtitle 2">
            <a:extLst>
              <a:ext uri="{FF2B5EF4-FFF2-40B4-BE49-F238E27FC236}">
                <a16:creationId xmlns:a16="http://schemas.microsoft.com/office/drawing/2014/main" id="{8940E331-5B04-0C78-6635-0FBB7F851DD1}"/>
              </a:ext>
            </a:extLst>
          </p:cNvPr>
          <p:cNvSpPr>
            <a:spLocks noGrp="1"/>
          </p:cNvSpPr>
          <p:nvPr>
            <p:ph type="subTitle" idx="1"/>
          </p:nvPr>
        </p:nvSpPr>
        <p:spPr>
          <a:xfrm>
            <a:off x="609600" y="2083890"/>
            <a:ext cx="6620968" cy="861420"/>
          </a:xfrm>
        </p:spPr>
        <p:txBody>
          <a:bodyPr>
            <a:normAutofit/>
          </a:bodyPr>
          <a:lstStyle/>
          <a:p>
            <a:r>
              <a:rPr lang="en-IN" sz="2800" b="1" dirty="0"/>
              <a:t>House Price project</a:t>
            </a:r>
          </a:p>
        </p:txBody>
      </p:sp>
      <p:pic>
        <p:nvPicPr>
          <p:cNvPr id="5" name="Picture 4">
            <a:extLst>
              <a:ext uri="{FF2B5EF4-FFF2-40B4-BE49-F238E27FC236}">
                <a16:creationId xmlns:a16="http://schemas.microsoft.com/office/drawing/2014/main" id="{1AE9912F-E8E0-C514-565E-B8765344E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86383"/>
            <a:ext cx="3657600" cy="1066667"/>
          </a:xfrm>
          <a:prstGeom prst="rect">
            <a:avLst/>
          </a:prstGeom>
        </p:spPr>
      </p:pic>
      <p:graphicFrame>
        <p:nvGraphicFramePr>
          <p:cNvPr id="6" name="Table 6">
            <a:extLst>
              <a:ext uri="{FF2B5EF4-FFF2-40B4-BE49-F238E27FC236}">
                <a16:creationId xmlns:a16="http://schemas.microsoft.com/office/drawing/2014/main" id="{B15594C1-B534-5461-81A1-9B32527A318F}"/>
              </a:ext>
            </a:extLst>
          </p:cNvPr>
          <p:cNvGraphicFramePr>
            <a:graphicFrameLocks noGrp="1"/>
          </p:cNvGraphicFramePr>
          <p:nvPr>
            <p:extLst>
              <p:ext uri="{D42A27DB-BD31-4B8C-83A1-F6EECF244321}">
                <p14:modId xmlns:p14="http://schemas.microsoft.com/office/powerpoint/2010/main" val="3439735367"/>
              </p:ext>
            </p:extLst>
          </p:nvPr>
        </p:nvGraphicFramePr>
        <p:xfrm>
          <a:off x="3048000" y="5357217"/>
          <a:ext cx="5791200" cy="1188720"/>
        </p:xfrm>
        <a:graphic>
          <a:graphicData uri="http://schemas.openxmlformats.org/drawingml/2006/table">
            <a:tbl>
              <a:tblPr firstRow="1" bandRow="1">
                <a:tableStyleId>{5C22544A-7EE6-4342-B048-85BDC9FD1C3A}</a:tableStyleId>
              </a:tblPr>
              <a:tblGrid>
                <a:gridCol w="5791200">
                  <a:extLst>
                    <a:ext uri="{9D8B030D-6E8A-4147-A177-3AD203B41FA5}">
                      <a16:colId xmlns:a16="http://schemas.microsoft.com/office/drawing/2014/main" val="35300871"/>
                    </a:ext>
                  </a:extLst>
                </a:gridCol>
              </a:tblGrid>
              <a:tr h="861420">
                <a:tc>
                  <a:txBody>
                    <a:bodyPr/>
                    <a:lstStyle/>
                    <a:p>
                      <a:r>
                        <a:rPr lang="en-IN" dirty="0"/>
                        <a:t>Submitted By-</a:t>
                      </a:r>
                    </a:p>
                    <a:p>
                      <a:endParaRPr lang="en-IN" dirty="0"/>
                    </a:p>
                    <a:p>
                      <a:r>
                        <a:rPr lang="en-IN" dirty="0"/>
                        <a:t>Madhurima Srivastava</a:t>
                      </a:r>
                    </a:p>
                    <a:p>
                      <a:r>
                        <a:rPr lang="en-IN" dirty="0"/>
                        <a:t>Batch no-1843(internship 30)</a:t>
                      </a:r>
                    </a:p>
                  </a:txBody>
                  <a:tcPr/>
                </a:tc>
                <a:extLst>
                  <a:ext uri="{0D108BD9-81ED-4DB2-BD59-A6C34878D82A}">
                    <a16:rowId xmlns:a16="http://schemas.microsoft.com/office/drawing/2014/main" val="357340869"/>
                  </a:ext>
                </a:extLst>
              </a:tr>
            </a:tbl>
          </a:graphicData>
        </a:graphic>
      </p:graphicFrame>
    </p:spTree>
    <p:extLst>
      <p:ext uri="{BB962C8B-B14F-4D97-AF65-F5344CB8AC3E}">
        <p14:creationId xmlns:p14="http://schemas.microsoft.com/office/powerpoint/2010/main" val="2638459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8A8A-6F28-699F-B99F-6B1AE760B07A}"/>
              </a:ext>
            </a:extLst>
          </p:cNvPr>
          <p:cNvSpPr>
            <a:spLocks noGrp="1"/>
          </p:cNvSpPr>
          <p:nvPr>
            <p:ph type="title"/>
          </p:nvPr>
        </p:nvSpPr>
        <p:spPr>
          <a:xfrm>
            <a:off x="484710" y="152400"/>
            <a:ext cx="7055380" cy="457194"/>
          </a:xfrm>
        </p:spPr>
        <p:txBody>
          <a:bodyPr/>
          <a:lstStyle/>
          <a:p>
            <a:r>
              <a:rPr lang="en-US" sz="2000" b="1" dirty="0"/>
              <a:t>Assumption while  Outlier treatment  and other graph</a:t>
            </a:r>
            <a:br>
              <a:rPr lang="en-US" sz="4400" b="1" dirty="0"/>
            </a:br>
            <a:endParaRPr lang="en-IN" dirty="0"/>
          </a:p>
        </p:txBody>
      </p:sp>
      <p:sp>
        <p:nvSpPr>
          <p:cNvPr id="3" name="Content Placeholder 2">
            <a:extLst>
              <a:ext uri="{FF2B5EF4-FFF2-40B4-BE49-F238E27FC236}">
                <a16:creationId xmlns:a16="http://schemas.microsoft.com/office/drawing/2014/main" id="{A81F5023-47B4-B6D0-ACA2-1561D6B13111}"/>
              </a:ext>
            </a:extLst>
          </p:cNvPr>
          <p:cNvSpPr>
            <a:spLocks noGrp="1"/>
          </p:cNvSpPr>
          <p:nvPr>
            <p:ph idx="1"/>
          </p:nvPr>
        </p:nvSpPr>
        <p:spPr>
          <a:xfrm>
            <a:off x="4572000" y="4038600"/>
            <a:ext cx="4188822" cy="2514600"/>
          </a:xfrm>
        </p:spPr>
        <p:txBody>
          <a:bodyPr>
            <a:normAutofit fontScale="70000" lnSpcReduction="20000"/>
          </a:bodyPr>
          <a:lstStyle/>
          <a:p>
            <a:endParaRPr lang="en-US" dirty="0"/>
          </a:p>
          <a:p>
            <a:r>
              <a:rPr lang="en-US" dirty="0"/>
              <a:t>I have seen couple of columns outlier status and </a:t>
            </a:r>
            <a:r>
              <a:rPr lang="en-US" dirty="0" err="1"/>
              <a:t>i</a:t>
            </a:r>
            <a:r>
              <a:rPr lang="en-US" dirty="0"/>
              <a:t> have found that a few of these columns have extreme values but those are very close of upper whisker and a few of the cols have more extreme values but looking at the nature of those cols it is possible to have them in the data because depends on area other things will vary. Thus I am not removing outlier but will do scaling and apply robust scaler to minimize the impact of outlier on the model</a:t>
            </a:r>
          </a:p>
          <a:p>
            <a:endParaRPr lang="en-IN" dirty="0"/>
          </a:p>
        </p:txBody>
      </p:sp>
      <p:pic>
        <p:nvPicPr>
          <p:cNvPr id="4" name="Picture 3">
            <a:extLst>
              <a:ext uri="{FF2B5EF4-FFF2-40B4-BE49-F238E27FC236}">
                <a16:creationId xmlns:a16="http://schemas.microsoft.com/office/drawing/2014/main" id="{A3E1EE25-1385-55B0-7A7E-45170E366D20}"/>
              </a:ext>
            </a:extLst>
          </p:cNvPr>
          <p:cNvPicPr>
            <a:picLocks noChangeAspect="1"/>
          </p:cNvPicPr>
          <p:nvPr/>
        </p:nvPicPr>
        <p:blipFill>
          <a:blip r:embed="rId2"/>
          <a:stretch>
            <a:fillRect/>
          </a:stretch>
        </p:blipFill>
        <p:spPr>
          <a:xfrm>
            <a:off x="383178" y="1066799"/>
            <a:ext cx="3807822" cy="5181607"/>
          </a:xfrm>
          <a:prstGeom prst="rect">
            <a:avLst/>
          </a:prstGeom>
        </p:spPr>
      </p:pic>
      <p:pic>
        <p:nvPicPr>
          <p:cNvPr id="5" name="Picture 4">
            <a:extLst>
              <a:ext uri="{FF2B5EF4-FFF2-40B4-BE49-F238E27FC236}">
                <a16:creationId xmlns:a16="http://schemas.microsoft.com/office/drawing/2014/main" id="{A6C832ED-F277-FA05-7D1B-56A8A4EC0D17}"/>
              </a:ext>
            </a:extLst>
          </p:cNvPr>
          <p:cNvPicPr>
            <a:picLocks noChangeAspect="1"/>
          </p:cNvPicPr>
          <p:nvPr/>
        </p:nvPicPr>
        <p:blipFill rotWithShape="1">
          <a:blip r:embed="rId3"/>
          <a:srcRect l="21621" t="20090" r="40930" b="38839"/>
          <a:stretch/>
        </p:blipFill>
        <p:spPr>
          <a:xfrm>
            <a:off x="4343400" y="1066799"/>
            <a:ext cx="4417422" cy="2743201"/>
          </a:xfrm>
          <a:prstGeom prst="rect">
            <a:avLst/>
          </a:prstGeom>
        </p:spPr>
      </p:pic>
    </p:spTree>
    <p:extLst>
      <p:ext uri="{BB962C8B-B14F-4D97-AF65-F5344CB8AC3E}">
        <p14:creationId xmlns:p14="http://schemas.microsoft.com/office/powerpoint/2010/main" val="167869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BE95-FE65-671B-18C6-7F9C7A50A839}"/>
              </a:ext>
            </a:extLst>
          </p:cNvPr>
          <p:cNvSpPr>
            <a:spLocks noGrp="1"/>
          </p:cNvSpPr>
          <p:nvPr>
            <p:ph type="title"/>
          </p:nvPr>
        </p:nvSpPr>
        <p:spPr>
          <a:xfrm>
            <a:off x="484710" y="452718"/>
            <a:ext cx="2944290" cy="537882"/>
          </a:xfrm>
        </p:spPr>
        <p:txBody>
          <a:bodyPr/>
          <a:lstStyle/>
          <a:p>
            <a:r>
              <a:rPr lang="en-US" sz="2800" b="1" dirty="0"/>
              <a:t>Correlation plot</a:t>
            </a:r>
            <a:br>
              <a:rPr lang="en-US" sz="4400" b="1" dirty="0"/>
            </a:br>
            <a:endParaRPr lang="en-IN" dirty="0"/>
          </a:p>
        </p:txBody>
      </p:sp>
      <p:sp>
        <p:nvSpPr>
          <p:cNvPr id="3" name="Content Placeholder 2">
            <a:extLst>
              <a:ext uri="{FF2B5EF4-FFF2-40B4-BE49-F238E27FC236}">
                <a16:creationId xmlns:a16="http://schemas.microsoft.com/office/drawing/2014/main" id="{0AA491A3-F6D0-8E52-8BAC-377D4B32B8D5}"/>
              </a:ext>
            </a:extLst>
          </p:cNvPr>
          <p:cNvSpPr>
            <a:spLocks noGrp="1"/>
          </p:cNvSpPr>
          <p:nvPr>
            <p:ph idx="1"/>
          </p:nvPr>
        </p:nvSpPr>
        <p:spPr>
          <a:xfrm>
            <a:off x="152400" y="5791200"/>
            <a:ext cx="8485268" cy="685806"/>
          </a:xfrm>
        </p:spPr>
        <p:txBody>
          <a:bodyPr>
            <a:normAutofit fontScale="70000" lnSpcReduction="20000"/>
          </a:bodyPr>
          <a:lstStyle/>
          <a:p>
            <a:r>
              <a:rPr lang="en-US" dirty="0"/>
              <a:t>I have checked the columns which are adding value to predict the sale price and remove those which </a:t>
            </a:r>
            <a:r>
              <a:rPr lang="en-US" dirty="0" err="1"/>
              <a:t>arenot</a:t>
            </a:r>
            <a:r>
              <a:rPr lang="en-US" dirty="0"/>
              <a:t> </a:t>
            </a:r>
            <a:r>
              <a:rPr lang="en-US" dirty="0" err="1"/>
              <a:t>contibuting</a:t>
            </a:r>
            <a:r>
              <a:rPr lang="en-US" dirty="0"/>
              <a:t> to predict the sales values much, so we can remove columns like are </a:t>
            </a:r>
            <a:r>
              <a:rPr lang="en-US" dirty="0" err="1"/>
              <a:t>Lowqualfinsf,enclosedporch</a:t>
            </a:r>
            <a:r>
              <a:rPr lang="en-US" dirty="0"/>
              <a:t>, 3ssnporch, </a:t>
            </a:r>
            <a:r>
              <a:rPr lang="en-US" dirty="0" err="1"/>
              <a:t>mosold</a:t>
            </a:r>
            <a:r>
              <a:rPr lang="en-US" dirty="0"/>
              <a:t>, </a:t>
            </a:r>
            <a:r>
              <a:rPr lang="en-US" dirty="0" err="1"/>
              <a:t>miscval</a:t>
            </a:r>
            <a:r>
              <a:rPr lang="en-US" dirty="0"/>
              <a:t>, </a:t>
            </a:r>
            <a:r>
              <a:rPr lang="en-US" dirty="0" err="1"/>
              <a:t>screenporch</a:t>
            </a:r>
            <a:r>
              <a:rPr lang="en-US" dirty="0"/>
              <a:t>.</a:t>
            </a:r>
          </a:p>
          <a:p>
            <a:endParaRPr lang="en-IN" dirty="0"/>
          </a:p>
        </p:txBody>
      </p:sp>
      <p:pic>
        <p:nvPicPr>
          <p:cNvPr id="4" name="Picture 3">
            <a:extLst>
              <a:ext uri="{FF2B5EF4-FFF2-40B4-BE49-F238E27FC236}">
                <a16:creationId xmlns:a16="http://schemas.microsoft.com/office/drawing/2014/main" id="{DBF6953F-8125-6C16-4FB6-A698635D33FE}"/>
              </a:ext>
            </a:extLst>
          </p:cNvPr>
          <p:cNvPicPr>
            <a:picLocks noChangeAspect="1"/>
          </p:cNvPicPr>
          <p:nvPr/>
        </p:nvPicPr>
        <p:blipFill rotWithShape="1">
          <a:blip r:embed="rId2"/>
          <a:srcRect l="21821" t="28126" r="18141" b="5624"/>
          <a:stretch/>
        </p:blipFill>
        <p:spPr>
          <a:xfrm>
            <a:off x="277732" y="1066800"/>
            <a:ext cx="7811589" cy="4419600"/>
          </a:xfrm>
          <a:prstGeom prst="rect">
            <a:avLst/>
          </a:prstGeom>
        </p:spPr>
      </p:pic>
    </p:spTree>
    <p:extLst>
      <p:ext uri="{BB962C8B-B14F-4D97-AF65-F5344CB8AC3E}">
        <p14:creationId xmlns:p14="http://schemas.microsoft.com/office/powerpoint/2010/main" val="126643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A60E-4E6F-3FDC-55EF-C11067AB992A}"/>
              </a:ext>
            </a:extLst>
          </p:cNvPr>
          <p:cNvSpPr>
            <a:spLocks noGrp="1"/>
          </p:cNvSpPr>
          <p:nvPr>
            <p:ph type="title"/>
          </p:nvPr>
        </p:nvSpPr>
        <p:spPr>
          <a:xfrm>
            <a:off x="484710" y="452718"/>
            <a:ext cx="3782490" cy="461060"/>
          </a:xfrm>
        </p:spPr>
        <p:txBody>
          <a:bodyPr/>
          <a:lstStyle/>
          <a:p>
            <a:r>
              <a:rPr lang="en-US" sz="2800" b="1" dirty="0"/>
              <a:t>Skewness correction</a:t>
            </a:r>
            <a:endParaRPr lang="en-IN" sz="2800" dirty="0"/>
          </a:p>
        </p:txBody>
      </p:sp>
      <p:sp>
        <p:nvSpPr>
          <p:cNvPr id="4" name="TextBox 3">
            <a:extLst>
              <a:ext uri="{FF2B5EF4-FFF2-40B4-BE49-F238E27FC236}">
                <a16:creationId xmlns:a16="http://schemas.microsoft.com/office/drawing/2014/main" id="{863CA66F-9D48-6BB4-1E39-717A23435C9E}"/>
              </a:ext>
            </a:extLst>
          </p:cNvPr>
          <p:cNvSpPr txBox="1"/>
          <p:nvPr/>
        </p:nvSpPr>
        <p:spPr>
          <a:xfrm>
            <a:off x="459310" y="1252519"/>
            <a:ext cx="2930436" cy="461665"/>
          </a:xfrm>
          <a:prstGeom prst="rect">
            <a:avLst/>
          </a:prstGeom>
          <a:noFill/>
        </p:spPr>
        <p:txBody>
          <a:bodyPr wrap="square" rtlCol="0">
            <a:spAutoFit/>
          </a:bodyPr>
          <a:lstStyle/>
          <a:p>
            <a:r>
              <a:rPr lang="en-US" sz="2400" b="1" dirty="0"/>
              <a:t>Skewness</a:t>
            </a:r>
          </a:p>
        </p:txBody>
      </p:sp>
      <p:pic>
        <p:nvPicPr>
          <p:cNvPr id="5" name="Content Placeholder 4">
            <a:extLst>
              <a:ext uri="{FF2B5EF4-FFF2-40B4-BE49-F238E27FC236}">
                <a16:creationId xmlns:a16="http://schemas.microsoft.com/office/drawing/2014/main" id="{4BD5CD9E-22FE-19DD-E2EA-17B3C875E3D8}"/>
              </a:ext>
            </a:extLst>
          </p:cNvPr>
          <p:cNvPicPr>
            <a:picLocks noGrp="1" noChangeAspect="1"/>
          </p:cNvPicPr>
          <p:nvPr>
            <p:ph idx="1"/>
          </p:nvPr>
        </p:nvPicPr>
        <p:blipFill rotWithShape="1">
          <a:blip r:embed="rId2"/>
          <a:srcRect l="22525" t="24375" r="49665" b="13125"/>
          <a:stretch/>
        </p:blipFill>
        <p:spPr>
          <a:xfrm>
            <a:off x="484710" y="1828800"/>
            <a:ext cx="3477690" cy="4576482"/>
          </a:xfrm>
          <a:prstGeom prst="rect">
            <a:avLst/>
          </a:prstGeom>
        </p:spPr>
      </p:pic>
      <p:sp>
        <p:nvSpPr>
          <p:cNvPr id="7" name="TextBox 6">
            <a:extLst>
              <a:ext uri="{FF2B5EF4-FFF2-40B4-BE49-F238E27FC236}">
                <a16:creationId xmlns:a16="http://schemas.microsoft.com/office/drawing/2014/main" id="{F67E3A05-F061-4E17-B373-893FB1E5A9CA}"/>
              </a:ext>
            </a:extLst>
          </p:cNvPr>
          <p:cNvSpPr txBox="1"/>
          <p:nvPr/>
        </p:nvSpPr>
        <p:spPr>
          <a:xfrm>
            <a:off x="5168533" y="496895"/>
            <a:ext cx="2930436" cy="369332"/>
          </a:xfrm>
          <a:prstGeom prst="rect">
            <a:avLst/>
          </a:prstGeom>
          <a:noFill/>
        </p:spPr>
        <p:txBody>
          <a:bodyPr wrap="square" rtlCol="0">
            <a:spAutoFit/>
          </a:bodyPr>
          <a:lstStyle/>
          <a:p>
            <a:r>
              <a:rPr lang="en-US" b="1" dirty="0"/>
              <a:t>Correction method</a:t>
            </a:r>
          </a:p>
        </p:txBody>
      </p:sp>
      <p:pic>
        <p:nvPicPr>
          <p:cNvPr id="8" name="Picture 7">
            <a:extLst>
              <a:ext uri="{FF2B5EF4-FFF2-40B4-BE49-F238E27FC236}">
                <a16:creationId xmlns:a16="http://schemas.microsoft.com/office/drawing/2014/main" id="{96255776-80BC-A20D-364D-6D38668D5C57}"/>
              </a:ext>
            </a:extLst>
          </p:cNvPr>
          <p:cNvPicPr>
            <a:picLocks noChangeAspect="1"/>
          </p:cNvPicPr>
          <p:nvPr/>
        </p:nvPicPr>
        <p:blipFill rotWithShape="1">
          <a:blip r:embed="rId3"/>
          <a:srcRect l="22022" t="44731" r="38923" b="25447"/>
          <a:stretch/>
        </p:blipFill>
        <p:spPr>
          <a:xfrm>
            <a:off x="4191001" y="958560"/>
            <a:ext cx="4648200" cy="3156240"/>
          </a:xfrm>
          <a:prstGeom prst="rect">
            <a:avLst/>
          </a:prstGeom>
        </p:spPr>
      </p:pic>
      <p:sp>
        <p:nvSpPr>
          <p:cNvPr id="10" name="TextBox 9">
            <a:extLst>
              <a:ext uri="{FF2B5EF4-FFF2-40B4-BE49-F238E27FC236}">
                <a16:creationId xmlns:a16="http://schemas.microsoft.com/office/drawing/2014/main" id="{4FFD2B03-2425-064C-0930-A41576F0C5FF}"/>
              </a:ext>
            </a:extLst>
          </p:cNvPr>
          <p:cNvSpPr txBox="1"/>
          <p:nvPr/>
        </p:nvSpPr>
        <p:spPr>
          <a:xfrm>
            <a:off x="4114800" y="4207133"/>
            <a:ext cx="4841240" cy="2308324"/>
          </a:xfrm>
          <a:prstGeom prst="rect">
            <a:avLst/>
          </a:prstGeom>
          <a:noFill/>
        </p:spPr>
        <p:txBody>
          <a:bodyPr wrap="square">
            <a:spAutoFit/>
          </a:bodyPr>
          <a:lstStyle/>
          <a:p>
            <a:r>
              <a:rPr lang="en-US" b="0" i="0" dirty="0">
                <a:solidFill>
                  <a:schemeClr val="tx1">
                    <a:lumMod val="95000"/>
                  </a:schemeClr>
                </a:solidFill>
                <a:effectLst/>
                <a:latin typeface="Helvetica Neue"/>
              </a:rPr>
              <a:t>We seen earlier that numerical columns are skewed so to correct that </a:t>
            </a:r>
            <a:r>
              <a:rPr lang="en-US" b="0" i="0" dirty="0" err="1">
                <a:solidFill>
                  <a:schemeClr val="tx1">
                    <a:lumMod val="95000"/>
                  </a:schemeClr>
                </a:solidFill>
                <a:effectLst/>
                <a:latin typeface="Helvetica Neue"/>
              </a:rPr>
              <a:t>i</a:t>
            </a:r>
            <a:r>
              <a:rPr lang="en-US" b="0" i="0" dirty="0">
                <a:solidFill>
                  <a:schemeClr val="tx1">
                    <a:lumMod val="95000"/>
                  </a:schemeClr>
                </a:solidFill>
                <a:effectLst/>
                <a:latin typeface="Helvetica Neue"/>
              </a:rPr>
              <a:t> have applied cube root on entire data numeric data and found that except </a:t>
            </a:r>
            <a:r>
              <a:rPr lang="en-US" b="0" i="0" dirty="0" err="1">
                <a:solidFill>
                  <a:schemeClr val="tx1">
                    <a:lumMod val="95000"/>
                  </a:schemeClr>
                </a:solidFill>
                <a:effectLst/>
                <a:latin typeface="Helvetica Neue"/>
              </a:rPr>
              <a:t>lotarea</a:t>
            </a:r>
            <a:r>
              <a:rPr lang="en-US" b="0" i="0" dirty="0">
                <a:solidFill>
                  <a:schemeClr val="tx1">
                    <a:lumMod val="95000"/>
                  </a:schemeClr>
                </a:solidFill>
                <a:effectLst/>
                <a:latin typeface="Helvetica Neue"/>
              </a:rPr>
              <a:t> and </a:t>
            </a:r>
            <a:r>
              <a:rPr lang="en-US" b="0" i="0" dirty="0" err="1">
                <a:solidFill>
                  <a:schemeClr val="tx1">
                    <a:lumMod val="95000"/>
                  </a:schemeClr>
                </a:solidFill>
                <a:effectLst/>
                <a:latin typeface="Helvetica Neue"/>
              </a:rPr>
              <a:t>MasVnrArea</a:t>
            </a:r>
            <a:r>
              <a:rPr lang="en-US" b="0" i="0" dirty="0">
                <a:solidFill>
                  <a:schemeClr val="tx1">
                    <a:lumMod val="95000"/>
                  </a:schemeClr>
                </a:solidFill>
                <a:effectLst/>
                <a:latin typeface="Helvetica Neue"/>
              </a:rPr>
              <a:t> skewness got corrected. have applied </a:t>
            </a:r>
            <a:r>
              <a:rPr lang="en-US" b="0" i="0" dirty="0" err="1">
                <a:solidFill>
                  <a:schemeClr val="tx1">
                    <a:lumMod val="95000"/>
                  </a:schemeClr>
                </a:solidFill>
                <a:effectLst/>
                <a:latin typeface="Helvetica Neue"/>
              </a:rPr>
              <a:t>boxcox</a:t>
            </a:r>
            <a:r>
              <a:rPr lang="en-US" b="0" i="0" dirty="0">
                <a:solidFill>
                  <a:schemeClr val="tx1">
                    <a:lumMod val="95000"/>
                  </a:schemeClr>
                </a:solidFill>
                <a:effectLst/>
                <a:latin typeface="Helvetica Neue"/>
              </a:rPr>
              <a:t> and sqrt on these two col respectively for correct the skewness. now we have data set with removed skewness</a:t>
            </a:r>
            <a:endParaRPr lang="en-US" dirty="0">
              <a:solidFill>
                <a:schemeClr val="tx1">
                  <a:lumMod val="95000"/>
                </a:schemeClr>
              </a:solidFill>
            </a:endParaRPr>
          </a:p>
        </p:txBody>
      </p:sp>
    </p:spTree>
    <p:extLst>
      <p:ext uri="{BB962C8B-B14F-4D97-AF65-F5344CB8AC3E}">
        <p14:creationId xmlns:p14="http://schemas.microsoft.com/office/powerpoint/2010/main" val="106152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16B9-AC3A-F1A5-08B0-3E0AED17EBD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7263C99-8D99-97A4-454C-0A4185B84618}"/>
              </a:ext>
            </a:extLst>
          </p:cNvPr>
          <p:cNvPicPr>
            <a:picLocks noGrp="1" noChangeAspect="1"/>
          </p:cNvPicPr>
          <p:nvPr>
            <p:ph idx="1"/>
          </p:nvPr>
        </p:nvPicPr>
        <p:blipFill rotWithShape="1">
          <a:blip r:embed="rId2"/>
          <a:srcRect l="22525" t="45446" r="34003" b="7411"/>
          <a:stretch/>
        </p:blipFill>
        <p:spPr>
          <a:xfrm>
            <a:off x="145210" y="416957"/>
            <a:ext cx="8534400" cy="3276600"/>
          </a:xfrm>
          <a:prstGeom prst="rect">
            <a:avLst/>
          </a:prstGeom>
        </p:spPr>
      </p:pic>
      <p:sp>
        <p:nvSpPr>
          <p:cNvPr id="6" name="TextBox 5">
            <a:extLst>
              <a:ext uri="{FF2B5EF4-FFF2-40B4-BE49-F238E27FC236}">
                <a16:creationId xmlns:a16="http://schemas.microsoft.com/office/drawing/2014/main" id="{88D61D07-BBE0-49C8-5A72-78779F7FE80F}"/>
              </a:ext>
            </a:extLst>
          </p:cNvPr>
          <p:cNvSpPr txBox="1"/>
          <p:nvPr/>
        </p:nvSpPr>
        <p:spPr>
          <a:xfrm>
            <a:off x="228600" y="3810000"/>
            <a:ext cx="8686800" cy="2585323"/>
          </a:xfrm>
          <a:prstGeom prst="rect">
            <a:avLst/>
          </a:prstGeom>
          <a:noFill/>
        </p:spPr>
        <p:txBody>
          <a:bodyPr wrap="square">
            <a:spAutoFit/>
          </a:bodyPr>
          <a:lstStyle/>
          <a:p>
            <a:r>
              <a:rPr lang="en-US" dirty="0"/>
              <a:t>Data is ready for modeling, in this part  data is being separated into X and y and further training and testing.</a:t>
            </a:r>
          </a:p>
          <a:p>
            <a:endParaRPr lang="en-US" dirty="0"/>
          </a:p>
          <a:p>
            <a:r>
              <a:rPr lang="en-US" dirty="0"/>
              <a:t>Since we have different scaled vales columns in the dataset. I have applied robust transformer to scale the data considering there are some outlier in the dataset and robust scaler is not effected by them</a:t>
            </a:r>
          </a:p>
          <a:p>
            <a:endParaRPr lang="en-US" dirty="0"/>
          </a:p>
          <a:p>
            <a:r>
              <a:rPr lang="en-US" dirty="0"/>
              <a:t>Checking the shape of the training and test data so ensure that separation happened and no error</a:t>
            </a:r>
          </a:p>
        </p:txBody>
      </p:sp>
      <p:sp>
        <p:nvSpPr>
          <p:cNvPr id="8" name="TextBox 7">
            <a:extLst>
              <a:ext uri="{FF2B5EF4-FFF2-40B4-BE49-F238E27FC236}">
                <a16:creationId xmlns:a16="http://schemas.microsoft.com/office/drawing/2014/main" id="{24B4579E-4483-4208-6739-169C130A598B}"/>
              </a:ext>
            </a:extLst>
          </p:cNvPr>
          <p:cNvSpPr txBox="1"/>
          <p:nvPr/>
        </p:nvSpPr>
        <p:spPr>
          <a:xfrm>
            <a:off x="381000" y="0"/>
            <a:ext cx="4993640" cy="369332"/>
          </a:xfrm>
          <a:prstGeom prst="rect">
            <a:avLst/>
          </a:prstGeom>
          <a:noFill/>
        </p:spPr>
        <p:txBody>
          <a:bodyPr wrap="square">
            <a:spAutoFit/>
          </a:bodyPr>
          <a:lstStyle/>
          <a:p>
            <a:r>
              <a:rPr lang="en-US" sz="1800" b="1" dirty="0"/>
              <a:t>Modeling part</a:t>
            </a:r>
          </a:p>
        </p:txBody>
      </p:sp>
    </p:spTree>
    <p:extLst>
      <p:ext uri="{BB962C8B-B14F-4D97-AF65-F5344CB8AC3E}">
        <p14:creationId xmlns:p14="http://schemas.microsoft.com/office/powerpoint/2010/main" val="342428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4029-A50C-ACF9-0C4C-A089E77C523C}"/>
              </a:ext>
            </a:extLst>
          </p:cNvPr>
          <p:cNvSpPr>
            <a:spLocks noGrp="1"/>
          </p:cNvSpPr>
          <p:nvPr>
            <p:ph type="title"/>
          </p:nvPr>
        </p:nvSpPr>
        <p:spPr>
          <a:xfrm>
            <a:off x="483974" y="274906"/>
            <a:ext cx="5002426" cy="487094"/>
          </a:xfrm>
        </p:spPr>
        <p:txBody>
          <a:bodyPr/>
          <a:lstStyle/>
          <a:p>
            <a:r>
              <a:rPr lang="en-US" sz="2400" b="1" dirty="0"/>
              <a:t>Machine learning algorithm</a:t>
            </a:r>
            <a:br>
              <a:rPr lang="en-US" sz="4400" b="1" dirty="0"/>
            </a:br>
            <a:endParaRPr lang="en-IN" dirty="0"/>
          </a:p>
        </p:txBody>
      </p:sp>
      <p:sp>
        <p:nvSpPr>
          <p:cNvPr id="3" name="Content Placeholder 2">
            <a:extLst>
              <a:ext uri="{FF2B5EF4-FFF2-40B4-BE49-F238E27FC236}">
                <a16:creationId xmlns:a16="http://schemas.microsoft.com/office/drawing/2014/main" id="{CE8584B5-DDA2-6865-104C-DEF777BBD0A0}"/>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54EEC251-5623-6326-BEF0-E1F3576E1F43}"/>
              </a:ext>
            </a:extLst>
          </p:cNvPr>
          <p:cNvPicPr>
            <a:picLocks noChangeAspect="1"/>
          </p:cNvPicPr>
          <p:nvPr/>
        </p:nvPicPr>
        <p:blipFill rotWithShape="1">
          <a:blip r:embed="rId2"/>
          <a:srcRect l="19513" t="27768" r="38722" b="6876"/>
          <a:stretch/>
        </p:blipFill>
        <p:spPr>
          <a:xfrm>
            <a:off x="156752" y="1066800"/>
            <a:ext cx="8530047" cy="5181606"/>
          </a:xfrm>
          <a:prstGeom prst="rect">
            <a:avLst/>
          </a:prstGeom>
        </p:spPr>
      </p:pic>
    </p:spTree>
    <p:extLst>
      <p:ext uri="{BB962C8B-B14F-4D97-AF65-F5344CB8AC3E}">
        <p14:creationId xmlns:p14="http://schemas.microsoft.com/office/powerpoint/2010/main" val="187704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7589-A357-C531-82C4-F006B9AA233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9522AD7-A5F7-4464-9F3B-351DFE4AA088}"/>
              </a:ext>
            </a:extLst>
          </p:cNvPr>
          <p:cNvSpPr>
            <a:spLocks noGrp="1"/>
          </p:cNvSpPr>
          <p:nvPr>
            <p:ph idx="1"/>
          </p:nvPr>
        </p:nvSpPr>
        <p:spPr>
          <a:xfrm>
            <a:off x="228600" y="2667000"/>
            <a:ext cx="8305800" cy="3581406"/>
          </a:xfrm>
        </p:spPr>
        <p:txBody>
          <a:bodyPr/>
          <a:lstStyle/>
          <a:p>
            <a:r>
              <a:rPr lang="en-US" b="0" i="0" dirty="0" err="1">
                <a:solidFill>
                  <a:schemeClr val="tx1">
                    <a:lumMod val="95000"/>
                  </a:schemeClr>
                </a:solidFill>
                <a:effectLst/>
                <a:latin typeface="Helvetica Neue"/>
              </a:rPr>
              <a:t>i</a:t>
            </a:r>
            <a:r>
              <a:rPr lang="en-US" b="0" i="0" dirty="0">
                <a:solidFill>
                  <a:schemeClr val="tx1">
                    <a:lumMod val="95000"/>
                  </a:schemeClr>
                </a:solidFill>
                <a:effectLst/>
                <a:latin typeface="Helvetica Neue"/>
              </a:rPr>
              <a:t> have applied 6 ML models to check which one is working good. out of all the ML models, </a:t>
            </a:r>
            <a:r>
              <a:rPr lang="en-US" b="0" i="0" dirty="0" err="1">
                <a:solidFill>
                  <a:schemeClr val="tx1">
                    <a:lumMod val="95000"/>
                  </a:schemeClr>
                </a:solidFill>
                <a:effectLst/>
                <a:latin typeface="Helvetica Neue"/>
              </a:rPr>
              <a:t>GradientBoostingRegressor</a:t>
            </a:r>
            <a:r>
              <a:rPr lang="en-US" b="0" i="0" dirty="0">
                <a:solidFill>
                  <a:schemeClr val="tx1">
                    <a:lumMod val="95000"/>
                  </a:schemeClr>
                </a:solidFill>
                <a:effectLst/>
                <a:latin typeface="Helvetica Neue"/>
              </a:rPr>
              <a:t> is working very well on this dataset. its r2_score is and </a:t>
            </a:r>
            <a:r>
              <a:rPr lang="en-US" b="0" i="0" dirty="0" err="1">
                <a:solidFill>
                  <a:schemeClr val="tx1">
                    <a:lumMod val="95000"/>
                  </a:schemeClr>
                </a:solidFill>
                <a:effectLst/>
                <a:latin typeface="Helvetica Neue"/>
              </a:rPr>
              <a:t>Mean_error</a:t>
            </a:r>
            <a:r>
              <a:rPr lang="en-US" b="0" i="0" dirty="0">
                <a:solidFill>
                  <a:schemeClr val="tx1">
                    <a:lumMod val="95000"/>
                  </a:schemeClr>
                </a:solidFill>
                <a:effectLst/>
                <a:latin typeface="Helvetica Neue"/>
              </a:rPr>
              <a:t> are good as compared to other </a:t>
            </a:r>
            <a:r>
              <a:rPr lang="en-US" b="0" i="0" dirty="0" err="1">
                <a:solidFill>
                  <a:schemeClr val="tx1">
                    <a:lumMod val="95000"/>
                  </a:schemeClr>
                </a:solidFill>
                <a:effectLst/>
                <a:latin typeface="Helvetica Neue"/>
              </a:rPr>
              <a:t>models.further</a:t>
            </a:r>
            <a:r>
              <a:rPr lang="en-US" b="0" i="0" dirty="0">
                <a:solidFill>
                  <a:schemeClr val="tx1">
                    <a:lumMod val="95000"/>
                  </a:schemeClr>
                </a:solidFill>
                <a:effectLst/>
                <a:latin typeface="Helvetica Neue"/>
              </a:rPr>
              <a:t>, </a:t>
            </a:r>
            <a:r>
              <a:rPr lang="en-US" b="0" i="0" dirty="0" err="1">
                <a:solidFill>
                  <a:schemeClr val="tx1">
                    <a:lumMod val="95000"/>
                  </a:schemeClr>
                </a:solidFill>
                <a:effectLst/>
                <a:latin typeface="Helvetica Neue"/>
              </a:rPr>
              <a:t>i</a:t>
            </a:r>
            <a:r>
              <a:rPr lang="en-US" b="0" i="0" dirty="0">
                <a:solidFill>
                  <a:schemeClr val="tx1">
                    <a:lumMod val="95000"/>
                  </a:schemeClr>
                </a:solidFill>
                <a:effectLst/>
                <a:latin typeface="Helvetica Neue"/>
              </a:rPr>
              <a:t> am going to use </a:t>
            </a:r>
            <a:r>
              <a:rPr lang="en-US" b="0" i="0" dirty="0" err="1">
                <a:solidFill>
                  <a:schemeClr val="tx1">
                    <a:lumMod val="95000"/>
                  </a:schemeClr>
                </a:solidFill>
                <a:effectLst/>
                <a:latin typeface="Helvetica Neue"/>
              </a:rPr>
              <a:t>GradientBoostingRegressor</a:t>
            </a:r>
            <a:r>
              <a:rPr lang="en-US" b="0" i="0" dirty="0">
                <a:solidFill>
                  <a:schemeClr val="tx1">
                    <a:lumMod val="95000"/>
                  </a:schemeClr>
                </a:solidFill>
                <a:effectLst/>
                <a:latin typeface="Helvetica Neue"/>
              </a:rPr>
              <a:t> model for hyper parameter tuning using grid search CV and then we will for </a:t>
            </a:r>
            <a:r>
              <a:rPr lang="en-US" b="0" i="0" dirty="0" err="1">
                <a:solidFill>
                  <a:schemeClr val="tx1">
                    <a:lumMod val="95000"/>
                  </a:schemeClr>
                </a:solidFill>
                <a:effectLst/>
                <a:latin typeface="Helvetica Neue"/>
              </a:rPr>
              <a:t>for</a:t>
            </a:r>
            <a:r>
              <a:rPr lang="en-US" b="0" i="0" dirty="0">
                <a:solidFill>
                  <a:schemeClr val="tx1">
                    <a:lumMod val="95000"/>
                  </a:schemeClr>
                </a:solidFill>
                <a:effectLst/>
                <a:latin typeface="Helvetica Neue"/>
              </a:rPr>
              <a:t> cross validation. once it is done will test out actual test data</a:t>
            </a:r>
            <a:endParaRPr lang="en-US" dirty="0">
              <a:solidFill>
                <a:schemeClr val="tx1">
                  <a:lumMod val="95000"/>
                </a:schemeClr>
              </a:solidFill>
            </a:endParaRPr>
          </a:p>
          <a:p>
            <a:endParaRPr lang="en-IN" dirty="0"/>
          </a:p>
        </p:txBody>
      </p:sp>
      <p:pic>
        <p:nvPicPr>
          <p:cNvPr id="4" name="Picture 3">
            <a:extLst>
              <a:ext uri="{FF2B5EF4-FFF2-40B4-BE49-F238E27FC236}">
                <a16:creationId xmlns:a16="http://schemas.microsoft.com/office/drawing/2014/main" id="{B0D52D24-3134-59B5-B6C6-B47BFCDABCC2}"/>
              </a:ext>
            </a:extLst>
          </p:cNvPr>
          <p:cNvPicPr>
            <a:picLocks noChangeAspect="1"/>
          </p:cNvPicPr>
          <p:nvPr/>
        </p:nvPicPr>
        <p:blipFill rotWithShape="1">
          <a:blip r:embed="rId2"/>
          <a:srcRect l="18408" t="47589" r="41432" b="28482"/>
          <a:stretch/>
        </p:blipFill>
        <p:spPr>
          <a:xfrm>
            <a:off x="228600" y="228600"/>
            <a:ext cx="8305800" cy="2116184"/>
          </a:xfrm>
          <a:prstGeom prst="rect">
            <a:avLst/>
          </a:prstGeom>
        </p:spPr>
      </p:pic>
    </p:spTree>
    <p:extLst>
      <p:ext uri="{BB962C8B-B14F-4D97-AF65-F5344CB8AC3E}">
        <p14:creationId xmlns:p14="http://schemas.microsoft.com/office/powerpoint/2010/main" val="207667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658B-A9A9-F957-EAB0-451908DC1AF7}"/>
              </a:ext>
            </a:extLst>
          </p:cNvPr>
          <p:cNvSpPr>
            <a:spLocks noGrp="1"/>
          </p:cNvSpPr>
          <p:nvPr>
            <p:ph type="title"/>
          </p:nvPr>
        </p:nvSpPr>
        <p:spPr>
          <a:xfrm>
            <a:off x="484710" y="452718"/>
            <a:ext cx="4620690" cy="537882"/>
          </a:xfrm>
        </p:spPr>
        <p:txBody>
          <a:bodyPr/>
          <a:lstStyle/>
          <a:p>
            <a:r>
              <a:rPr lang="en-US" sz="2400" b="1" dirty="0" err="1"/>
              <a:t>GridSearch</a:t>
            </a:r>
            <a:r>
              <a:rPr lang="en-US" sz="2400" b="1" dirty="0"/>
              <a:t> &amp; </a:t>
            </a:r>
            <a:r>
              <a:rPr lang="en-US" sz="2400" b="1" dirty="0" err="1"/>
              <a:t>cross_val_score</a:t>
            </a:r>
            <a:br>
              <a:rPr lang="en-US" sz="4400" b="1" dirty="0"/>
            </a:br>
            <a:endParaRPr lang="en-IN" dirty="0"/>
          </a:p>
        </p:txBody>
      </p:sp>
      <p:pic>
        <p:nvPicPr>
          <p:cNvPr id="4" name="Content Placeholder 3">
            <a:extLst>
              <a:ext uri="{FF2B5EF4-FFF2-40B4-BE49-F238E27FC236}">
                <a16:creationId xmlns:a16="http://schemas.microsoft.com/office/drawing/2014/main" id="{DF020D16-EA30-295D-C9F9-D935F78B07BC}"/>
              </a:ext>
            </a:extLst>
          </p:cNvPr>
          <p:cNvPicPr>
            <a:picLocks noGrp="1" noChangeAspect="1"/>
          </p:cNvPicPr>
          <p:nvPr>
            <p:ph idx="1"/>
          </p:nvPr>
        </p:nvPicPr>
        <p:blipFill rotWithShape="1">
          <a:blip r:embed="rId2"/>
          <a:srcRect l="22525" t="22590" r="17940" b="7232"/>
          <a:stretch/>
        </p:blipFill>
        <p:spPr>
          <a:xfrm>
            <a:off x="228600" y="1143000"/>
            <a:ext cx="6330990" cy="3886200"/>
          </a:xfrm>
          <a:prstGeom prst="rect">
            <a:avLst/>
          </a:prstGeom>
        </p:spPr>
      </p:pic>
      <p:sp>
        <p:nvSpPr>
          <p:cNvPr id="8" name="TextBox 7">
            <a:extLst>
              <a:ext uri="{FF2B5EF4-FFF2-40B4-BE49-F238E27FC236}">
                <a16:creationId xmlns:a16="http://schemas.microsoft.com/office/drawing/2014/main" id="{779B077D-BE94-E284-1D47-DD335376711A}"/>
              </a:ext>
            </a:extLst>
          </p:cNvPr>
          <p:cNvSpPr txBox="1"/>
          <p:nvPr/>
        </p:nvSpPr>
        <p:spPr>
          <a:xfrm>
            <a:off x="76200" y="5103674"/>
            <a:ext cx="8610600" cy="1569660"/>
          </a:xfrm>
          <a:prstGeom prst="rect">
            <a:avLst/>
          </a:prstGeom>
          <a:noFill/>
        </p:spPr>
        <p:txBody>
          <a:bodyPr wrap="square">
            <a:spAutoFit/>
          </a:bodyPr>
          <a:lstStyle/>
          <a:p>
            <a:r>
              <a:rPr lang="en-US" sz="1600" dirty="0">
                <a:solidFill>
                  <a:schemeClr val="tx1">
                    <a:lumMod val="95000"/>
                  </a:schemeClr>
                </a:solidFill>
                <a:latin typeface="Helvetica Neue"/>
              </a:rPr>
              <a:t>I have selected </a:t>
            </a:r>
            <a:r>
              <a:rPr lang="en-US" sz="1600" dirty="0" err="1">
                <a:solidFill>
                  <a:schemeClr val="tx1">
                    <a:lumMod val="95000"/>
                  </a:schemeClr>
                </a:solidFill>
                <a:latin typeface="Helvetica Neue"/>
              </a:rPr>
              <a:t>Gradientboosting</a:t>
            </a:r>
            <a:r>
              <a:rPr lang="en-US" sz="1600" dirty="0">
                <a:solidFill>
                  <a:schemeClr val="tx1">
                    <a:lumMod val="95000"/>
                  </a:schemeClr>
                </a:solidFill>
                <a:latin typeface="Helvetica Neue"/>
              </a:rPr>
              <a:t> algorithm as the final one and training it  further to find best parameters</a:t>
            </a:r>
            <a:endParaRPr lang="en-US" sz="1600" b="0" i="0" dirty="0">
              <a:solidFill>
                <a:schemeClr val="tx1">
                  <a:lumMod val="95000"/>
                </a:schemeClr>
              </a:solidFill>
              <a:effectLst/>
              <a:latin typeface="Helvetica Neue"/>
            </a:endParaRPr>
          </a:p>
          <a:p>
            <a:r>
              <a:rPr lang="en-US" sz="1600" b="0" i="0" dirty="0">
                <a:solidFill>
                  <a:schemeClr val="tx1">
                    <a:lumMod val="95000"/>
                  </a:schemeClr>
                </a:solidFill>
                <a:effectLst/>
                <a:latin typeface="Helvetica Neue"/>
              </a:rPr>
              <a:t>So we have got best parameter and average r2 score is 87.70, now with these parameters , we will train our model and check the test data. </a:t>
            </a:r>
          </a:p>
          <a:p>
            <a:r>
              <a:rPr lang="en-US" sz="1600" dirty="0">
                <a:solidFill>
                  <a:schemeClr val="tx1">
                    <a:lumMod val="95000"/>
                  </a:schemeClr>
                </a:solidFill>
                <a:latin typeface="Helvetica Neue"/>
              </a:rPr>
              <a:t>I have </a:t>
            </a:r>
            <a:r>
              <a:rPr lang="en-US" sz="1600" dirty="0" err="1">
                <a:solidFill>
                  <a:schemeClr val="tx1">
                    <a:lumMod val="95000"/>
                  </a:schemeClr>
                </a:solidFill>
                <a:latin typeface="Helvetica Neue"/>
              </a:rPr>
              <a:t>peformed</a:t>
            </a:r>
            <a:r>
              <a:rPr lang="en-US" sz="1600" dirty="0">
                <a:solidFill>
                  <a:schemeClr val="tx1">
                    <a:lumMod val="95000"/>
                  </a:schemeClr>
                </a:solidFill>
                <a:latin typeface="Helvetica Neue"/>
              </a:rPr>
              <a:t> </a:t>
            </a:r>
            <a:r>
              <a:rPr lang="en-US" sz="1600" dirty="0" err="1">
                <a:solidFill>
                  <a:schemeClr val="tx1">
                    <a:lumMod val="95000"/>
                  </a:schemeClr>
                </a:solidFill>
                <a:latin typeface="Helvetica Neue"/>
              </a:rPr>
              <a:t>cross_cal_score</a:t>
            </a:r>
            <a:r>
              <a:rPr lang="en-US" sz="1600" dirty="0">
                <a:solidFill>
                  <a:schemeClr val="tx1">
                    <a:lumMod val="95000"/>
                  </a:schemeClr>
                </a:solidFill>
                <a:latin typeface="Helvetica Neue"/>
              </a:rPr>
              <a:t> as well and on an average, we have found 87+ accuracy on the model. </a:t>
            </a:r>
          </a:p>
        </p:txBody>
      </p:sp>
    </p:spTree>
    <p:extLst>
      <p:ext uri="{BB962C8B-B14F-4D97-AF65-F5344CB8AC3E}">
        <p14:creationId xmlns:p14="http://schemas.microsoft.com/office/powerpoint/2010/main" val="351164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01FC-EDC4-3988-ADA0-0F88F6BE2738}"/>
              </a:ext>
            </a:extLst>
          </p:cNvPr>
          <p:cNvSpPr>
            <a:spLocks noGrp="1"/>
          </p:cNvSpPr>
          <p:nvPr>
            <p:ph type="title"/>
          </p:nvPr>
        </p:nvSpPr>
        <p:spPr>
          <a:xfrm>
            <a:off x="484710" y="452718"/>
            <a:ext cx="2334690" cy="537882"/>
          </a:xfrm>
        </p:spPr>
        <p:txBody>
          <a:bodyPr/>
          <a:lstStyle/>
          <a:p>
            <a:r>
              <a:rPr lang="en-US" sz="2800" b="1" dirty="0"/>
              <a:t>Conclusion</a:t>
            </a:r>
            <a:br>
              <a:rPr lang="en-US" sz="4400" b="1" dirty="0"/>
            </a:br>
            <a:endParaRPr lang="en-IN" dirty="0"/>
          </a:p>
        </p:txBody>
      </p:sp>
      <p:sp>
        <p:nvSpPr>
          <p:cNvPr id="3" name="Content Placeholder 2">
            <a:extLst>
              <a:ext uri="{FF2B5EF4-FFF2-40B4-BE49-F238E27FC236}">
                <a16:creationId xmlns:a16="http://schemas.microsoft.com/office/drawing/2014/main" id="{D9EB3A35-4741-C204-192D-DA6C808334B0}"/>
              </a:ext>
            </a:extLst>
          </p:cNvPr>
          <p:cNvSpPr>
            <a:spLocks noGrp="1"/>
          </p:cNvSpPr>
          <p:nvPr>
            <p:ph idx="1"/>
          </p:nvPr>
        </p:nvSpPr>
        <p:spPr>
          <a:xfrm>
            <a:off x="304800" y="1219201"/>
            <a:ext cx="8458200" cy="5029206"/>
          </a:xfrm>
        </p:spPr>
        <p:txBody>
          <a:bodyPr>
            <a:normAutofit fontScale="92500" lnSpcReduction="20000"/>
          </a:bodyPr>
          <a:lstStyle/>
          <a:p>
            <a:r>
              <a:rPr lang="en-US" b="0" i="0" dirty="0">
                <a:solidFill>
                  <a:schemeClr val="tx1">
                    <a:lumMod val="95000"/>
                  </a:schemeClr>
                </a:solidFill>
                <a:effectLst/>
                <a:latin typeface="Helvetica Neue"/>
              </a:rPr>
              <a:t>we were given training and test csv file separately, training set has 1168 observation with 81 columns including target one. Test file has 80 columns as it doesn't have Target column. I found missing values in couple of columns, some columns missing value percentage was quite high. </a:t>
            </a:r>
            <a:r>
              <a:rPr lang="en-US" b="0" i="0" dirty="0" err="1">
                <a:solidFill>
                  <a:schemeClr val="tx1">
                    <a:lumMod val="95000"/>
                  </a:schemeClr>
                </a:solidFill>
                <a:effectLst/>
                <a:latin typeface="Helvetica Neue"/>
              </a:rPr>
              <a:t>i</a:t>
            </a:r>
            <a:r>
              <a:rPr lang="en-US" b="0" i="0" dirty="0">
                <a:solidFill>
                  <a:schemeClr val="tx1">
                    <a:lumMod val="95000"/>
                  </a:schemeClr>
                </a:solidFill>
                <a:effectLst/>
                <a:latin typeface="Helvetica Neue"/>
              </a:rPr>
              <a:t> took 20% threshold, columns which had 20% or above that missing value those were dropped and less than 20% missing value imputed with mode, median and respective col's value. </a:t>
            </a:r>
            <a:r>
              <a:rPr lang="en-US" b="0" i="0" dirty="0" err="1">
                <a:solidFill>
                  <a:schemeClr val="tx1">
                    <a:lumMod val="95000"/>
                  </a:schemeClr>
                </a:solidFill>
                <a:effectLst/>
                <a:latin typeface="Helvetica Neue"/>
              </a:rPr>
              <a:t>i</a:t>
            </a:r>
            <a:r>
              <a:rPr lang="en-US" b="0" i="0" dirty="0">
                <a:solidFill>
                  <a:schemeClr val="tx1">
                    <a:lumMod val="95000"/>
                  </a:schemeClr>
                </a:solidFill>
                <a:effectLst/>
                <a:latin typeface="Helvetica Neue"/>
              </a:rPr>
              <a:t> have checked categorical columns and found that one column had only one single value in it, have deleted them. have checked outlier as well, in maximum columns majority of values are near to the upper whisker and a few values were far. </a:t>
            </a:r>
            <a:r>
              <a:rPr lang="en-US" b="0" i="0" dirty="0" err="1">
                <a:solidFill>
                  <a:schemeClr val="tx1">
                    <a:lumMod val="95000"/>
                  </a:schemeClr>
                </a:solidFill>
                <a:effectLst/>
                <a:latin typeface="Helvetica Neue"/>
              </a:rPr>
              <a:t>i</a:t>
            </a:r>
            <a:r>
              <a:rPr lang="en-US" b="0" i="0" dirty="0">
                <a:solidFill>
                  <a:schemeClr val="tx1">
                    <a:lumMod val="95000"/>
                  </a:schemeClr>
                </a:solidFill>
                <a:effectLst/>
                <a:latin typeface="Helvetica Neue"/>
              </a:rPr>
              <a:t> have not removed them consider that the nature of property. some lot sizes are small and some are large thus </a:t>
            </a:r>
            <a:r>
              <a:rPr lang="en-US" b="0" i="0" dirty="0" err="1">
                <a:solidFill>
                  <a:schemeClr val="tx1">
                    <a:lumMod val="95000"/>
                  </a:schemeClr>
                </a:solidFill>
                <a:effectLst/>
                <a:latin typeface="Helvetica Neue"/>
              </a:rPr>
              <a:t>i</a:t>
            </a:r>
            <a:r>
              <a:rPr lang="en-US" b="0" i="0" dirty="0">
                <a:solidFill>
                  <a:schemeClr val="tx1">
                    <a:lumMod val="95000"/>
                  </a:schemeClr>
                </a:solidFill>
                <a:effectLst/>
                <a:latin typeface="Helvetica Neue"/>
              </a:rPr>
              <a:t> didn't remove them.</a:t>
            </a:r>
            <a:br>
              <a:rPr lang="en-US" dirty="0">
                <a:solidFill>
                  <a:schemeClr val="tx1">
                    <a:lumMod val="95000"/>
                  </a:schemeClr>
                </a:solidFill>
              </a:rPr>
            </a:br>
            <a:r>
              <a:rPr lang="en-US" b="0" i="0" dirty="0">
                <a:solidFill>
                  <a:schemeClr val="tx1">
                    <a:lumMod val="95000"/>
                  </a:schemeClr>
                </a:solidFill>
                <a:effectLst/>
                <a:latin typeface="Helvetica Neue"/>
              </a:rPr>
              <a:t>all categorical columns are encoded by using </a:t>
            </a:r>
            <a:r>
              <a:rPr lang="en-US" b="0" i="0" dirty="0" err="1">
                <a:solidFill>
                  <a:schemeClr val="tx1">
                    <a:lumMod val="95000"/>
                  </a:schemeClr>
                </a:solidFill>
                <a:effectLst/>
                <a:latin typeface="Helvetica Neue"/>
              </a:rPr>
              <a:t>cat.codes</a:t>
            </a:r>
            <a:r>
              <a:rPr lang="en-US" b="0" i="0" dirty="0">
                <a:solidFill>
                  <a:schemeClr val="tx1">
                    <a:lumMod val="95000"/>
                  </a:schemeClr>
                </a:solidFill>
                <a:effectLst/>
                <a:latin typeface="Helvetica Neue"/>
              </a:rPr>
              <a:t> function. Skewness also get removed from the columns. Features which had high correlated were got deleted. features which were not adding values to the predicting sales were also removed from the data. While modeling the , dataset were scaled and then given to model.</a:t>
            </a:r>
            <a:br>
              <a:rPr lang="en-US" dirty="0">
                <a:solidFill>
                  <a:schemeClr val="tx1">
                    <a:lumMod val="95000"/>
                  </a:schemeClr>
                </a:solidFill>
              </a:rPr>
            </a:br>
            <a:r>
              <a:rPr lang="en-US" b="0" i="0" dirty="0" err="1">
                <a:solidFill>
                  <a:schemeClr val="tx1">
                    <a:lumMod val="95000"/>
                  </a:schemeClr>
                </a:solidFill>
                <a:effectLst/>
                <a:latin typeface="Helvetica Neue"/>
              </a:rPr>
              <a:t>GradientBoostingRegressor</a:t>
            </a:r>
            <a:r>
              <a:rPr lang="en-US" b="0" i="0" dirty="0">
                <a:solidFill>
                  <a:schemeClr val="tx1">
                    <a:lumMod val="95000"/>
                  </a:schemeClr>
                </a:solidFill>
                <a:effectLst/>
                <a:latin typeface="Helvetica Neue"/>
              </a:rPr>
              <a:t> is working well on the dataset and provide good r2 score and low MSE. </a:t>
            </a:r>
            <a:r>
              <a:rPr lang="en-US" b="0" i="0" dirty="0" err="1">
                <a:solidFill>
                  <a:schemeClr val="tx1">
                    <a:lumMod val="95000"/>
                  </a:schemeClr>
                </a:solidFill>
                <a:effectLst/>
                <a:latin typeface="Helvetica Neue"/>
              </a:rPr>
              <a:t>i</a:t>
            </a:r>
            <a:r>
              <a:rPr lang="en-US" b="0" i="0" dirty="0">
                <a:solidFill>
                  <a:schemeClr val="tx1">
                    <a:lumMod val="95000"/>
                  </a:schemeClr>
                </a:solidFill>
                <a:effectLst/>
                <a:latin typeface="Helvetica Neue"/>
              </a:rPr>
              <a:t> have selected this as final one and did hyper parameter tuning. average r2 score after </a:t>
            </a:r>
            <a:r>
              <a:rPr lang="en-US" b="0" i="0" dirty="0" err="1">
                <a:solidFill>
                  <a:schemeClr val="tx1">
                    <a:lumMod val="95000"/>
                  </a:schemeClr>
                </a:solidFill>
                <a:effectLst/>
                <a:latin typeface="Helvetica Neue"/>
              </a:rPr>
              <a:t>Gridsearch</a:t>
            </a:r>
            <a:r>
              <a:rPr lang="en-US" b="0" i="0" dirty="0">
                <a:solidFill>
                  <a:schemeClr val="tx1">
                    <a:lumMod val="95000"/>
                  </a:schemeClr>
                </a:solidFill>
                <a:effectLst/>
                <a:latin typeface="Helvetica Neue"/>
              </a:rPr>
              <a:t> CV is 88.44. at the last ML algorithm is trained on best parameter and tested on test data.</a:t>
            </a:r>
            <a:endParaRPr lang="en-US" dirty="0">
              <a:solidFill>
                <a:schemeClr val="tx1">
                  <a:lumMod val="95000"/>
                </a:schemeClr>
              </a:solidFill>
            </a:endParaRPr>
          </a:p>
        </p:txBody>
      </p:sp>
    </p:spTree>
    <p:extLst>
      <p:ext uri="{BB962C8B-B14F-4D97-AF65-F5344CB8AC3E}">
        <p14:creationId xmlns:p14="http://schemas.microsoft.com/office/powerpoint/2010/main" val="3432552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1AF7-581C-3529-EEB5-260347AA5DD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0163996-06AB-5B5F-F152-6FE160CD527E}"/>
              </a:ext>
            </a:extLst>
          </p:cNvPr>
          <p:cNvSpPr>
            <a:spLocks noGrp="1"/>
          </p:cNvSpPr>
          <p:nvPr>
            <p:ph idx="1"/>
          </p:nvPr>
        </p:nvSpPr>
        <p:spPr/>
        <p:txBody>
          <a:bodyPr/>
          <a:lstStyle/>
          <a:p>
            <a:r>
              <a:rPr lang="en-US" sz="4000" dirty="0"/>
              <a:t>Thank you</a:t>
            </a:r>
          </a:p>
          <a:p>
            <a:endParaRPr lang="en-IN" dirty="0"/>
          </a:p>
        </p:txBody>
      </p:sp>
    </p:spTree>
    <p:extLst>
      <p:ext uri="{BB962C8B-B14F-4D97-AF65-F5344CB8AC3E}">
        <p14:creationId xmlns:p14="http://schemas.microsoft.com/office/powerpoint/2010/main" val="266750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57CB-DFF9-4C1A-6497-2633CA5ED0FA}"/>
              </a:ext>
            </a:extLst>
          </p:cNvPr>
          <p:cNvSpPr>
            <a:spLocks noGrp="1"/>
          </p:cNvSpPr>
          <p:nvPr>
            <p:ph type="title"/>
          </p:nvPr>
        </p:nvSpPr>
        <p:spPr/>
        <p:txBody>
          <a:bodyPr/>
          <a:lstStyle/>
          <a:p>
            <a:r>
              <a:rPr lang="en-US" sz="4400" b="1" dirty="0"/>
              <a:t>Project – problem statement</a:t>
            </a:r>
            <a:endParaRPr lang="en-IN" dirty="0"/>
          </a:p>
        </p:txBody>
      </p:sp>
      <p:sp>
        <p:nvSpPr>
          <p:cNvPr id="3" name="Content Placeholder 2">
            <a:extLst>
              <a:ext uri="{FF2B5EF4-FFF2-40B4-BE49-F238E27FC236}">
                <a16:creationId xmlns:a16="http://schemas.microsoft.com/office/drawing/2014/main" id="{E1F3E2A3-C416-A68B-CD37-1F038D94E672}"/>
              </a:ext>
            </a:extLst>
          </p:cNvPr>
          <p:cNvSpPr>
            <a:spLocks noGrp="1"/>
          </p:cNvSpPr>
          <p:nvPr>
            <p:ph idx="1"/>
          </p:nvPr>
        </p:nvSpPr>
        <p:spPr/>
        <p:txBody>
          <a:bodyPr>
            <a:normAutofit fontScale="70000" lnSpcReduction="20000"/>
          </a:bodyPr>
          <a:lstStyle/>
          <a:p>
            <a:pPr marL="0" indent="0">
              <a:buNone/>
            </a:pPr>
            <a:r>
              <a:rPr lang="en-US" dirty="0"/>
              <a:t>A US bases company wants to enter in  Australian real estate market. Company uses data analysis Currently to buy property and sell at high price. They have decided to build a machine learning model for the same and in the same context they have collected some data point  in the csv file.</a:t>
            </a:r>
          </a:p>
          <a:p>
            <a:endParaRPr lang="en-US" dirty="0"/>
          </a:p>
          <a:p>
            <a:endParaRPr lang="en-US" dirty="0"/>
          </a:p>
          <a:p>
            <a:pPr marL="0" indent="0">
              <a:buNone/>
            </a:pPr>
            <a:r>
              <a:rPr lang="en-US" dirty="0"/>
              <a:t>Basis on collected data, a machine learning model to be built and need below important things to be revealed.</a:t>
            </a:r>
          </a:p>
          <a:p>
            <a:endParaRPr lang="en-US" dirty="0"/>
          </a:p>
          <a:p>
            <a:r>
              <a:rPr lang="en-US" dirty="0"/>
              <a:t>1. Which variables are important to predict the price of variable? </a:t>
            </a:r>
          </a:p>
          <a:p>
            <a:r>
              <a:rPr lang="en-US" dirty="0"/>
              <a:t>2. How do these variables describe the price of the house? </a:t>
            </a:r>
          </a:p>
          <a:p>
            <a:endParaRPr lang="en-US" dirty="0"/>
          </a:p>
          <a:p>
            <a:pPr marL="0" indent="0">
              <a:buNone/>
            </a:pPr>
            <a:r>
              <a:rPr lang="en-US" dirty="0"/>
              <a:t>Once model is built, it will be used by the management to see how prices vary with the variables so that we can make their strategy and make profit. Model will also make them help to understand the market dynamics.  </a:t>
            </a:r>
          </a:p>
          <a:p>
            <a:endParaRPr lang="en-IN" dirty="0"/>
          </a:p>
        </p:txBody>
      </p:sp>
    </p:spTree>
    <p:extLst>
      <p:ext uri="{BB962C8B-B14F-4D97-AF65-F5344CB8AC3E}">
        <p14:creationId xmlns:p14="http://schemas.microsoft.com/office/powerpoint/2010/main" val="62282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84FF-42AF-BAD4-2979-5236398C1853}"/>
              </a:ext>
            </a:extLst>
          </p:cNvPr>
          <p:cNvSpPr>
            <a:spLocks noGrp="1"/>
          </p:cNvSpPr>
          <p:nvPr>
            <p:ph type="title"/>
          </p:nvPr>
        </p:nvSpPr>
        <p:spPr>
          <a:xfrm>
            <a:off x="457200" y="273050"/>
            <a:ext cx="300831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EC7EB74-53F6-47CB-26BF-6C3085FF357F}"/>
              </a:ext>
            </a:extLst>
          </p:cNvPr>
          <p:cNvSpPr>
            <a:spLocks noGrp="1"/>
          </p:cNvSpPr>
          <p:nvPr>
            <p:ph idx="1"/>
          </p:nvPr>
        </p:nvSpPr>
        <p:spPr>
          <a:xfrm>
            <a:off x="4648200" y="685800"/>
            <a:ext cx="4038600" cy="5440363"/>
          </a:xfrm>
        </p:spPr>
        <p:txBody>
          <a:bodyPr>
            <a:normAutofit fontScale="70000" lnSpcReduction="20000"/>
          </a:bodyPr>
          <a:lstStyle/>
          <a:p>
            <a:r>
              <a:rPr lang="en-US" sz="3200" b="1" dirty="0"/>
              <a:t>EDA Steps &amp; Visualization </a:t>
            </a:r>
          </a:p>
          <a:p>
            <a:r>
              <a:rPr lang="en-US" b="0" i="0" dirty="0">
                <a:solidFill>
                  <a:srgbClr val="000000"/>
                </a:solidFill>
                <a:effectLst/>
                <a:latin typeface="Helvetica Neue"/>
              </a:rPr>
              <a:t>Floating village residential category price is high as compared to other category, as per the definition, is a special area where a retirement community was developed and have the highest median price. 31.73 square per feet</a:t>
            </a:r>
            <a:br>
              <a:rPr lang="en-US" dirty="0"/>
            </a:br>
            <a:r>
              <a:rPr lang="en-US" b="0" i="0" dirty="0">
                <a:solidFill>
                  <a:srgbClr val="000000"/>
                </a:solidFill>
                <a:effectLst/>
                <a:latin typeface="Helvetica Neue"/>
              </a:rPr>
              <a:t>people loves peace but it is not the case with everyone ,some people love to live in low density areas and some love to live in high density area. high density area, </a:t>
            </a:r>
            <a:r>
              <a:rPr lang="en-US" b="0" i="0" dirty="0" err="1">
                <a:solidFill>
                  <a:srgbClr val="000000"/>
                </a:solidFill>
                <a:effectLst/>
                <a:latin typeface="Helvetica Neue"/>
              </a:rPr>
              <a:t>i</a:t>
            </a:r>
            <a:r>
              <a:rPr lang="en-US" b="0" i="0" dirty="0">
                <a:solidFill>
                  <a:srgbClr val="000000"/>
                </a:solidFill>
                <a:effectLst/>
                <a:latin typeface="Helvetica Neue"/>
              </a:rPr>
              <a:t> am assuming that everything which is necessary for daily life is easily available as compared to low density area and prices are also define accordingly, by nature if everything is accessible easily prices will be high for that place. we can see the same affect here in data as well. </a:t>
            </a:r>
            <a:r>
              <a:rPr lang="en-US" b="1" i="0" dirty="0">
                <a:solidFill>
                  <a:srgbClr val="000000"/>
                </a:solidFill>
                <a:effectLst/>
                <a:latin typeface="Helvetica Neue"/>
              </a:rPr>
              <a:t>Average RH price per square feet is 18.27 and for RL is 17.40 per square feet</a:t>
            </a:r>
            <a:r>
              <a:rPr lang="en-US" b="0" i="0" dirty="0">
                <a:solidFill>
                  <a:srgbClr val="000000"/>
                </a:solidFill>
                <a:effectLst/>
                <a:latin typeface="Helvetica Neue"/>
              </a:rPr>
              <a:t>. we see that RM price is high as compared to RH considering several factor like easy access to things, low noise population, low air population, less crowd etc.</a:t>
            </a:r>
            <a:endParaRPr lang="en-US" dirty="0"/>
          </a:p>
          <a:p>
            <a:endParaRPr lang="en-IN" dirty="0"/>
          </a:p>
        </p:txBody>
      </p:sp>
      <p:sp>
        <p:nvSpPr>
          <p:cNvPr id="4" name="Text Placeholder 3">
            <a:extLst>
              <a:ext uri="{FF2B5EF4-FFF2-40B4-BE49-F238E27FC236}">
                <a16:creationId xmlns:a16="http://schemas.microsoft.com/office/drawing/2014/main" id="{D29C78E4-1BAE-2860-C8E1-2BA03E6D0572}"/>
              </a:ext>
            </a:extLst>
          </p:cNvPr>
          <p:cNvSpPr>
            <a:spLocks noGrp="1"/>
          </p:cNvSpPr>
          <p:nvPr>
            <p:ph type="body" sz="half" idx="2"/>
          </p:nvPr>
        </p:nvSpPr>
        <p:spPr>
          <a:xfrm>
            <a:off x="457200" y="364490"/>
            <a:ext cx="3008313" cy="5761674"/>
          </a:xfrm>
        </p:spPr>
        <p:txBody>
          <a:bodyPr/>
          <a:lstStyle/>
          <a:p>
            <a:endParaRPr lang="en-IN" dirty="0"/>
          </a:p>
        </p:txBody>
      </p:sp>
      <p:pic>
        <p:nvPicPr>
          <p:cNvPr id="5" name="Picture 4">
            <a:extLst>
              <a:ext uri="{FF2B5EF4-FFF2-40B4-BE49-F238E27FC236}">
                <a16:creationId xmlns:a16="http://schemas.microsoft.com/office/drawing/2014/main" id="{F015BFE1-7F80-CF6D-1D2B-DC5E76C84EB4}"/>
              </a:ext>
            </a:extLst>
          </p:cNvPr>
          <p:cNvPicPr>
            <a:picLocks noChangeAspect="1"/>
          </p:cNvPicPr>
          <p:nvPr/>
        </p:nvPicPr>
        <p:blipFill rotWithShape="1">
          <a:blip r:embed="rId2"/>
          <a:srcRect l="19312" t="29911" r="35610" b="10625"/>
          <a:stretch/>
        </p:blipFill>
        <p:spPr>
          <a:xfrm>
            <a:off x="579119" y="364490"/>
            <a:ext cx="4221481" cy="5680475"/>
          </a:xfrm>
          <a:prstGeom prst="rect">
            <a:avLst/>
          </a:prstGeom>
        </p:spPr>
      </p:pic>
    </p:spTree>
    <p:extLst>
      <p:ext uri="{BB962C8B-B14F-4D97-AF65-F5344CB8AC3E}">
        <p14:creationId xmlns:p14="http://schemas.microsoft.com/office/powerpoint/2010/main" val="268909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F483-83BD-799F-0C59-E25A6D33F6DB}"/>
              </a:ext>
            </a:extLst>
          </p:cNvPr>
          <p:cNvSpPr>
            <a:spLocks noGrp="1"/>
          </p:cNvSpPr>
          <p:nvPr>
            <p:ph type="title"/>
          </p:nvPr>
        </p:nvSpPr>
        <p:spPr>
          <a:xfrm>
            <a:off x="418670" y="452719"/>
            <a:ext cx="4163490" cy="461682"/>
          </a:xfrm>
        </p:spPr>
        <p:txBody>
          <a:bodyPr/>
          <a:lstStyle/>
          <a:p>
            <a:r>
              <a:rPr lang="en-US" sz="2400" b="1" dirty="0"/>
              <a:t>EDA Steps &amp; Visualization </a:t>
            </a:r>
            <a:br>
              <a:rPr lang="en-US" sz="4400" b="1" dirty="0"/>
            </a:br>
            <a:endParaRPr lang="en-IN" dirty="0"/>
          </a:p>
        </p:txBody>
      </p:sp>
      <p:sp>
        <p:nvSpPr>
          <p:cNvPr id="3" name="Content Placeholder 2">
            <a:extLst>
              <a:ext uri="{FF2B5EF4-FFF2-40B4-BE49-F238E27FC236}">
                <a16:creationId xmlns:a16="http://schemas.microsoft.com/office/drawing/2014/main" id="{1905CB6F-4628-CF81-F118-A4021DFB852E}"/>
              </a:ext>
            </a:extLst>
          </p:cNvPr>
          <p:cNvSpPr>
            <a:spLocks noGrp="1"/>
          </p:cNvSpPr>
          <p:nvPr>
            <p:ph idx="1"/>
          </p:nvPr>
        </p:nvSpPr>
        <p:spPr>
          <a:xfrm>
            <a:off x="827700" y="4495800"/>
            <a:ext cx="6711654" cy="1909481"/>
          </a:xfrm>
        </p:spPr>
        <p:txBody>
          <a:bodyPr/>
          <a:lstStyle/>
          <a:p>
            <a:r>
              <a:rPr lang="en-US" b="0" i="0" dirty="0">
                <a:solidFill>
                  <a:schemeClr val="tx1">
                    <a:lumMod val="95000"/>
                  </a:schemeClr>
                </a:solidFill>
                <a:effectLst/>
                <a:latin typeface="Helvetica Neue"/>
              </a:rPr>
              <a:t>Since paved road looks more durable as compared to gravel road and if properly is on side of that road and any society has access to it, prices would definitely going to be high and we can see the same here as well in the data</a:t>
            </a:r>
            <a:endParaRPr lang="en-US" dirty="0">
              <a:solidFill>
                <a:schemeClr val="tx1">
                  <a:lumMod val="95000"/>
                </a:schemeClr>
              </a:solidFill>
            </a:endParaRPr>
          </a:p>
          <a:p>
            <a:endParaRPr lang="en-IN" dirty="0"/>
          </a:p>
        </p:txBody>
      </p:sp>
      <p:pic>
        <p:nvPicPr>
          <p:cNvPr id="4" name="Picture 3">
            <a:extLst>
              <a:ext uri="{FF2B5EF4-FFF2-40B4-BE49-F238E27FC236}">
                <a16:creationId xmlns:a16="http://schemas.microsoft.com/office/drawing/2014/main" id="{9CDA5405-D13F-11F0-EEAC-8FA8E6BE92D9}"/>
              </a:ext>
            </a:extLst>
          </p:cNvPr>
          <p:cNvPicPr>
            <a:picLocks noChangeAspect="1"/>
          </p:cNvPicPr>
          <p:nvPr/>
        </p:nvPicPr>
        <p:blipFill rotWithShape="1">
          <a:blip r:embed="rId3"/>
          <a:srcRect l="18508" t="25982" r="46051" b="58125"/>
          <a:stretch/>
        </p:blipFill>
        <p:spPr>
          <a:xfrm>
            <a:off x="381000" y="1219200"/>
            <a:ext cx="8382000" cy="2819400"/>
          </a:xfrm>
          <a:prstGeom prst="rect">
            <a:avLst/>
          </a:prstGeom>
        </p:spPr>
      </p:pic>
    </p:spTree>
    <p:extLst>
      <p:ext uri="{BB962C8B-B14F-4D97-AF65-F5344CB8AC3E}">
        <p14:creationId xmlns:p14="http://schemas.microsoft.com/office/powerpoint/2010/main" val="309899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1A2A-6379-475F-6A32-9F411E6944D9}"/>
              </a:ext>
            </a:extLst>
          </p:cNvPr>
          <p:cNvSpPr>
            <a:spLocks noGrp="1"/>
          </p:cNvSpPr>
          <p:nvPr>
            <p:ph type="title"/>
          </p:nvPr>
        </p:nvSpPr>
        <p:spPr>
          <a:xfrm>
            <a:off x="484710" y="452718"/>
            <a:ext cx="7059090" cy="690282"/>
          </a:xfrm>
        </p:spPr>
        <p:txBody>
          <a:bodyPr/>
          <a:lstStyle/>
          <a:p>
            <a:r>
              <a:rPr lang="en-US" sz="2400" b="1" dirty="0"/>
              <a:t>EDA Steps &amp; Visualization</a:t>
            </a:r>
            <a:endParaRPr lang="en-IN" sz="2400" dirty="0"/>
          </a:p>
        </p:txBody>
      </p:sp>
      <p:pic>
        <p:nvPicPr>
          <p:cNvPr id="4" name="Content Placeholder 3">
            <a:extLst>
              <a:ext uri="{FF2B5EF4-FFF2-40B4-BE49-F238E27FC236}">
                <a16:creationId xmlns:a16="http://schemas.microsoft.com/office/drawing/2014/main" id="{DD7967C6-3157-E72E-1B4F-ABDE13A98998}"/>
              </a:ext>
            </a:extLst>
          </p:cNvPr>
          <p:cNvPicPr>
            <a:picLocks noGrp="1" noChangeAspect="1"/>
          </p:cNvPicPr>
          <p:nvPr>
            <p:ph idx="1"/>
          </p:nvPr>
        </p:nvPicPr>
        <p:blipFill>
          <a:blip r:embed="rId2"/>
          <a:stretch>
            <a:fillRect/>
          </a:stretch>
        </p:blipFill>
        <p:spPr>
          <a:xfrm>
            <a:off x="381000" y="990600"/>
            <a:ext cx="6324600" cy="3962400"/>
          </a:xfrm>
          <a:prstGeom prst="rect">
            <a:avLst/>
          </a:prstGeom>
        </p:spPr>
      </p:pic>
      <p:sp>
        <p:nvSpPr>
          <p:cNvPr id="6" name="TextBox 5">
            <a:extLst>
              <a:ext uri="{FF2B5EF4-FFF2-40B4-BE49-F238E27FC236}">
                <a16:creationId xmlns:a16="http://schemas.microsoft.com/office/drawing/2014/main" id="{86C77CE9-0D84-DED6-F1F3-FCC3CE6788BE}"/>
              </a:ext>
            </a:extLst>
          </p:cNvPr>
          <p:cNvSpPr txBox="1"/>
          <p:nvPr/>
        </p:nvSpPr>
        <p:spPr>
          <a:xfrm>
            <a:off x="381000" y="5240513"/>
            <a:ext cx="7059090" cy="1200329"/>
          </a:xfrm>
          <a:prstGeom prst="rect">
            <a:avLst/>
          </a:prstGeom>
          <a:noFill/>
        </p:spPr>
        <p:txBody>
          <a:bodyPr wrap="square">
            <a:spAutoFit/>
          </a:bodyPr>
          <a:lstStyle/>
          <a:p>
            <a:r>
              <a:rPr lang="en-US" b="0" i="0" dirty="0">
                <a:solidFill>
                  <a:schemeClr val="tx1">
                    <a:lumMod val="95000"/>
                  </a:schemeClr>
                </a:solidFill>
                <a:effectLst/>
                <a:latin typeface="Helvetica Neue"/>
              </a:rPr>
              <a:t>we can see that price are varying as per the overall quality of material used for building it. it depends on the lot also and we see that it has gone to $800000 . Same way we will check the overall condition of the house and relate with price</a:t>
            </a:r>
            <a:endParaRPr lang="en-US" dirty="0">
              <a:solidFill>
                <a:schemeClr val="tx1">
                  <a:lumMod val="95000"/>
                </a:schemeClr>
              </a:solidFill>
            </a:endParaRPr>
          </a:p>
        </p:txBody>
      </p:sp>
    </p:spTree>
    <p:extLst>
      <p:ext uri="{BB962C8B-B14F-4D97-AF65-F5344CB8AC3E}">
        <p14:creationId xmlns:p14="http://schemas.microsoft.com/office/powerpoint/2010/main" val="53945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5163CE-4575-D3F8-B688-6DCBFD4CC4F4}"/>
              </a:ext>
            </a:extLst>
          </p:cNvPr>
          <p:cNvPicPr>
            <a:picLocks noChangeAspect="1"/>
          </p:cNvPicPr>
          <p:nvPr/>
        </p:nvPicPr>
        <p:blipFill>
          <a:blip r:embed="rId2"/>
          <a:stretch>
            <a:fillRect/>
          </a:stretch>
        </p:blipFill>
        <p:spPr>
          <a:xfrm>
            <a:off x="325846" y="1257300"/>
            <a:ext cx="6222274" cy="4343400"/>
          </a:xfrm>
          <a:prstGeom prst="rect">
            <a:avLst/>
          </a:prstGeom>
        </p:spPr>
      </p:pic>
      <p:sp>
        <p:nvSpPr>
          <p:cNvPr id="6" name="TextBox 5">
            <a:extLst>
              <a:ext uri="{FF2B5EF4-FFF2-40B4-BE49-F238E27FC236}">
                <a16:creationId xmlns:a16="http://schemas.microsoft.com/office/drawing/2014/main" id="{95B352A8-1A18-E321-1626-98A670F67AFA}"/>
              </a:ext>
            </a:extLst>
          </p:cNvPr>
          <p:cNvSpPr txBox="1"/>
          <p:nvPr/>
        </p:nvSpPr>
        <p:spPr>
          <a:xfrm>
            <a:off x="346166" y="5791200"/>
            <a:ext cx="4993640" cy="646331"/>
          </a:xfrm>
          <a:prstGeom prst="rect">
            <a:avLst/>
          </a:prstGeom>
          <a:noFill/>
        </p:spPr>
        <p:txBody>
          <a:bodyPr wrap="square">
            <a:spAutoFit/>
          </a:bodyPr>
          <a:lstStyle/>
          <a:p>
            <a:r>
              <a:rPr lang="en-US" dirty="0"/>
              <a:t>basis of the overall condition rating and Lot Area, property price is going up and down. </a:t>
            </a:r>
          </a:p>
        </p:txBody>
      </p:sp>
      <p:sp>
        <p:nvSpPr>
          <p:cNvPr id="8" name="TextBox 7">
            <a:extLst>
              <a:ext uri="{FF2B5EF4-FFF2-40B4-BE49-F238E27FC236}">
                <a16:creationId xmlns:a16="http://schemas.microsoft.com/office/drawing/2014/main" id="{4CEFABF0-8C60-B702-E350-845D09F523F6}"/>
              </a:ext>
            </a:extLst>
          </p:cNvPr>
          <p:cNvSpPr txBox="1"/>
          <p:nvPr/>
        </p:nvSpPr>
        <p:spPr>
          <a:xfrm>
            <a:off x="457200" y="420469"/>
            <a:ext cx="4993640" cy="369332"/>
          </a:xfrm>
          <a:prstGeom prst="rect">
            <a:avLst/>
          </a:prstGeom>
          <a:noFill/>
        </p:spPr>
        <p:txBody>
          <a:bodyPr wrap="square">
            <a:spAutoFit/>
          </a:bodyPr>
          <a:lstStyle/>
          <a:p>
            <a:r>
              <a:rPr lang="en-US" sz="1800" b="1" dirty="0"/>
              <a:t>EDA Steps &amp; Visualization – </a:t>
            </a:r>
            <a:r>
              <a:rPr lang="en-US" sz="1800" b="1" dirty="0" err="1"/>
              <a:t>Overallcond</a:t>
            </a:r>
            <a:r>
              <a:rPr lang="en-US" sz="1800" b="1" dirty="0"/>
              <a:t> </a:t>
            </a:r>
          </a:p>
        </p:txBody>
      </p:sp>
    </p:spTree>
    <p:extLst>
      <p:ext uri="{BB962C8B-B14F-4D97-AF65-F5344CB8AC3E}">
        <p14:creationId xmlns:p14="http://schemas.microsoft.com/office/powerpoint/2010/main" val="402523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1A1C-AB2D-9BE5-1FCC-3F9CF40CC783}"/>
              </a:ext>
            </a:extLst>
          </p:cNvPr>
          <p:cNvSpPr>
            <a:spLocks noGrp="1"/>
          </p:cNvSpPr>
          <p:nvPr>
            <p:ph type="title"/>
          </p:nvPr>
        </p:nvSpPr>
        <p:spPr>
          <a:xfrm>
            <a:off x="484710" y="452718"/>
            <a:ext cx="7055380" cy="385482"/>
          </a:xfrm>
        </p:spPr>
        <p:txBody>
          <a:bodyPr/>
          <a:lstStyle/>
          <a:p>
            <a:r>
              <a:rPr lang="en-US" sz="2400" b="1" dirty="0"/>
              <a:t>EDA Steps &amp; Visualization – </a:t>
            </a:r>
            <a:r>
              <a:rPr lang="en-US" sz="2400" b="1" dirty="0" err="1"/>
              <a:t>YearBuilt</a:t>
            </a:r>
            <a:br>
              <a:rPr lang="en-US" sz="4400" b="1" dirty="0"/>
            </a:br>
            <a:endParaRPr lang="en-IN" dirty="0"/>
          </a:p>
        </p:txBody>
      </p:sp>
      <p:sp>
        <p:nvSpPr>
          <p:cNvPr id="3" name="Content Placeholder 2">
            <a:extLst>
              <a:ext uri="{FF2B5EF4-FFF2-40B4-BE49-F238E27FC236}">
                <a16:creationId xmlns:a16="http://schemas.microsoft.com/office/drawing/2014/main" id="{F8AD3828-27E3-0547-6C53-F49166B52C22}"/>
              </a:ext>
            </a:extLst>
          </p:cNvPr>
          <p:cNvSpPr>
            <a:spLocks noGrp="1"/>
          </p:cNvSpPr>
          <p:nvPr>
            <p:ph idx="1"/>
          </p:nvPr>
        </p:nvSpPr>
        <p:spPr>
          <a:xfrm>
            <a:off x="305536" y="5567076"/>
            <a:ext cx="8152664" cy="1062324"/>
          </a:xfrm>
        </p:spPr>
        <p:txBody>
          <a:bodyPr>
            <a:normAutofit fontScale="55000" lnSpcReduction="20000"/>
          </a:bodyPr>
          <a:lstStyle/>
          <a:p>
            <a:r>
              <a:rPr lang="en-US" sz="3200" b="0" i="0" dirty="0">
                <a:solidFill>
                  <a:schemeClr val="tx1">
                    <a:lumMod val="95000"/>
                  </a:schemeClr>
                </a:solidFill>
                <a:effectLst/>
                <a:latin typeface="Helvetica Neue"/>
              </a:rPr>
              <a:t>majority of the house are 70 years old and their price fall under $400000, we can count that only 6 house and those are below 20 years and their price is between 6.5 to 8 LAKH</a:t>
            </a:r>
            <a:br>
              <a:rPr lang="en-US" sz="3200" dirty="0">
                <a:solidFill>
                  <a:schemeClr val="tx1">
                    <a:lumMod val="95000"/>
                  </a:schemeClr>
                </a:solidFill>
              </a:rPr>
            </a:br>
            <a:r>
              <a:rPr lang="en-US" sz="3200" b="0" i="0" dirty="0">
                <a:solidFill>
                  <a:schemeClr val="tx1">
                    <a:lumMod val="95000"/>
                  </a:schemeClr>
                </a:solidFill>
                <a:effectLst/>
                <a:latin typeface="Helvetica Neue"/>
              </a:rPr>
              <a:t>majority of the property lot is below or equal to 15000 square feet.</a:t>
            </a:r>
            <a:endParaRPr lang="en-US" sz="3200" dirty="0">
              <a:solidFill>
                <a:schemeClr val="tx1">
                  <a:lumMod val="95000"/>
                </a:schemeClr>
              </a:solidFill>
            </a:endParaRPr>
          </a:p>
          <a:p>
            <a:endParaRPr lang="en-IN" dirty="0"/>
          </a:p>
        </p:txBody>
      </p:sp>
      <p:pic>
        <p:nvPicPr>
          <p:cNvPr id="4" name="Picture 3">
            <a:extLst>
              <a:ext uri="{FF2B5EF4-FFF2-40B4-BE49-F238E27FC236}">
                <a16:creationId xmlns:a16="http://schemas.microsoft.com/office/drawing/2014/main" id="{4E0F5A9F-41B9-5078-010E-D0D5DC9C151F}"/>
              </a:ext>
            </a:extLst>
          </p:cNvPr>
          <p:cNvPicPr>
            <a:picLocks noChangeAspect="1"/>
          </p:cNvPicPr>
          <p:nvPr/>
        </p:nvPicPr>
        <p:blipFill>
          <a:blip r:embed="rId2"/>
          <a:stretch>
            <a:fillRect/>
          </a:stretch>
        </p:blipFill>
        <p:spPr>
          <a:xfrm>
            <a:off x="304800" y="1371600"/>
            <a:ext cx="8458200" cy="3776660"/>
          </a:xfrm>
          <a:prstGeom prst="rect">
            <a:avLst/>
          </a:prstGeom>
        </p:spPr>
      </p:pic>
    </p:spTree>
    <p:extLst>
      <p:ext uri="{BB962C8B-B14F-4D97-AF65-F5344CB8AC3E}">
        <p14:creationId xmlns:p14="http://schemas.microsoft.com/office/powerpoint/2010/main" val="73753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DEF5-CE9B-8834-C76E-B7450A8C7695}"/>
              </a:ext>
            </a:extLst>
          </p:cNvPr>
          <p:cNvSpPr>
            <a:spLocks noGrp="1"/>
          </p:cNvSpPr>
          <p:nvPr>
            <p:ph type="title"/>
          </p:nvPr>
        </p:nvSpPr>
        <p:spPr>
          <a:xfrm>
            <a:off x="484710" y="452718"/>
            <a:ext cx="7055380" cy="537882"/>
          </a:xfrm>
        </p:spPr>
        <p:txBody>
          <a:bodyPr/>
          <a:lstStyle/>
          <a:p>
            <a:r>
              <a:rPr lang="en-US" sz="2400" b="1" dirty="0"/>
              <a:t>EDA Steps &amp; Visualization – Foundation</a:t>
            </a:r>
            <a:br>
              <a:rPr lang="en-US" sz="2400" b="1" dirty="0"/>
            </a:br>
            <a:endParaRPr lang="en-IN" sz="2400" dirty="0"/>
          </a:p>
        </p:txBody>
      </p:sp>
      <p:sp>
        <p:nvSpPr>
          <p:cNvPr id="3" name="Content Placeholder 2">
            <a:extLst>
              <a:ext uri="{FF2B5EF4-FFF2-40B4-BE49-F238E27FC236}">
                <a16:creationId xmlns:a16="http://schemas.microsoft.com/office/drawing/2014/main" id="{809FBB14-6890-BD99-FC64-D2A08AB61E7C}"/>
              </a:ext>
            </a:extLst>
          </p:cNvPr>
          <p:cNvSpPr>
            <a:spLocks noGrp="1"/>
          </p:cNvSpPr>
          <p:nvPr>
            <p:ph idx="1"/>
          </p:nvPr>
        </p:nvSpPr>
        <p:spPr>
          <a:xfrm>
            <a:off x="304800" y="4724402"/>
            <a:ext cx="8229600" cy="1828798"/>
          </a:xfrm>
        </p:spPr>
        <p:txBody>
          <a:bodyPr>
            <a:normAutofit fontScale="92500" lnSpcReduction="20000"/>
          </a:bodyPr>
          <a:lstStyle/>
          <a:p>
            <a:r>
              <a:rPr lang="en-US" b="0" i="0" dirty="0" err="1">
                <a:solidFill>
                  <a:schemeClr val="tx1">
                    <a:lumMod val="95000"/>
                  </a:schemeClr>
                </a:solidFill>
                <a:effectLst/>
                <a:latin typeface="Helvetica Neue"/>
              </a:rPr>
              <a:t>LotArea</a:t>
            </a:r>
            <a:r>
              <a:rPr lang="en-US" b="0" i="0" dirty="0">
                <a:solidFill>
                  <a:schemeClr val="tx1">
                    <a:lumMod val="95000"/>
                  </a:schemeClr>
                </a:solidFill>
                <a:effectLst/>
                <a:latin typeface="Helvetica Neue"/>
              </a:rPr>
              <a:t> is the total area in which a house is built and </a:t>
            </a:r>
            <a:r>
              <a:rPr lang="en-US" b="0" i="0" dirty="0" err="1">
                <a:solidFill>
                  <a:schemeClr val="tx1">
                    <a:lumMod val="95000"/>
                  </a:schemeClr>
                </a:solidFill>
                <a:effectLst/>
                <a:latin typeface="Helvetica Neue"/>
              </a:rPr>
              <a:t>TotalBsmtSF</a:t>
            </a:r>
            <a:r>
              <a:rPr lang="en-US" b="0" i="0" dirty="0">
                <a:solidFill>
                  <a:schemeClr val="tx1">
                    <a:lumMod val="95000"/>
                  </a:schemeClr>
                </a:solidFill>
                <a:effectLst/>
                <a:latin typeface="Helvetica Neue"/>
              </a:rPr>
              <a:t> and </a:t>
            </a:r>
            <a:r>
              <a:rPr lang="en-US" b="0" i="0" dirty="0" err="1">
                <a:solidFill>
                  <a:schemeClr val="tx1">
                    <a:lumMod val="95000"/>
                  </a:schemeClr>
                </a:solidFill>
                <a:effectLst/>
                <a:latin typeface="Helvetica Neue"/>
              </a:rPr>
              <a:t>GarageArea</a:t>
            </a:r>
            <a:r>
              <a:rPr lang="en-US" b="0" i="0" dirty="0">
                <a:solidFill>
                  <a:schemeClr val="tx1">
                    <a:lumMod val="95000"/>
                  </a:schemeClr>
                </a:solidFill>
                <a:effectLst/>
                <a:latin typeface="Helvetica Neue"/>
              </a:rPr>
              <a:t> are part of the total area. </a:t>
            </a:r>
            <a:r>
              <a:rPr lang="en-US" b="0" i="0" dirty="0" err="1">
                <a:solidFill>
                  <a:schemeClr val="tx1">
                    <a:lumMod val="95000"/>
                  </a:schemeClr>
                </a:solidFill>
                <a:effectLst/>
                <a:latin typeface="Helvetica Neue"/>
              </a:rPr>
              <a:t>i</a:t>
            </a:r>
            <a:r>
              <a:rPr lang="en-US" b="0" i="0" dirty="0">
                <a:solidFill>
                  <a:schemeClr val="tx1">
                    <a:lumMod val="95000"/>
                  </a:schemeClr>
                </a:solidFill>
                <a:effectLst/>
                <a:latin typeface="Helvetica Neue"/>
              </a:rPr>
              <a:t> am checking that whether foundation plays important role in the pricing or not. poured Concrete is considered one of the best and strong building block for any construction and we have seen the same from the data also. price are higher for these kind of building foundation. it is also seen that this trend has started recently the average years of this trend is 18 years.</a:t>
            </a:r>
            <a:endParaRPr lang="en-US" dirty="0">
              <a:solidFill>
                <a:schemeClr val="tx1">
                  <a:lumMod val="95000"/>
                </a:schemeClr>
              </a:solidFill>
            </a:endParaRPr>
          </a:p>
          <a:p>
            <a:endParaRPr lang="en-IN" dirty="0">
              <a:solidFill>
                <a:schemeClr val="tx1">
                  <a:lumMod val="95000"/>
                </a:schemeClr>
              </a:solidFill>
            </a:endParaRPr>
          </a:p>
        </p:txBody>
      </p:sp>
      <p:pic>
        <p:nvPicPr>
          <p:cNvPr id="4" name="Picture 3">
            <a:extLst>
              <a:ext uri="{FF2B5EF4-FFF2-40B4-BE49-F238E27FC236}">
                <a16:creationId xmlns:a16="http://schemas.microsoft.com/office/drawing/2014/main" id="{97704DF8-2B9C-F026-F1AC-FE4D0BF3C8FC}"/>
              </a:ext>
            </a:extLst>
          </p:cNvPr>
          <p:cNvPicPr>
            <a:picLocks noChangeAspect="1"/>
          </p:cNvPicPr>
          <p:nvPr/>
        </p:nvPicPr>
        <p:blipFill rotWithShape="1">
          <a:blip r:embed="rId2"/>
          <a:srcRect l="16601" t="29554" r="25168" b="35982"/>
          <a:stretch/>
        </p:blipFill>
        <p:spPr>
          <a:xfrm>
            <a:off x="304800" y="1219201"/>
            <a:ext cx="8229600" cy="3276600"/>
          </a:xfrm>
          <a:prstGeom prst="rect">
            <a:avLst/>
          </a:prstGeom>
        </p:spPr>
      </p:pic>
    </p:spTree>
    <p:extLst>
      <p:ext uri="{BB962C8B-B14F-4D97-AF65-F5344CB8AC3E}">
        <p14:creationId xmlns:p14="http://schemas.microsoft.com/office/powerpoint/2010/main" val="386152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F170-B4CC-2869-28E9-C188F233B74C}"/>
              </a:ext>
            </a:extLst>
          </p:cNvPr>
          <p:cNvSpPr>
            <a:spLocks noGrp="1"/>
          </p:cNvSpPr>
          <p:nvPr>
            <p:ph type="title"/>
          </p:nvPr>
        </p:nvSpPr>
        <p:spPr>
          <a:xfrm>
            <a:off x="484710" y="152400"/>
            <a:ext cx="7055380" cy="533400"/>
          </a:xfrm>
        </p:spPr>
        <p:txBody>
          <a:bodyPr/>
          <a:lstStyle/>
          <a:p>
            <a:r>
              <a:rPr lang="en-US" sz="1800" b="1" dirty="0"/>
              <a:t>Assumption while  Outlier treatment  and other graph</a:t>
            </a:r>
            <a:br>
              <a:rPr lang="en-US" sz="1800" b="1" dirty="0"/>
            </a:br>
            <a:endParaRPr lang="en-IN" sz="1800" dirty="0"/>
          </a:p>
        </p:txBody>
      </p:sp>
      <p:pic>
        <p:nvPicPr>
          <p:cNvPr id="5" name="Content Placeholder 4">
            <a:extLst>
              <a:ext uri="{FF2B5EF4-FFF2-40B4-BE49-F238E27FC236}">
                <a16:creationId xmlns:a16="http://schemas.microsoft.com/office/drawing/2014/main" id="{2B578140-CF8C-D202-09E9-601A967B6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609600"/>
            <a:ext cx="8458200" cy="5297842"/>
          </a:xfrm>
        </p:spPr>
      </p:pic>
      <p:sp>
        <p:nvSpPr>
          <p:cNvPr id="7" name="TextBox 6">
            <a:extLst>
              <a:ext uri="{FF2B5EF4-FFF2-40B4-BE49-F238E27FC236}">
                <a16:creationId xmlns:a16="http://schemas.microsoft.com/office/drawing/2014/main" id="{AA20AC73-A1A6-7F25-763E-8314B432DCE9}"/>
              </a:ext>
            </a:extLst>
          </p:cNvPr>
          <p:cNvSpPr txBox="1"/>
          <p:nvPr/>
        </p:nvSpPr>
        <p:spPr>
          <a:xfrm>
            <a:off x="198120" y="5782270"/>
            <a:ext cx="8839200" cy="923330"/>
          </a:xfrm>
          <a:prstGeom prst="rect">
            <a:avLst/>
          </a:prstGeom>
          <a:noFill/>
        </p:spPr>
        <p:txBody>
          <a:bodyPr wrap="square">
            <a:spAutoFit/>
          </a:bodyPr>
          <a:lstStyle/>
          <a:p>
            <a:r>
              <a:rPr lang="en-US" dirty="0"/>
              <a:t>Distribution plot on training numerical data point. we have </a:t>
            </a:r>
            <a:r>
              <a:rPr lang="en-US" dirty="0" err="1"/>
              <a:t>Garagearea</a:t>
            </a:r>
            <a:r>
              <a:rPr lang="en-US" dirty="0"/>
              <a:t> col which looks like normal distributed and rest are all skewed, we will correct the skewness</a:t>
            </a:r>
          </a:p>
        </p:txBody>
      </p:sp>
    </p:spTree>
    <p:extLst>
      <p:ext uri="{BB962C8B-B14F-4D97-AF65-F5344CB8AC3E}">
        <p14:creationId xmlns:p14="http://schemas.microsoft.com/office/powerpoint/2010/main" val="1079552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1404</Words>
  <Application>Microsoft Office PowerPoint</Application>
  <PresentationFormat>On-screen Show (4:3)</PresentationFormat>
  <Paragraphs>55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Helvetica Neue</vt:lpstr>
      <vt:lpstr>Wingdings 3</vt:lpstr>
      <vt:lpstr>Ion</vt:lpstr>
      <vt:lpstr> </vt:lpstr>
      <vt:lpstr>Project – problem statement</vt:lpstr>
      <vt:lpstr>PowerPoint Presentation</vt:lpstr>
      <vt:lpstr>EDA Steps &amp; Visualization  </vt:lpstr>
      <vt:lpstr>EDA Steps &amp; Visualization</vt:lpstr>
      <vt:lpstr>PowerPoint Presentation</vt:lpstr>
      <vt:lpstr>EDA Steps &amp; Visualization – YearBuilt </vt:lpstr>
      <vt:lpstr>EDA Steps &amp; Visualization – Foundation </vt:lpstr>
      <vt:lpstr>Assumption while  Outlier treatment  and other graph </vt:lpstr>
      <vt:lpstr>Assumption while  Outlier treatment  and other graph </vt:lpstr>
      <vt:lpstr>Correlation plot </vt:lpstr>
      <vt:lpstr>Skewness correction</vt:lpstr>
      <vt:lpstr>PowerPoint Presentation</vt:lpstr>
      <vt:lpstr>Machine learning algorithm </vt:lpstr>
      <vt:lpstr>PowerPoint Presentation</vt:lpstr>
      <vt:lpstr>GridSearch &amp; cross_val_score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Lenovo</dc:creator>
  <cp:lastModifiedBy>Madhurima Srivastava</cp:lastModifiedBy>
  <cp:revision>1</cp:revision>
  <dcterms:created xsi:type="dcterms:W3CDTF">2006-08-16T00:00:00Z</dcterms:created>
  <dcterms:modified xsi:type="dcterms:W3CDTF">2022-10-08T13:43:33Z</dcterms:modified>
</cp:coreProperties>
</file>