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2" autoAdjust="0"/>
  </p:normalViewPr>
  <p:slideViewPr>
    <p:cSldViewPr>
      <p:cViewPr varScale="1">
        <p:scale>
          <a:sx n="63" d="100"/>
          <a:sy n="63" d="100"/>
        </p:scale>
        <p:origin x="1380" y="1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A241-C3F6-474B-8EE1-9FFEB13CB7CD}" type="datetimeFigureOut">
              <a:rPr lang="en-IN" smtClean="0"/>
              <a:t>19-10-2022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A0A41-CF54-400F-BFEE-0A203692C0C9}" type="slidenum">
              <a:rPr lang="en-IN" smtClean="0"/>
              <a:t>‹#›</a:t>
            </a:fld>
            <a:endParaRPr lang="en-IN"/>
          </a:p>
        </p:txBody>
      </p:sp>
    </p:spTree>
    <p:extLst>
      <p:ext uri="{BB962C8B-B14F-4D97-AF65-F5344CB8AC3E}">
        <p14:creationId xmlns:p14="http://schemas.microsoft.com/office/powerpoint/2010/main" val="42807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FA0A41-CF54-400F-BFEE-0A203692C0C9}" type="slidenum">
              <a:rPr lang="en-IN" smtClean="0"/>
              <a:t>14</a:t>
            </a:fld>
            <a:endParaRPr lang="en-IN"/>
          </a:p>
        </p:txBody>
      </p:sp>
    </p:spTree>
    <p:extLst>
      <p:ext uri="{BB962C8B-B14F-4D97-AF65-F5344CB8AC3E}">
        <p14:creationId xmlns:p14="http://schemas.microsoft.com/office/powerpoint/2010/main" val="2601662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003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308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949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533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160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468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051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329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079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92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10/19/2022</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07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10/19/2022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304015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A279-0A21-408A-2E99-BE4259FD5A1D}"/>
              </a:ext>
            </a:extLst>
          </p:cNvPr>
          <p:cNvSpPr>
            <a:spLocks noGrp="1"/>
          </p:cNvSpPr>
          <p:nvPr>
            <p:ph type="ctrTitle"/>
          </p:nvPr>
        </p:nvSpPr>
        <p:spPr>
          <a:xfrm>
            <a:off x="381000" y="484187"/>
            <a:ext cx="7772400" cy="1470025"/>
          </a:xfrm>
        </p:spPr>
        <p:txBody>
          <a:bodyPr>
            <a:normAutofit fontScale="90000"/>
          </a:bodyPr>
          <a:lstStyle/>
          <a:p>
            <a:r>
              <a:rPr lang="en-IN" b="1" i="0" dirty="0">
                <a:solidFill>
                  <a:srgbClr val="000000"/>
                </a:solidFill>
                <a:effectLst/>
                <a:latin typeface="Helvetica Neue"/>
              </a:rPr>
              <a:t>Micro-Credit Defaulter Model</a:t>
            </a:r>
            <a:br>
              <a:rPr lang="en-IN"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F0B624EE-3879-601C-EF1C-104F7658D3D3}"/>
              </a:ext>
            </a:extLst>
          </p:cNvPr>
          <p:cNvSpPr>
            <a:spLocks noGrp="1"/>
          </p:cNvSpPr>
          <p:nvPr>
            <p:ph type="subTitle" idx="1"/>
          </p:nvPr>
        </p:nvSpPr>
        <p:spPr>
          <a:xfrm>
            <a:off x="4800600" y="4903789"/>
            <a:ext cx="3962400" cy="990600"/>
          </a:xfrm>
        </p:spPr>
        <p:txBody>
          <a:bodyPr>
            <a:noAutofit/>
          </a:bodyPr>
          <a:lstStyle/>
          <a:p>
            <a:r>
              <a:rPr lang="en-IN" sz="1400" b="1" dirty="0">
                <a:solidFill>
                  <a:schemeClr val="tx1"/>
                </a:solidFill>
              </a:rPr>
              <a:t>Submitted By-</a:t>
            </a:r>
          </a:p>
          <a:p>
            <a:r>
              <a:rPr lang="en-IN" sz="1400" b="1" dirty="0">
                <a:solidFill>
                  <a:schemeClr val="tx1"/>
                </a:solidFill>
              </a:rPr>
              <a:t>Madhurima Srivastava</a:t>
            </a:r>
          </a:p>
          <a:p>
            <a:r>
              <a:rPr lang="en-IN" sz="1400" b="1" dirty="0">
                <a:solidFill>
                  <a:schemeClr val="tx1"/>
                </a:solidFill>
              </a:rPr>
              <a:t>Internship-30</a:t>
            </a:r>
          </a:p>
        </p:txBody>
      </p:sp>
      <p:sp>
        <p:nvSpPr>
          <p:cNvPr id="4" name="TextBox 3">
            <a:extLst>
              <a:ext uri="{FF2B5EF4-FFF2-40B4-BE49-F238E27FC236}">
                <a16:creationId xmlns:a16="http://schemas.microsoft.com/office/drawing/2014/main" id="{2950F967-41C8-224B-8C15-A2497675EB0D}"/>
              </a:ext>
            </a:extLst>
          </p:cNvPr>
          <p:cNvSpPr txBox="1"/>
          <p:nvPr/>
        </p:nvSpPr>
        <p:spPr>
          <a:xfrm>
            <a:off x="325120" y="1923732"/>
            <a:ext cx="7635360" cy="954107"/>
          </a:xfrm>
          <a:prstGeom prst="rect">
            <a:avLst/>
          </a:prstGeom>
          <a:noFill/>
        </p:spPr>
        <p:txBody>
          <a:bodyPr wrap="none" rtlCol="0">
            <a:spAutoFit/>
          </a:bodyPr>
          <a:lstStyle/>
          <a:p>
            <a:r>
              <a:rPr lang="en-US" sz="2800" dirty="0">
                <a:effectLst>
                  <a:outerShdw blurRad="38100" dist="38100" dir="2700000" algn="tl">
                    <a:srgbClr val="000000">
                      <a:alpha val="43137"/>
                    </a:srgbClr>
                  </a:outerShdw>
                </a:effectLst>
              </a:rPr>
              <a:t>Prediction of Micro-Credit Defaulter based on data </a:t>
            </a:r>
          </a:p>
          <a:p>
            <a:r>
              <a:rPr lang="en-US" sz="2800" dirty="0">
                <a:effectLst>
                  <a:outerShdw blurRad="38100" dist="38100" dir="2700000" algn="tl">
                    <a:srgbClr val="000000">
                      <a:alpha val="43137"/>
                    </a:srgbClr>
                  </a:outerShdw>
                </a:effectLst>
              </a:rPr>
              <a:t>from mobile financial services (MFS)</a:t>
            </a:r>
            <a:endParaRPr lang="en-IN" sz="2800" dirty="0"/>
          </a:p>
        </p:txBody>
      </p:sp>
    </p:spTree>
    <p:extLst>
      <p:ext uri="{BB962C8B-B14F-4D97-AF65-F5344CB8AC3E}">
        <p14:creationId xmlns:p14="http://schemas.microsoft.com/office/powerpoint/2010/main" val="334219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10DC5D-FE37-2A62-E65A-E83D9F7DA673}"/>
              </a:ext>
            </a:extLst>
          </p:cNvPr>
          <p:cNvSpPr txBox="1"/>
          <p:nvPr/>
        </p:nvSpPr>
        <p:spPr>
          <a:xfrm>
            <a:off x="838200" y="457200"/>
            <a:ext cx="4577080" cy="707886"/>
          </a:xfrm>
          <a:prstGeom prst="rect">
            <a:avLst/>
          </a:prstGeom>
          <a:noFill/>
        </p:spPr>
        <p:txBody>
          <a:bodyPr wrap="square">
            <a:spAutoFit/>
          </a:bodyPr>
          <a:lstStyle/>
          <a:p>
            <a:r>
              <a:rPr lang="en-US" sz="4000" b="1" dirty="0"/>
              <a:t>Outliers</a:t>
            </a:r>
            <a:endParaRPr lang="en-IN" sz="4000" b="1" dirty="0"/>
          </a:p>
        </p:txBody>
      </p:sp>
      <p:pic>
        <p:nvPicPr>
          <p:cNvPr id="5" name="Picture 4">
            <a:extLst>
              <a:ext uri="{FF2B5EF4-FFF2-40B4-BE49-F238E27FC236}">
                <a16:creationId xmlns:a16="http://schemas.microsoft.com/office/drawing/2014/main" id="{FE06FDA1-A8BD-BD1C-74A4-DF48BB605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66800"/>
            <a:ext cx="4800600" cy="4902671"/>
          </a:xfrm>
          <a:prstGeom prst="rect">
            <a:avLst/>
          </a:prstGeom>
        </p:spPr>
      </p:pic>
      <p:sp>
        <p:nvSpPr>
          <p:cNvPr id="7" name="TextBox 6">
            <a:extLst>
              <a:ext uri="{FF2B5EF4-FFF2-40B4-BE49-F238E27FC236}">
                <a16:creationId xmlns:a16="http://schemas.microsoft.com/office/drawing/2014/main" id="{97221DCC-CE7C-6F96-71C5-4332A537A3E3}"/>
              </a:ext>
            </a:extLst>
          </p:cNvPr>
          <p:cNvSpPr txBox="1"/>
          <p:nvPr/>
        </p:nvSpPr>
        <p:spPr>
          <a:xfrm>
            <a:off x="101600" y="1736305"/>
            <a:ext cx="3937000" cy="4031873"/>
          </a:xfrm>
          <a:prstGeom prst="rect">
            <a:avLst/>
          </a:prstGeom>
          <a:noFill/>
        </p:spPr>
        <p:txBody>
          <a:bodyPr wrap="square">
            <a:spAutoFit/>
          </a:bodyPr>
          <a:lstStyle/>
          <a:p>
            <a:r>
              <a:rPr lang="en-US" sz="3200" dirty="0"/>
              <a:t>Data seems to have too many outliers removal of outliers will deform the data and we will loose more data. So I have decided to work with outliers</a:t>
            </a:r>
          </a:p>
        </p:txBody>
      </p:sp>
    </p:spTree>
    <p:extLst>
      <p:ext uri="{BB962C8B-B14F-4D97-AF65-F5344CB8AC3E}">
        <p14:creationId xmlns:p14="http://schemas.microsoft.com/office/powerpoint/2010/main" val="225004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90131A-4507-4B99-F195-009E63D01487}"/>
              </a:ext>
            </a:extLst>
          </p:cNvPr>
          <p:cNvSpPr txBox="1"/>
          <p:nvPr/>
        </p:nvSpPr>
        <p:spPr>
          <a:xfrm>
            <a:off x="457200" y="304800"/>
            <a:ext cx="6172200" cy="584775"/>
          </a:xfrm>
          <a:prstGeom prst="rect">
            <a:avLst/>
          </a:prstGeom>
          <a:noFill/>
        </p:spPr>
        <p:txBody>
          <a:bodyPr wrap="square">
            <a:spAutoFit/>
          </a:bodyPr>
          <a:lstStyle/>
          <a:p>
            <a:r>
              <a:rPr lang="en-US" sz="3200"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 Data insights</a:t>
            </a:r>
            <a:endParaRPr lang="en-IN" sz="3200" dirty="0"/>
          </a:p>
        </p:txBody>
      </p:sp>
      <p:pic>
        <p:nvPicPr>
          <p:cNvPr id="5" name="Picture 4">
            <a:extLst>
              <a:ext uri="{FF2B5EF4-FFF2-40B4-BE49-F238E27FC236}">
                <a16:creationId xmlns:a16="http://schemas.microsoft.com/office/drawing/2014/main" id="{D32FB460-3A44-2096-232C-E4E4F1AE1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 y="1066800"/>
            <a:ext cx="8153400" cy="4174392"/>
          </a:xfrm>
          <a:prstGeom prst="rect">
            <a:avLst/>
          </a:prstGeom>
        </p:spPr>
      </p:pic>
      <p:sp>
        <p:nvSpPr>
          <p:cNvPr id="7" name="TextBox 6">
            <a:extLst>
              <a:ext uri="{FF2B5EF4-FFF2-40B4-BE49-F238E27FC236}">
                <a16:creationId xmlns:a16="http://schemas.microsoft.com/office/drawing/2014/main" id="{5FD7DF8B-6F4F-9169-67BB-C96060E62638}"/>
              </a:ext>
            </a:extLst>
          </p:cNvPr>
          <p:cNvSpPr txBox="1"/>
          <p:nvPr/>
        </p:nvSpPr>
        <p:spPr>
          <a:xfrm>
            <a:off x="381000" y="5377777"/>
            <a:ext cx="7239000" cy="646331"/>
          </a:xfrm>
          <a:prstGeom prst="rect">
            <a:avLst/>
          </a:prstGeom>
          <a:noFill/>
        </p:spPr>
        <p:txBody>
          <a:bodyPr wrap="square">
            <a:spAutoFit/>
          </a:bodyPr>
          <a:lstStyle/>
          <a:p>
            <a:r>
              <a:rPr lang="en-US" b="1" i="0" dirty="0">
                <a:solidFill>
                  <a:srgbClr val="000000"/>
                </a:solidFill>
                <a:effectLst/>
                <a:latin typeface="Helvetica Neue"/>
              </a:rPr>
              <a:t>Here we see the correlation of the columns with respect to the target column that is label.</a:t>
            </a:r>
            <a:endParaRPr lang="en-IN" b="1" dirty="0"/>
          </a:p>
        </p:txBody>
      </p:sp>
    </p:spTree>
    <p:extLst>
      <p:ext uri="{BB962C8B-B14F-4D97-AF65-F5344CB8AC3E}">
        <p14:creationId xmlns:p14="http://schemas.microsoft.com/office/powerpoint/2010/main" val="104892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220E28-352C-2E0E-4B13-37BC0A704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762000"/>
            <a:ext cx="6041572" cy="5257800"/>
          </a:xfrm>
          <a:prstGeom prst="rect">
            <a:avLst/>
          </a:prstGeom>
        </p:spPr>
      </p:pic>
      <p:sp>
        <p:nvSpPr>
          <p:cNvPr id="5" name="TextBox 4">
            <a:extLst>
              <a:ext uri="{FF2B5EF4-FFF2-40B4-BE49-F238E27FC236}">
                <a16:creationId xmlns:a16="http://schemas.microsoft.com/office/drawing/2014/main" id="{FA9EB915-1AA6-BA61-53B4-8543C3A3B2D0}"/>
              </a:ext>
            </a:extLst>
          </p:cNvPr>
          <p:cNvSpPr txBox="1"/>
          <p:nvPr/>
        </p:nvSpPr>
        <p:spPr>
          <a:xfrm>
            <a:off x="-25400" y="762000"/>
            <a:ext cx="2921000" cy="4524315"/>
          </a:xfrm>
          <a:prstGeom prst="rect">
            <a:avLst/>
          </a:prstGeom>
          <a:noFill/>
        </p:spPr>
        <p:txBody>
          <a:bodyPr wrap="square">
            <a:spAutoFit/>
          </a:bodyPr>
          <a:lstStyle/>
          <a:p>
            <a:r>
              <a:rPr lang="en-US" sz="2400" b="0" i="0" dirty="0">
                <a:solidFill>
                  <a:srgbClr val="000000"/>
                </a:solidFill>
                <a:effectLst/>
                <a:latin typeface="Helvetica Neue"/>
              </a:rPr>
              <a:t>We plot the histogram to display the shape and spread of continuous sample </a:t>
            </a:r>
            <a:r>
              <a:rPr lang="en-US" sz="2400" b="0" i="0" dirty="0" err="1">
                <a:solidFill>
                  <a:srgbClr val="000000"/>
                </a:solidFill>
                <a:effectLst/>
                <a:latin typeface="Helvetica Neue"/>
              </a:rPr>
              <a:t>data.In</a:t>
            </a:r>
            <a:r>
              <a:rPr lang="en-US" sz="2400" b="0" i="0" dirty="0">
                <a:solidFill>
                  <a:srgbClr val="000000"/>
                </a:solidFill>
                <a:effectLst/>
                <a:latin typeface="Helvetica Neue"/>
              </a:rPr>
              <a:t> a histogram, each bar groups numbers into ranges. Taller bars show that more data falls in that range</a:t>
            </a:r>
            <a:endParaRPr lang="en-IN" sz="2400" dirty="0"/>
          </a:p>
        </p:txBody>
      </p:sp>
      <p:sp>
        <p:nvSpPr>
          <p:cNvPr id="7" name="TextBox 6">
            <a:extLst>
              <a:ext uri="{FF2B5EF4-FFF2-40B4-BE49-F238E27FC236}">
                <a16:creationId xmlns:a16="http://schemas.microsoft.com/office/drawing/2014/main" id="{DBDB1B65-3DBA-CF6B-4609-7F2FB177F421}"/>
              </a:ext>
            </a:extLst>
          </p:cNvPr>
          <p:cNvSpPr txBox="1"/>
          <p:nvPr/>
        </p:nvSpPr>
        <p:spPr>
          <a:xfrm>
            <a:off x="206828" y="164068"/>
            <a:ext cx="4638040" cy="461665"/>
          </a:xfrm>
          <a:prstGeom prst="rect">
            <a:avLst/>
          </a:prstGeom>
          <a:noFill/>
        </p:spPr>
        <p:txBody>
          <a:bodyPr wrap="square">
            <a:spAutoFit/>
          </a:bodyPr>
          <a:lstStyle/>
          <a:p>
            <a:r>
              <a:rPr lang="en-IN" sz="2400" b="1" dirty="0"/>
              <a:t>Plotting the Histogram</a:t>
            </a:r>
          </a:p>
        </p:txBody>
      </p:sp>
    </p:spTree>
    <p:extLst>
      <p:ext uri="{BB962C8B-B14F-4D97-AF65-F5344CB8AC3E}">
        <p14:creationId xmlns:p14="http://schemas.microsoft.com/office/powerpoint/2010/main" val="3524950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F4996A-2CF1-60F0-7976-AF970434E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400"/>
            <a:ext cx="8382000" cy="3657600"/>
          </a:xfrm>
          <a:prstGeom prst="rect">
            <a:avLst/>
          </a:prstGeom>
        </p:spPr>
      </p:pic>
      <p:sp>
        <p:nvSpPr>
          <p:cNvPr id="5" name="TextBox 4">
            <a:extLst>
              <a:ext uri="{FF2B5EF4-FFF2-40B4-BE49-F238E27FC236}">
                <a16:creationId xmlns:a16="http://schemas.microsoft.com/office/drawing/2014/main" id="{486A2E5E-E1F7-51AA-F06B-AF7044B1B3C9}"/>
              </a:ext>
            </a:extLst>
          </p:cNvPr>
          <p:cNvSpPr txBox="1"/>
          <p:nvPr/>
        </p:nvSpPr>
        <p:spPr>
          <a:xfrm>
            <a:off x="609600" y="457200"/>
            <a:ext cx="6019800" cy="523220"/>
          </a:xfrm>
          <a:prstGeom prst="rect">
            <a:avLst/>
          </a:prstGeom>
          <a:noFill/>
        </p:spPr>
        <p:txBody>
          <a:bodyPr wrap="square">
            <a:spAutoFit/>
          </a:bodyPr>
          <a:lstStyle/>
          <a:p>
            <a:r>
              <a:rPr lang="en-IN" sz="2800" b="1" dirty="0"/>
              <a:t>Customer label according to Date</a:t>
            </a:r>
          </a:p>
        </p:txBody>
      </p:sp>
      <p:sp>
        <p:nvSpPr>
          <p:cNvPr id="7" name="TextBox 6">
            <a:extLst>
              <a:ext uri="{FF2B5EF4-FFF2-40B4-BE49-F238E27FC236}">
                <a16:creationId xmlns:a16="http://schemas.microsoft.com/office/drawing/2014/main" id="{3C46D922-7F40-9071-9D1C-06FEDE6A4073}"/>
              </a:ext>
            </a:extLst>
          </p:cNvPr>
          <p:cNvSpPr txBox="1"/>
          <p:nvPr/>
        </p:nvSpPr>
        <p:spPr>
          <a:xfrm>
            <a:off x="152400" y="5029200"/>
            <a:ext cx="8305800" cy="1200329"/>
          </a:xfrm>
          <a:prstGeom prst="rect">
            <a:avLst/>
          </a:prstGeom>
          <a:noFill/>
        </p:spPr>
        <p:txBody>
          <a:bodyPr wrap="square">
            <a:spAutoFit/>
          </a:bodyPr>
          <a:lstStyle/>
          <a:p>
            <a:pPr algn="l"/>
            <a:r>
              <a:rPr lang="en-US" b="1" i="0" dirty="0">
                <a:solidFill>
                  <a:srgbClr val="000000"/>
                </a:solidFill>
                <a:effectLst/>
                <a:latin typeface="Helvetica Neue"/>
              </a:rPr>
              <a:t>The first figure which is date vs label shows that the customers who did not pay their loans are from date 10 to 23.</a:t>
            </a:r>
          </a:p>
          <a:p>
            <a:pPr algn="l"/>
            <a:r>
              <a:rPr lang="en-US" b="1" i="0" dirty="0">
                <a:solidFill>
                  <a:srgbClr val="000000"/>
                </a:solidFill>
                <a:effectLst/>
                <a:latin typeface="Helvetica Neue"/>
              </a:rPr>
              <a:t>There are </a:t>
            </a:r>
            <a:r>
              <a:rPr lang="en-US" b="1" i="0" dirty="0" err="1">
                <a:solidFill>
                  <a:srgbClr val="000000"/>
                </a:solidFill>
                <a:effectLst/>
                <a:latin typeface="Helvetica Neue"/>
              </a:rPr>
              <a:t>severals</a:t>
            </a:r>
            <a:r>
              <a:rPr lang="en-US" b="1" i="0" dirty="0">
                <a:solidFill>
                  <a:srgbClr val="000000"/>
                </a:solidFill>
                <a:effectLst/>
                <a:latin typeface="Helvetica Neue"/>
              </a:rPr>
              <a:t> customers at June and July month who did not pay their loan.</a:t>
            </a:r>
          </a:p>
        </p:txBody>
      </p:sp>
    </p:spTree>
    <p:extLst>
      <p:ext uri="{BB962C8B-B14F-4D97-AF65-F5344CB8AC3E}">
        <p14:creationId xmlns:p14="http://schemas.microsoft.com/office/powerpoint/2010/main" val="11210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56BAA6-A998-3336-7296-C245F69A5235}"/>
              </a:ext>
            </a:extLst>
          </p:cNvPr>
          <p:cNvSpPr txBox="1"/>
          <p:nvPr/>
        </p:nvSpPr>
        <p:spPr>
          <a:xfrm>
            <a:off x="609600" y="304800"/>
            <a:ext cx="4577080" cy="954107"/>
          </a:xfrm>
          <a:prstGeom prst="rect">
            <a:avLst/>
          </a:prstGeom>
          <a:noFill/>
        </p:spPr>
        <p:txBody>
          <a:bodyPr wrap="square">
            <a:spAutoFit/>
          </a:bodyPr>
          <a:lstStyle/>
          <a:p>
            <a:r>
              <a:rPr lang="en-US" sz="2800" b="1" dirty="0">
                <a:latin typeface="Yu Gothic UI Semibold" panose="020B0700000000000000" pitchFamily="34" charset="-128"/>
                <a:ea typeface="Yu Gothic UI Semibold" panose="020B0700000000000000" pitchFamily="34" charset="-128"/>
              </a:rPr>
              <a:t>Correlation </a:t>
            </a:r>
            <a:r>
              <a:rPr lang="en-US" sz="2800" b="1"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a:t>
            </a:r>
            <a:r>
              <a:rPr lang="en-US" sz="2800" b="1" dirty="0">
                <a:latin typeface="Yu Gothic UI Semibold" panose="020B0700000000000000" pitchFamily="34" charset="-128"/>
                <a:ea typeface="Yu Gothic UI Semibold" panose="020B0700000000000000" pitchFamily="34" charset="-128"/>
              </a:rPr>
              <a:t>.</a:t>
            </a:r>
            <a:br>
              <a:rPr lang="en-US" sz="2800" b="1" dirty="0">
                <a:latin typeface="Yu Gothic UI Semibold" panose="020B0700000000000000" pitchFamily="34" charset="-128"/>
                <a:ea typeface="Yu Gothic UI Semibold" panose="020B0700000000000000" pitchFamily="34" charset="-128"/>
              </a:rPr>
            </a:br>
            <a:endParaRPr lang="en-IN" sz="2800" b="1" dirty="0"/>
          </a:p>
        </p:txBody>
      </p:sp>
      <p:pic>
        <p:nvPicPr>
          <p:cNvPr id="5" name="Picture 4">
            <a:extLst>
              <a:ext uri="{FF2B5EF4-FFF2-40B4-BE49-F238E27FC236}">
                <a16:creationId xmlns:a16="http://schemas.microsoft.com/office/drawing/2014/main" id="{3203D12C-29F9-FDB6-6355-4C5F0BDB5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066799"/>
            <a:ext cx="6629400" cy="5486401"/>
          </a:xfrm>
          <a:prstGeom prst="rect">
            <a:avLst/>
          </a:prstGeom>
        </p:spPr>
      </p:pic>
      <p:sp>
        <p:nvSpPr>
          <p:cNvPr id="12" name="TextBox 11">
            <a:extLst>
              <a:ext uri="{FF2B5EF4-FFF2-40B4-BE49-F238E27FC236}">
                <a16:creationId xmlns:a16="http://schemas.microsoft.com/office/drawing/2014/main" id="{576D0B95-A3CD-9771-2DD5-F38FEDEBA208}"/>
              </a:ext>
            </a:extLst>
          </p:cNvPr>
          <p:cNvSpPr txBox="1"/>
          <p:nvPr/>
        </p:nvSpPr>
        <p:spPr>
          <a:xfrm>
            <a:off x="73660" y="1289804"/>
            <a:ext cx="2288540" cy="4247317"/>
          </a:xfrm>
          <a:prstGeom prst="rect">
            <a:avLst/>
          </a:prstGeom>
          <a:noFill/>
        </p:spPr>
        <p:txBody>
          <a:bodyPr wrap="square">
            <a:spAutoFit/>
          </a:bodyPr>
          <a:lstStyle/>
          <a:p>
            <a:pPr algn="l"/>
            <a:r>
              <a:rPr lang="en-US" b="1" i="0" dirty="0">
                <a:solidFill>
                  <a:srgbClr val="000000"/>
                </a:solidFill>
                <a:effectLst/>
                <a:latin typeface="Helvetica Neue"/>
              </a:rPr>
              <a:t>daily_decr30 and daily_decr90 features are highly correlated with each other.</a:t>
            </a:r>
          </a:p>
          <a:p>
            <a:pPr algn="l"/>
            <a:r>
              <a:rPr lang="en-US" b="1" i="0" dirty="0">
                <a:solidFill>
                  <a:srgbClr val="000000"/>
                </a:solidFill>
                <a:effectLst/>
                <a:latin typeface="Helvetica Neue"/>
              </a:rPr>
              <a:t>rental30 and rental90 features are highly correlated with each other.</a:t>
            </a:r>
          </a:p>
          <a:p>
            <a:pPr algn="l"/>
            <a:r>
              <a:rPr lang="en-US" b="1" i="0" dirty="0">
                <a:solidFill>
                  <a:srgbClr val="000000"/>
                </a:solidFill>
                <a:effectLst/>
                <a:latin typeface="Helvetica Neue"/>
              </a:rPr>
              <a:t>cnt_loans30 and amount_loans30 columns are highly correlated with each other.</a:t>
            </a:r>
          </a:p>
        </p:txBody>
      </p:sp>
    </p:spTree>
    <p:extLst>
      <p:ext uri="{BB962C8B-B14F-4D97-AF65-F5344CB8AC3E}">
        <p14:creationId xmlns:p14="http://schemas.microsoft.com/office/powerpoint/2010/main" val="308866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995D82-0A30-5456-0B37-F92B8C9AF601}"/>
              </a:ext>
            </a:extLst>
          </p:cNvPr>
          <p:cNvSpPr txBox="1"/>
          <p:nvPr/>
        </p:nvSpPr>
        <p:spPr>
          <a:xfrm>
            <a:off x="304800" y="228600"/>
            <a:ext cx="6629400" cy="523220"/>
          </a:xfrm>
          <a:prstGeom prst="rect">
            <a:avLst/>
          </a:prstGeom>
          <a:noFill/>
        </p:spPr>
        <p:txBody>
          <a:bodyPr wrap="square">
            <a:spAutoFit/>
          </a:bodyPr>
          <a:lstStyle/>
          <a:p>
            <a:r>
              <a:rPr lang="en-US" sz="2800" b="1" dirty="0"/>
              <a:t>Correlation only with Target Variable</a:t>
            </a:r>
            <a:endParaRPr lang="en-IN" sz="2800" b="1" dirty="0"/>
          </a:p>
        </p:txBody>
      </p:sp>
      <p:pic>
        <p:nvPicPr>
          <p:cNvPr id="5" name="Picture 4">
            <a:extLst>
              <a:ext uri="{FF2B5EF4-FFF2-40B4-BE49-F238E27FC236}">
                <a16:creationId xmlns:a16="http://schemas.microsoft.com/office/drawing/2014/main" id="{8F4EEE6D-2A50-C0F0-251E-3EC5BC405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38200"/>
            <a:ext cx="8382000" cy="3429000"/>
          </a:xfrm>
          <a:prstGeom prst="rect">
            <a:avLst/>
          </a:prstGeom>
        </p:spPr>
      </p:pic>
      <p:sp>
        <p:nvSpPr>
          <p:cNvPr id="7" name="TextBox 6">
            <a:extLst>
              <a:ext uri="{FF2B5EF4-FFF2-40B4-BE49-F238E27FC236}">
                <a16:creationId xmlns:a16="http://schemas.microsoft.com/office/drawing/2014/main" id="{B6048253-33FF-C625-08B8-A9AE326EE485}"/>
              </a:ext>
            </a:extLst>
          </p:cNvPr>
          <p:cNvSpPr txBox="1"/>
          <p:nvPr/>
        </p:nvSpPr>
        <p:spPr>
          <a:xfrm>
            <a:off x="228600" y="4353580"/>
            <a:ext cx="8305800" cy="1938992"/>
          </a:xfrm>
          <a:prstGeom prst="rect">
            <a:avLst/>
          </a:prstGeom>
          <a:noFill/>
        </p:spPr>
        <p:txBody>
          <a:bodyPr wrap="square">
            <a:spAutoFit/>
          </a:bodyPr>
          <a:lstStyle/>
          <a:p>
            <a:pPr marL="0" indent="0">
              <a:buNone/>
            </a:pPr>
            <a:r>
              <a:rPr lang="en-US" sz="2000" b="1" u="sng" dirty="0"/>
              <a:t>Key Observations:</a:t>
            </a:r>
          </a:p>
          <a:p>
            <a:r>
              <a:rPr lang="en-US" sz="2000" b="1" dirty="0"/>
              <a:t>From above we can observe that "cnt_ma_rech30", "cnt_ma_rech90", "sumamnt_ma_rech90", "sumamnt_ma_rech30" have more correlation with the Target variable "label".</a:t>
            </a:r>
          </a:p>
          <a:p>
            <a:r>
              <a:rPr lang="en-US" sz="2000" b="1" dirty="0"/>
              <a:t>We have more positive correlated variable than the negative correlated variable.</a:t>
            </a:r>
          </a:p>
        </p:txBody>
      </p:sp>
    </p:spTree>
    <p:extLst>
      <p:ext uri="{BB962C8B-B14F-4D97-AF65-F5344CB8AC3E}">
        <p14:creationId xmlns:p14="http://schemas.microsoft.com/office/powerpoint/2010/main" val="377491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158B4B-9169-C787-E175-83A8FE0AF5AF}"/>
              </a:ext>
            </a:extLst>
          </p:cNvPr>
          <p:cNvSpPr txBox="1"/>
          <p:nvPr/>
        </p:nvSpPr>
        <p:spPr>
          <a:xfrm>
            <a:off x="304800" y="304800"/>
            <a:ext cx="6248400" cy="584775"/>
          </a:xfrm>
          <a:prstGeom prst="rect">
            <a:avLst/>
          </a:prstGeom>
          <a:noFill/>
        </p:spPr>
        <p:txBody>
          <a:bodyPr wrap="square">
            <a:spAutoFit/>
          </a:bodyPr>
          <a:lstStyle/>
          <a:p>
            <a:r>
              <a:rPr lang="en-US" sz="3200" b="1" dirty="0"/>
              <a:t>Steps and Assumptions.</a:t>
            </a:r>
            <a:endParaRPr lang="en-IN" sz="3200" b="1" dirty="0"/>
          </a:p>
        </p:txBody>
      </p:sp>
      <p:sp>
        <p:nvSpPr>
          <p:cNvPr id="5" name="TextBox 4">
            <a:extLst>
              <a:ext uri="{FF2B5EF4-FFF2-40B4-BE49-F238E27FC236}">
                <a16:creationId xmlns:a16="http://schemas.microsoft.com/office/drawing/2014/main" id="{8FA04D72-D9F3-B0F4-CBDC-73BDFF031349}"/>
              </a:ext>
            </a:extLst>
          </p:cNvPr>
          <p:cNvSpPr txBox="1"/>
          <p:nvPr/>
        </p:nvSpPr>
        <p:spPr>
          <a:xfrm>
            <a:off x="381000" y="1066800"/>
            <a:ext cx="7848600" cy="5016758"/>
          </a:xfrm>
          <a:prstGeom prst="rect">
            <a:avLst/>
          </a:prstGeom>
          <a:noFill/>
        </p:spPr>
        <p:txBody>
          <a:bodyPr wrap="square">
            <a:spAutoFit/>
          </a:bodyPr>
          <a:lstStyle/>
          <a:p>
            <a:pPr marL="0" indent="0">
              <a:buNone/>
            </a:pPr>
            <a:r>
              <a:rPr lang="en-US" sz="1600" u="sng"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With all the insights taken we have plotted few pre-assumptions which are as follows.</a:t>
            </a:r>
          </a:p>
          <a:p>
            <a:pPr marL="0" indent="0">
              <a:buNone/>
            </a:pPr>
            <a:endParaRPr lang="en-US" sz="1600"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sz="1600" dirty="0">
                <a:latin typeface="Yu Gothic UI Semibold" panose="020B0700000000000000" pitchFamily="34" charset="-128"/>
                <a:ea typeface="Yu Gothic UI Semibold" panose="020B0700000000000000" pitchFamily="34" charset="-128"/>
              </a:rPr>
              <a:t>As like said above Label ‘1’ indicates that the loan has been paid i.e., Non- defaulter, while, Label ‘0’ indicates that the loan has not been paid i.e., defaulter.</a:t>
            </a:r>
          </a:p>
          <a:p>
            <a:pPr>
              <a:buFont typeface="Wingdings" panose="05000000000000000000" pitchFamily="2" charset="2"/>
              <a:buChar char="Ø"/>
            </a:pPr>
            <a:endParaRPr lang="en-US" sz="1600"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sz="1600" dirty="0">
                <a:latin typeface="Yu Gothic UI Semibold" panose="020B0700000000000000" pitchFamily="34" charset="-128"/>
                <a:ea typeface="Yu Gothic UI Semibold" panose="020B0700000000000000" pitchFamily="34" charset="-128"/>
              </a:rPr>
              <a:t>daily_dec30, daily_dec90, rental30, rental90, cnt_da_rech30, sumamnt_ma_rech30, cnt_ma_rech90, sumamnt_ma_rech90, medianmarechprebal90, cnt_da_rech90, cnt_loans30, amnt_loans30, amnt_loans90, the above columns have more contributions in 0 that is defaulter, which means that customer have more contributions on above factors end up as defaulter.</a:t>
            </a:r>
          </a:p>
          <a:p>
            <a:pPr>
              <a:buFont typeface="Wingdings" panose="05000000000000000000" pitchFamily="2" charset="2"/>
              <a:buChar char="Ø"/>
            </a:pPr>
            <a:endParaRPr lang="en-US" sz="1600"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sz="1600" dirty="0" err="1">
                <a:latin typeface="Yu Gothic UI Semibold" panose="020B0700000000000000" pitchFamily="34" charset="-128"/>
                <a:ea typeface="Yu Gothic UI Semibold" panose="020B0700000000000000" pitchFamily="34" charset="-128"/>
              </a:rPr>
              <a:t>aon</a:t>
            </a:r>
            <a:r>
              <a:rPr lang="en-US" sz="1600" dirty="0">
                <a:latin typeface="Yu Gothic UI Semibold" panose="020B0700000000000000" pitchFamily="34" charset="-128"/>
                <a:ea typeface="Yu Gothic UI Semibold" panose="020B0700000000000000" pitchFamily="34" charset="-128"/>
              </a:rPr>
              <a:t>, </a:t>
            </a:r>
            <a:r>
              <a:rPr lang="en-US" sz="1600" dirty="0" err="1">
                <a:latin typeface="Yu Gothic UI Semibold" panose="020B0700000000000000" pitchFamily="34" charset="-128"/>
                <a:ea typeface="Yu Gothic UI Semibold" panose="020B0700000000000000" pitchFamily="34" charset="-128"/>
              </a:rPr>
              <a:t>last_rech_date_ma</a:t>
            </a:r>
            <a:r>
              <a:rPr lang="en-US" sz="1600" dirty="0">
                <a:latin typeface="Yu Gothic UI Semibold" panose="020B0700000000000000" pitchFamily="34" charset="-128"/>
                <a:ea typeface="Yu Gothic UI Semibold" panose="020B0700000000000000" pitchFamily="34" charset="-128"/>
              </a:rPr>
              <a:t>, </a:t>
            </a:r>
            <a:r>
              <a:rPr lang="en-US" sz="1600" dirty="0" err="1">
                <a:latin typeface="Yu Gothic UI Semibold" panose="020B0700000000000000" pitchFamily="34" charset="-128"/>
                <a:ea typeface="Yu Gothic UI Semibold" panose="020B0700000000000000" pitchFamily="34" charset="-128"/>
              </a:rPr>
              <a:t>last_rech_date_da</a:t>
            </a:r>
            <a:r>
              <a:rPr lang="en-US" sz="1600" dirty="0">
                <a:latin typeface="Yu Gothic UI Semibold" panose="020B0700000000000000" pitchFamily="34" charset="-128"/>
                <a:ea typeface="Yu Gothic UI Semibold" panose="020B0700000000000000" pitchFamily="34" charset="-128"/>
              </a:rPr>
              <a:t>, fa_ma_rech30, medianmarechprebal30, medianamnt_ma_rech90, cnt_da_rech30, fr_da_rech30, maxamnt_loan30, cnt_loans90 have more contributions in 1. which means that customer have more contributions on above factors end up as not a defaulter.</a:t>
            </a:r>
          </a:p>
          <a:p>
            <a:pPr>
              <a:buFont typeface="Wingdings" panose="05000000000000000000" pitchFamily="2" charset="2"/>
              <a:buChar char="Ø"/>
            </a:pPr>
            <a:endParaRPr lang="en-US" sz="1600"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sz="1600" dirty="0">
                <a:latin typeface="Yu Gothic UI Semibold" panose="020B0700000000000000" pitchFamily="34" charset="-128"/>
                <a:ea typeface="Yu Gothic UI Semibold" panose="020B0700000000000000" pitchFamily="34" charset="-128"/>
              </a:rPr>
              <a:t>payback90, payback30, medianamnt_loans90, fr_da_reach90, medianamnt_ma_reach90, medianamnt_ma_reach30, </a:t>
            </a:r>
            <a:r>
              <a:rPr lang="en-US" sz="1600" dirty="0" err="1">
                <a:latin typeface="Yu Gothic UI Semibold" panose="020B0700000000000000" pitchFamily="34" charset="-128"/>
                <a:ea typeface="Yu Gothic UI Semibold" panose="020B0700000000000000" pitchFamily="34" charset="-128"/>
              </a:rPr>
              <a:t>last_rech_amt_ma</a:t>
            </a:r>
            <a:r>
              <a:rPr lang="en-US" sz="1600" dirty="0">
                <a:latin typeface="Yu Gothic UI Semibold" panose="020B0700000000000000" pitchFamily="34" charset="-128"/>
                <a:ea typeface="Yu Gothic UI Semibold" panose="020B0700000000000000" pitchFamily="34" charset="-128"/>
              </a:rPr>
              <a:t> almost have equal contributions in 0 and 1.</a:t>
            </a:r>
          </a:p>
        </p:txBody>
      </p:sp>
    </p:spTree>
    <p:extLst>
      <p:ext uri="{BB962C8B-B14F-4D97-AF65-F5344CB8AC3E}">
        <p14:creationId xmlns:p14="http://schemas.microsoft.com/office/powerpoint/2010/main" val="4128544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E9EAFA-20D7-CA87-01F2-81CB1135DEDB}"/>
              </a:ext>
            </a:extLst>
          </p:cNvPr>
          <p:cNvSpPr txBox="1"/>
          <p:nvPr/>
        </p:nvSpPr>
        <p:spPr>
          <a:xfrm>
            <a:off x="381000" y="381000"/>
            <a:ext cx="4577080" cy="523220"/>
          </a:xfrm>
          <a:prstGeom prst="rect">
            <a:avLst/>
          </a:prstGeom>
          <a:noFill/>
        </p:spPr>
        <p:txBody>
          <a:bodyPr wrap="square">
            <a:spAutoFit/>
          </a:bodyPr>
          <a:lstStyle/>
          <a:p>
            <a:r>
              <a:rPr lang="en-US" sz="2800" b="1" dirty="0"/>
              <a:t>Model Dashboard</a:t>
            </a:r>
            <a:endParaRPr lang="en-IN" sz="2800" b="1" dirty="0"/>
          </a:p>
        </p:txBody>
      </p:sp>
      <p:sp>
        <p:nvSpPr>
          <p:cNvPr id="5" name="TextBox 4">
            <a:extLst>
              <a:ext uri="{FF2B5EF4-FFF2-40B4-BE49-F238E27FC236}">
                <a16:creationId xmlns:a16="http://schemas.microsoft.com/office/drawing/2014/main" id="{E519F982-76DE-BFD9-B086-DE2A754868FB}"/>
              </a:ext>
            </a:extLst>
          </p:cNvPr>
          <p:cNvSpPr txBox="1"/>
          <p:nvPr/>
        </p:nvSpPr>
        <p:spPr>
          <a:xfrm>
            <a:off x="386080" y="4800601"/>
            <a:ext cx="8148320" cy="1200329"/>
          </a:xfrm>
          <a:prstGeom prst="rect">
            <a:avLst/>
          </a:prstGeom>
          <a:noFill/>
        </p:spPr>
        <p:txBody>
          <a:bodyPr wrap="square">
            <a:spAutoFit/>
          </a:bodyPr>
          <a:lstStyle/>
          <a:p>
            <a:r>
              <a:rPr lang="en-US" sz="2400" dirty="0"/>
              <a:t>We have trained our model based on five different Classification  algorithm and have shortlisted the best algorithm with metrics as follows.</a:t>
            </a:r>
            <a:endParaRPr lang="en-IN" sz="2400" dirty="0"/>
          </a:p>
        </p:txBody>
      </p:sp>
      <p:pic>
        <p:nvPicPr>
          <p:cNvPr id="7" name="Picture 6">
            <a:extLst>
              <a:ext uri="{FF2B5EF4-FFF2-40B4-BE49-F238E27FC236}">
                <a16:creationId xmlns:a16="http://schemas.microsoft.com/office/drawing/2014/main" id="{EC684ECF-7221-97EC-CC18-7228B58C6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00106"/>
            <a:ext cx="8504556" cy="2514694"/>
          </a:xfrm>
          <a:prstGeom prst="rect">
            <a:avLst/>
          </a:prstGeom>
        </p:spPr>
      </p:pic>
    </p:spTree>
    <p:extLst>
      <p:ext uri="{BB962C8B-B14F-4D97-AF65-F5344CB8AC3E}">
        <p14:creationId xmlns:p14="http://schemas.microsoft.com/office/powerpoint/2010/main" val="3484224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49A144-7AEB-6596-CF8F-1E75D960F555}"/>
              </a:ext>
            </a:extLst>
          </p:cNvPr>
          <p:cNvSpPr txBox="1"/>
          <p:nvPr/>
        </p:nvSpPr>
        <p:spPr>
          <a:xfrm>
            <a:off x="609600" y="457200"/>
            <a:ext cx="4577080" cy="707886"/>
          </a:xfrm>
          <a:prstGeom prst="rect">
            <a:avLst/>
          </a:prstGeom>
          <a:noFill/>
        </p:spPr>
        <p:txBody>
          <a:bodyPr wrap="square">
            <a:spAutoFit/>
          </a:bodyPr>
          <a:lstStyle/>
          <a:p>
            <a:r>
              <a:rPr lang="en-US" sz="4000" b="1" dirty="0">
                <a:latin typeface="Yu Gothic UI Semibold" panose="020B0700000000000000" pitchFamily="34" charset="-128"/>
                <a:ea typeface="Yu Gothic UI Semibold" panose="020B0700000000000000" pitchFamily="34" charset="-128"/>
              </a:rPr>
              <a:t>Conclusion</a:t>
            </a:r>
            <a:endParaRPr lang="en-IN" sz="4000" b="1" dirty="0"/>
          </a:p>
        </p:txBody>
      </p:sp>
      <p:sp>
        <p:nvSpPr>
          <p:cNvPr id="5" name="TextBox 4">
            <a:extLst>
              <a:ext uri="{FF2B5EF4-FFF2-40B4-BE49-F238E27FC236}">
                <a16:creationId xmlns:a16="http://schemas.microsoft.com/office/drawing/2014/main" id="{E1421D22-2B00-6DDA-E3F5-51BDDFC52ABB}"/>
              </a:ext>
            </a:extLst>
          </p:cNvPr>
          <p:cNvSpPr txBox="1"/>
          <p:nvPr/>
        </p:nvSpPr>
        <p:spPr>
          <a:xfrm>
            <a:off x="266700" y="1676400"/>
            <a:ext cx="8610600" cy="4708981"/>
          </a:xfrm>
          <a:prstGeom prst="rect">
            <a:avLst/>
          </a:prstGeom>
          <a:noFill/>
        </p:spPr>
        <p:txBody>
          <a:bodyPr wrap="square">
            <a:spAutoFit/>
          </a:bodyPr>
          <a:lstStyle/>
          <a:p>
            <a:pPr marL="0" indent="0">
              <a:buNone/>
            </a:pPr>
            <a:r>
              <a:rPr lang="en-US" sz="2000" b="1" u="sng" dirty="0"/>
              <a:t>Key Findings and Conclusions of the Study</a:t>
            </a:r>
          </a:p>
          <a:p>
            <a:r>
              <a:rPr lang="en-US" sz="2000" dirty="0"/>
              <a:t>From our above analysis we understand that which factors are responsible and using which a Microfinance Institution (MFI) can predict that a customer can be a defaulter or not a defaulter basis on which Microfinance Institution (MFI) can give a short-term loan and predictions that could help them in further investment and improvement in selection of customers.</a:t>
            </a:r>
          </a:p>
          <a:p>
            <a:pPr marL="0" indent="0">
              <a:buNone/>
            </a:pPr>
            <a:endParaRPr lang="en-US" sz="2000" dirty="0"/>
          </a:p>
          <a:p>
            <a:pPr marL="0" indent="0">
              <a:buNone/>
            </a:pPr>
            <a:r>
              <a:rPr lang="en-US" sz="2000" b="1" u="sng" dirty="0"/>
              <a:t>Limitations of this work and Scope for Future Work</a:t>
            </a:r>
          </a:p>
          <a:p>
            <a:r>
              <a:rPr lang="en-US" sz="2000" dirty="0"/>
              <a:t>Limitations of the study arise from the use of a single dataset obtained from one company. However, the large number of loans and customers considered and generic applicability of credit scoring for mobile credit suggests that the variables and models investigated are relevant for other business applications. Further work may include the use of demographic information which could be obtained from mobile network operators and consideration of additional pay-as-you-go mobile products.</a:t>
            </a:r>
          </a:p>
        </p:txBody>
      </p:sp>
    </p:spTree>
    <p:extLst>
      <p:ext uri="{BB962C8B-B14F-4D97-AF65-F5344CB8AC3E}">
        <p14:creationId xmlns:p14="http://schemas.microsoft.com/office/powerpoint/2010/main" val="146507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79644-2388-2AF9-D231-69121E548301}"/>
              </a:ext>
            </a:extLst>
          </p:cNvPr>
          <p:cNvSpPr txBox="1"/>
          <p:nvPr/>
        </p:nvSpPr>
        <p:spPr>
          <a:xfrm>
            <a:off x="1828800" y="2286000"/>
            <a:ext cx="5107940" cy="923330"/>
          </a:xfrm>
          <a:prstGeom prst="rect">
            <a:avLst/>
          </a:prstGeom>
          <a:noFill/>
        </p:spPr>
        <p:txBody>
          <a:bodyPr wrap="square">
            <a:spAutoFit/>
          </a:bodyPr>
          <a:lstStyle/>
          <a:p>
            <a:r>
              <a:rPr lang="en-US" sz="5400" b="1" dirty="0"/>
              <a:t>THANK  YOU</a:t>
            </a:r>
            <a:endParaRPr lang="en-IN" sz="5400" b="1" dirty="0"/>
          </a:p>
        </p:txBody>
      </p:sp>
    </p:spTree>
    <p:extLst>
      <p:ext uri="{BB962C8B-B14F-4D97-AF65-F5344CB8AC3E}">
        <p14:creationId xmlns:p14="http://schemas.microsoft.com/office/powerpoint/2010/main" val="364517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C5DEBD-6AEA-C69F-1617-6DC2FC230497}"/>
              </a:ext>
            </a:extLst>
          </p:cNvPr>
          <p:cNvSpPr txBox="1"/>
          <p:nvPr/>
        </p:nvSpPr>
        <p:spPr>
          <a:xfrm>
            <a:off x="533400" y="457200"/>
            <a:ext cx="4577080" cy="646331"/>
          </a:xfrm>
          <a:prstGeom prst="rect">
            <a:avLst/>
          </a:prstGeom>
          <a:noFill/>
        </p:spPr>
        <p:txBody>
          <a:bodyPr wrap="square">
            <a:spAutoFit/>
          </a:bodyPr>
          <a:lstStyle/>
          <a:p>
            <a:r>
              <a:rPr lang="en-US" sz="3600" dirty="0"/>
              <a:t>Review of Literature</a:t>
            </a:r>
            <a:endParaRPr lang="en-IN" sz="3600" dirty="0"/>
          </a:p>
        </p:txBody>
      </p:sp>
      <p:sp>
        <p:nvSpPr>
          <p:cNvPr id="5" name="TextBox 4">
            <a:extLst>
              <a:ext uri="{FF2B5EF4-FFF2-40B4-BE49-F238E27FC236}">
                <a16:creationId xmlns:a16="http://schemas.microsoft.com/office/drawing/2014/main" id="{9B777A13-68C6-CF28-E4DA-3BBC89D835A3}"/>
              </a:ext>
            </a:extLst>
          </p:cNvPr>
          <p:cNvSpPr txBox="1"/>
          <p:nvPr/>
        </p:nvSpPr>
        <p:spPr>
          <a:xfrm>
            <a:off x="304800" y="1295400"/>
            <a:ext cx="8458200" cy="4093428"/>
          </a:xfrm>
          <a:prstGeom prst="rect">
            <a:avLst/>
          </a:prstGeom>
          <a:noFill/>
        </p:spPr>
        <p:txBody>
          <a:bodyPr wrap="square">
            <a:spAutoFit/>
          </a:bodyPr>
          <a:lstStyle/>
          <a:p>
            <a:r>
              <a:rPr lang="en-US" sz="2000" dirty="0"/>
              <a:t>This paper provides a systematic assessment of customer behavior and the trend of loan taken Vs loan paid back to the Microfinance Institution (MFI) in Indonesia bases on the above given factors. From our analysis and research done one can understand that depending on what factors customers are ending up on being a defaulter, using this study a Microfinance Institution (MFI) can predict that a customer can be a defaulter or not basis on which Microfinance Institution (MFI) can confer short-term loans.</a:t>
            </a:r>
          </a:p>
          <a:p>
            <a:endParaRPr lang="en-US" sz="2000" dirty="0"/>
          </a:p>
          <a:p>
            <a:endParaRPr lang="en-US" sz="2000" dirty="0"/>
          </a:p>
          <a:p>
            <a:endParaRPr lang="en-US" sz="2000" dirty="0"/>
          </a:p>
          <a:p>
            <a:r>
              <a:rPr lang="en-US" sz="2000" dirty="0"/>
              <a:t>Further our study helps the Micro finance institution to understand, analysis and predict the futuristic behavior of a customer that could help them in further speculation and improvement in selection of customers.</a:t>
            </a:r>
          </a:p>
        </p:txBody>
      </p:sp>
    </p:spTree>
    <p:extLst>
      <p:ext uri="{BB962C8B-B14F-4D97-AF65-F5344CB8AC3E}">
        <p14:creationId xmlns:p14="http://schemas.microsoft.com/office/powerpoint/2010/main" val="185952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B625E-1536-0BD5-07DB-CC40040EFE19}"/>
              </a:ext>
            </a:extLst>
          </p:cNvPr>
          <p:cNvSpPr txBox="1"/>
          <p:nvPr/>
        </p:nvSpPr>
        <p:spPr>
          <a:xfrm>
            <a:off x="457200" y="228600"/>
            <a:ext cx="7162800" cy="707886"/>
          </a:xfrm>
          <a:prstGeom prst="rect">
            <a:avLst/>
          </a:prstGeom>
          <a:noFill/>
        </p:spPr>
        <p:txBody>
          <a:bodyPr wrap="square">
            <a:spAutoFit/>
          </a:bodyPr>
          <a:lstStyle/>
          <a:p>
            <a:r>
              <a:rPr lang="en-US" sz="4000" u="sng" dirty="0"/>
              <a:t>About Microfinance Institution </a:t>
            </a:r>
            <a:endParaRPr lang="en-IN" sz="4000" dirty="0"/>
          </a:p>
        </p:txBody>
      </p:sp>
      <p:sp>
        <p:nvSpPr>
          <p:cNvPr id="5" name="TextBox 4">
            <a:extLst>
              <a:ext uri="{FF2B5EF4-FFF2-40B4-BE49-F238E27FC236}">
                <a16:creationId xmlns:a16="http://schemas.microsoft.com/office/drawing/2014/main" id="{CDB57836-6910-DA2C-BDA5-0B5B419F6CBA}"/>
              </a:ext>
            </a:extLst>
          </p:cNvPr>
          <p:cNvSpPr txBox="1"/>
          <p:nvPr/>
        </p:nvSpPr>
        <p:spPr>
          <a:xfrm>
            <a:off x="304800" y="1600200"/>
            <a:ext cx="8229600" cy="3108543"/>
          </a:xfrm>
          <a:prstGeom prst="rect">
            <a:avLst/>
          </a:prstGeom>
          <a:noFill/>
        </p:spPr>
        <p:txBody>
          <a:bodyPr wrap="square">
            <a:spAutoFit/>
          </a:bodyPr>
          <a:lstStyle/>
          <a:p>
            <a:r>
              <a:rPr lang="en-US" sz="2800" dirty="0"/>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endParaRPr lang="en-IN" sz="2800" dirty="0"/>
          </a:p>
        </p:txBody>
      </p:sp>
    </p:spTree>
    <p:extLst>
      <p:ext uri="{BB962C8B-B14F-4D97-AF65-F5344CB8AC3E}">
        <p14:creationId xmlns:p14="http://schemas.microsoft.com/office/powerpoint/2010/main" val="191278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497F0-35A6-47AE-2E90-F2C3FF6EEFD5}"/>
              </a:ext>
            </a:extLst>
          </p:cNvPr>
          <p:cNvSpPr txBox="1"/>
          <p:nvPr/>
        </p:nvSpPr>
        <p:spPr>
          <a:xfrm>
            <a:off x="533400" y="533400"/>
            <a:ext cx="7162800" cy="584775"/>
          </a:xfrm>
          <a:prstGeom prst="rect">
            <a:avLst/>
          </a:prstGeom>
          <a:noFill/>
        </p:spPr>
        <p:txBody>
          <a:bodyPr wrap="square">
            <a:spAutoFit/>
          </a:bodyPr>
          <a:lstStyle/>
          <a:p>
            <a:r>
              <a:rPr lang="en-US" sz="3200" b="1" dirty="0"/>
              <a:t>Prediction of Micro-Credit Defaulter</a:t>
            </a:r>
            <a:endParaRPr lang="en-IN" sz="3200" b="1" dirty="0"/>
          </a:p>
        </p:txBody>
      </p:sp>
      <p:sp>
        <p:nvSpPr>
          <p:cNvPr id="5" name="TextBox 4">
            <a:extLst>
              <a:ext uri="{FF2B5EF4-FFF2-40B4-BE49-F238E27FC236}">
                <a16:creationId xmlns:a16="http://schemas.microsoft.com/office/drawing/2014/main" id="{DE87B95A-F5B3-E04E-3B77-A09E48C958D9}"/>
              </a:ext>
            </a:extLst>
          </p:cNvPr>
          <p:cNvSpPr txBox="1"/>
          <p:nvPr/>
        </p:nvSpPr>
        <p:spPr>
          <a:xfrm>
            <a:off x="548640" y="1972142"/>
            <a:ext cx="4577080" cy="3108543"/>
          </a:xfrm>
          <a:prstGeom prst="rect">
            <a:avLst/>
          </a:prstGeom>
          <a:noFill/>
        </p:spPr>
        <p:txBody>
          <a:bodyPr wrap="square">
            <a:spAutoFit/>
          </a:bodyPr>
          <a:lstStyle/>
          <a:p>
            <a:pPr marL="285750" indent="-285750" algn="l">
              <a:buFont typeface="Arial" panose="020B0604020202020204" pitchFamily="34" charset="0"/>
              <a:buChar char="•"/>
            </a:pPr>
            <a:r>
              <a:rPr lang="en-US" sz="2800"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Problem statement</a:t>
            </a:r>
          </a:p>
          <a:p>
            <a:pPr marL="285750" indent="-285750" algn="l">
              <a:buFont typeface="Arial" panose="020B0604020202020204" pitchFamily="34" charset="0"/>
              <a:buChar char="•"/>
            </a:pPr>
            <a:r>
              <a:rPr lang="en-US" sz="2800"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EDA steps and visualizations</a:t>
            </a:r>
          </a:p>
          <a:p>
            <a:pPr marL="285750" indent="-285750" algn="l">
              <a:buFont typeface="Arial" panose="020B0604020202020204" pitchFamily="34" charset="0"/>
              <a:buChar char="•"/>
            </a:pPr>
            <a:r>
              <a:rPr lang="en-US" sz="2800"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Steps and assumptions</a:t>
            </a:r>
          </a:p>
          <a:p>
            <a:pPr marL="285750" indent="-285750" algn="l">
              <a:buFont typeface="Arial" panose="020B0604020202020204" pitchFamily="34" charset="0"/>
              <a:buChar char="•"/>
            </a:pPr>
            <a:r>
              <a:rPr lang="en-US" sz="2800"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Model dashboard</a:t>
            </a:r>
          </a:p>
          <a:p>
            <a:pPr marL="285750" indent="-285750" algn="l">
              <a:buFont typeface="Arial" panose="020B0604020202020204" pitchFamily="34" charset="0"/>
              <a:buChar char="•"/>
            </a:pPr>
            <a:r>
              <a:rPr lang="en-US" sz="2800"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Finalized model</a:t>
            </a:r>
          </a:p>
          <a:p>
            <a:pPr marL="285750" indent="-285750" algn="l">
              <a:buFont typeface="Arial" panose="020B0604020202020204" pitchFamily="34" charset="0"/>
              <a:buChar char="•"/>
            </a:pPr>
            <a:r>
              <a:rPr lang="en-US" sz="2800"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Conclusion</a:t>
            </a:r>
          </a:p>
        </p:txBody>
      </p:sp>
    </p:spTree>
    <p:extLst>
      <p:ext uri="{BB962C8B-B14F-4D97-AF65-F5344CB8AC3E}">
        <p14:creationId xmlns:p14="http://schemas.microsoft.com/office/powerpoint/2010/main" val="375235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D6938-E135-0939-F176-CDF809CAE975}"/>
              </a:ext>
            </a:extLst>
          </p:cNvPr>
          <p:cNvSpPr txBox="1"/>
          <p:nvPr/>
        </p:nvSpPr>
        <p:spPr>
          <a:xfrm>
            <a:off x="609600" y="533400"/>
            <a:ext cx="4577080" cy="646331"/>
          </a:xfrm>
          <a:prstGeom prst="rect">
            <a:avLst/>
          </a:prstGeom>
          <a:noFill/>
        </p:spPr>
        <p:txBody>
          <a:bodyPr wrap="square">
            <a:spAutoFit/>
          </a:bodyPr>
          <a:lstStyle/>
          <a:p>
            <a:r>
              <a:rPr lang="en-US" sz="3600" b="1" dirty="0">
                <a:effectLst>
                  <a:outerShdw blurRad="38100" dist="38100" dir="2700000" algn="tl">
                    <a:srgbClr val="000000">
                      <a:alpha val="43137"/>
                    </a:srgbClr>
                  </a:outerShdw>
                </a:effectLst>
                <a:ea typeface="Yu Gothic UI Semibold" panose="020B0700000000000000" pitchFamily="34" charset="-128"/>
              </a:rPr>
              <a:t>Problem statement</a:t>
            </a:r>
            <a:endParaRPr lang="en-IN" sz="3600" b="1" dirty="0"/>
          </a:p>
        </p:txBody>
      </p:sp>
      <p:sp>
        <p:nvSpPr>
          <p:cNvPr id="5" name="TextBox 4">
            <a:extLst>
              <a:ext uri="{FF2B5EF4-FFF2-40B4-BE49-F238E27FC236}">
                <a16:creationId xmlns:a16="http://schemas.microsoft.com/office/drawing/2014/main" id="{3492C814-201C-D1CF-BB31-17286033E95B}"/>
              </a:ext>
            </a:extLst>
          </p:cNvPr>
          <p:cNvSpPr txBox="1"/>
          <p:nvPr/>
        </p:nvSpPr>
        <p:spPr>
          <a:xfrm>
            <a:off x="342900" y="1659285"/>
            <a:ext cx="8458200" cy="3539430"/>
          </a:xfrm>
          <a:prstGeom prst="rect">
            <a:avLst/>
          </a:prstGeom>
          <a:noFill/>
        </p:spPr>
        <p:txBody>
          <a:bodyPr wrap="square">
            <a:spAutoFit/>
          </a:bodyPr>
          <a:lstStyle/>
          <a:p>
            <a:r>
              <a:rPr lang="en-US" sz="2800" dirty="0">
                <a:latin typeface="Yu Gothic UI Semibold" panose="020B0700000000000000" pitchFamily="34" charset="-128"/>
                <a:ea typeface="Yu Gothic UI Semibold" panose="020B0700000000000000" pitchFamily="34" charset="-128"/>
              </a:rPr>
              <a:t>Build a model using the best machine learning algorithm which can be used to predict in terms of a probability for each loan transaction, whether the customer will be paying back the loaned amount within 5 days of insurance of loan. In this case, Label ‘1’ indicates that the loan has been paid i.e., Non- defaulter, while, Label ‘0’ indicates that the loan has not been paid i.e., defaulter</a:t>
            </a:r>
            <a:endParaRPr lang="en-IN" sz="2800" dirty="0"/>
          </a:p>
        </p:txBody>
      </p:sp>
    </p:spTree>
    <p:extLst>
      <p:ext uri="{BB962C8B-B14F-4D97-AF65-F5344CB8AC3E}">
        <p14:creationId xmlns:p14="http://schemas.microsoft.com/office/powerpoint/2010/main" val="290415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68B6F3-98AE-E6A5-DE1C-68281B4A948D}"/>
              </a:ext>
            </a:extLst>
          </p:cNvPr>
          <p:cNvSpPr txBox="1"/>
          <p:nvPr/>
        </p:nvSpPr>
        <p:spPr>
          <a:xfrm>
            <a:off x="228600" y="457200"/>
            <a:ext cx="7543800" cy="646331"/>
          </a:xfrm>
          <a:prstGeom prst="rect">
            <a:avLst/>
          </a:prstGeom>
          <a:noFill/>
        </p:spPr>
        <p:txBody>
          <a:bodyPr wrap="square">
            <a:spAutoFit/>
          </a:bodyPr>
          <a:lstStyle/>
          <a:p>
            <a:r>
              <a:rPr lang="en-US" sz="3600" b="1"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EDA steps and visualizations</a:t>
            </a:r>
            <a:endParaRPr lang="en-IN" sz="3600" b="1" dirty="0"/>
          </a:p>
        </p:txBody>
      </p:sp>
      <p:sp>
        <p:nvSpPr>
          <p:cNvPr id="5" name="TextBox 4">
            <a:extLst>
              <a:ext uri="{FF2B5EF4-FFF2-40B4-BE49-F238E27FC236}">
                <a16:creationId xmlns:a16="http://schemas.microsoft.com/office/drawing/2014/main" id="{DC511A8B-23F2-2292-D41B-FB263284E050}"/>
              </a:ext>
            </a:extLst>
          </p:cNvPr>
          <p:cNvSpPr txBox="1"/>
          <p:nvPr/>
        </p:nvSpPr>
        <p:spPr>
          <a:xfrm>
            <a:off x="248920" y="1752600"/>
            <a:ext cx="8077200" cy="3046988"/>
          </a:xfrm>
          <a:prstGeom prst="rect">
            <a:avLst/>
          </a:prstGeom>
          <a:noFill/>
        </p:spPr>
        <p:txBody>
          <a:bodyPr wrap="square">
            <a:spAutoFit/>
          </a:bodyPr>
          <a:lstStyle/>
          <a:p>
            <a:pPr marL="285750" indent="-285750">
              <a:buFont typeface="Arial" panose="020B0604020202020204" pitchFamily="34" charset="0"/>
              <a:buChar char="•"/>
            </a:pPr>
            <a:r>
              <a:rPr lang="en-US" sz="3200" b="1" dirty="0"/>
              <a:t>Deleting the duplicate records.</a:t>
            </a:r>
          </a:p>
          <a:p>
            <a:pPr marL="285750" indent="-285750">
              <a:buFont typeface="Arial" panose="020B0604020202020204" pitchFamily="34" charset="0"/>
              <a:buChar char="•"/>
            </a:pPr>
            <a:r>
              <a:rPr lang="en-US" sz="3200" b="1" dirty="0"/>
              <a:t>Deleting the irreverent data and columns.</a:t>
            </a:r>
          </a:p>
          <a:p>
            <a:pPr marL="285750" indent="-285750">
              <a:buFont typeface="Arial" panose="020B0604020202020204" pitchFamily="34" charset="0"/>
              <a:buChar char="•"/>
            </a:pPr>
            <a:r>
              <a:rPr lang="en-US" sz="3200" b="1" dirty="0"/>
              <a:t>Splitting date columns into machine Learning understandable format.</a:t>
            </a:r>
          </a:p>
          <a:p>
            <a:pPr marL="285750" indent="-285750">
              <a:buFont typeface="Arial" panose="020B0604020202020204" pitchFamily="34" charset="0"/>
              <a:buChar char="•"/>
            </a:pPr>
            <a:r>
              <a:rPr lang="en-US" sz="3200" b="1" dirty="0"/>
              <a:t>Removing Skewness and outliers.</a:t>
            </a:r>
          </a:p>
        </p:txBody>
      </p:sp>
    </p:spTree>
    <p:extLst>
      <p:ext uri="{BB962C8B-B14F-4D97-AF65-F5344CB8AC3E}">
        <p14:creationId xmlns:p14="http://schemas.microsoft.com/office/powerpoint/2010/main" val="57040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E394F0-0EFD-948A-98C7-F872724295C6}"/>
              </a:ext>
            </a:extLst>
          </p:cNvPr>
          <p:cNvSpPr txBox="1"/>
          <p:nvPr/>
        </p:nvSpPr>
        <p:spPr>
          <a:xfrm>
            <a:off x="457200" y="457200"/>
            <a:ext cx="8077200" cy="707886"/>
          </a:xfrm>
          <a:prstGeom prst="rect">
            <a:avLst/>
          </a:prstGeom>
          <a:noFill/>
        </p:spPr>
        <p:txBody>
          <a:bodyPr wrap="square">
            <a:spAutoFit/>
          </a:bodyPr>
          <a:lstStyle/>
          <a:p>
            <a:r>
              <a:rPr lang="en-US" sz="4000" b="1" dirty="0"/>
              <a:t>Deleting the duplicate records.</a:t>
            </a:r>
            <a:endParaRPr lang="en-IN" sz="4000" b="1" dirty="0"/>
          </a:p>
        </p:txBody>
      </p:sp>
      <p:pic>
        <p:nvPicPr>
          <p:cNvPr id="5" name="Picture 4">
            <a:extLst>
              <a:ext uri="{FF2B5EF4-FFF2-40B4-BE49-F238E27FC236}">
                <a16:creationId xmlns:a16="http://schemas.microsoft.com/office/drawing/2014/main" id="{8E729861-F56A-DFFA-43E4-2D7CB68B9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81200"/>
            <a:ext cx="7747398" cy="1600200"/>
          </a:xfrm>
          <a:prstGeom prst="rect">
            <a:avLst/>
          </a:prstGeom>
        </p:spPr>
      </p:pic>
      <p:sp>
        <p:nvSpPr>
          <p:cNvPr id="7" name="TextBox 6">
            <a:extLst>
              <a:ext uri="{FF2B5EF4-FFF2-40B4-BE49-F238E27FC236}">
                <a16:creationId xmlns:a16="http://schemas.microsoft.com/office/drawing/2014/main" id="{C322B391-33D7-4445-34D5-5CF762986245}"/>
              </a:ext>
            </a:extLst>
          </p:cNvPr>
          <p:cNvSpPr txBox="1"/>
          <p:nvPr/>
        </p:nvSpPr>
        <p:spPr>
          <a:xfrm>
            <a:off x="533400" y="4191000"/>
            <a:ext cx="7747398" cy="1200329"/>
          </a:xfrm>
          <a:prstGeom prst="rect">
            <a:avLst/>
          </a:prstGeom>
          <a:noFill/>
        </p:spPr>
        <p:txBody>
          <a:bodyPr wrap="square">
            <a:spAutoFit/>
          </a:bodyPr>
          <a:lstStyle/>
          <a:p>
            <a:r>
              <a:rPr lang="en-US" sz="2400" dirty="0"/>
              <a:t>The first step of EDS started with cleansing the data with removing the duplicate records since duplicate records reduces the performance of the model.</a:t>
            </a:r>
            <a:endParaRPr lang="en-IN" sz="2400" dirty="0"/>
          </a:p>
        </p:txBody>
      </p:sp>
    </p:spTree>
    <p:extLst>
      <p:ext uri="{BB962C8B-B14F-4D97-AF65-F5344CB8AC3E}">
        <p14:creationId xmlns:p14="http://schemas.microsoft.com/office/powerpoint/2010/main" val="370721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56745-F200-5E6D-3E65-D1E4E03F6EBD}"/>
              </a:ext>
            </a:extLst>
          </p:cNvPr>
          <p:cNvSpPr txBox="1"/>
          <p:nvPr/>
        </p:nvSpPr>
        <p:spPr>
          <a:xfrm>
            <a:off x="457200" y="457200"/>
            <a:ext cx="8077200" cy="954107"/>
          </a:xfrm>
          <a:prstGeom prst="rect">
            <a:avLst/>
          </a:prstGeom>
          <a:noFill/>
        </p:spPr>
        <p:txBody>
          <a:bodyPr wrap="square">
            <a:spAutoFit/>
          </a:bodyPr>
          <a:lstStyle/>
          <a:p>
            <a:r>
              <a:rPr lang="en-US" sz="2800" b="1" dirty="0"/>
              <a:t>Splitting Date columns into machine Learning understandable format.</a:t>
            </a:r>
            <a:endParaRPr lang="en-IN" sz="2800" b="1" dirty="0"/>
          </a:p>
        </p:txBody>
      </p:sp>
      <p:sp>
        <p:nvSpPr>
          <p:cNvPr id="5" name="TextBox 4">
            <a:extLst>
              <a:ext uri="{FF2B5EF4-FFF2-40B4-BE49-F238E27FC236}">
                <a16:creationId xmlns:a16="http://schemas.microsoft.com/office/drawing/2014/main" id="{8F83CBFB-8F5E-6B4E-BE97-E23F572229EA}"/>
              </a:ext>
            </a:extLst>
          </p:cNvPr>
          <p:cNvSpPr txBox="1"/>
          <p:nvPr/>
        </p:nvSpPr>
        <p:spPr>
          <a:xfrm>
            <a:off x="228600" y="4495800"/>
            <a:ext cx="7696200" cy="1569660"/>
          </a:xfrm>
          <a:prstGeom prst="rect">
            <a:avLst/>
          </a:prstGeom>
          <a:noFill/>
        </p:spPr>
        <p:txBody>
          <a:bodyPr wrap="square">
            <a:spAutoFit/>
          </a:bodyPr>
          <a:lstStyle/>
          <a:p>
            <a:pPr marL="0" indent="0">
              <a:buNone/>
            </a:pPr>
            <a:r>
              <a:rPr lang="en-US" sz="2400" dirty="0"/>
              <a:t>From the given data I have observed that data is taken from year 2016 and mostly of 06th, 07th, 08th months and I have split the ‘</a:t>
            </a:r>
            <a:r>
              <a:rPr lang="en-US" sz="2400" dirty="0" err="1"/>
              <a:t>pdate</a:t>
            </a:r>
            <a:r>
              <a:rPr lang="en-US" sz="2400" dirty="0"/>
              <a:t>’ columns into ‘</a:t>
            </a:r>
            <a:r>
              <a:rPr lang="en-US" sz="2400" dirty="0" err="1"/>
              <a:t>pdate_day</a:t>
            </a:r>
            <a:r>
              <a:rPr lang="en-US" sz="2400" dirty="0"/>
              <a:t>’ and ‘</a:t>
            </a:r>
            <a:r>
              <a:rPr lang="en-US" sz="2400" dirty="0" err="1"/>
              <a:t>pdate_month</a:t>
            </a:r>
            <a:r>
              <a:rPr lang="en-US" sz="2400" dirty="0"/>
              <a:t>’ to reduce the complexity and dropped ‘</a:t>
            </a:r>
            <a:r>
              <a:rPr lang="en-US" sz="2400" dirty="0" err="1"/>
              <a:t>pdate</a:t>
            </a:r>
            <a:r>
              <a:rPr lang="en-US" sz="2400" dirty="0"/>
              <a:t>’.</a:t>
            </a:r>
          </a:p>
        </p:txBody>
      </p:sp>
      <p:pic>
        <p:nvPicPr>
          <p:cNvPr id="7" name="Picture 6">
            <a:extLst>
              <a:ext uri="{FF2B5EF4-FFF2-40B4-BE49-F238E27FC236}">
                <a16:creationId xmlns:a16="http://schemas.microsoft.com/office/drawing/2014/main" id="{D898FE40-7513-AD3B-4BBF-1FD7287D8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6401"/>
            <a:ext cx="7696200" cy="2590799"/>
          </a:xfrm>
          <a:prstGeom prst="rect">
            <a:avLst/>
          </a:prstGeom>
        </p:spPr>
      </p:pic>
    </p:spTree>
    <p:extLst>
      <p:ext uri="{BB962C8B-B14F-4D97-AF65-F5344CB8AC3E}">
        <p14:creationId xmlns:p14="http://schemas.microsoft.com/office/powerpoint/2010/main" val="51903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77F75-B75B-F5B3-3C84-92A89F87A270}"/>
              </a:ext>
            </a:extLst>
          </p:cNvPr>
          <p:cNvSpPr txBox="1"/>
          <p:nvPr/>
        </p:nvSpPr>
        <p:spPr>
          <a:xfrm>
            <a:off x="533400" y="609600"/>
            <a:ext cx="6934200" cy="584775"/>
          </a:xfrm>
          <a:prstGeom prst="rect">
            <a:avLst/>
          </a:prstGeom>
          <a:noFill/>
        </p:spPr>
        <p:txBody>
          <a:bodyPr wrap="square">
            <a:spAutoFit/>
          </a:bodyPr>
          <a:lstStyle/>
          <a:p>
            <a:r>
              <a:rPr lang="en-US" sz="3200" b="1" dirty="0"/>
              <a:t>Removing Skewness and outliers.</a:t>
            </a:r>
            <a:endParaRPr lang="en-IN" sz="3200" b="1" dirty="0"/>
          </a:p>
        </p:txBody>
      </p:sp>
      <p:pic>
        <p:nvPicPr>
          <p:cNvPr id="6" name="Picture 5">
            <a:extLst>
              <a:ext uri="{FF2B5EF4-FFF2-40B4-BE49-F238E27FC236}">
                <a16:creationId xmlns:a16="http://schemas.microsoft.com/office/drawing/2014/main" id="{C3E08412-4C6C-43E1-94A1-C1F84AA56A78}"/>
              </a:ext>
            </a:extLst>
          </p:cNvPr>
          <p:cNvPicPr>
            <a:picLocks noChangeAspect="1"/>
          </p:cNvPicPr>
          <p:nvPr/>
        </p:nvPicPr>
        <p:blipFill rotWithShape="1">
          <a:blip r:embed="rId2"/>
          <a:srcRect l="48173" r="3754"/>
          <a:stretch/>
        </p:blipFill>
        <p:spPr>
          <a:xfrm>
            <a:off x="5029200" y="1295400"/>
            <a:ext cx="3809694" cy="4572000"/>
          </a:xfrm>
          <a:prstGeom prst="rect">
            <a:avLst/>
          </a:prstGeom>
        </p:spPr>
      </p:pic>
      <p:sp>
        <p:nvSpPr>
          <p:cNvPr id="8" name="TextBox 7">
            <a:extLst>
              <a:ext uri="{FF2B5EF4-FFF2-40B4-BE49-F238E27FC236}">
                <a16:creationId xmlns:a16="http://schemas.microsoft.com/office/drawing/2014/main" id="{785E4C0C-E69C-4F20-ECA6-BE269152B394}"/>
              </a:ext>
            </a:extLst>
          </p:cNvPr>
          <p:cNvSpPr txBox="1"/>
          <p:nvPr/>
        </p:nvSpPr>
        <p:spPr>
          <a:xfrm>
            <a:off x="330506" y="1676400"/>
            <a:ext cx="4577080" cy="3539430"/>
          </a:xfrm>
          <a:prstGeom prst="rect">
            <a:avLst/>
          </a:prstGeom>
          <a:noFill/>
        </p:spPr>
        <p:txBody>
          <a:bodyPr wrap="square">
            <a:spAutoFit/>
          </a:bodyPr>
          <a:lstStyle/>
          <a:p>
            <a:pPr marL="0" indent="0">
              <a:buNone/>
            </a:pPr>
            <a:r>
              <a:rPr lang="en-US" sz="3200" dirty="0"/>
              <a:t>The data is observed to have extreme positive skewness.</a:t>
            </a:r>
          </a:p>
          <a:p>
            <a:pPr marL="0" indent="0">
              <a:buNone/>
            </a:pPr>
            <a:r>
              <a:rPr lang="en-US" sz="3200" dirty="0"/>
              <a:t> The sample of data is displayed we will correct the skewness by Power transformation method.</a:t>
            </a:r>
          </a:p>
        </p:txBody>
      </p:sp>
    </p:spTree>
    <p:extLst>
      <p:ext uri="{BB962C8B-B14F-4D97-AF65-F5344CB8AC3E}">
        <p14:creationId xmlns:p14="http://schemas.microsoft.com/office/powerpoint/2010/main" val="25344312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1160</Words>
  <Application>Microsoft Office PowerPoint</Application>
  <PresentationFormat>On-screen Show (4:3)</PresentationFormat>
  <Paragraphs>72</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Yu Gothic UI Semibold</vt:lpstr>
      <vt:lpstr>Arial</vt:lpstr>
      <vt:lpstr>Calibri</vt:lpstr>
      <vt:lpstr>Gill Sans MT</vt:lpstr>
      <vt:lpstr>Helvetica Neue</vt:lpstr>
      <vt:lpstr>Wingdings</vt:lpstr>
      <vt:lpstr>Gallery</vt:lpstr>
      <vt:lpstr>Micro-Credit Defaulter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 </dc:title>
  <dc:creator>Lenovo</dc:creator>
  <cp:lastModifiedBy>Madhurima Srivastava</cp:lastModifiedBy>
  <cp:revision>1</cp:revision>
  <dcterms:created xsi:type="dcterms:W3CDTF">2006-08-16T00:00:00Z</dcterms:created>
  <dcterms:modified xsi:type="dcterms:W3CDTF">2022-10-19T12:18:31Z</dcterms:modified>
</cp:coreProperties>
</file>