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2" r:id="rId17"/>
    <p:sldId id="273" r:id="rId18"/>
    <p:sldId id="274" r:id="rId19"/>
    <p:sldId id="276" r:id="rId20"/>
    <p:sldId id="275" r:id="rId21"/>
    <p:sldId id="278"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EAAB309-8555-4C21-81B2-C9E74F304B33}">
          <p14:sldIdLst>
            <p14:sldId id="256"/>
            <p14:sldId id="257"/>
            <p14:sldId id="258"/>
            <p14:sldId id="259"/>
            <p14:sldId id="260"/>
            <p14:sldId id="261"/>
            <p14:sldId id="262"/>
            <p14:sldId id="263"/>
            <p14:sldId id="266"/>
            <p14:sldId id="264"/>
            <p14:sldId id="265"/>
            <p14:sldId id="267"/>
            <p14:sldId id="268"/>
            <p14:sldId id="269"/>
            <p14:sldId id="270"/>
            <p14:sldId id="272"/>
            <p14:sldId id="273"/>
            <p14:sldId id="274"/>
            <p14:sldId id="276"/>
            <p14:sldId id="275"/>
            <p14:sldId id="278"/>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2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620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105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534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2710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543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8295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7454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736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184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744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984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1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729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692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292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252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870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9/27/2022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793442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ABB7-2B02-F646-44CD-8964296697F1}"/>
              </a:ext>
            </a:extLst>
          </p:cNvPr>
          <p:cNvSpPr>
            <a:spLocks noGrp="1"/>
          </p:cNvSpPr>
          <p:nvPr>
            <p:ph type="ctrTitle" idx="4294967295"/>
          </p:nvPr>
        </p:nvSpPr>
        <p:spPr>
          <a:xfrm>
            <a:off x="990600" y="2478523"/>
            <a:ext cx="7772400" cy="1285875"/>
          </a:xfrm>
          <a:solidFill>
            <a:schemeClr val="tx2">
              <a:lumMod val="40000"/>
              <a:lumOff val="60000"/>
            </a:schemeClr>
          </a:solidFill>
        </p:spPr>
        <p:txBody>
          <a:bodyPr>
            <a:normAutofit fontScale="90000"/>
          </a:bodyPr>
          <a:lstStyle/>
          <a:p>
            <a:r>
              <a:rPr lang="en-US" b="1" dirty="0">
                <a:solidFill>
                  <a:schemeClr val="accent1">
                    <a:lumMod val="75000"/>
                  </a:schemeClr>
                </a:solidFill>
              </a:rPr>
              <a:t>Project of Customer activation and retention</a:t>
            </a:r>
            <a:endParaRPr lang="en-IN" b="1" dirty="0">
              <a:solidFill>
                <a:schemeClr val="accent1">
                  <a:lumMod val="75000"/>
                </a:schemeClr>
              </a:solidFill>
            </a:endParaRPr>
          </a:p>
        </p:txBody>
      </p:sp>
      <p:sp>
        <p:nvSpPr>
          <p:cNvPr id="3" name="Subtitle 2">
            <a:extLst>
              <a:ext uri="{FF2B5EF4-FFF2-40B4-BE49-F238E27FC236}">
                <a16:creationId xmlns:a16="http://schemas.microsoft.com/office/drawing/2014/main" id="{E1B5AB79-9D38-FCF2-5011-E783BB578112}"/>
              </a:ext>
            </a:extLst>
          </p:cNvPr>
          <p:cNvSpPr>
            <a:spLocks noGrp="1"/>
          </p:cNvSpPr>
          <p:nvPr>
            <p:ph type="subTitle" idx="4294967295"/>
          </p:nvPr>
        </p:nvSpPr>
        <p:spPr>
          <a:xfrm>
            <a:off x="1371600" y="4267200"/>
            <a:ext cx="6400800" cy="1752600"/>
          </a:xfrm>
          <a:solidFill>
            <a:schemeClr val="bg2">
              <a:lumMod val="75000"/>
            </a:schemeClr>
          </a:solidFill>
        </p:spPr>
        <p:txBody>
          <a:bodyPr>
            <a:normAutofit lnSpcReduction="10000"/>
          </a:bodyPr>
          <a:lstStyle/>
          <a:p>
            <a:pPr marL="0" indent="0">
              <a:buNone/>
            </a:pPr>
            <a:r>
              <a:rPr lang="en-IN" sz="2800" b="1" u="sng" dirty="0">
                <a:solidFill>
                  <a:srgbClr val="0000FF"/>
                </a:solidFill>
                <a:effectLst/>
                <a:ea typeface="Calibri" panose="020F0502020204030204" pitchFamily="34" charset="0"/>
                <a:cs typeface="Times New Roman" panose="02020603050405020304" pitchFamily="18" charset="0"/>
                <a:hlinkClick r:id="rId2"/>
              </a:rPr>
              <a:t> E-retail factors for customer activation and retention: A case study from Indian e-commerce customers</a:t>
            </a:r>
            <a:endParaRPr lang="en-IN" sz="2800" dirty="0">
              <a:effectLst/>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9F25FB7-6550-2263-EADA-CE120BF36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04800"/>
            <a:ext cx="2466975" cy="1847850"/>
          </a:xfrm>
          <a:prstGeom prst="rect">
            <a:avLst/>
          </a:prstGeom>
        </p:spPr>
      </p:pic>
      <p:pic>
        <p:nvPicPr>
          <p:cNvPr id="7" name="Picture 6">
            <a:extLst>
              <a:ext uri="{FF2B5EF4-FFF2-40B4-BE49-F238E27FC236}">
                <a16:creationId xmlns:a16="http://schemas.microsoft.com/office/drawing/2014/main" id="{D3D7C8AC-0757-2508-C3ED-8D8493A83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99" y="645677"/>
            <a:ext cx="4319269" cy="1402198"/>
          </a:xfrm>
          <a:prstGeom prst="rect">
            <a:avLst/>
          </a:prstGeom>
        </p:spPr>
      </p:pic>
      <p:graphicFrame>
        <p:nvGraphicFramePr>
          <p:cNvPr id="9" name="Table 9">
            <a:extLst>
              <a:ext uri="{FF2B5EF4-FFF2-40B4-BE49-F238E27FC236}">
                <a16:creationId xmlns:a16="http://schemas.microsoft.com/office/drawing/2014/main" id="{247EF8B0-189A-7B7C-B1BA-1FB59B6728A3}"/>
              </a:ext>
            </a:extLst>
          </p:cNvPr>
          <p:cNvGraphicFramePr>
            <a:graphicFrameLocks noGrp="1"/>
          </p:cNvGraphicFramePr>
          <p:nvPr>
            <p:extLst>
              <p:ext uri="{D42A27DB-BD31-4B8C-83A1-F6EECF244321}">
                <p14:modId xmlns:p14="http://schemas.microsoft.com/office/powerpoint/2010/main" val="1653399370"/>
              </p:ext>
            </p:extLst>
          </p:nvPr>
        </p:nvGraphicFramePr>
        <p:xfrm>
          <a:off x="5186680" y="6248400"/>
          <a:ext cx="3581400" cy="3048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3451938134"/>
                    </a:ext>
                  </a:extLst>
                </a:gridCol>
              </a:tblGrid>
              <a:tr h="0">
                <a:tc>
                  <a:txBody>
                    <a:bodyPr/>
                    <a:lstStyle/>
                    <a:p>
                      <a:r>
                        <a:rPr lang="en-IN" sz="1400" b="0" dirty="0"/>
                        <a:t>By, Madhurima Srivastava/internship 30</a:t>
                      </a:r>
                    </a:p>
                  </a:txBody>
                  <a:tcPr/>
                </a:tc>
                <a:extLst>
                  <a:ext uri="{0D108BD9-81ED-4DB2-BD59-A6C34878D82A}">
                    <a16:rowId xmlns:a16="http://schemas.microsoft.com/office/drawing/2014/main" val="411630685"/>
                  </a:ext>
                </a:extLst>
              </a:tr>
            </a:tbl>
          </a:graphicData>
        </a:graphic>
      </p:graphicFrame>
    </p:spTree>
    <p:extLst>
      <p:ext uri="{BB962C8B-B14F-4D97-AF65-F5344CB8AC3E}">
        <p14:creationId xmlns:p14="http://schemas.microsoft.com/office/powerpoint/2010/main" val="2158570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AD95F5-4A47-0ECC-C47E-50F72544D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399"/>
            <a:ext cx="8991600" cy="2895601"/>
          </a:xfrm>
          <a:prstGeom prst="rect">
            <a:avLst/>
          </a:prstGeom>
        </p:spPr>
      </p:pic>
      <p:sp>
        <p:nvSpPr>
          <p:cNvPr id="4" name="TextBox 3">
            <a:extLst>
              <a:ext uri="{FF2B5EF4-FFF2-40B4-BE49-F238E27FC236}">
                <a16:creationId xmlns:a16="http://schemas.microsoft.com/office/drawing/2014/main" id="{6CF4B9D0-C9F3-D67E-8159-88031B45C202}"/>
              </a:ext>
            </a:extLst>
          </p:cNvPr>
          <p:cNvSpPr txBox="1"/>
          <p:nvPr/>
        </p:nvSpPr>
        <p:spPr>
          <a:xfrm>
            <a:off x="152400" y="3200400"/>
            <a:ext cx="8686800" cy="3416320"/>
          </a:xfrm>
          <a:prstGeom prst="rect">
            <a:avLst/>
          </a:prstGeom>
          <a:noFill/>
        </p:spPr>
        <p:txBody>
          <a:bodyPr wrap="square">
            <a:spAutoFit/>
          </a:bodyPr>
          <a:lstStyle/>
          <a:p>
            <a:r>
              <a:rPr lang="en-IN" sz="1200" b="1" dirty="0"/>
              <a:t>25. ***Payment convenience*** </a:t>
            </a:r>
            <a:r>
              <a:rPr lang="en-IN" sz="1200" dirty="0"/>
              <a:t>- most of the Customer (almost every) wants a convenient payment method.</a:t>
            </a:r>
          </a:p>
          <a:p>
            <a:r>
              <a:rPr lang="en-IN" sz="1200" b="1" dirty="0"/>
              <a:t>26. ***Trust on online retail store*** </a:t>
            </a:r>
            <a:r>
              <a:rPr lang="en-IN" sz="1200" dirty="0"/>
              <a:t>- Most of the customers believes that the respective online retail store will full fill the transaction within given time by the merchant.</a:t>
            </a:r>
          </a:p>
          <a:p>
            <a:r>
              <a:rPr lang="en-IN" sz="1200" b="1" dirty="0"/>
              <a:t>27. ***Empathy*** </a:t>
            </a:r>
            <a:r>
              <a:rPr lang="en-IN" sz="1200" dirty="0"/>
              <a:t>- bases on query solving on a particular site like amazon, </a:t>
            </a:r>
            <a:r>
              <a:rPr lang="en-IN" sz="1200" dirty="0" err="1"/>
              <a:t>flipkart</a:t>
            </a:r>
            <a:r>
              <a:rPr lang="en-IN" sz="1200" dirty="0"/>
              <a:t> it is very important to resolve the customer's query as this will affect the customer purchase decision in future</a:t>
            </a:r>
          </a:p>
          <a:p>
            <a:r>
              <a:rPr lang="en-IN" sz="1200" b="1" dirty="0"/>
              <a:t>28. ***Data Privacy*** </a:t>
            </a:r>
            <a:r>
              <a:rPr lang="en-IN" sz="1200" dirty="0"/>
              <a:t>- This is becoming very important concern nowadays, as customer's details are very sensitive and customer will only provide data to those which have high data security., So most customers agree on this that there should be data security.</a:t>
            </a:r>
          </a:p>
          <a:p>
            <a:r>
              <a:rPr lang="en-IN" sz="1200" b="1" dirty="0"/>
              <a:t>29. ***Communication channel*** </a:t>
            </a:r>
            <a:r>
              <a:rPr lang="en-IN" sz="1200" dirty="0"/>
              <a:t>- There are various communication channels available like email support, chat support, phone support etc, customer wants communication medium of their choice. They agree that the online store should have various communication channels available.</a:t>
            </a:r>
          </a:p>
          <a:p>
            <a:r>
              <a:rPr lang="en-IN" sz="1200" b="1" dirty="0"/>
              <a:t>30. ***Benefits and discounts*** </a:t>
            </a:r>
            <a:r>
              <a:rPr lang="en-IN" sz="1200" dirty="0"/>
              <a:t>- Most of the customers agree that online shopping gives monetary discount and benefits, like cashback, reward points etc.</a:t>
            </a:r>
          </a:p>
          <a:p>
            <a:r>
              <a:rPr lang="en-IN" sz="1200" b="1" dirty="0"/>
              <a:t>31. ***enjoyment*** </a:t>
            </a:r>
            <a:r>
              <a:rPr lang="en-IN" sz="1200" dirty="0"/>
              <a:t>- most of the customers like shopping online, it is hassle free and time consuming, however there are some customer's who don't like online shopping as much. However most of the customers agree that they enjoy doing shopping online.</a:t>
            </a:r>
          </a:p>
          <a:p>
            <a:r>
              <a:rPr lang="en-IN" sz="1200" b="1" dirty="0"/>
              <a:t>32. ***flexibility and convenience*** </a:t>
            </a:r>
            <a:r>
              <a:rPr lang="en-IN" sz="1200" dirty="0"/>
              <a:t>- Online shopping is flexible and convenience, most of the customers  agree on that.</a:t>
            </a:r>
          </a:p>
        </p:txBody>
      </p:sp>
    </p:spTree>
    <p:extLst>
      <p:ext uri="{BB962C8B-B14F-4D97-AF65-F5344CB8AC3E}">
        <p14:creationId xmlns:p14="http://schemas.microsoft.com/office/powerpoint/2010/main" val="123390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1D2A43-2294-5497-37D6-D16791F59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8991600" cy="2743200"/>
          </a:xfrm>
          <a:prstGeom prst="rect">
            <a:avLst/>
          </a:prstGeom>
        </p:spPr>
      </p:pic>
      <p:sp>
        <p:nvSpPr>
          <p:cNvPr id="4" name="TextBox 3">
            <a:extLst>
              <a:ext uri="{FF2B5EF4-FFF2-40B4-BE49-F238E27FC236}">
                <a16:creationId xmlns:a16="http://schemas.microsoft.com/office/drawing/2014/main" id="{70868185-F618-43A3-E6EB-33F27A297488}"/>
              </a:ext>
            </a:extLst>
          </p:cNvPr>
          <p:cNvSpPr txBox="1"/>
          <p:nvPr/>
        </p:nvSpPr>
        <p:spPr>
          <a:xfrm>
            <a:off x="228600" y="3124200"/>
            <a:ext cx="8686800" cy="3539430"/>
          </a:xfrm>
          <a:prstGeom prst="rect">
            <a:avLst/>
          </a:prstGeom>
          <a:noFill/>
        </p:spPr>
        <p:txBody>
          <a:bodyPr wrap="square">
            <a:spAutoFit/>
          </a:bodyPr>
          <a:lstStyle/>
          <a:p>
            <a:r>
              <a:rPr lang="en-IN" sz="1400" b="1" dirty="0"/>
              <a:t>33. ***Return/</a:t>
            </a:r>
            <a:r>
              <a:rPr lang="en-IN" sz="1400" b="1" dirty="0" err="1"/>
              <a:t>replacment</a:t>
            </a:r>
            <a:r>
              <a:rPr lang="en-IN" sz="1400" b="1" dirty="0"/>
              <a:t> policy*** </a:t>
            </a:r>
            <a:r>
              <a:rPr lang="en-IN" sz="1400" dirty="0"/>
              <a:t>- most of the costumers agree on having return and replacement policy.</a:t>
            </a:r>
          </a:p>
          <a:p>
            <a:r>
              <a:rPr lang="en-IN" sz="1400" b="1" dirty="0"/>
              <a:t>34. ***Loyalty programs*** </a:t>
            </a:r>
            <a:r>
              <a:rPr lang="en-IN" sz="1400" dirty="0"/>
              <a:t>- this refers to offers, rewards offered to customer so that the online retail store retain the customers. Example for this can be Flipkart's super coin, where for every purchase you will earn some amount of super coin that can be redeemed in future. Such policy attract customers and most of the customer's agree that some rewards option attract them.</a:t>
            </a:r>
          </a:p>
          <a:p>
            <a:r>
              <a:rPr lang="en-IN" sz="1400" b="1" dirty="0"/>
              <a:t>35. ***quality information*** </a:t>
            </a:r>
            <a:r>
              <a:rPr lang="en-IN" sz="1400" dirty="0"/>
              <a:t>- Most of the customers find this important.</a:t>
            </a:r>
          </a:p>
          <a:p>
            <a:r>
              <a:rPr lang="en-IN" sz="1400" b="1" dirty="0"/>
              <a:t>36. ***website/application quality*** </a:t>
            </a:r>
            <a:r>
              <a:rPr lang="en-IN" sz="1400" dirty="0"/>
              <a:t>- most of the customer's agree that a website or application quality should be good to retain the customers.</a:t>
            </a:r>
          </a:p>
          <a:p>
            <a:r>
              <a:rPr lang="en-IN" sz="1400" b="1" dirty="0"/>
              <a:t>37. ***Net benefits*** </a:t>
            </a:r>
            <a:r>
              <a:rPr lang="en-IN" sz="1400" dirty="0"/>
              <a:t>- Most of the customer's agree on net benefits can lead to customer's satisfaction.</a:t>
            </a:r>
          </a:p>
          <a:p>
            <a:r>
              <a:rPr lang="en-IN" sz="1400" b="1" dirty="0"/>
              <a:t>38. ***trust vs satisfaction*** </a:t>
            </a:r>
            <a:r>
              <a:rPr lang="en-IN" sz="1400" dirty="0"/>
              <a:t>- most of the customers agree on that trust results in customer's satisfaction.</a:t>
            </a:r>
          </a:p>
          <a:p>
            <a:r>
              <a:rPr lang="en-IN" sz="1400" b="1" dirty="0"/>
              <a:t>39. ***variety of products*** </a:t>
            </a:r>
            <a:r>
              <a:rPr lang="en-IN" sz="1400" dirty="0"/>
              <a:t>- most of the customers agree on that online shopping shows wide variety of the products available.</a:t>
            </a:r>
          </a:p>
          <a:p>
            <a:r>
              <a:rPr lang="en-IN" sz="1400" b="1" dirty="0"/>
              <a:t>40. ***relevant product info*** </a:t>
            </a:r>
            <a:r>
              <a:rPr lang="en-IN" sz="1400" dirty="0"/>
              <a:t>- most of the customers agree on this.</a:t>
            </a:r>
          </a:p>
        </p:txBody>
      </p:sp>
    </p:spTree>
    <p:extLst>
      <p:ext uri="{BB962C8B-B14F-4D97-AF65-F5344CB8AC3E}">
        <p14:creationId xmlns:p14="http://schemas.microsoft.com/office/powerpoint/2010/main" val="240349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31E14E-23A5-9BED-48EB-7371F29C3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
            <a:ext cx="8382000" cy="3088641"/>
          </a:xfrm>
          <a:prstGeom prst="rect">
            <a:avLst/>
          </a:prstGeom>
        </p:spPr>
      </p:pic>
      <p:sp>
        <p:nvSpPr>
          <p:cNvPr id="4" name="TextBox 3">
            <a:extLst>
              <a:ext uri="{FF2B5EF4-FFF2-40B4-BE49-F238E27FC236}">
                <a16:creationId xmlns:a16="http://schemas.microsoft.com/office/drawing/2014/main" id="{9EEADC5F-29D0-161A-88D1-8BB645C42F0B}"/>
              </a:ext>
            </a:extLst>
          </p:cNvPr>
          <p:cNvSpPr txBox="1"/>
          <p:nvPr/>
        </p:nvSpPr>
        <p:spPr>
          <a:xfrm>
            <a:off x="375920" y="3281682"/>
            <a:ext cx="8610600" cy="3539430"/>
          </a:xfrm>
          <a:prstGeom prst="rect">
            <a:avLst/>
          </a:prstGeom>
          <a:noFill/>
        </p:spPr>
        <p:txBody>
          <a:bodyPr wrap="square">
            <a:spAutoFit/>
          </a:bodyPr>
          <a:lstStyle/>
          <a:p>
            <a:r>
              <a:rPr lang="en-IN" sz="1400" b="1" dirty="0"/>
              <a:t>41. ***Monetary savings*** </a:t>
            </a:r>
            <a:r>
              <a:rPr lang="en-IN" sz="1400" dirty="0"/>
              <a:t>- most of the customers agree on that online shopping gives them monetary savings.</a:t>
            </a:r>
          </a:p>
          <a:p>
            <a:r>
              <a:rPr lang="en-IN" sz="1400" b="1" dirty="0"/>
              <a:t>42. ***patronizing the online retailer*** </a:t>
            </a:r>
            <a:r>
              <a:rPr lang="en-IN" sz="1400" dirty="0"/>
              <a:t>- this means to provide support aid or offer to regular customers. Most of the customers agree on this.</a:t>
            </a:r>
          </a:p>
          <a:p>
            <a:r>
              <a:rPr lang="en-IN" sz="1400" b="1" dirty="0"/>
              <a:t>43. ***experience*** </a:t>
            </a:r>
            <a:r>
              <a:rPr lang="en-IN" sz="1400" dirty="0"/>
              <a:t>- most of the customer strongly agree that they get a good experience when shopping online, however there are customers who are not sure and don't feel the same way.</a:t>
            </a:r>
          </a:p>
          <a:p>
            <a:r>
              <a:rPr lang="en-IN" sz="1400" b="1" dirty="0"/>
              <a:t>44. ***Social status*** </a:t>
            </a:r>
            <a:r>
              <a:rPr lang="en-IN" sz="1400" dirty="0"/>
              <a:t>- most customers are indifferent in shopping online enhances their social status however there are also customers who disagree and agree on this.</a:t>
            </a:r>
          </a:p>
          <a:p>
            <a:r>
              <a:rPr lang="en-IN" sz="1400" b="1" dirty="0"/>
              <a:t>45. ***Gratification*** </a:t>
            </a:r>
            <a:r>
              <a:rPr lang="en-IN" sz="1400" dirty="0"/>
              <a:t>- Customer satisfaction is defined as a measurement that determines how happy customers are with a company's products, services, and capabilities. Most of the customers are indifferent.</a:t>
            </a:r>
          </a:p>
          <a:p>
            <a:r>
              <a:rPr lang="en-IN" sz="1400" b="1" dirty="0"/>
              <a:t>46. ***Website fulfilment*** </a:t>
            </a:r>
            <a:r>
              <a:rPr lang="en-IN" sz="1400" dirty="0"/>
              <a:t>- most of the customers agree and indifferent if the website fulfil their shopping exp.</a:t>
            </a:r>
          </a:p>
          <a:p>
            <a:r>
              <a:rPr lang="en-IN" sz="1400" b="1" dirty="0"/>
              <a:t>47. ***Value for money*** </a:t>
            </a:r>
            <a:r>
              <a:rPr lang="en-IN" sz="1400" dirty="0"/>
              <a:t>- most of the customer agree on that they get great value for money by shopping online.</a:t>
            </a:r>
          </a:p>
        </p:txBody>
      </p:sp>
    </p:spTree>
    <p:extLst>
      <p:ext uri="{BB962C8B-B14F-4D97-AF65-F5344CB8AC3E}">
        <p14:creationId xmlns:p14="http://schemas.microsoft.com/office/powerpoint/2010/main" val="360580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64C4C5-762B-5585-DCCF-77D3B4AF3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207962"/>
            <a:ext cx="4410075" cy="2590800"/>
          </a:xfrm>
          <a:prstGeom prst="rect">
            <a:avLst/>
          </a:prstGeom>
        </p:spPr>
      </p:pic>
      <p:pic>
        <p:nvPicPr>
          <p:cNvPr id="3" name="Picture 2">
            <a:extLst>
              <a:ext uri="{FF2B5EF4-FFF2-40B4-BE49-F238E27FC236}">
                <a16:creationId xmlns:a16="http://schemas.microsoft.com/office/drawing/2014/main" id="{12E99D27-F302-0D34-56BF-C08F28DE6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07962"/>
            <a:ext cx="4410075" cy="2362199"/>
          </a:xfrm>
          <a:prstGeom prst="rect">
            <a:avLst/>
          </a:prstGeom>
        </p:spPr>
      </p:pic>
      <p:pic>
        <p:nvPicPr>
          <p:cNvPr id="4" name="Picture 3">
            <a:extLst>
              <a:ext uri="{FF2B5EF4-FFF2-40B4-BE49-F238E27FC236}">
                <a16:creationId xmlns:a16="http://schemas.microsoft.com/office/drawing/2014/main" id="{1F234D55-1F83-A573-3B57-0400F9394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25" y="3311843"/>
            <a:ext cx="9058275" cy="3343275"/>
          </a:xfrm>
          <a:prstGeom prst="rect">
            <a:avLst/>
          </a:prstGeom>
        </p:spPr>
      </p:pic>
    </p:spTree>
    <p:extLst>
      <p:ext uri="{BB962C8B-B14F-4D97-AF65-F5344CB8AC3E}">
        <p14:creationId xmlns:p14="http://schemas.microsoft.com/office/powerpoint/2010/main" val="6941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8FA38-6E11-B40A-EFB7-B6329573A15D}"/>
              </a:ext>
            </a:extLst>
          </p:cNvPr>
          <p:cNvSpPr txBox="1"/>
          <p:nvPr/>
        </p:nvSpPr>
        <p:spPr>
          <a:xfrm>
            <a:off x="1524000" y="304800"/>
            <a:ext cx="5715000" cy="523220"/>
          </a:xfrm>
          <a:prstGeom prst="rect">
            <a:avLst/>
          </a:prstGeom>
          <a:noFill/>
        </p:spPr>
        <p:txBody>
          <a:bodyPr wrap="square">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rPr>
              <a:t>OBSERVATIONS</a:t>
            </a:r>
          </a:p>
        </p:txBody>
      </p:sp>
      <p:sp>
        <p:nvSpPr>
          <p:cNvPr id="5" name="TextBox 4">
            <a:extLst>
              <a:ext uri="{FF2B5EF4-FFF2-40B4-BE49-F238E27FC236}">
                <a16:creationId xmlns:a16="http://schemas.microsoft.com/office/drawing/2014/main" id="{108D53EB-330C-713D-DF3B-3BB9339BF74C}"/>
              </a:ext>
            </a:extLst>
          </p:cNvPr>
          <p:cNvSpPr txBox="1"/>
          <p:nvPr/>
        </p:nvSpPr>
        <p:spPr>
          <a:xfrm>
            <a:off x="419100" y="1600200"/>
            <a:ext cx="8305800" cy="4247317"/>
          </a:xfrm>
          <a:prstGeom prst="rect">
            <a:avLst/>
          </a:prstGeom>
          <a:noFill/>
        </p:spPr>
        <p:txBody>
          <a:bodyPr wrap="square">
            <a:spAutoFit/>
          </a:bodyPr>
          <a:lstStyle/>
          <a:p>
            <a:pPr marL="285750" indent="-285750">
              <a:buFont typeface="Arial" panose="020B0604020202020204" pitchFamily="34" charset="0"/>
              <a:buChar char="•"/>
            </a:pPr>
            <a:r>
              <a:rPr lang="en-US" sz="1800" dirty="0"/>
              <a:t>Here we can see that number of female customers in all age categories are more than of male, from age 21-30 years count of female customers is the most.</a:t>
            </a:r>
          </a:p>
          <a:p>
            <a:pPr marL="285750" indent="-285750">
              <a:buFont typeface="Arial" panose="020B0604020202020204" pitchFamily="34" charset="0"/>
              <a:buChar char="•"/>
            </a:pPr>
            <a:r>
              <a:rPr lang="en-US" sz="1800" dirty="0"/>
              <a:t>Data has more female customers.</a:t>
            </a:r>
          </a:p>
          <a:p>
            <a:endParaRPr lang="en-US" sz="1800" dirty="0"/>
          </a:p>
          <a:p>
            <a:pPr marL="285750" indent="-285750">
              <a:buFont typeface="Arial" panose="020B0604020202020204" pitchFamily="34" charset="0"/>
              <a:buChar char="•"/>
            </a:pPr>
            <a:r>
              <a:rPr lang="en-US" sz="1800" dirty="0" err="1"/>
              <a:t>Bulandshahar</a:t>
            </a:r>
            <a:r>
              <a:rPr lang="en-US" sz="1800" dirty="0"/>
              <a:t> consists of only Male customers age between 31-40 years have been shopping online for 1-2 years.</a:t>
            </a:r>
          </a:p>
          <a:p>
            <a:pPr marL="285750" indent="-285750">
              <a:buFont typeface="Arial" panose="020B0604020202020204" pitchFamily="34" charset="0"/>
              <a:buChar char="•"/>
            </a:pPr>
            <a:r>
              <a:rPr lang="en-US" sz="1800" dirty="0"/>
              <a:t>Moradabad consists of only Male customers age between 31-40 years have been shopping for more than 4 years.</a:t>
            </a:r>
          </a:p>
          <a:p>
            <a:pPr marL="285750" indent="-285750">
              <a:buFont typeface="Arial" panose="020B0604020202020204" pitchFamily="34" charset="0"/>
              <a:buChar char="•"/>
            </a:pPr>
            <a:r>
              <a:rPr lang="en-US" sz="1800" dirty="0"/>
              <a:t>Gender ration is approx. equal in Delhi.</a:t>
            </a:r>
          </a:p>
          <a:p>
            <a:pPr marL="285750" indent="-285750">
              <a:buFont typeface="Arial" panose="020B0604020202020204" pitchFamily="34" charset="0"/>
              <a:buChar char="•"/>
            </a:pPr>
            <a:r>
              <a:rPr lang="en-US" sz="1800" dirty="0"/>
              <a:t>Bangalore shows maximum female customers age between 21-30 years.</a:t>
            </a:r>
          </a:p>
          <a:p>
            <a:pPr marL="285750" indent="-285750">
              <a:buFont typeface="Arial" panose="020B0604020202020204" pitchFamily="34" charset="0"/>
              <a:buChar char="•"/>
            </a:pPr>
            <a:r>
              <a:rPr lang="en-US" sz="1800" dirty="0"/>
              <a:t>Delhi shows maximum Male customers age between 41-50.</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Female with age 21-30 are strongly agreeing that enjoying shopping.</a:t>
            </a:r>
          </a:p>
        </p:txBody>
      </p:sp>
    </p:spTree>
    <p:extLst>
      <p:ext uri="{BB962C8B-B14F-4D97-AF65-F5344CB8AC3E}">
        <p14:creationId xmlns:p14="http://schemas.microsoft.com/office/powerpoint/2010/main" val="102914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3AADFA-477E-2BF3-0234-08A1F284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8915400" cy="3048000"/>
          </a:xfrm>
          <a:prstGeom prst="rect">
            <a:avLst/>
          </a:prstGeom>
        </p:spPr>
      </p:pic>
      <p:pic>
        <p:nvPicPr>
          <p:cNvPr id="3" name="Picture 2">
            <a:extLst>
              <a:ext uri="{FF2B5EF4-FFF2-40B4-BE49-F238E27FC236}">
                <a16:creationId xmlns:a16="http://schemas.microsoft.com/office/drawing/2014/main" id="{B4E00C56-BF19-7B87-B2A3-735EEFBFE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89" y="3474721"/>
            <a:ext cx="8795411" cy="3230879"/>
          </a:xfrm>
          <a:prstGeom prst="rect">
            <a:avLst/>
          </a:prstGeom>
        </p:spPr>
      </p:pic>
    </p:spTree>
    <p:extLst>
      <p:ext uri="{BB962C8B-B14F-4D97-AF65-F5344CB8AC3E}">
        <p14:creationId xmlns:p14="http://schemas.microsoft.com/office/powerpoint/2010/main" val="3085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91851-52E8-CA4C-C082-8C4A5370D688}"/>
              </a:ext>
            </a:extLst>
          </p:cNvPr>
          <p:cNvSpPr txBox="1"/>
          <p:nvPr/>
        </p:nvSpPr>
        <p:spPr>
          <a:xfrm>
            <a:off x="1905000" y="291644"/>
            <a:ext cx="4993640" cy="523220"/>
          </a:xfrm>
          <a:prstGeom prst="rect">
            <a:avLst/>
          </a:prstGeom>
          <a:noFill/>
        </p:spPr>
        <p:txBody>
          <a:bodyPr wrap="square">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rPr>
              <a:t>OBSERVATIONS</a:t>
            </a:r>
          </a:p>
        </p:txBody>
      </p:sp>
      <p:sp>
        <p:nvSpPr>
          <p:cNvPr id="5" name="TextBox 4">
            <a:extLst>
              <a:ext uri="{FF2B5EF4-FFF2-40B4-BE49-F238E27FC236}">
                <a16:creationId xmlns:a16="http://schemas.microsoft.com/office/drawing/2014/main" id="{9D4BE8B3-1B0A-F477-96A0-B791F404A880}"/>
              </a:ext>
            </a:extLst>
          </p:cNvPr>
          <p:cNvSpPr txBox="1"/>
          <p:nvPr/>
        </p:nvSpPr>
        <p:spPr>
          <a:xfrm>
            <a:off x="228600" y="1078468"/>
            <a:ext cx="8686800" cy="1477328"/>
          </a:xfrm>
          <a:prstGeom prst="rect">
            <a:avLst/>
          </a:prstGeom>
          <a:noFill/>
        </p:spPr>
        <p:txBody>
          <a:bodyPr wrap="square">
            <a:spAutoFit/>
          </a:bodyPr>
          <a:lstStyle/>
          <a:p>
            <a:pPr marL="285750" indent="-285750">
              <a:buFont typeface="Arial" panose="020B0604020202020204" pitchFamily="34" charset="0"/>
              <a:buChar char="•"/>
            </a:pPr>
            <a:r>
              <a:rPr lang="en-US" dirty="0"/>
              <a:t>Females are more likely to abandon the online shopping cart.</a:t>
            </a:r>
          </a:p>
          <a:p>
            <a:pPr marL="285750" indent="-285750">
              <a:buFont typeface="Arial" panose="020B0604020202020204" pitchFamily="34" charset="0"/>
              <a:buChar char="•"/>
            </a:pPr>
            <a:r>
              <a:rPr lang="en-US" dirty="0"/>
              <a:t>Customers below 20 years old don't abandon that much.</a:t>
            </a:r>
          </a:p>
          <a:p>
            <a:pPr marL="285750" indent="-285750">
              <a:buFont typeface="Arial" panose="020B0604020202020204" pitchFamily="34" charset="0"/>
              <a:buChar char="•"/>
            </a:pPr>
            <a:r>
              <a:rPr lang="en-US" dirty="0"/>
              <a:t>Most the of the customers age between 21-50 years abandon the online shopping cart due to better alternative offers available to them. These are the customer tends to explore more while shopping online.</a:t>
            </a:r>
          </a:p>
        </p:txBody>
      </p:sp>
      <p:sp>
        <p:nvSpPr>
          <p:cNvPr id="7" name="TextBox 6">
            <a:extLst>
              <a:ext uri="{FF2B5EF4-FFF2-40B4-BE49-F238E27FC236}">
                <a16:creationId xmlns:a16="http://schemas.microsoft.com/office/drawing/2014/main" id="{4595F83B-D68E-066E-F759-324F7BDB9CDF}"/>
              </a:ext>
            </a:extLst>
          </p:cNvPr>
          <p:cNvSpPr txBox="1"/>
          <p:nvPr/>
        </p:nvSpPr>
        <p:spPr>
          <a:xfrm>
            <a:off x="228600" y="2819400"/>
            <a:ext cx="868680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CHECKING IF AGE AND REASON TO ABANDON ARE DEPENDENT OR NOT</a:t>
            </a:r>
          </a:p>
        </p:txBody>
      </p:sp>
      <p:sp>
        <p:nvSpPr>
          <p:cNvPr id="9" name="TextBox 8">
            <a:extLst>
              <a:ext uri="{FF2B5EF4-FFF2-40B4-BE49-F238E27FC236}">
                <a16:creationId xmlns:a16="http://schemas.microsoft.com/office/drawing/2014/main" id="{3E267D2D-BA8F-75B3-A04F-B74D7C178B16}"/>
              </a:ext>
            </a:extLst>
          </p:cNvPr>
          <p:cNvSpPr txBox="1"/>
          <p:nvPr/>
        </p:nvSpPr>
        <p:spPr>
          <a:xfrm>
            <a:off x="381000" y="3477736"/>
            <a:ext cx="8382000" cy="2800767"/>
          </a:xfrm>
          <a:prstGeom prst="rect">
            <a:avLst/>
          </a:prstGeom>
          <a:noFill/>
        </p:spPr>
        <p:txBody>
          <a:bodyPr wrap="square">
            <a:spAutoFit/>
          </a:bodyPr>
          <a:lstStyle/>
          <a:p>
            <a:r>
              <a:rPr lang="en-US" sz="1600" dirty="0"/>
              <a:t>-To check the dependencies of independent categorical variable I have used chi square test. And based upon my test score I found out that these 2 variables are highly dependent. </a:t>
            </a:r>
          </a:p>
          <a:p>
            <a:r>
              <a:rPr lang="en-US" sz="1600" dirty="0"/>
              <a:t>-My null hypothesis was that the variables are independent.</a:t>
            </a:r>
          </a:p>
          <a:p>
            <a:endParaRPr lang="en-US" sz="1600" dirty="0"/>
          </a:p>
          <a:p>
            <a:r>
              <a:rPr lang="en-US" sz="1600" dirty="0"/>
              <a:t>-Using chi square test I have calculated the critical value and </a:t>
            </a:r>
          </a:p>
          <a:p>
            <a:r>
              <a:rPr lang="en-US" sz="1600" dirty="0"/>
              <a:t>Chi statistic value and compared the scores</a:t>
            </a:r>
          </a:p>
          <a:p>
            <a:r>
              <a:rPr lang="en-US" sz="1600" dirty="0"/>
              <a:t>-To check if null hypothesis is acceptable or not.</a:t>
            </a:r>
          </a:p>
          <a:p>
            <a:r>
              <a:rPr lang="en-US" sz="1600" dirty="0"/>
              <a:t>Here we can see that the age of the customer and the </a:t>
            </a:r>
          </a:p>
          <a:p>
            <a:r>
              <a:rPr lang="en-US" sz="1600" dirty="0"/>
              <a:t>-Reason for abandoning the online shopping cart</a:t>
            </a:r>
          </a:p>
          <a:p>
            <a:r>
              <a:rPr lang="en-US" sz="1600" dirty="0"/>
              <a:t>is very highly dependent with each other. </a:t>
            </a:r>
            <a:endParaRPr lang="en-IN" sz="1600" dirty="0"/>
          </a:p>
        </p:txBody>
      </p:sp>
    </p:spTree>
    <p:extLst>
      <p:ext uri="{BB962C8B-B14F-4D97-AF65-F5344CB8AC3E}">
        <p14:creationId xmlns:p14="http://schemas.microsoft.com/office/powerpoint/2010/main" val="31074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92C848-341A-A120-ECCE-1032742D39C3}"/>
              </a:ext>
            </a:extLst>
          </p:cNvPr>
          <p:cNvSpPr txBox="1"/>
          <p:nvPr/>
        </p:nvSpPr>
        <p:spPr>
          <a:xfrm>
            <a:off x="381000" y="304800"/>
            <a:ext cx="499364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FEATURE IMPORTANCE USING CHI-SQUARE</a:t>
            </a:r>
          </a:p>
        </p:txBody>
      </p:sp>
      <p:pic>
        <p:nvPicPr>
          <p:cNvPr id="6" name="Picture 5">
            <a:extLst>
              <a:ext uri="{FF2B5EF4-FFF2-40B4-BE49-F238E27FC236}">
                <a16:creationId xmlns:a16="http://schemas.microsoft.com/office/drawing/2014/main" id="{C04303C7-106A-A27D-3038-46D305214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29" y="990600"/>
            <a:ext cx="8245471" cy="5514974"/>
          </a:xfrm>
          <a:prstGeom prst="rect">
            <a:avLst/>
          </a:prstGeom>
        </p:spPr>
      </p:pic>
    </p:spTree>
    <p:extLst>
      <p:ext uri="{BB962C8B-B14F-4D97-AF65-F5344CB8AC3E}">
        <p14:creationId xmlns:p14="http://schemas.microsoft.com/office/powerpoint/2010/main" val="137049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E72FB-8DE1-F5A4-5ACC-ED579AC838E3}"/>
              </a:ext>
            </a:extLst>
          </p:cNvPr>
          <p:cNvSpPr txBox="1"/>
          <p:nvPr/>
        </p:nvSpPr>
        <p:spPr>
          <a:xfrm>
            <a:off x="76199" y="495300"/>
            <a:ext cx="8915401" cy="5909310"/>
          </a:xfrm>
          <a:prstGeom prst="rect">
            <a:avLst/>
          </a:prstGeom>
          <a:noFill/>
        </p:spPr>
        <p:txBody>
          <a:bodyPr wrap="square" rtlCol="0">
            <a:spAutoFit/>
          </a:bodyPr>
          <a:lstStyle/>
          <a:p>
            <a:r>
              <a:rPr lang="en-US" dirty="0"/>
              <a:t>I have used chi square test to check the importance of each independent variable towards the target variable Gender.</a:t>
            </a:r>
          </a:p>
          <a:p>
            <a:r>
              <a:rPr lang="en-US" dirty="0"/>
              <a:t>As we have categorical variable data so the chi- square test is the best to check the variable importance. </a:t>
            </a:r>
          </a:p>
          <a:p>
            <a:r>
              <a:rPr lang="en-US" dirty="0"/>
              <a:t>I have calculated the variable importance depending upon the F-score of each variable.</a:t>
            </a:r>
          </a:p>
          <a:p>
            <a:r>
              <a:rPr lang="en-US" dirty="0"/>
              <a:t>Higher the F-score means higher the importance of variable.</a:t>
            </a:r>
          </a:p>
          <a:p>
            <a:endParaRPr lang="en-US" dirty="0"/>
          </a:p>
          <a:p>
            <a:r>
              <a:rPr lang="en-US" dirty="0"/>
              <a:t>I have used Chi2 module/library from </a:t>
            </a:r>
            <a:r>
              <a:rPr lang="en-US" dirty="0" err="1"/>
              <a:t>sklearn.feature_selection</a:t>
            </a:r>
            <a:r>
              <a:rPr lang="en-US" dirty="0"/>
              <a:t> and then plotted the bar graph in descending order to show the variable importance visually.</a:t>
            </a:r>
          </a:p>
          <a:p>
            <a:endParaRPr lang="en-US" dirty="0"/>
          </a:p>
          <a:p>
            <a:r>
              <a:rPr lang="en-IN" sz="3600" b="1" dirty="0"/>
              <a:t>OBSERVATIONS</a:t>
            </a:r>
          </a:p>
          <a:p>
            <a:pPr marL="285750" indent="-285750">
              <a:buFont typeface="Arial" panose="020B0604020202020204" pitchFamily="34" charset="0"/>
              <a:buChar char="•"/>
            </a:pPr>
            <a:r>
              <a:rPr lang="en-IN" dirty="0"/>
              <a:t>Based on chi-square test I can observe that hedonic type of variables are showing more importance to the target variable Gender.</a:t>
            </a:r>
          </a:p>
          <a:p>
            <a:pPr marL="285750" indent="-285750">
              <a:buFont typeface="Arial" panose="020B0604020202020204" pitchFamily="34" charset="0"/>
              <a:buChar char="•"/>
            </a:pPr>
            <a:r>
              <a:rPr lang="en-IN" dirty="0"/>
              <a:t>We will not consider Pin code here as it will not make sense here to classify the gender of the user, however based on pin code it can be checked the distribution of users (male and female) at a particular location.</a:t>
            </a:r>
          </a:p>
          <a:p>
            <a:pPr marL="285750" indent="-285750">
              <a:buFont typeface="Arial" panose="020B0604020202020204" pitchFamily="34" charset="0"/>
              <a:buChar char="•"/>
            </a:pPr>
            <a:r>
              <a:rPr lang="en-IN" dirty="0"/>
              <a:t>Interface, trust, responsive communication etc, all these types refers to the hedonic values. These variables showing more importance.</a:t>
            </a:r>
          </a:p>
        </p:txBody>
      </p:sp>
    </p:spTree>
    <p:extLst>
      <p:ext uri="{BB962C8B-B14F-4D97-AF65-F5344CB8AC3E}">
        <p14:creationId xmlns:p14="http://schemas.microsoft.com/office/powerpoint/2010/main" val="132790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2339DA8-75F8-8FB0-2F1E-BF2E294E9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42" y="152400"/>
            <a:ext cx="3995738"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FBEDC89-5390-75C6-EC14-A2F7943964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121" y="228601"/>
            <a:ext cx="4343400" cy="2609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6A4443-5D22-E485-B93C-F0E340D5F636}"/>
              </a:ext>
            </a:extLst>
          </p:cNvPr>
          <p:cNvSpPr txBox="1"/>
          <p:nvPr/>
        </p:nvSpPr>
        <p:spPr>
          <a:xfrm>
            <a:off x="469582" y="2697540"/>
            <a:ext cx="8141018" cy="3231654"/>
          </a:xfrm>
          <a:prstGeom prst="rect">
            <a:avLst/>
          </a:prstGeom>
          <a:noFill/>
        </p:spPr>
        <p:txBody>
          <a:bodyPr wrap="square">
            <a:spAutoFit/>
          </a:bodyPr>
          <a:lstStyle/>
          <a:p>
            <a:pPr algn="l"/>
            <a:r>
              <a:rPr lang="en-US" b="0" i="0" dirty="0">
                <a:solidFill>
                  <a:schemeClr val="tx1">
                    <a:lumMod val="95000"/>
                  </a:schemeClr>
                </a:solidFill>
                <a:effectLst/>
              </a:rPr>
              <a:t>                                               </a:t>
            </a:r>
          </a:p>
          <a:p>
            <a:pPr algn="l"/>
            <a:r>
              <a:rPr lang="en-US" dirty="0">
                <a:solidFill>
                  <a:schemeClr val="tx1">
                    <a:lumMod val="95000"/>
                  </a:schemeClr>
                </a:solidFill>
              </a:rPr>
              <a:t>                                              </a:t>
            </a:r>
            <a:r>
              <a:rPr lang="en-US" b="0" i="0" dirty="0">
                <a:solidFill>
                  <a:schemeClr val="tx1">
                    <a:lumMod val="95000"/>
                  </a:schemeClr>
                </a:solidFill>
                <a:effectLst/>
              </a:rPr>
              <a:t> </a:t>
            </a:r>
            <a:r>
              <a:rPr lang="en-US" sz="2400" b="1" i="0" dirty="0">
                <a:solidFill>
                  <a:schemeClr val="tx1">
                    <a:lumMod val="95000"/>
                  </a:schemeClr>
                </a:solidFill>
                <a:effectLst/>
              </a:rPr>
              <a:t>Observation :</a:t>
            </a:r>
          </a:p>
          <a:p>
            <a:pPr algn="l"/>
            <a:endParaRPr lang="en-US" dirty="0">
              <a:solidFill>
                <a:schemeClr val="tx1">
                  <a:lumMod val="95000"/>
                </a:schemeClr>
              </a:solidFill>
            </a:endParaRPr>
          </a:p>
          <a:p>
            <a:pPr algn="l"/>
            <a:endParaRPr lang="en-US" b="0" i="0" dirty="0">
              <a:solidFill>
                <a:schemeClr val="tx1">
                  <a:lumMod val="95000"/>
                </a:schemeClr>
              </a:solidFill>
              <a:effectLst/>
            </a:endParaRPr>
          </a:p>
          <a:p>
            <a:pPr algn="l"/>
            <a:r>
              <a:rPr lang="en-US" b="0" i="0" dirty="0">
                <a:solidFill>
                  <a:schemeClr val="tx1">
                    <a:lumMod val="95000"/>
                  </a:schemeClr>
                </a:solidFill>
                <a:effectLst/>
              </a:rPr>
              <a:t>Majority of female customers are between age group of 21-40 years.</a:t>
            </a:r>
          </a:p>
          <a:p>
            <a:pPr algn="l"/>
            <a:r>
              <a:rPr lang="en-US" b="0" i="0" dirty="0">
                <a:solidFill>
                  <a:schemeClr val="tx1">
                    <a:lumMod val="95000"/>
                  </a:schemeClr>
                </a:solidFill>
                <a:effectLst/>
              </a:rPr>
              <a:t>Within Male Customers Tendency of online shopping seen among age group of 31-50 years.</a:t>
            </a:r>
          </a:p>
          <a:p>
            <a:pPr algn="l"/>
            <a:r>
              <a:rPr lang="en-US" b="0" i="0" dirty="0">
                <a:solidFill>
                  <a:schemeClr val="tx1">
                    <a:lumMod val="95000"/>
                  </a:schemeClr>
                </a:solidFill>
                <a:effectLst/>
              </a:rPr>
              <a:t>For both gender tendency of shopping is less for age greater than 51 years old.</a:t>
            </a:r>
          </a:p>
          <a:p>
            <a:pPr algn="l"/>
            <a:r>
              <a:rPr lang="en-US" b="0" i="0" dirty="0">
                <a:solidFill>
                  <a:schemeClr val="tx1">
                    <a:lumMod val="95000"/>
                  </a:schemeClr>
                </a:solidFill>
                <a:effectLst/>
              </a:rPr>
              <a:t>This may be due to decrease in materialistic tendency with age or possible Less TECH-SAVY Generation.</a:t>
            </a:r>
          </a:p>
        </p:txBody>
      </p:sp>
    </p:spTree>
    <p:extLst>
      <p:ext uri="{BB962C8B-B14F-4D97-AF65-F5344CB8AC3E}">
        <p14:creationId xmlns:p14="http://schemas.microsoft.com/office/powerpoint/2010/main" val="147100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3A6E-0786-BF21-AB68-2EA6B54585D1}"/>
              </a:ext>
            </a:extLst>
          </p:cNvPr>
          <p:cNvSpPr>
            <a:spLocks noGrp="1"/>
          </p:cNvSpPr>
          <p:nvPr>
            <p:ph type="title" idx="4294967295"/>
          </p:nvPr>
        </p:nvSpPr>
        <p:spPr>
          <a:xfrm>
            <a:off x="0" y="457200"/>
            <a:ext cx="8991600" cy="6172200"/>
          </a:xfrm>
        </p:spPr>
        <p:txBody>
          <a:bodyPr/>
          <a:lstStyle/>
          <a:p>
            <a:r>
              <a:rPr lang="en-IN" sz="3200" b="1" dirty="0">
                <a:solidFill>
                  <a:schemeClr val="tx1"/>
                </a:solidFill>
                <a:latin typeface="Calibri" panose="020F0502020204030204" pitchFamily="34" charset="0"/>
                <a:cs typeface="Calibri" panose="020F0502020204030204" pitchFamily="34" charset="0"/>
              </a:rPr>
              <a:t>Lets Understand what's the question is asking:-</a:t>
            </a:r>
            <a:br>
              <a:rPr lang="en-IN" sz="2400" dirty="0">
                <a:solidFill>
                  <a:schemeClr val="tx1">
                    <a:lumMod val="85000"/>
                  </a:schemeClr>
                </a:solidFill>
                <a:latin typeface="Calibri" panose="020F0502020204030204" pitchFamily="34" charset="0"/>
                <a:cs typeface="Calibri" panose="020F0502020204030204" pitchFamily="34" charset="0"/>
              </a:rPr>
            </a:br>
            <a:br>
              <a:rPr lang="en-IN" sz="2400" dirty="0">
                <a:solidFill>
                  <a:schemeClr val="tx1">
                    <a:lumMod val="85000"/>
                  </a:schemeClr>
                </a:solidFill>
                <a:latin typeface="Calibri" panose="020F0502020204030204" pitchFamily="34" charset="0"/>
                <a:cs typeface="Calibri" panose="020F0502020204030204" pitchFamily="34" charset="0"/>
              </a:rPr>
            </a:br>
            <a:r>
              <a:rPr lang="en-IN" sz="2400" dirty="0">
                <a:solidFill>
                  <a:schemeClr val="tx1">
                    <a:lumMod val="85000"/>
                  </a:schemeClr>
                </a:solidFill>
                <a:latin typeface="Calibri" panose="020F0502020204030204" pitchFamily="34" charset="0"/>
                <a:cs typeface="Calibri" panose="020F0502020204030204" pitchFamily="34" charset="0"/>
              </a:rPr>
              <a:t>-&gt; This case study is about online e-commerce shopping.</a:t>
            </a:r>
            <a:br>
              <a:rPr lang="en-IN" sz="2400" dirty="0">
                <a:solidFill>
                  <a:schemeClr val="tx1">
                    <a:lumMod val="85000"/>
                  </a:schemeClr>
                </a:solidFill>
                <a:latin typeface="Calibri" panose="020F0502020204030204" pitchFamily="34" charset="0"/>
                <a:cs typeface="Calibri" panose="020F0502020204030204" pitchFamily="34" charset="0"/>
              </a:rPr>
            </a:br>
            <a:r>
              <a:rPr lang="en-IN" sz="2400" dirty="0">
                <a:solidFill>
                  <a:schemeClr val="tx1">
                    <a:lumMod val="85000"/>
                  </a:schemeClr>
                </a:solidFill>
                <a:latin typeface="Calibri" panose="020F0502020204030204" pitchFamily="34" charset="0"/>
                <a:cs typeface="Calibri" panose="020F0502020204030204" pitchFamily="34" charset="0"/>
              </a:rPr>
              <a:t>-&gt; As customer satisfaction is important, the team of the marketing         team tries to analyse how they can attract the customer as well as how they can hold the customer.</a:t>
            </a:r>
            <a:br>
              <a:rPr lang="en-IN" sz="2400" dirty="0">
                <a:solidFill>
                  <a:schemeClr val="tx1">
                    <a:lumMod val="85000"/>
                  </a:schemeClr>
                </a:solidFill>
                <a:latin typeface="Calibri" panose="020F0502020204030204" pitchFamily="34" charset="0"/>
                <a:cs typeface="Calibri" panose="020F0502020204030204" pitchFamily="34" charset="0"/>
              </a:rPr>
            </a:br>
            <a:r>
              <a:rPr lang="en-IN" sz="2400" dirty="0">
                <a:solidFill>
                  <a:schemeClr val="tx1">
                    <a:lumMod val="85000"/>
                  </a:schemeClr>
                </a:solidFill>
                <a:latin typeface="Calibri" panose="020F0502020204030204" pitchFamily="34" charset="0"/>
                <a:cs typeface="Calibri" panose="020F0502020204030204" pitchFamily="34" charset="0"/>
              </a:rPr>
              <a:t>-&gt; While analysing, its shows that </a:t>
            </a:r>
            <a:r>
              <a:rPr lang="en-IN" sz="2400" dirty="0">
                <a:solidFill>
                  <a:schemeClr val="tx1">
                    <a:lumMod val="85000"/>
                  </a:schemeClr>
                </a:solidFill>
                <a:effectLst/>
                <a:latin typeface="Calibri" panose="020F0502020204030204" pitchFamily="34" charset="0"/>
                <a:ea typeface="Calibri" panose="020F0502020204030204" pitchFamily="34" charset="0"/>
                <a:cs typeface="Calibri" panose="020F0502020204030204" pitchFamily="34" charset="0"/>
              </a:rPr>
              <a:t>service quality, system quality, information quality, trust and net benefit are the five most major factors are there to contribute in this</a:t>
            </a:r>
            <a:br>
              <a:rPr lang="en-IN" sz="2400" dirty="0">
                <a:solidFill>
                  <a:schemeClr val="tx1">
                    <a:lumMod val="8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dirty="0">
                <a:solidFill>
                  <a:schemeClr val="tx1">
                    <a:lumMod val="85000"/>
                  </a:schemeClr>
                </a:solidFill>
                <a:effectLst/>
                <a:latin typeface="Calibri" panose="020F0502020204030204" pitchFamily="34" charset="0"/>
                <a:ea typeface="Calibri" panose="020F0502020204030204" pitchFamily="34" charset="0"/>
                <a:cs typeface="Calibri" panose="020F0502020204030204" pitchFamily="34" charset="0"/>
              </a:rPr>
              <a:t>-&gt; More investigation shows that if the designs will be more practical and useful rather than attractive , customer is getting more attracted to that.</a:t>
            </a:r>
            <a:br>
              <a:rPr lang="en-IN" sz="2400" dirty="0">
                <a:solidFill>
                  <a:schemeClr val="tx1">
                    <a:lumMod val="8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dirty="0">
                <a:solidFill>
                  <a:schemeClr val="tx1">
                    <a:lumMod val="85000"/>
                  </a:schemeClr>
                </a:solidFill>
                <a:effectLst/>
                <a:latin typeface="Calibri" panose="020F0502020204030204" pitchFamily="34" charset="0"/>
                <a:ea typeface="Calibri" panose="020F0502020204030204" pitchFamily="34" charset="0"/>
                <a:cs typeface="Calibri" panose="020F0502020204030204" pitchFamily="34" charset="0"/>
              </a:rPr>
              <a:t>-&gt;  A dataset taken  from a online shopping app (given below the details) will give us the point of view, and the process to analyse the data for further more prediction.</a:t>
            </a:r>
            <a:endParaRPr lang="en-IN" sz="2400" dirty="0">
              <a:solidFill>
                <a:schemeClr val="tx1">
                  <a:lumMod val="8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618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96ED857-58B6-7031-D1F9-252041C3D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4800"/>
            <a:ext cx="9144000" cy="2905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079070-BDF2-63B8-CEFF-B20BAA5B1BCD}"/>
              </a:ext>
            </a:extLst>
          </p:cNvPr>
          <p:cNvSpPr txBox="1"/>
          <p:nvPr/>
        </p:nvSpPr>
        <p:spPr>
          <a:xfrm>
            <a:off x="304800" y="3647442"/>
            <a:ext cx="8534400" cy="3016210"/>
          </a:xfrm>
          <a:prstGeom prst="rect">
            <a:avLst/>
          </a:prstGeom>
          <a:noFill/>
        </p:spPr>
        <p:txBody>
          <a:bodyPr wrap="square">
            <a:spAutoFit/>
          </a:bodyPr>
          <a:lstStyle/>
          <a:p>
            <a:pPr algn="l"/>
            <a:r>
              <a:rPr lang="en-US" b="0" i="0" dirty="0">
                <a:effectLst/>
                <a:latin typeface="Helvetica Neue"/>
              </a:rPr>
              <a:t>                                                 </a:t>
            </a:r>
            <a:r>
              <a:rPr lang="en-US" sz="2800" b="0" i="0" dirty="0">
                <a:effectLst/>
                <a:latin typeface="+mj-lt"/>
              </a:rPr>
              <a:t> </a:t>
            </a:r>
            <a:r>
              <a:rPr lang="en-US" sz="2800" b="1" i="0" dirty="0">
                <a:effectLst/>
                <a:latin typeface="+mj-lt"/>
              </a:rPr>
              <a:t>Observation :</a:t>
            </a:r>
          </a:p>
          <a:p>
            <a:pPr algn="l"/>
            <a:endParaRPr lang="en-US" dirty="0">
              <a:latin typeface="Helvetica Neue"/>
            </a:endParaRPr>
          </a:p>
          <a:p>
            <a:pPr algn="l"/>
            <a:endParaRPr lang="en-US" b="0" i="0" dirty="0">
              <a:effectLst/>
              <a:latin typeface="Helvetica Neue"/>
            </a:endParaRPr>
          </a:p>
          <a:p>
            <a:pPr algn="l"/>
            <a:r>
              <a:rPr lang="en-US" b="0" i="0" dirty="0">
                <a:effectLst/>
              </a:rPr>
              <a:t>Most Online Shopping Customer belong to Metro Cities. and most of them are Male customer</a:t>
            </a:r>
          </a:p>
          <a:p>
            <a:pPr algn="l"/>
            <a:r>
              <a:rPr lang="en-US" b="0" i="0" dirty="0">
                <a:effectLst/>
              </a:rPr>
              <a:t>We can conclude that in Metro city like Delhi, Male have more tendency of online </a:t>
            </a:r>
            <a:r>
              <a:rPr lang="en-US" b="0" i="0" dirty="0" err="1">
                <a:effectLst/>
              </a:rPr>
              <a:t>shopping.So</a:t>
            </a:r>
            <a:r>
              <a:rPr lang="en-US" b="0" i="0" dirty="0">
                <a:effectLst/>
              </a:rPr>
              <a:t> shopping </a:t>
            </a:r>
            <a:r>
              <a:rPr lang="en-US" b="0" i="0" dirty="0" err="1">
                <a:effectLst/>
              </a:rPr>
              <a:t>platfrom</a:t>
            </a:r>
            <a:r>
              <a:rPr lang="en-US" b="0" i="0" dirty="0">
                <a:effectLst/>
              </a:rPr>
              <a:t> can target this population in marketing.</a:t>
            </a:r>
          </a:p>
          <a:p>
            <a:pPr algn="l"/>
            <a:r>
              <a:rPr lang="en-US" b="0" i="0" dirty="0">
                <a:effectLst/>
              </a:rPr>
              <a:t>In Tier 2 &amp; 3 Cities Majority of online shopping customers are Females.</a:t>
            </a:r>
          </a:p>
          <a:p>
            <a:pPr algn="l"/>
            <a:r>
              <a:rPr lang="en-US" b="0" i="0" dirty="0">
                <a:effectLst/>
              </a:rPr>
              <a:t>We can target these customer population in these cities.</a:t>
            </a:r>
          </a:p>
        </p:txBody>
      </p:sp>
    </p:spTree>
    <p:extLst>
      <p:ext uri="{BB962C8B-B14F-4D97-AF65-F5344CB8AC3E}">
        <p14:creationId xmlns:p14="http://schemas.microsoft.com/office/powerpoint/2010/main" val="379516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AB2DB-308C-DE2D-9118-6201FF909314}"/>
              </a:ext>
            </a:extLst>
          </p:cNvPr>
          <p:cNvSpPr txBox="1"/>
          <p:nvPr/>
        </p:nvSpPr>
        <p:spPr>
          <a:xfrm>
            <a:off x="304800" y="533400"/>
            <a:ext cx="8382000" cy="5293757"/>
          </a:xfrm>
          <a:prstGeom prst="rect">
            <a:avLst/>
          </a:prstGeom>
          <a:noFill/>
        </p:spPr>
        <p:txBody>
          <a:bodyPr wrap="square">
            <a:spAutoFit/>
          </a:bodyPr>
          <a:lstStyle/>
          <a:p>
            <a:pPr algn="l"/>
            <a:r>
              <a:rPr lang="en-US" b="0" i="0" dirty="0">
                <a:solidFill>
                  <a:schemeClr val="tx1">
                    <a:lumMod val="95000"/>
                  </a:schemeClr>
                </a:solidFill>
                <a:effectLst/>
                <a:latin typeface="Helvetica Neue"/>
              </a:rPr>
              <a:t>                                                </a:t>
            </a:r>
            <a:r>
              <a:rPr lang="en-US" sz="3200" b="1" i="0" dirty="0">
                <a:solidFill>
                  <a:schemeClr val="tx1">
                    <a:lumMod val="95000"/>
                  </a:schemeClr>
                </a:solidFill>
                <a:effectLst/>
                <a:latin typeface="Helvetica Neue"/>
              </a:rPr>
              <a:t>Observation :</a:t>
            </a:r>
            <a:endParaRPr lang="en-US" b="1" i="0" dirty="0">
              <a:solidFill>
                <a:schemeClr val="tx1">
                  <a:lumMod val="95000"/>
                </a:schemeClr>
              </a:solidFill>
              <a:effectLst/>
              <a:latin typeface="Calibri" panose="020F0502020204030204" pitchFamily="34" charset="0"/>
              <a:cs typeface="Calibri" panose="020F0502020204030204" pitchFamily="34" charset="0"/>
            </a:endParaRPr>
          </a:p>
          <a:p>
            <a:pPr algn="l"/>
            <a:endParaRPr lang="en-US" b="1" dirty="0">
              <a:solidFill>
                <a:schemeClr val="tx1">
                  <a:lumMod val="95000"/>
                </a:schemeClr>
              </a:solidFill>
              <a:latin typeface="Calibri" panose="020F0502020204030204" pitchFamily="34" charset="0"/>
              <a:cs typeface="Calibri" panose="020F0502020204030204" pitchFamily="34" charset="0"/>
            </a:endParaRPr>
          </a:p>
          <a:p>
            <a:pPr algn="l"/>
            <a:r>
              <a:rPr lang="en-US" b="0" i="0" dirty="0">
                <a:solidFill>
                  <a:schemeClr val="tx1">
                    <a:lumMod val="95000"/>
                  </a:schemeClr>
                </a:solidFill>
                <a:effectLst/>
                <a:latin typeface="Calibri" panose="020F0502020204030204" pitchFamily="34" charset="0"/>
                <a:cs typeface="Calibri" panose="020F0502020204030204" pitchFamily="34" charset="0"/>
              </a:rPr>
              <a:t>We already Know more than 90% Customer thinks that </a:t>
            </a:r>
            <a:r>
              <a:rPr lang="en-US" b="0" i="0" dirty="0" err="1">
                <a:solidFill>
                  <a:schemeClr val="tx1">
                    <a:lumMod val="95000"/>
                  </a:schemeClr>
                </a:solidFill>
                <a:effectLst/>
                <a:latin typeface="Calibri" panose="020F0502020204030204" pitchFamily="34" charset="0"/>
                <a:cs typeface="Calibri" panose="020F0502020204030204" pitchFamily="34" charset="0"/>
              </a:rPr>
              <a:t>gaurantee</a:t>
            </a:r>
            <a:r>
              <a:rPr lang="en-US" b="0" i="0" dirty="0">
                <a:solidFill>
                  <a:schemeClr val="tx1">
                    <a:lumMod val="95000"/>
                  </a:schemeClr>
                </a:solidFill>
                <a:effectLst/>
                <a:latin typeface="Calibri" panose="020F0502020204030204" pitchFamily="34" charset="0"/>
                <a:cs typeface="Calibri" panose="020F0502020204030204" pitchFamily="34" charset="0"/>
              </a:rPr>
              <a:t> on privacy of </a:t>
            </a:r>
            <a:r>
              <a:rPr lang="en-US" b="0" i="0" dirty="0" err="1">
                <a:solidFill>
                  <a:schemeClr val="tx1">
                    <a:lumMod val="95000"/>
                  </a:schemeClr>
                </a:solidFill>
                <a:effectLst/>
                <a:latin typeface="Calibri" panose="020F0502020204030204" pitchFamily="34" charset="0"/>
                <a:cs typeface="Calibri" panose="020F0502020204030204" pitchFamily="34" charset="0"/>
              </a:rPr>
              <a:t>thier</a:t>
            </a:r>
            <a:r>
              <a:rPr lang="en-US" b="0" i="0" dirty="0">
                <a:solidFill>
                  <a:schemeClr val="tx1">
                    <a:lumMod val="95000"/>
                  </a:schemeClr>
                </a:solidFill>
                <a:effectLst/>
                <a:latin typeface="Calibri" panose="020F0502020204030204" pitchFamily="34" charset="0"/>
                <a:cs typeface="Calibri" panose="020F0502020204030204" pitchFamily="34" charset="0"/>
              </a:rPr>
              <a:t> information is important for </a:t>
            </a:r>
            <a:r>
              <a:rPr lang="en-US" b="0" i="0" dirty="0" err="1">
                <a:solidFill>
                  <a:schemeClr val="tx1">
                    <a:lumMod val="95000"/>
                  </a:schemeClr>
                </a:solidFill>
                <a:effectLst/>
                <a:latin typeface="Calibri" panose="020F0502020204030204" pitchFamily="34" charset="0"/>
                <a:cs typeface="Calibri" panose="020F0502020204030204" pitchFamily="34" charset="0"/>
              </a:rPr>
              <a:t>them.Majority</a:t>
            </a:r>
            <a:r>
              <a:rPr lang="en-US" b="0" i="0" dirty="0">
                <a:solidFill>
                  <a:schemeClr val="tx1">
                    <a:lumMod val="95000"/>
                  </a:schemeClr>
                </a:solidFill>
                <a:effectLst/>
                <a:latin typeface="Calibri" panose="020F0502020204030204" pitchFamily="34" charset="0"/>
                <a:cs typeface="Calibri" panose="020F0502020204030204" pitchFamily="34" charset="0"/>
              </a:rPr>
              <a:t> of customers trust Amazon.in more than other shopping platform for Privacy of customers’ information Majority of customer trust Amazon.in followed by Flipkart.in over Security of </a:t>
            </a:r>
            <a:r>
              <a:rPr lang="en-US" b="0" i="0" dirty="0" err="1">
                <a:solidFill>
                  <a:schemeClr val="tx1">
                    <a:lumMod val="95000"/>
                  </a:schemeClr>
                </a:solidFill>
                <a:effectLst/>
                <a:latin typeface="Calibri" panose="020F0502020204030204" pitchFamily="34" charset="0"/>
                <a:cs typeface="Calibri" panose="020F0502020204030204" pitchFamily="34" charset="0"/>
              </a:rPr>
              <a:t>thier</a:t>
            </a:r>
            <a:r>
              <a:rPr lang="en-US" b="0" i="0" dirty="0">
                <a:solidFill>
                  <a:schemeClr val="tx1">
                    <a:lumMod val="95000"/>
                  </a:schemeClr>
                </a:solidFill>
                <a:effectLst/>
                <a:latin typeface="Calibri" panose="020F0502020204030204" pitchFamily="34" charset="0"/>
                <a:cs typeface="Calibri" panose="020F0502020204030204" pitchFamily="34" charset="0"/>
              </a:rPr>
              <a:t> financial </a:t>
            </a:r>
            <a:r>
              <a:rPr lang="en-US" b="0" i="0" dirty="0" err="1">
                <a:solidFill>
                  <a:schemeClr val="tx1">
                    <a:lumMod val="95000"/>
                  </a:schemeClr>
                </a:solidFill>
                <a:effectLst/>
                <a:latin typeface="Calibri" panose="020F0502020204030204" pitchFamily="34" charset="0"/>
                <a:cs typeface="Calibri" panose="020F0502020204030204" pitchFamily="34" charset="0"/>
              </a:rPr>
              <a:t>information.We</a:t>
            </a:r>
            <a:r>
              <a:rPr lang="en-US" b="0" i="0" dirty="0">
                <a:solidFill>
                  <a:schemeClr val="tx1">
                    <a:lumMod val="95000"/>
                  </a:schemeClr>
                </a:solidFill>
                <a:effectLst/>
                <a:latin typeface="Calibri" panose="020F0502020204030204" pitchFamily="34" charset="0"/>
                <a:cs typeface="Calibri" panose="020F0502020204030204" pitchFamily="34" charset="0"/>
              </a:rPr>
              <a:t> also see very few peoples trust payment platform </a:t>
            </a:r>
            <a:r>
              <a:rPr lang="en-US" b="0" i="0" dirty="0" err="1">
                <a:solidFill>
                  <a:schemeClr val="tx1">
                    <a:lumMod val="95000"/>
                  </a:schemeClr>
                </a:solidFill>
                <a:effectLst/>
                <a:latin typeface="Calibri" panose="020F0502020204030204" pitchFamily="34" charset="0"/>
                <a:cs typeface="Calibri" panose="020F0502020204030204" pitchFamily="34" charset="0"/>
              </a:rPr>
              <a:t>paytm</a:t>
            </a:r>
            <a:r>
              <a:rPr lang="en-US" b="0" i="0" dirty="0">
                <a:solidFill>
                  <a:schemeClr val="tx1">
                    <a:lumMod val="95000"/>
                  </a:schemeClr>
                </a:solidFill>
                <a:effectLst/>
                <a:latin typeface="Calibri" panose="020F0502020204030204" pitchFamily="34" charset="0"/>
                <a:cs typeface="Calibri" panose="020F0502020204030204" pitchFamily="34" charset="0"/>
              </a:rPr>
              <a:t>.</a:t>
            </a:r>
          </a:p>
          <a:p>
            <a:pPr algn="l"/>
            <a:r>
              <a:rPr lang="en-US" b="0" i="0" dirty="0">
                <a:solidFill>
                  <a:schemeClr val="tx1">
                    <a:lumMod val="95000"/>
                  </a:schemeClr>
                </a:solidFill>
                <a:effectLst/>
                <a:latin typeface="Calibri" panose="020F0502020204030204" pitchFamily="34" charset="0"/>
                <a:cs typeface="Calibri" panose="020F0502020204030204" pitchFamily="34" charset="0"/>
              </a:rPr>
              <a:t>Amazon.in, Flipkart.com, Myntra.com, Snapdeal.com provide assistance through different multi channel.</a:t>
            </a:r>
          </a:p>
          <a:p>
            <a:pPr algn="l"/>
            <a:r>
              <a:rPr lang="en-US" b="0" i="0" dirty="0">
                <a:solidFill>
                  <a:schemeClr val="tx1">
                    <a:lumMod val="95000"/>
                  </a:schemeClr>
                </a:solidFill>
                <a:effectLst/>
                <a:latin typeface="Calibri" panose="020F0502020204030204" pitchFamily="34" charset="0"/>
                <a:cs typeface="Calibri" panose="020F0502020204030204" pitchFamily="34" charset="0"/>
              </a:rPr>
              <a:t>Longer time to get logged in can annoyed customer. </a:t>
            </a:r>
            <a:r>
              <a:rPr lang="en-US" b="0" i="1" dirty="0">
                <a:solidFill>
                  <a:schemeClr val="tx1">
                    <a:lumMod val="95000"/>
                  </a:schemeClr>
                </a:solidFill>
                <a:effectLst/>
                <a:latin typeface="Calibri" panose="020F0502020204030204" pitchFamily="34" charset="0"/>
                <a:cs typeface="Calibri" panose="020F0502020204030204" pitchFamily="34" charset="0"/>
              </a:rPr>
              <a:t>Amazon.in take longer time to logged in while Flipkart.com take least time among all</a:t>
            </a:r>
            <a:r>
              <a:rPr lang="en-US" b="0" i="0" dirty="0">
                <a:solidFill>
                  <a:schemeClr val="tx1">
                    <a:lumMod val="95000"/>
                  </a:schemeClr>
                </a:solidFill>
                <a:effectLst/>
                <a:latin typeface="Calibri" panose="020F0502020204030204" pitchFamily="34" charset="0"/>
                <a:cs typeface="Calibri" panose="020F0502020204030204" pitchFamily="34" charset="0"/>
              </a:rPr>
              <a:t>.</a:t>
            </a:r>
          </a:p>
          <a:p>
            <a:pPr algn="l"/>
            <a:r>
              <a:rPr lang="en-US" b="0" i="0" dirty="0">
                <a:solidFill>
                  <a:schemeClr val="tx1">
                    <a:lumMod val="95000"/>
                  </a:schemeClr>
                </a:solidFill>
                <a:effectLst/>
                <a:latin typeface="Calibri" panose="020F0502020204030204" pitchFamily="34" charset="0"/>
                <a:cs typeface="Calibri" panose="020F0502020204030204" pitchFamily="34" charset="0"/>
              </a:rPr>
              <a:t>Majority of people agree that Amazon.in, Flipkart.com takes longer time in displaying and photos.</a:t>
            </a:r>
          </a:p>
          <a:p>
            <a:pPr algn="l"/>
            <a:r>
              <a:rPr lang="en-US" b="0" i="0" dirty="0">
                <a:solidFill>
                  <a:schemeClr val="tx1">
                    <a:lumMod val="95000"/>
                  </a:schemeClr>
                </a:solidFill>
                <a:effectLst/>
                <a:latin typeface="Calibri" panose="020F0502020204030204" pitchFamily="34" charset="0"/>
                <a:cs typeface="Calibri" panose="020F0502020204030204" pitchFamily="34" charset="0"/>
              </a:rPr>
              <a:t>Myntra.com followed by Paytm.com take longer page loading time.</a:t>
            </a:r>
          </a:p>
          <a:p>
            <a:pPr algn="l"/>
            <a:r>
              <a:rPr lang="en-US" b="0" i="0" dirty="0">
                <a:solidFill>
                  <a:schemeClr val="tx1">
                    <a:lumMod val="95000"/>
                  </a:schemeClr>
                </a:solidFill>
                <a:effectLst/>
                <a:latin typeface="Calibri" panose="020F0502020204030204" pitchFamily="34" charset="0"/>
                <a:cs typeface="Calibri" panose="020F0502020204030204" pitchFamily="34" charset="0"/>
              </a:rPr>
              <a:t>Most of people want shorter delivery time frame, majority customer agree that Paytm.com takes longest time for delivery compare to others.</a:t>
            </a:r>
          </a:p>
          <a:p>
            <a:pPr algn="l"/>
            <a:r>
              <a:rPr lang="en-US" b="0" i="0" dirty="0">
                <a:solidFill>
                  <a:schemeClr val="tx1">
                    <a:lumMod val="95000"/>
                  </a:schemeClr>
                </a:solidFill>
                <a:effectLst/>
                <a:latin typeface="Calibri" panose="020F0502020204030204" pitchFamily="34" charset="0"/>
                <a:cs typeface="Calibri" panose="020F0502020204030204" pitchFamily="34" charset="0"/>
              </a:rPr>
              <a:t>Amazon.in website is as </a:t>
            </a:r>
            <a:r>
              <a:rPr lang="en-US" b="0" i="0" dirty="0" err="1">
                <a:solidFill>
                  <a:schemeClr val="tx1">
                    <a:lumMod val="95000"/>
                  </a:schemeClr>
                </a:solidFill>
                <a:effectLst/>
                <a:latin typeface="Calibri" panose="020F0502020204030204" pitchFamily="34" charset="0"/>
                <a:cs typeface="Calibri" panose="020F0502020204030204" pitchFamily="34" charset="0"/>
              </a:rPr>
              <a:t>effient</a:t>
            </a:r>
            <a:r>
              <a:rPr lang="en-US" b="0" i="0" dirty="0">
                <a:solidFill>
                  <a:schemeClr val="tx1">
                    <a:lumMod val="95000"/>
                  </a:schemeClr>
                </a:solidFill>
                <a:effectLst/>
                <a:latin typeface="Calibri" panose="020F0502020204030204" pitchFamily="34" charset="0"/>
                <a:cs typeface="Calibri" panose="020F0502020204030204" pitchFamily="34" charset="0"/>
              </a:rPr>
              <a:t> as </a:t>
            </a:r>
            <a:r>
              <a:rPr lang="en-US" b="0" i="0" dirty="0" err="1">
                <a:solidFill>
                  <a:schemeClr val="tx1">
                    <a:lumMod val="95000"/>
                  </a:schemeClr>
                </a:solidFill>
                <a:effectLst/>
                <a:latin typeface="Calibri" panose="020F0502020204030204" pitchFamily="34" charset="0"/>
                <a:cs typeface="Calibri" panose="020F0502020204030204" pitchFamily="34" charset="0"/>
              </a:rPr>
              <a:t>ealier</a:t>
            </a:r>
            <a:r>
              <a:rPr lang="en-US" b="0" i="0" dirty="0">
                <a:solidFill>
                  <a:schemeClr val="tx1">
                    <a:lumMod val="95000"/>
                  </a:schemeClr>
                </a:solidFill>
                <a:effectLst/>
                <a:latin typeface="Calibri" panose="020F0502020204030204" pitchFamily="34" charset="0"/>
                <a:cs typeface="Calibri" panose="020F0502020204030204" pitchFamily="34" charset="0"/>
              </a:rPr>
              <a:t> after </a:t>
            </a:r>
            <a:r>
              <a:rPr lang="en-US" b="0" i="0" dirty="0" err="1">
                <a:solidFill>
                  <a:schemeClr val="tx1">
                    <a:lumMod val="95000"/>
                  </a:schemeClr>
                </a:solidFill>
                <a:effectLst/>
                <a:latin typeface="Calibri" panose="020F0502020204030204" pitchFamily="34" charset="0"/>
                <a:cs typeface="Calibri" panose="020F0502020204030204" pitchFamily="34" charset="0"/>
              </a:rPr>
              <a:t>updation</a:t>
            </a:r>
            <a:r>
              <a:rPr lang="en-US" b="0" i="0" dirty="0">
                <a:solidFill>
                  <a:schemeClr val="tx1">
                    <a:lumMod val="95000"/>
                  </a:schemeClr>
                </a:solidFill>
                <a:effectLst/>
                <a:latin typeface="Calibri" panose="020F0502020204030204" pitchFamily="34" charset="0"/>
                <a:cs typeface="Calibri" panose="020F0502020204030204" pitchFamily="34" charset="0"/>
              </a:rPr>
              <a:t>.</a:t>
            </a:r>
          </a:p>
          <a:p>
            <a:pPr algn="l"/>
            <a:r>
              <a:rPr lang="en-US" b="0" i="0" dirty="0">
                <a:solidFill>
                  <a:schemeClr val="tx1">
                    <a:lumMod val="95000"/>
                  </a:schemeClr>
                </a:solidFill>
                <a:effectLst/>
                <a:latin typeface="Calibri" panose="020F0502020204030204" pitchFamily="34" charset="0"/>
                <a:cs typeface="Calibri" panose="020F0502020204030204" pitchFamily="34" charset="0"/>
              </a:rPr>
              <a:t>Majority 80 peoples </a:t>
            </a:r>
            <a:r>
              <a:rPr lang="en-US" b="0" i="0" dirty="0" err="1">
                <a:solidFill>
                  <a:schemeClr val="tx1">
                    <a:lumMod val="95000"/>
                  </a:schemeClr>
                </a:solidFill>
                <a:effectLst/>
                <a:latin typeface="Calibri" panose="020F0502020204030204" pitchFamily="34" charset="0"/>
                <a:cs typeface="Calibri" panose="020F0502020204030204" pitchFamily="34" charset="0"/>
              </a:rPr>
              <a:t>recommanded</a:t>
            </a:r>
            <a:r>
              <a:rPr lang="en-US" b="0" i="0" dirty="0">
                <a:solidFill>
                  <a:schemeClr val="tx1">
                    <a:lumMod val="95000"/>
                  </a:schemeClr>
                </a:solidFill>
                <a:effectLst/>
                <a:latin typeface="Calibri" panose="020F0502020204030204" pitchFamily="34" charset="0"/>
                <a:cs typeface="Calibri" panose="020F0502020204030204" pitchFamily="34" charset="0"/>
              </a:rPr>
              <a:t> Amazon.in to their friends.</a:t>
            </a:r>
          </a:p>
        </p:txBody>
      </p:sp>
    </p:spTree>
    <p:extLst>
      <p:ext uri="{BB962C8B-B14F-4D97-AF65-F5344CB8AC3E}">
        <p14:creationId xmlns:p14="http://schemas.microsoft.com/office/powerpoint/2010/main" val="40351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8803D1D-B433-0FA3-145A-450B592C7DF3}"/>
              </a:ext>
            </a:extLst>
          </p:cNvPr>
          <p:cNvGraphicFramePr>
            <a:graphicFrameLocks noGrp="1"/>
          </p:cNvGraphicFramePr>
          <p:nvPr>
            <p:extLst>
              <p:ext uri="{D42A27DB-BD31-4B8C-83A1-F6EECF244321}">
                <p14:modId xmlns:p14="http://schemas.microsoft.com/office/powerpoint/2010/main" val="2536685135"/>
              </p:ext>
            </p:extLst>
          </p:nvPr>
        </p:nvGraphicFramePr>
        <p:xfrm>
          <a:off x="2019300" y="2301240"/>
          <a:ext cx="5105400" cy="1097280"/>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3730315309"/>
                    </a:ext>
                  </a:extLst>
                </a:gridCol>
              </a:tblGrid>
              <a:tr h="914400">
                <a:tc>
                  <a:txBody>
                    <a:bodyPr/>
                    <a:lstStyle/>
                    <a:p>
                      <a:r>
                        <a:rPr lang="en-IN" sz="6600" dirty="0"/>
                        <a:t>Thank You</a:t>
                      </a:r>
                    </a:p>
                  </a:txBody>
                  <a:tcPr>
                    <a:noFill/>
                  </a:tcPr>
                </a:tc>
                <a:extLst>
                  <a:ext uri="{0D108BD9-81ED-4DB2-BD59-A6C34878D82A}">
                    <a16:rowId xmlns:a16="http://schemas.microsoft.com/office/drawing/2014/main" val="1874874043"/>
                  </a:ext>
                </a:extLst>
              </a:tr>
            </a:tbl>
          </a:graphicData>
        </a:graphic>
      </p:graphicFrame>
    </p:spTree>
    <p:extLst>
      <p:ext uri="{BB962C8B-B14F-4D97-AF65-F5344CB8AC3E}">
        <p14:creationId xmlns:p14="http://schemas.microsoft.com/office/powerpoint/2010/main" val="97644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75AC6FA-A7BE-E636-33C7-DCAA4FDD7071}"/>
              </a:ext>
            </a:extLst>
          </p:cNvPr>
          <p:cNvGraphicFramePr>
            <a:graphicFrameLocks noGrp="1"/>
          </p:cNvGraphicFramePr>
          <p:nvPr>
            <p:extLst>
              <p:ext uri="{D42A27DB-BD31-4B8C-83A1-F6EECF244321}">
                <p14:modId xmlns:p14="http://schemas.microsoft.com/office/powerpoint/2010/main" val="1561247632"/>
              </p:ext>
            </p:extLst>
          </p:nvPr>
        </p:nvGraphicFramePr>
        <p:xfrm>
          <a:off x="838200" y="304800"/>
          <a:ext cx="7772400" cy="1005840"/>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2667142481"/>
                    </a:ext>
                  </a:extLst>
                </a:gridCol>
              </a:tblGrid>
              <a:tr h="762000">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US" sz="2000" b="1" dirty="0"/>
                        <a:t>FACTORS AFFECTING THE PURCHASE INTENTION OF THE CUSTOMERS</a:t>
                      </a:r>
                      <a:endParaRPr lang="en-IN" sz="2000" b="1" dirty="0"/>
                    </a:p>
                    <a:p>
                      <a:pPr algn="ctr"/>
                      <a:endParaRPr lang="en-IN" sz="2000" dirty="0"/>
                    </a:p>
                  </a:txBody>
                  <a:tcPr>
                    <a:noFill/>
                  </a:tcPr>
                </a:tc>
                <a:extLst>
                  <a:ext uri="{0D108BD9-81ED-4DB2-BD59-A6C34878D82A}">
                    <a16:rowId xmlns:a16="http://schemas.microsoft.com/office/drawing/2014/main" val="959192005"/>
                  </a:ext>
                </a:extLst>
              </a:tr>
            </a:tbl>
          </a:graphicData>
        </a:graphic>
      </p:graphicFrame>
      <p:pic>
        <p:nvPicPr>
          <p:cNvPr id="4" name="Picture 3">
            <a:extLst>
              <a:ext uri="{FF2B5EF4-FFF2-40B4-BE49-F238E27FC236}">
                <a16:creationId xmlns:a16="http://schemas.microsoft.com/office/drawing/2014/main" id="{50BE2E76-8C5B-F8FE-AFD6-8D305006BF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772400" cy="4381500"/>
          </a:xfrm>
          <a:prstGeom prst="rect">
            <a:avLst/>
          </a:prstGeom>
          <a:noFill/>
          <a:ln>
            <a:noFill/>
          </a:ln>
        </p:spPr>
      </p:pic>
    </p:spTree>
    <p:extLst>
      <p:ext uri="{BB962C8B-B14F-4D97-AF65-F5344CB8AC3E}">
        <p14:creationId xmlns:p14="http://schemas.microsoft.com/office/powerpoint/2010/main" val="385643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6FC9349-F977-1F1B-6914-87FA68EB3342}"/>
              </a:ext>
            </a:extLst>
          </p:cNvPr>
          <p:cNvGraphicFramePr>
            <a:graphicFrameLocks noGrp="1"/>
          </p:cNvGraphicFramePr>
          <p:nvPr>
            <p:extLst>
              <p:ext uri="{D42A27DB-BD31-4B8C-83A1-F6EECF244321}">
                <p14:modId xmlns:p14="http://schemas.microsoft.com/office/powerpoint/2010/main" val="1676390184"/>
              </p:ext>
            </p:extLst>
          </p:nvPr>
        </p:nvGraphicFramePr>
        <p:xfrm>
          <a:off x="381000" y="457200"/>
          <a:ext cx="7086600" cy="53340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525410044"/>
                    </a:ext>
                  </a:extLst>
                </a:gridCol>
              </a:tblGrid>
              <a:tr h="533400">
                <a:tc>
                  <a:txBody>
                    <a:bodyPr/>
                    <a:lstStyle/>
                    <a:p>
                      <a:r>
                        <a:rPr lang="en-IN" sz="2400" dirty="0">
                          <a:solidFill>
                            <a:schemeClr val="tx1">
                              <a:lumMod val="95000"/>
                            </a:schemeClr>
                          </a:solidFill>
                        </a:rPr>
                        <a:t>Lets Check, what’s the data is saying:-</a:t>
                      </a:r>
                    </a:p>
                  </a:txBody>
                  <a:tcPr>
                    <a:noFill/>
                  </a:tcPr>
                </a:tc>
                <a:extLst>
                  <a:ext uri="{0D108BD9-81ED-4DB2-BD59-A6C34878D82A}">
                    <a16:rowId xmlns:a16="http://schemas.microsoft.com/office/drawing/2014/main" val="1747241688"/>
                  </a:ext>
                </a:extLst>
              </a:tr>
            </a:tbl>
          </a:graphicData>
        </a:graphic>
      </p:graphicFrame>
      <p:sp>
        <p:nvSpPr>
          <p:cNvPr id="6" name="TextBox 5">
            <a:extLst>
              <a:ext uri="{FF2B5EF4-FFF2-40B4-BE49-F238E27FC236}">
                <a16:creationId xmlns:a16="http://schemas.microsoft.com/office/drawing/2014/main" id="{58BF8BE8-686F-B46B-2836-10679AB36D64}"/>
              </a:ext>
            </a:extLst>
          </p:cNvPr>
          <p:cNvSpPr txBox="1"/>
          <p:nvPr/>
        </p:nvSpPr>
        <p:spPr>
          <a:xfrm>
            <a:off x="381000" y="1828800"/>
            <a:ext cx="8077200" cy="452431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-We have a data of 269 users collected from a survey, in this data set users were asked about their suggestions about online shopping from different online sites like Amazon, Flipkart, Myntra, Paytm, Snapdeal, etc.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-Our data includes all the factors which are part of both Hedonic and Utilitarian values.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-We have 71 variables and all of them are categorical in nature.</a:t>
            </a:r>
          </a:p>
          <a:p>
            <a:r>
              <a:rPr lang="en-US" sz="2400" dirty="0">
                <a:latin typeface="Calibri" panose="020F0502020204030204" pitchFamily="34" charset="0"/>
                <a:cs typeface="Calibri" panose="020F0502020204030204" pitchFamily="34" charset="0"/>
              </a:rPr>
              <a:t>These variables are used to check the purchase decision of the customers.</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-Based on their experience how they rate online shopping for a particular site.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889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9E396A-D749-96DE-FE98-50D887924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629400"/>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extLst>
      <p:ext uri="{BB962C8B-B14F-4D97-AF65-F5344CB8AC3E}">
        <p14:creationId xmlns:p14="http://schemas.microsoft.com/office/powerpoint/2010/main" val="81789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532F110-0936-CB08-3382-2902835166CA}"/>
              </a:ext>
            </a:extLst>
          </p:cNvPr>
          <p:cNvGraphicFramePr>
            <a:graphicFrameLocks noGrp="1"/>
          </p:cNvGraphicFramePr>
          <p:nvPr>
            <p:extLst>
              <p:ext uri="{D42A27DB-BD31-4B8C-83A1-F6EECF244321}">
                <p14:modId xmlns:p14="http://schemas.microsoft.com/office/powerpoint/2010/main" val="2790078299"/>
              </p:ext>
            </p:extLst>
          </p:nvPr>
        </p:nvGraphicFramePr>
        <p:xfrm>
          <a:off x="228600" y="533400"/>
          <a:ext cx="4191000" cy="8382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128037269"/>
                    </a:ext>
                  </a:extLst>
                </a:gridCol>
              </a:tblGrid>
              <a:tr h="838200">
                <a:tc>
                  <a:txBody>
                    <a:bodyPr/>
                    <a:lstStyle/>
                    <a:p>
                      <a:r>
                        <a:rPr lang="en-IN" sz="4000" dirty="0"/>
                        <a:t>Observations:-</a:t>
                      </a:r>
                    </a:p>
                  </a:txBody>
                  <a:tcPr>
                    <a:noFill/>
                  </a:tcPr>
                </a:tc>
                <a:extLst>
                  <a:ext uri="{0D108BD9-81ED-4DB2-BD59-A6C34878D82A}">
                    <a16:rowId xmlns:a16="http://schemas.microsoft.com/office/drawing/2014/main" val="3094252953"/>
                  </a:ext>
                </a:extLst>
              </a:tr>
            </a:tbl>
          </a:graphicData>
        </a:graphic>
      </p:graphicFrame>
      <p:sp>
        <p:nvSpPr>
          <p:cNvPr id="3" name="TextBox 2">
            <a:extLst>
              <a:ext uri="{FF2B5EF4-FFF2-40B4-BE49-F238E27FC236}">
                <a16:creationId xmlns:a16="http://schemas.microsoft.com/office/drawing/2014/main" id="{C37E9211-4919-F93B-4254-3C7F6609817D}"/>
              </a:ext>
            </a:extLst>
          </p:cNvPr>
          <p:cNvSpPr txBox="1"/>
          <p:nvPr/>
        </p:nvSpPr>
        <p:spPr>
          <a:xfrm>
            <a:off x="381000" y="2209800"/>
            <a:ext cx="8077200" cy="2862322"/>
          </a:xfrm>
          <a:prstGeom prst="rect">
            <a:avLst/>
          </a:prstGeom>
          <a:noFill/>
        </p:spPr>
        <p:txBody>
          <a:bodyPr wrap="square" rtlCol="0">
            <a:spAutoFit/>
          </a:bodyPr>
          <a:lstStyle/>
          <a:p>
            <a:r>
              <a:rPr lang="en-US" dirty="0"/>
              <a:t>I have used spearman correlation technique to check the correlation between all the variables because most of the variables are Ordinal in nature. </a:t>
            </a:r>
          </a:p>
          <a:p>
            <a:endParaRPr lang="en-US" dirty="0"/>
          </a:p>
          <a:p>
            <a:r>
              <a:rPr lang="en-US" dirty="0"/>
              <a:t>We can see that there are many variables which are highly positive and negative correlated with each other.</a:t>
            </a:r>
          </a:p>
          <a:p>
            <a:endParaRPr lang="en-US" dirty="0"/>
          </a:p>
          <a:p>
            <a:r>
              <a:rPr lang="en-US" dirty="0"/>
              <a:t>We can remove one of the highly correlated variables and then feed the data for model building.</a:t>
            </a:r>
          </a:p>
          <a:p>
            <a:endParaRPr lang="en-IN" dirty="0"/>
          </a:p>
        </p:txBody>
      </p:sp>
    </p:spTree>
    <p:extLst>
      <p:ext uri="{BB962C8B-B14F-4D97-AF65-F5344CB8AC3E}">
        <p14:creationId xmlns:p14="http://schemas.microsoft.com/office/powerpoint/2010/main" val="390267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6A7F3D-4C43-1D8E-E745-A09F113C1DF9}"/>
              </a:ext>
            </a:extLst>
          </p:cNvPr>
          <p:cNvSpPr/>
          <p:nvPr/>
        </p:nvSpPr>
        <p:spPr>
          <a:xfrm>
            <a:off x="2646633" y="152400"/>
            <a:ext cx="385073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UNIVARIATE ANALYSIS</a:t>
            </a:r>
          </a:p>
        </p:txBody>
      </p:sp>
      <p:pic>
        <p:nvPicPr>
          <p:cNvPr id="3" name="Picture 2">
            <a:extLst>
              <a:ext uri="{FF2B5EF4-FFF2-40B4-BE49-F238E27FC236}">
                <a16:creationId xmlns:a16="http://schemas.microsoft.com/office/drawing/2014/main" id="{7B660EE9-7AA6-58D2-5D1B-BB02F0753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8991600" cy="2590800"/>
          </a:xfrm>
          <a:prstGeom prst="rect">
            <a:avLst/>
          </a:prstGeom>
        </p:spPr>
      </p:pic>
      <p:sp>
        <p:nvSpPr>
          <p:cNvPr id="4" name="TextBox 3">
            <a:extLst>
              <a:ext uri="{FF2B5EF4-FFF2-40B4-BE49-F238E27FC236}">
                <a16:creationId xmlns:a16="http://schemas.microsoft.com/office/drawing/2014/main" id="{F85C59D3-D02F-2E39-D53E-1F87A53AD10E}"/>
              </a:ext>
            </a:extLst>
          </p:cNvPr>
          <p:cNvSpPr txBox="1"/>
          <p:nvPr/>
        </p:nvSpPr>
        <p:spPr>
          <a:xfrm>
            <a:off x="381000" y="3657600"/>
            <a:ext cx="8610600" cy="3247043"/>
          </a:xfrm>
          <a:prstGeom prst="rect">
            <a:avLst/>
          </a:prstGeom>
          <a:noFill/>
        </p:spPr>
        <p:txBody>
          <a:bodyPr wrap="square" rtlCol="0">
            <a:spAutoFit/>
          </a:bodyPr>
          <a:lstStyle/>
          <a:p>
            <a:r>
              <a:rPr lang="en-US" sz="1100" b="1" dirty="0"/>
              <a:t>1. ***Gender of respondent*** </a:t>
            </a:r>
            <a:r>
              <a:rPr lang="en-US" sz="1100" dirty="0"/>
              <a:t>- Here we can see that the number of female customers are more than of the males. Count of Female customers are more than 175 where male customers are ranging between 75-100.</a:t>
            </a:r>
          </a:p>
          <a:p>
            <a:r>
              <a:rPr lang="en-US" sz="1100" b="1" dirty="0"/>
              <a:t>2. ***Age of customer*** </a:t>
            </a:r>
            <a:r>
              <a:rPr lang="en-US" sz="1100" dirty="0"/>
              <a:t>- we can see that the customer aged between 21 years to 50 years are more likely to shop online. 31-40 years shows the maximum number of shoppers followed by 21-30 and 41-50 years.</a:t>
            </a:r>
          </a:p>
          <a:p>
            <a:r>
              <a:rPr lang="en-US" sz="1100" b="1" dirty="0"/>
              <a:t>3. ***City*** </a:t>
            </a:r>
            <a:r>
              <a:rPr lang="en-US" sz="1100" dirty="0"/>
              <a:t>- we can see that most of the online shopping is done in Delhi followed by Greater Noida and Noida, Moradabad and </a:t>
            </a:r>
            <a:r>
              <a:rPr lang="en-US" sz="1100" dirty="0" err="1"/>
              <a:t>Bulandshahr</a:t>
            </a:r>
            <a:r>
              <a:rPr lang="en-US" sz="1100" dirty="0"/>
              <a:t> shows minimum online shopping customers.</a:t>
            </a:r>
          </a:p>
          <a:p>
            <a:r>
              <a:rPr lang="en-US" sz="1100" b="1" dirty="0"/>
              <a:t>4. ***Pin code*** </a:t>
            </a:r>
            <a:r>
              <a:rPr lang="en-US" sz="1100" dirty="0"/>
              <a:t>- we can see that 201308 which is the Pin code of Noida shows maximum online shopping customers, this is only if we compare with unique pin code otherwise Delhi has the most number of online customers.</a:t>
            </a:r>
          </a:p>
          <a:p>
            <a:r>
              <a:rPr lang="en-US" sz="1100" b="1" dirty="0"/>
              <a:t>5. ***Shopping duration*** </a:t>
            </a:r>
            <a:r>
              <a:rPr lang="en-US" sz="1100" dirty="0"/>
              <a:t>- most of the customers are doing online shopping for more than 4 years.</a:t>
            </a:r>
          </a:p>
          <a:p>
            <a:r>
              <a:rPr lang="en-US" sz="1100" b="1" dirty="0"/>
              <a:t>6. ***Shopping in last 1 year*** </a:t>
            </a:r>
            <a:r>
              <a:rPr lang="en-US" sz="1100" dirty="0"/>
              <a:t>- this shows that most of the customers shopped less than 10 times, the reason could be that they don't use online shopping for their basic needs like food, groceries. They use online shopping for the products which has high durability.</a:t>
            </a:r>
          </a:p>
          <a:p>
            <a:r>
              <a:rPr lang="en-US" sz="1100" b="1" dirty="0"/>
              <a:t>7. ***Internet access*** </a:t>
            </a:r>
            <a:r>
              <a:rPr lang="en-US" sz="1100" dirty="0"/>
              <a:t>- customers usually use mobile internet the most for online shopping, the reason could be that using mobile app and mobile internet they can shop any where any time without having a </a:t>
            </a:r>
            <a:r>
              <a:rPr lang="en-US" sz="1100" dirty="0" err="1"/>
              <a:t>wifi</a:t>
            </a:r>
            <a:r>
              <a:rPr lang="en-US" sz="1100" dirty="0"/>
              <a:t> nearby.</a:t>
            </a:r>
          </a:p>
          <a:p>
            <a:r>
              <a:rPr lang="en-US" sz="1100" b="1" dirty="0"/>
              <a:t>8. ***Device for online shopping*** </a:t>
            </a:r>
            <a:r>
              <a:rPr lang="en-US" sz="1100" dirty="0"/>
              <a:t>- Smartphone is most preferrable by the customers as it provides ease in navigation and more attractive , easy to use. However we can see that laptop and desktop are classified uniquely here, if we merge these two then count of the customer using these 2 devices will be closer to the count of the customers using smartphones.</a:t>
            </a:r>
            <a:endParaRPr lang="en-IN" sz="1100" dirty="0"/>
          </a:p>
          <a:p>
            <a:endParaRPr lang="en-IN" dirty="0"/>
          </a:p>
        </p:txBody>
      </p:sp>
    </p:spTree>
    <p:extLst>
      <p:ext uri="{BB962C8B-B14F-4D97-AF65-F5344CB8AC3E}">
        <p14:creationId xmlns:p14="http://schemas.microsoft.com/office/powerpoint/2010/main" val="105043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EF5A35-D359-3473-55D7-E912F17DF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91600" cy="3048000"/>
          </a:xfrm>
          <a:prstGeom prst="rect">
            <a:avLst/>
          </a:prstGeom>
        </p:spPr>
      </p:pic>
      <p:sp>
        <p:nvSpPr>
          <p:cNvPr id="4" name="TextBox 3">
            <a:extLst>
              <a:ext uri="{FF2B5EF4-FFF2-40B4-BE49-F238E27FC236}">
                <a16:creationId xmlns:a16="http://schemas.microsoft.com/office/drawing/2014/main" id="{41FF08B7-B365-CCA6-B68F-FEF9CBD4A81D}"/>
              </a:ext>
            </a:extLst>
          </p:cNvPr>
          <p:cNvSpPr txBox="1"/>
          <p:nvPr/>
        </p:nvSpPr>
        <p:spPr>
          <a:xfrm>
            <a:off x="152400" y="3124200"/>
            <a:ext cx="8763000" cy="3231654"/>
          </a:xfrm>
          <a:prstGeom prst="rect">
            <a:avLst/>
          </a:prstGeom>
          <a:noFill/>
        </p:spPr>
        <p:txBody>
          <a:bodyPr wrap="square">
            <a:spAutoFit/>
          </a:bodyPr>
          <a:lstStyle/>
          <a:p>
            <a:r>
              <a:rPr lang="en-IN" sz="1200" b="1" dirty="0"/>
              <a:t>9. ***Screen size*** </a:t>
            </a:r>
            <a:r>
              <a:rPr lang="en-IN" sz="1200" dirty="0"/>
              <a:t>- 'Others' here denotes the size of laptop or computer as usually their screen size is more than 10 inches. Others shows the maximum count here followed by 5.5 inches.</a:t>
            </a:r>
          </a:p>
          <a:p>
            <a:r>
              <a:rPr lang="en-IN" sz="1200" b="1" dirty="0"/>
              <a:t>10. ***OS type*** </a:t>
            </a:r>
            <a:r>
              <a:rPr lang="en-IN" sz="1200" dirty="0"/>
              <a:t>- windows shows the maximum count as this can include both smartphones and desktop/laptop. In India user base of android is more than of apple IOS that is why here we can see that android based customers are more than of the IOS.</a:t>
            </a:r>
          </a:p>
          <a:p>
            <a:r>
              <a:rPr lang="en-IN" sz="1200" b="1" dirty="0"/>
              <a:t>11. ***Browser*** </a:t>
            </a:r>
            <a:r>
              <a:rPr lang="en-IN" sz="1200" dirty="0"/>
              <a:t>- Google chrome is the most widely used web browser across world, An estimated 2.65 billion internet users globally use Chrome as their primary browser. That is why our data also shows that the customers are more likely to use Google chrome while they search for things online and shop online</a:t>
            </a:r>
          </a:p>
          <a:p>
            <a:r>
              <a:rPr lang="en-IN" sz="1200" b="1" dirty="0"/>
              <a:t>12. ***Channel*** </a:t>
            </a:r>
            <a:r>
              <a:rPr lang="en-IN" sz="1200" dirty="0"/>
              <a:t>- customer do online shopping using search engine as it will give them many options available.</a:t>
            </a:r>
          </a:p>
          <a:p>
            <a:r>
              <a:rPr lang="en-IN" sz="1200" b="1" dirty="0"/>
              <a:t>13. ***Channel after 1 visit*** </a:t>
            </a:r>
            <a:r>
              <a:rPr lang="en-IN" sz="1200" dirty="0"/>
              <a:t>- most customers still goes for using search engine followed by app users.</a:t>
            </a:r>
          </a:p>
          <a:p>
            <a:r>
              <a:rPr lang="en-IN" sz="1200" b="1" dirty="0"/>
              <a:t>14. ***explore time*** </a:t>
            </a:r>
            <a:r>
              <a:rPr lang="en-IN" sz="1200" dirty="0"/>
              <a:t>- most customers usually explore more than 15 mins, the time taken due to comparison of the product, reading product details, alternatives for the product chosen.</a:t>
            </a:r>
          </a:p>
          <a:p>
            <a:r>
              <a:rPr lang="en-IN" sz="1200" b="1" dirty="0"/>
              <a:t>15. ***Preferred payment option*** </a:t>
            </a:r>
            <a:r>
              <a:rPr lang="en-IN" sz="1200" dirty="0"/>
              <a:t>- Credit cards and Debit cards are most widely use of payment method , the reason is simple that on these payment mode customer gets many offer , some banks also partner with the online shopping site for the benefits of the customers.</a:t>
            </a:r>
          </a:p>
          <a:p>
            <a:r>
              <a:rPr lang="en-IN" sz="1200" b="1" dirty="0"/>
              <a:t>16. ***abandon while shopping*** </a:t>
            </a:r>
            <a:r>
              <a:rPr lang="en-IN" sz="1200" dirty="0"/>
              <a:t>- most of the customer abandon the shopping cart, the reason could be that they find a better alternative, promo code isn't working, delivery of product takes too long etc</a:t>
            </a:r>
          </a:p>
        </p:txBody>
      </p:sp>
    </p:spTree>
    <p:extLst>
      <p:ext uri="{BB962C8B-B14F-4D97-AF65-F5344CB8AC3E}">
        <p14:creationId xmlns:p14="http://schemas.microsoft.com/office/powerpoint/2010/main" val="261719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B28F2B-B6B5-AF0E-92F4-274C3167F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00"/>
            <a:ext cx="9144000" cy="2819401"/>
          </a:xfrm>
          <a:prstGeom prst="rect">
            <a:avLst/>
          </a:prstGeom>
        </p:spPr>
      </p:pic>
      <p:sp>
        <p:nvSpPr>
          <p:cNvPr id="4" name="TextBox 3">
            <a:extLst>
              <a:ext uri="{FF2B5EF4-FFF2-40B4-BE49-F238E27FC236}">
                <a16:creationId xmlns:a16="http://schemas.microsoft.com/office/drawing/2014/main" id="{D6A116A6-CA04-7E1D-7E9F-9470D0105F02}"/>
              </a:ext>
            </a:extLst>
          </p:cNvPr>
          <p:cNvSpPr txBox="1"/>
          <p:nvPr/>
        </p:nvSpPr>
        <p:spPr>
          <a:xfrm>
            <a:off x="152400" y="3276600"/>
            <a:ext cx="8839200" cy="3539430"/>
          </a:xfrm>
          <a:prstGeom prst="rect">
            <a:avLst/>
          </a:prstGeom>
          <a:noFill/>
        </p:spPr>
        <p:txBody>
          <a:bodyPr wrap="square">
            <a:spAutoFit/>
          </a:bodyPr>
          <a:lstStyle/>
          <a:p>
            <a:r>
              <a:rPr lang="en-IN" sz="1400" b="1" dirty="0"/>
              <a:t>17. ***Abandoned cart reason*** </a:t>
            </a:r>
            <a:r>
              <a:rPr lang="en-IN" sz="1400" dirty="0"/>
              <a:t>- The most common reason for abandoning the cart is having a better alternative offer, and promo code not </a:t>
            </a:r>
            <a:r>
              <a:rPr lang="en-IN" sz="1400" dirty="0" err="1"/>
              <a:t>applicabe</a:t>
            </a:r>
            <a:r>
              <a:rPr lang="en-IN" sz="1400" dirty="0"/>
              <a:t>.</a:t>
            </a:r>
          </a:p>
          <a:p>
            <a:r>
              <a:rPr lang="en-IN" sz="1400" b="1" dirty="0"/>
              <a:t>18. ***website content is easy?*** </a:t>
            </a:r>
            <a:r>
              <a:rPr lang="en-IN" sz="1400" dirty="0"/>
              <a:t>- Most customers agrees that the content on website is much easier to understand.</a:t>
            </a:r>
          </a:p>
          <a:p>
            <a:r>
              <a:rPr lang="en-IN" sz="1400" b="1" dirty="0"/>
              <a:t>19. ***similar product information*** </a:t>
            </a:r>
            <a:r>
              <a:rPr lang="en-IN" sz="1400" dirty="0"/>
              <a:t>- most of the customers find the information of similar products useful for comparison.</a:t>
            </a:r>
          </a:p>
          <a:p>
            <a:r>
              <a:rPr lang="en-IN" sz="1400" b="1" dirty="0"/>
              <a:t>20. ***complete product information*** </a:t>
            </a:r>
            <a:r>
              <a:rPr lang="en-IN" sz="1400" dirty="0"/>
              <a:t>- this affect the purchase decision of the customer, Most of the customer find this important while the do online shopping.</a:t>
            </a:r>
          </a:p>
          <a:p>
            <a:r>
              <a:rPr lang="en-IN" sz="1400" b="1" dirty="0"/>
              <a:t>21. ***product information*** </a:t>
            </a:r>
            <a:r>
              <a:rPr lang="en-IN" sz="1400" dirty="0"/>
              <a:t>- most of the customers feels that listed product should have complete details of it. This will affect the purchase decision of the customer.</a:t>
            </a:r>
          </a:p>
          <a:p>
            <a:r>
              <a:rPr lang="en-IN" sz="1400" b="1" dirty="0"/>
              <a:t>22. ***Navigation on website*** </a:t>
            </a:r>
            <a:r>
              <a:rPr lang="en-IN" sz="1400" dirty="0"/>
              <a:t>- Every customer wants to have easy navigation steps while doing online shopping.</a:t>
            </a:r>
          </a:p>
          <a:p>
            <a:r>
              <a:rPr lang="en-IN" sz="1400" b="1" dirty="0"/>
              <a:t>23. ***Loading and processing speed*** </a:t>
            </a:r>
            <a:r>
              <a:rPr lang="en-IN" sz="1400" dirty="0"/>
              <a:t>- most of the customers feels that loading and processing speed also affect their purchase decision.</a:t>
            </a:r>
          </a:p>
          <a:p>
            <a:r>
              <a:rPr lang="en-IN" sz="1400" b="1" dirty="0"/>
              <a:t>24. ***Interface of website*** </a:t>
            </a:r>
            <a:r>
              <a:rPr lang="en-IN" sz="1400" dirty="0"/>
              <a:t>- Most customers like having a good interface of the website, that attracts customers and affect their purchase decision.</a:t>
            </a:r>
          </a:p>
        </p:txBody>
      </p:sp>
    </p:spTree>
    <p:extLst>
      <p:ext uri="{BB962C8B-B14F-4D97-AF65-F5344CB8AC3E}">
        <p14:creationId xmlns:p14="http://schemas.microsoft.com/office/powerpoint/2010/main" val="351181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TotalTime>
  <Words>2761</Words>
  <Application>Microsoft Office PowerPoint</Application>
  <PresentationFormat>On-screen Show (4:3)</PresentationFormat>
  <Paragraphs>127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Helvetica Neue</vt:lpstr>
      <vt:lpstr>Wingdings 3</vt:lpstr>
      <vt:lpstr>Ion</vt:lpstr>
      <vt:lpstr>Project of Customer activation and retention</vt:lpstr>
      <vt:lpstr>Lets Understand what's the question is asking:-  -&gt; This case study is about online e-commerce shopping. -&gt; As customer satisfaction is important, the team of the marketing         team tries to analyse how they can attract the customer as well as how they can hold the customer. -&gt; While analysing, its shows that service quality, system quality, information quality, trust and net benefit are the five most major factors are there to contribute in this -&gt; More investigation shows that if the designs will be more practical and useful rather than attractive , customer is getting more attracted to that. -&gt;  A dataset taken  from a online shopping app (given below the details) will give us the point of view, and the process to analyse the data for further more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Customer activation and retention</dc:title>
  <dc:creator>Lenovo</dc:creator>
  <cp:lastModifiedBy>Madhurima Srivastava</cp:lastModifiedBy>
  <cp:revision>3</cp:revision>
  <dcterms:created xsi:type="dcterms:W3CDTF">2006-08-16T00:00:00Z</dcterms:created>
  <dcterms:modified xsi:type="dcterms:W3CDTF">2022-09-27T13:00:05Z</dcterms:modified>
</cp:coreProperties>
</file>