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4" r:id="rId1"/>
  </p:sldMasterIdLst>
  <p:sldIdLst>
    <p:sldId id="256" r:id="rId2"/>
    <p:sldId id="258" r:id="rId3"/>
    <p:sldId id="324" r:id="rId4"/>
    <p:sldId id="323" r:id="rId5"/>
    <p:sldId id="322" r:id="rId6"/>
    <p:sldId id="317" r:id="rId7"/>
    <p:sldId id="271" r:id="rId8"/>
    <p:sldId id="318" r:id="rId9"/>
    <p:sldId id="319" r:id="rId10"/>
    <p:sldId id="327" r:id="rId11"/>
    <p:sldId id="326" r:id="rId12"/>
    <p:sldId id="325" r:id="rId13"/>
    <p:sldId id="321" r:id="rId14"/>
    <p:sldId id="328" r:id="rId15"/>
    <p:sldId id="329" r:id="rId16"/>
    <p:sldId id="331" r:id="rId17"/>
    <p:sldId id="332" r:id="rId18"/>
    <p:sldId id="330" r:id="rId19"/>
    <p:sldId id="31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4B73-BC32-B72F-E970-E4FC95921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7866A-EE7A-2D17-8924-9ADF3E0C2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16E70-6EB6-1509-0F39-9F600D91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C4470-8823-FA3C-5BEE-6F28AD69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722F-A880-0788-21BB-1EAD6DB9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04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0E7F-1B49-8BEF-685C-FBFDCA37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F5031-C57F-1FD1-9D2E-E20D16803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6BF1-DADF-6C40-7DF3-1ED9E53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24BAE-B5ED-DD3D-E3FB-CC3D43B3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4FBE-8C15-C3F3-38CD-18C48D60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83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AC35B-FB90-1269-4FC7-DC7916143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2F042-8E67-BB56-5836-58C0703B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B505-B1CF-AB13-4D69-F0DC5379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0B4DE-527A-F1DB-6F92-5762312B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679D-6968-F8E9-E1C4-0F883211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17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C868-EBC2-110C-620C-8EC739E5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559E-3A98-0C3F-D812-87127666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715E-0C98-E99F-C1D7-9257B8C4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85BD0-E40C-0F3E-F569-DEAE0F6C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5A43-9AFD-7B6B-1E9F-42CCB40D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50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CD53-A55B-83D4-FBC5-F3B99420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427C3-3288-1A70-8A22-80B13335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2C84-84CA-7036-13C0-79384E63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11E1-D2B9-0417-A2D9-5AFE2068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748F6-F9A3-DB07-525E-E0B238F4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262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151A-55BC-1280-6066-C84D1469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5C9A-2052-C589-71AE-B2558BE59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399C8-5A27-55C8-52D2-C7425BD2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320F5-3018-AF65-BE0D-D7D9493B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6E1AE-03C3-A3C9-1D7B-C71A08AA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F852-57C4-A11A-8B5A-34F20519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588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67FE-73DD-6F45-4A05-A57353F8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AEFF-152C-DE55-4E44-4EA28DA01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F96D4-36E7-5AA7-E2D2-573BD115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A82C9-5572-E59F-99AE-5A371C37A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0AF6C-65B0-9C5E-FCCC-B9E66EE2E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9F97C-52A3-A025-C458-17AFE8CC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2E84B-06B1-08EF-9D96-17C2D382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8E914-3893-5578-D2EF-7AE85695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834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0F35-6F50-FEB2-FDEB-6DB6047E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1A8B0-DFAB-9F39-411F-89786093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6D2F1-CCD9-673B-F9B0-3BBE72AD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B2C0E-33BB-88EC-044D-6A9CD893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076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C047C-4341-8063-381D-FC365AD0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F7CCA-B516-239E-0E22-8E5A9588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64243-6A00-11F4-5EEE-232EA347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101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C9E-1518-B034-2673-F26174AE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D18F-F95B-F4FF-1CA4-F2DEFBD5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3EF6F-CF43-02BA-32A8-DF0032D19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482A8-092B-F90B-EB79-AB13D3A3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96DC-0A19-5533-41FF-8F2BEDF8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B570A-27F3-A60A-17A6-9E41538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108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9267-B9D5-57A7-DB5A-5D414606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230BE-365F-4EE4-C925-45AFE8085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8E24A-9F52-BE8D-9012-DDEA4AFFA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3294A-ADE5-D032-16B8-EF9170E7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C54F8-63A6-3713-8CDE-7F4DF1E2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74C82-5C38-9EC1-55E5-7CBD09CB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887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5078E-BD51-61F0-36A9-999EB2D9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A9108-80A6-BA4C-1E7E-570CC335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AA91-315A-F3E7-222D-E189A9481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8AA1-1410-F457-B0CC-AA8A7A885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8E78F-3DEA-C9FA-B3D9-68D92FC3F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94" y="1302263"/>
            <a:ext cx="7186411" cy="212944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radley Hand ITC" panose="03070402050302030203" pitchFamily="66" charset="0"/>
                <a:ea typeface="Bahnschrift SemiLight" panose="020B0502040204020203" pitchFamily="34" charset="0"/>
                <a:cs typeface="Mangal" panose="02040503050203030202" pitchFamily="18" charset="0"/>
              </a:rPr>
              <a:t>Product Review Rating Predication Using NLP</a:t>
            </a:r>
            <a:endParaRPr kumimoji="0" lang="en-US" altLang="en-US" sz="6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969" y="3760631"/>
            <a:ext cx="4004061" cy="13729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Author :</a:t>
            </a:r>
          </a:p>
          <a:p>
            <a:r>
              <a:rPr lang="en-US" altLang="en-US" sz="2800" b="1" dirty="0">
                <a:solidFill>
                  <a:srgbClr val="00B05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Madhurima Srivastava</a:t>
            </a:r>
            <a:endParaRPr lang="en-IN" altLang="en-US" sz="2800" b="1" dirty="0">
              <a:solidFill>
                <a:srgbClr val="00B050"/>
              </a:solidFill>
              <a:latin typeface="Bradley Hand ITC" panose="03070402050302030203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C80C5-0F19-481D-9E53-E7B89F69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34" y="887412"/>
            <a:ext cx="7252932" cy="50831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20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912D0E-8FBC-44F1-BBAF-D8E55714F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38" y="862886"/>
            <a:ext cx="7124133" cy="49970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521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FD62B5-52AE-4E91-800A-60A2D5FD9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33" y="919029"/>
            <a:ext cx="7173533" cy="50199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333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DDC0BE-0B2E-4A21-A487-7B22061DA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70" y="837269"/>
            <a:ext cx="7401059" cy="51834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453F84-EDC6-4F42-B2BB-3B767686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41" y="2630782"/>
            <a:ext cx="4765040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385A97-8106-462F-833F-2B29C9B5B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03" y="4214657"/>
            <a:ext cx="5723505" cy="16525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10831D-2492-4628-AE73-9A42DD2B4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10" y="1046907"/>
            <a:ext cx="6329703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7D5E9-1B80-47DE-8DA0-0ED1291B839B}"/>
              </a:ext>
            </a:extLst>
          </p:cNvPr>
          <p:cNvSpPr txBox="1"/>
          <p:nvPr/>
        </p:nvSpPr>
        <p:spPr>
          <a:xfrm>
            <a:off x="1378036" y="1359882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Scraping Library used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3DAEF-D008-44F9-9ACA-3E854A6BC371}"/>
              </a:ext>
            </a:extLst>
          </p:cNvPr>
          <p:cNvSpPr txBox="1"/>
          <p:nvPr/>
        </p:nvSpPr>
        <p:spPr>
          <a:xfrm>
            <a:off x="1378038" y="3059668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Mining Library used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82483-21C2-4528-B90B-B0177A53DB52}"/>
              </a:ext>
            </a:extLst>
          </p:cNvPr>
          <p:cNvSpPr txBox="1"/>
          <p:nvPr/>
        </p:nvSpPr>
        <p:spPr>
          <a:xfrm>
            <a:off x="1378037" y="4810113"/>
            <a:ext cx="2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model building Library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78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E5ED-E1CF-45CF-A4DD-C013C410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F6FD-E7BA-4F2D-8809-05A9319C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classification algorithm used in this project to build ML model are as below:</a:t>
            </a:r>
            <a:endParaRPr lang="en-IN" dirty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Logistics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AdaBoost Classifier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102448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0234-2213-4E83-AC78-690DE41A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 gives maximum accuracy score.</a:t>
            </a:r>
          </a:p>
          <a:p>
            <a:r>
              <a:rPr lang="en-US" dirty="0"/>
              <a:t>Hyper parameter Tuning is perform over this best model.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C0DEC0-5703-4470-8ACA-9E30B516F09B}"/>
              </a:ext>
            </a:extLst>
          </p:cNvPr>
          <p:cNvSpPr txBox="1">
            <a:spLocks/>
          </p:cNvSpPr>
          <p:nvPr/>
        </p:nvSpPr>
        <p:spPr>
          <a:xfrm>
            <a:off x="1295401" y="110770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Machine Learning Evaluation Matrix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97C66-0F94-4068-B3D1-9DB131EF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42" y="3819167"/>
            <a:ext cx="8143715" cy="10748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76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2243-A2A9-4D9B-B8AD-D4642BE8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ML Model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8FB27C-CC01-44E3-8A82-801F32C76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33" y="2545114"/>
            <a:ext cx="4397060" cy="35622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C9742C-7469-45F0-89FF-4D56FE804532}"/>
              </a:ext>
            </a:extLst>
          </p:cNvPr>
          <p:cNvSpPr txBox="1"/>
          <p:nvPr/>
        </p:nvSpPr>
        <p:spPr>
          <a:xfrm>
            <a:off x="6272012" y="2545114"/>
            <a:ext cx="4693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5-fold Cross validation performed over all model. We can see that Random Forest Classifier gives us good Accuracy and maximum f1 score along with best Cross-validation score. Hyperparameter tuning is applied over Random Forest model and used it as final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090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68C1-6EFC-4761-B6AD-9E460A18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Evaluation Matrix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348ABD-9151-4BF9-8183-D2D3C5609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761770"/>
              </p:ext>
            </p:extLst>
          </p:nvPr>
        </p:nvGraphicFramePr>
        <p:xfrm>
          <a:off x="2099256" y="2550017"/>
          <a:ext cx="7418231" cy="349017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81807">
                  <a:extLst>
                    <a:ext uri="{9D8B030D-6E8A-4147-A177-3AD203B41FA5}">
                      <a16:colId xmlns:a16="http://schemas.microsoft.com/office/drawing/2014/main" val="1671726111"/>
                    </a:ext>
                  </a:extLst>
                </a:gridCol>
                <a:gridCol w="1047872">
                  <a:extLst>
                    <a:ext uri="{9D8B030D-6E8A-4147-A177-3AD203B41FA5}">
                      <a16:colId xmlns:a16="http://schemas.microsoft.com/office/drawing/2014/main" val="2246680220"/>
                    </a:ext>
                  </a:extLst>
                </a:gridCol>
                <a:gridCol w="1008648">
                  <a:extLst>
                    <a:ext uri="{9D8B030D-6E8A-4147-A177-3AD203B41FA5}">
                      <a16:colId xmlns:a16="http://schemas.microsoft.com/office/drawing/2014/main" val="937756041"/>
                    </a:ext>
                  </a:extLst>
                </a:gridCol>
                <a:gridCol w="1066552">
                  <a:extLst>
                    <a:ext uri="{9D8B030D-6E8A-4147-A177-3AD203B41FA5}">
                      <a16:colId xmlns:a16="http://schemas.microsoft.com/office/drawing/2014/main" val="1002023321"/>
                    </a:ext>
                  </a:extLst>
                </a:gridCol>
                <a:gridCol w="1156208">
                  <a:extLst>
                    <a:ext uri="{9D8B030D-6E8A-4147-A177-3AD203B41FA5}">
                      <a16:colId xmlns:a16="http://schemas.microsoft.com/office/drawing/2014/main" val="1332198704"/>
                    </a:ext>
                  </a:extLst>
                </a:gridCol>
                <a:gridCol w="1157144">
                  <a:extLst>
                    <a:ext uri="{9D8B030D-6E8A-4147-A177-3AD203B41FA5}">
                      <a16:colId xmlns:a16="http://schemas.microsoft.com/office/drawing/2014/main" val="292135937"/>
                    </a:ext>
                  </a:extLst>
                </a:gridCol>
              </a:tblGrid>
              <a:tr h="4923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Algorithm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Accuracy Score</a:t>
                      </a:r>
                      <a:endParaRPr lang="en-IN" sz="12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Recall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Precision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F1 Score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CV Score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894297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Logistics Regression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0.9071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0.5794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730268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Decision Tree Classifier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0.8957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0.5298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9352511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Random Forest Classifier (RFC)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0.9133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0.5621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675175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Gradient Boosting Classifier 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0.9022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0.6113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9250280"/>
                  </a:ext>
                </a:extLst>
              </a:tr>
              <a:tr h="536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Ada Boost Classifier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0.5932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0.39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0.60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0.59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0.5204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2685957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Final Model (RFC- Tuned)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0.9136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0.5730</a:t>
                      </a:r>
                      <a:endParaRPr lang="en-IN" sz="12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545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46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837" y="1022863"/>
            <a:ext cx="9366325" cy="1143000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tx1"/>
                </a:solidFill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0169"/>
            <a:ext cx="10181573" cy="3390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Successfully developed Machine learning model to predict product review ratings.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NLTK library used for text Mining. 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Random forest classifier model is best model with accuracy score of 91.36%.</a:t>
            </a: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694" y="611668"/>
            <a:ext cx="6666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IN" sz="4400" b="1" i="1" dirty="0">
                <a:latin typeface="+mj-lt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648" y="1500272"/>
            <a:ext cx="1055748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has shown that consumer online product ratings reflect both the customers' experience with the product and the influence of others' ratings.</a:t>
            </a:r>
            <a:endParaRPr lang="en-US" sz="3600" dirty="0">
              <a:effectLst/>
              <a:ea typeface="+mn-lt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opinion information is very useful for users and customers. Businesses can also use the opinion information to design better strategies for production and marketing.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recent survey (Hinckley, 2015) revealed that 67.7% of consumers are effectively influenced by online reviews when making their purchase decisions.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precisely, 54.7% recognized that these reviews were either fairly, very or absolutely important in their purchase decision making. </a:t>
            </a:r>
            <a:endParaRPr lang="en-IN" sz="2400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a typeface="Bahnschrift SemiLight" panose="020B0502040204020203" pitchFamily="34" charset="0"/>
                <a:cs typeface="Mangal" panose="02040503050203030202" pitchFamily="18" charset="0"/>
              </a:rPr>
              <a:t>S</a:t>
            </a: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earching and comparing text reviews can be frustrating for users as they feel submerged with information. </a:t>
            </a:r>
            <a:endParaRPr lang="en-US" sz="3600" dirty="0">
              <a:ea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3C455-0824-43C5-A4BA-6B7E73EA0D01}"/>
              </a:ext>
            </a:extLst>
          </p:cNvPr>
          <p:cNvSpPr txBox="1"/>
          <p:nvPr/>
        </p:nvSpPr>
        <p:spPr>
          <a:xfrm>
            <a:off x="2458694" y="611668"/>
            <a:ext cx="6666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IN" sz="4400" b="1" i="1" dirty="0">
                <a:latin typeface="+mj-lt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A6CAF-5746-4552-B4E9-C35F2BD97E9E}"/>
              </a:ext>
            </a:extLst>
          </p:cNvPr>
          <p:cNvSpPr txBox="1"/>
          <p:nvPr/>
        </p:nvSpPr>
        <p:spPr>
          <a:xfrm>
            <a:off x="746422" y="1513151"/>
            <a:ext cx="10699155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star-rating, i.e., stars from 1 to 5 on online platform, rather than its text content gives a quick overview of the product quality.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ea typeface="Bahnschrift SemiLight" panose="020B0502040204020203" pitchFamily="34" charset="0"/>
                <a:cs typeface="Mangal" panose="02040503050203030202" pitchFamily="18" charset="0"/>
              </a:rPr>
              <a:t>T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he overall star ratings of the product reviews may not capture the exact polarity of the sentiments.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instance, a user may rate a product as good and assign a 5-star score while another user may write the same comment and give only 3 stars.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endParaRPr lang="en-IN" sz="2600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i="1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question that arises is how to successfully predict a user’s numerical rating from its review text content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. One solution is to rely on </a:t>
            </a:r>
            <a:r>
              <a:rPr lang="en-IN" sz="26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supervised machine learning techniques such as text classification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allows to automatically classify a document into a fixed set of classes after being trained over past annotated data.</a:t>
            </a:r>
          </a:p>
        </p:txBody>
      </p:sp>
    </p:spTree>
    <p:extLst>
      <p:ext uri="{BB962C8B-B14F-4D97-AF65-F5344CB8AC3E}">
        <p14:creationId xmlns:p14="http://schemas.microsoft.com/office/powerpoint/2010/main" val="187784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4D90C-0487-4C15-B862-01F64C8367CA}"/>
              </a:ext>
            </a:extLst>
          </p:cNvPr>
          <p:cNvSpPr txBox="1"/>
          <p:nvPr/>
        </p:nvSpPr>
        <p:spPr>
          <a:xfrm>
            <a:off x="2906617" y="716861"/>
            <a:ext cx="77567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3200" b="1" dirty="0">
                <a:latin typeface="+mj-lt"/>
                <a:cs typeface="Arial" panose="020B0604020202020204" pitchFamily="34" charset="0"/>
              </a:rPr>
              <a:t>PROBLEM STATEMENT </a:t>
            </a:r>
            <a:endParaRPr lang="en-US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5B3F9-8B0F-46EA-923F-C71B32BE5243}"/>
              </a:ext>
            </a:extLst>
          </p:cNvPr>
          <p:cNvSpPr txBox="1"/>
          <p:nvPr/>
        </p:nvSpPr>
        <p:spPr>
          <a:xfrm>
            <a:off x="843014" y="1620544"/>
            <a:ext cx="1050597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IN" sz="2800" b="1" dirty="0">
                <a:ea typeface="+mn-lt"/>
                <a:cs typeface="Arial" panose="020B0604020202020204" pitchFamily="34" charset="0"/>
              </a:rPr>
              <a:t>We have a client who has a website where people write different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reviews for technical products. Now they are adding a new feature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to their website i.e. The reviewer will have to add stars(rating) as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well with the review. The rating is out 5 stars and it only has 5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options available 1 star, 2 stars, 3 stars, 4 stars, 5 stars. Now they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want to predict ratings for the reviews which were written in the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past and they don’t have rating. </a:t>
            </a:r>
          </a:p>
          <a:p>
            <a:pPr algn="just"/>
            <a:endParaRPr lang="en-IN" sz="2800" b="1" dirty="0">
              <a:ea typeface="+mn-lt"/>
              <a:cs typeface="Arial" panose="020B0604020202020204" pitchFamily="34" charset="0"/>
            </a:endParaRPr>
          </a:p>
          <a:p>
            <a:pPr algn="just"/>
            <a:r>
              <a:rPr lang="en-IN" sz="2800" b="1" i="1" dirty="0">
                <a:ea typeface="+mn-lt"/>
                <a:cs typeface="Arial" panose="020B0604020202020204" pitchFamily="34" charset="0"/>
              </a:rPr>
              <a:t>So we, we have to build </a:t>
            </a:r>
            <a:r>
              <a:rPr lang="en-US" sz="2800" b="1" i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i="1" dirty="0">
                <a:ea typeface="+mn-lt"/>
                <a:cs typeface="Arial" panose="020B0604020202020204" pitchFamily="34" charset="0"/>
              </a:rPr>
              <a:t>an application which can predict the rating by seeing the review.</a:t>
            </a:r>
            <a:endParaRPr lang="en-US" sz="2800" b="1" i="1" dirty="0"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467E1-5820-4852-9CBC-1118D497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Details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6524E-6726-4E9E-9579-43D95CE1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done using selenium web driver.</a:t>
            </a:r>
          </a:p>
          <a:p>
            <a:r>
              <a:rPr lang="en-US" dirty="0"/>
              <a:t>Data for different product like smartphones, laptops, routers is scraped.</a:t>
            </a:r>
          </a:p>
          <a:p>
            <a:r>
              <a:rPr lang="en-US" dirty="0"/>
              <a:t>Data scraped from amazon.in &amp; Flipkart.com</a:t>
            </a:r>
          </a:p>
          <a:p>
            <a:r>
              <a:rPr lang="en-US" dirty="0"/>
              <a:t>Around 15000 product reviews are scrap for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5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76C44F-1D9A-4B31-A0C5-A692F99B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13" y="927279"/>
            <a:ext cx="9534197" cy="1025003"/>
          </a:xfrm>
        </p:spPr>
        <p:txBody>
          <a:bodyPr>
            <a:normAutofit/>
          </a:bodyPr>
          <a:lstStyle/>
          <a:p>
            <a:r>
              <a:rPr lang="en-US" sz="4400" dirty="0"/>
              <a:t>Exploration of Target Variable Ratings</a:t>
            </a:r>
            <a:endParaRPr lang="en-IN" sz="4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7E6541-12E9-482A-B0F2-38B08DC3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2674" y="2321252"/>
            <a:ext cx="3602478" cy="313939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Comment: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1. Around 49% customer given 5- star rating followed by 22.5% customer given lowest 1-star rating.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2. Average Rating is 3.65.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7C161-580C-476B-997C-CA9BC790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8" y="2351922"/>
            <a:ext cx="6575951" cy="31087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170" y="181708"/>
            <a:ext cx="115277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4000" b="1" dirty="0">
              <a:cs typeface="Segoe UI" panose="020B05020402040202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6246" y="6424247"/>
            <a:ext cx="3505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IN" sz="1600" dirty="0">
              <a:latin typeface="WordVisi_MSFontService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09FB68-954B-4D5E-8A8D-B280500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 Processing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5172E-A8FD-4E1B-92E5-BC4BC8B9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7838"/>
            <a:ext cx="9737498" cy="3554569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Convert the text to lowercase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punctuations, digits and special characters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Tokenize the text, filter out the adjectives used in the review and create a new column in data frame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stop words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Stemming and Lemmatising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Applying Text Vectorization to convert text into numeric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5E64-7E6C-49C0-A9B8-2D830405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getting word sense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E2144F-75F5-4324-A68D-42A58B09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Word Cloud is a visualization technique for text data wherein each word is picturized with its importance in the context or its frequency.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more commonly the term appears within the text being analysed, the larger the word appears in the image generated.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enlarged texts are the greatest number of words used there and small texts are the smaller number of words used.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768D50-C8D7-4629-9748-69AE960EB43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847725"/>
            <a:ext cx="7259638" cy="5070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796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Bahnschrift SemiLight</vt:lpstr>
      <vt:lpstr>Bradley Hand ITC</vt:lpstr>
      <vt:lpstr>Calibri</vt:lpstr>
      <vt:lpstr>Calibri Light</vt:lpstr>
      <vt:lpstr>Symbol</vt:lpstr>
      <vt:lpstr>Wingdings</vt:lpstr>
      <vt:lpstr>WordVisi_MSFontService</vt:lpstr>
      <vt:lpstr>Office Theme</vt:lpstr>
      <vt:lpstr>Product Review Rating Predication Using NLP</vt:lpstr>
      <vt:lpstr>PowerPoint Presentation</vt:lpstr>
      <vt:lpstr>PowerPoint Presentation</vt:lpstr>
      <vt:lpstr>PowerPoint Presentation</vt:lpstr>
      <vt:lpstr>Web Scraping Details</vt:lpstr>
      <vt:lpstr>Exploration of Target Variable Ratings</vt:lpstr>
      <vt:lpstr>Data Pre Processing </vt:lpstr>
      <vt:lpstr>Word Cloud for getting word sense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 Building</vt:lpstr>
      <vt:lpstr>PowerPoint Presentation</vt:lpstr>
      <vt:lpstr>Final ML Model</vt:lpstr>
      <vt:lpstr>Machine Learning Evaluation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Madhurima Srivastava</cp:lastModifiedBy>
  <cp:revision>1544</cp:revision>
  <dcterms:created xsi:type="dcterms:W3CDTF">2020-12-29T14:55:00Z</dcterms:created>
  <dcterms:modified xsi:type="dcterms:W3CDTF">2022-12-03T15:38:48Z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6A9E5918D763443BBEE7C236F4E313C1</vt:lpwstr>
  </property>
  <property fmtid="{D5CDD505-2E9C-101B-9397-08002B2CF9AE}" pid="3" name="KSOProductBuildVer">
    <vt:lpwstr>1033-11.2.0.10296</vt:lpwstr>
  </property>
</Properties>
</file>