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8" r:id="rId10"/>
    <p:sldId id="269" r:id="rId11"/>
    <p:sldId id="261" r:id="rId12"/>
    <p:sldId id="262" r:id="rId13"/>
    <p:sldId id="270"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92A05E-49DB-4FDF-9393-12DF1E32DE77}" v="3" dt="2024-03-26T18:08:23.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9F10-8F2E-1F5B-D2EA-F2BB8217AB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827BD2-1ABC-F70E-89EB-812F95D99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4F2F4D-7315-3CAA-7F80-D7F0911E020C}"/>
              </a:ext>
            </a:extLst>
          </p:cNvPr>
          <p:cNvSpPr>
            <a:spLocks noGrp="1"/>
          </p:cNvSpPr>
          <p:nvPr>
            <p:ph type="dt" sz="half" idx="10"/>
          </p:nvPr>
        </p:nvSpPr>
        <p:spPr/>
        <p:txBody>
          <a:bodyPr/>
          <a:lstStyle/>
          <a:p>
            <a:fld id="{D041F41D-BF76-45CA-86AC-EF2B06366600}" type="datetimeFigureOut">
              <a:rPr lang="en-IN" smtClean="0"/>
              <a:t>20-11-2024</a:t>
            </a:fld>
            <a:endParaRPr lang="en-IN"/>
          </a:p>
        </p:txBody>
      </p:sp>
      <p:sp>
        <p:nvSpPr>
          <p:cNvPr id="5" name="Footer Placeholder 4">
            <a:extLst>
              <a:ext uri="{FF2B5EF4-FFF2-40B4-BE49-F238E27FC236}">
                <a16:creationId xmlns:a16="http://schemas.microsoft.com/office/drawing/2014/main" id="{EB5AB868-754E-AAAF-BD2E-BEAE7FFFCC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F248B-13C1-6CD1-4559-9A5BAAAAE284}"/>
              </a:ext>
            </a:extLst>
          </p:cNvPr>
          <p:cNvSpPr>
            <a:spLocks noGrp="1"/>
          </p:cNvSpPr>
          <p:nvPr>
            <p:ph type="sldNum" sz="quarter" idx="12"/>
          </p:nvPr>
        </p:nvSpPr>
        <p:spPr/>
        <p:txBody>
          <a:bodyPr/>
          <a:lstStyle/>
          <a:p>
            <a:fld id="{28BB6D5A-4545-4C49-B550-D0E1AE001801}" type="slidenum">
              <a:rPr lang="en-IN" smtClean="0"/>
              <a:t>‹#›</a:t>
            </a:fld>
            <a:endParaRPr lang="en-IN"/>
          </a:p>
        </p:txBody>
      </p:sp>
    </p:spTree>
    <p:extLst>
      <p:ext uri="{BB962C8B-B14F-4D97-AF65-F5344CB8AC3E}">
        <p14:creationId xmlns:p14="http://schemas.microsoft.com/office/powerpoint/2010/main" val="167042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A657-1EBB-E74E-4E45-6D82F77AF8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8D75C4-F398-CD4E-CE72-C6EBD60064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43561-389C-3730-3CF2-132E856FCE5C}"/>
              </a:ext>
            </a:extLst>
          </p:cNvPr>
          <p:cNvSpPr>
            <a:spLocks noGrp="1"/>
          </p:cNvSpPr>
          <p:nvPr>
            <p:ph type="dt" sz="half" idx="10"/>
          </p:nvPr>
        </p:nvSpPr>
        <p:spPr/>
        <p:txBody>
          <a:bodyPr/>
          <a:lstStyle/>
          <a:p>
            <a:fld id="{D041F41D-BF76-45CA-86AC-EF2B06366600}" type="datetimeFigureOut">
              <a:rPr lang="en-IN" smtClean="0"/>
              <a:t>20-11-2024</a:t>
            </a:fld>
            <a:endParaRPr lang="en-IN"/>
          </a:p>
        </p:txBody>
      </p:sp>
      <p:sp>
        <p:nvSpPr>
          <p:cNvPr id="5" name="Footer Placeholder 4">
            <a:extLst>
              <a:ext uri="{FF2B5EF4-FFF2-40B4-BE49-F238E27FC236}">
                <a16:creationId xmlns:a16="http://schemas.microsoft.com/office/drawing/2014/main" id="{8B533ECA-257D-FF15-B427-BCAA7EBEB0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851E8-20A4-D883-02CC-224E35B0F08C}"/>
              </a:ext>
            </a:extLst>
          </p:cNvPr>
          <p:cNvSpPr>
            <a:spLocks noGrp="1"/>
          </p:cNvSpPr>
          <p:nvPr>
            <p:ph type="sldNum" sz="quarter" idx="12"/>
          </p:nvPr>
        </p:nvSpPr>
        <p:spPr/>
        <p:txBody>
          <a:bodyPr/>
          <a:lstStyle/>
          <a:p>
            <a:fld id="{28BB6D5A-4545-4C49-B550-D0E1AE001801}" type="slidenum">
              <a:rPr lang="en-IN" smtClean="0"/>
              <a:t>‹#›</a:t>
            </a:fld>
            <a:endParaRPr lang="en-IN"/>
          </a:p>
        </p:txBody>
      </p:sp>
    </p:spTree>
    <p:extLst>
      <p:ext uri="{BB962C8B-B14F-4D97-AF65-F5344CB8AC3E}">
        <p14:creationId xmlns:p14="http://schemas.microsoft.com/office/powerpoint/2010/main" val="421565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56B204-185F-B789-21E7-9EA1FF6F53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1DCC7E-FB18-B873-334A-753631B40F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C4C17-8A7A-1F44-13A5-5295254CDB5B}"/>
              </a:ext>
            </a:extLst>
          </p:cNvPr>
          <p:cNvSpPr>
            <a:spLocks noGrp="1"/>
          </p:cNvSpPr>
          <p:nvPr>
            <p:ph type="dt" sz="half" idx="10"/>
          </p:nvPr>
        </p:nvSpPr>
        <p:spPr/>
        <p:txBody>
          <a:bodyPr/>
          <a:lstStyle/>
          <a:p>
            <a:fld id="{D041F41D-BF76-45CA-86AC-EF2B06366600}" type="datetimeFigureOut">
              <a:rPr lang="en-IN" smtClean="0"/>
              <a:t>20-11-2024</a:t>
            </a:fld>
            <a:endParaRPr lang="en-IN"/>
          </a:p>
        </p:txBody>
      </p:sp>
      <p:sp>
        <p:nvSpPr>
          <p:cNvPr id="5" name="Footer Placeholder 4">
            <a:extLst>
              <a:ext uri="{FF2B5EF4-FFF2-40B4-BE49-F238E27FC236}">
                <a16:creationId xmlns:a16="http://schemas.microsoft.com/office/drawing/2014/main" id="{2F45748C-60C5-AD08-50C5-06480E1289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5EBF76-6D6E-2FF6-62E4-546BC1B91FF6}"/>
              </a:ext>
            </a:extLst>
          </p:cNvPr>
          <p:cNvSpPr>
            <a:spLocks noGrp="1"/>
          </p:cNvSpPr>
          <p:nvPr>
            <p:ph type="sldNum" sz="quarter" idx="12"/>
          </p:nvPr>
        </p:nvSpPr>
        <p:spPr/>
        <p:txBody>
          <a:bodyPr/>
          <a:lstStyle/>
          <a:p>
            <a:fld id="{28BB6D5A-4545-4C49-B550-D0E1AE001801}" type="slidenum">
              <a:rPr lang="en-IN" smtClean="0"/>
              <a:t>‹#›</a:t>
            </a:fld>
            <a:endParaRPr lang="en-IN"/>
          </a:p>
        </p:txBody>
      </p:sp>
    </p:spTree>
    <p:extLst>
      <p:ext uri="{BB962C8B-B14F-4D97-AF65-F5344CB8AC3E}">
        <p14:creationId xmlns:p14="http://schemas.microsoft.com/office/powerpoint/2010/main" val="65596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3F93-C372-7457-23EA-7723AC5559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100D4C-1D40-D462-9965-F0F6ACC9E4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2859C6-DB78-63F6-D15F-C7BDC0971CCB}"/>
              </a:ext>
            </a:extLst>
          </p:cNvPr>
          <p:cNvSpPr>
            <a:spLocks noGrp="1"/>
          </p:cNvSpPr>
          <p:nvPr>
            <p:ph type="dt" sz="half" idx="10"/>
          </p:nvPr>
        </p:nvSpPr>
        <p:spPr/>
        <p:txBody>
          <a:bodyPr/>
          <a:lstStyle/>
          <a:p>
            <a:fld id="{D041F41D-BF76-45CA-86AC-EF2B06366600}" type="datetimeFigureOut">
              <a:rPr lang="en-IN" smtClean="0"/>
              <a:t>20-11-2024</a:t>
            </a:fld>
            <a:endParaRPr lang="en-IN"/>
          </a:p>
        </p:txBody>
      </p:sp>
      <p:sp>
        <p:nvSpPr>
          <p:cNvPr id="5" name="Footer Placeholder 4">
            <a:extLst>
              <a:ext uri="{FF2B5EF4-FFF2-40B4-BE49-F238E27FC236}">
                <a16:creationId xmlns:a16="http://schemas.microsoft.com/office/drawing/2014/main" id="{C48DB501-954D-A773-5B4E-00D1AE7E10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DFB9BD-10F0-0A6E-B500-2266738804E5}"/>
              </a:ext>
            </a:extLst>
          </p:cNvPr>
          <p:cNvSpPr>
            <a:spLocks noGrp="1"/>
          </p:cNvSpPr>
          <p:nvPr>
            <p:ph type="sldNum" sz="quarter" idx="12"/>
          </p:nvPr>
        </p:nvSpPr>
        <p:spPr/>
        <p:txBody>
          <a:bodyPr/>
          <a:lstStyle/>
          <a:p>
            <a:fld id="{28BB6D5A-4545-4C49-B550-D0E1AE001801}" type="slidenum">
              <a:rPr lang="en-IN" smtClean="0"/>
              <a:t>‹#›</a:t>
            </a:fld>
            <a:endParaRPr lang="en-IN"/>
          </a:p>
        </p:txBody>
      </p:sp>
    </p:spTree>
    <p:extLst>
      <p:ext uri="{BB962C8B-B14F-4D97-AF65-F5344CB8AC3E}">
        <p14:creationId xmlns:p14="http://schemas.microsoft.com/office/powerpoint/2010/main" val="23841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047D-DB36-BED3-46B1-28856EE03F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F473D5-7DB0-89BA-F3B8-BFD39D133F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4E633-8E52-F82E-98C7-CDBA6F90F711}"/>
              </a:ext>
            </a:extLst>
          </p:cNvPr>
          <p:cNvSpPr>
            <a:spLocks noGrp="1"/>
          </p:cNvSpPr>
          <p:nvPr>
            <p:ph type="dt" sz="half" idx="10"/>
          </p:nvPr>
        </p:nvSpPr>
        <p:spPr/>
        <p:txBody>
          <a:bodyPr/>
          <a:lstStyle/>
          <a:p>
            <a:fld id="{D041F41D-BF76-45CA-86AC-EF2B06366600}" type="datetimeFigureOut">
              <a:rPr lang="en-IN" smtClean="0"/>
              <a:t>20-11-2024</a:t>
            </a:fld>
            <a:endParaRPr lang="en-IN"/>
          </a:p>
        </p:txBody>
      </p:sp>
      <p:sp>
        <p:nvSpPr>
          <p:cNvPr id="5" name="Footer Placeholder 4">
            <a:extLst>
              <a:ext uri="{FF2B5EF4-FFF2-40B4-BE49-F238E27FC236}">
                <a16:creationId xmlns:a16="http://schemas.microsoft.com/office/drawing/2014/main" id="{AC7F695B-047F-0CB1-341E-A9D30BB2CA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CC8295-D97C-8BC2-E83D-5F5896B3CC22}"/>
              </a:ext>
            </a:extLst>
          </p:cNvPr>
          <p:cNvSpPr>
            <a:spLocks noGrp="1"/>
          </p:cNvSpPr>
          <p:nvPr>
            <p:ph type="sldNum" sz="quarter" idx="12"/>
          </p:nvPr>
        </p:nvSpPr>
        <p:spPr/>
        <p:txBody>
          <a:bodyPr/>
          <a:lstStyle/>
          <a:p>
            <a:fld id="{28BB6D5A-4545-4C49-B550-D0E1AE001801}" type="slidenum">
              <a:rPr lang="en-IN" smtClean="0"/>
              <a:t>‹#›</a:t>
            </a:fld>
            <a:endParaRPr lang="en-IN"/>
          </a:p>
        </p:txBody>
      </p:sp>
    </p:spTree>
    <p:extLst>
      <p:ext uri="{BB962C8B-B14F-4D97-AF65-F5344CB8AC3E}">
        <p14:creationId xmlns:p14="http://schemas.microsoft.com/office/powerpoint/2010/main" val="412557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B2B2-23A1-43B6-F555-BC269562C9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7F5B03-E0CC-1C75-3F18-3EC4E35A7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98D5D8-FC0C-FE81-4F89-6C68FEEA4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DD70F4-393D-5583-941F-B9E02FDA1517}"/>
              </a:ext>
            </a:extLst>
          </p:cNvPr>
          <p:cNvSpPr>
            <a:spLocks noGrp="1"/>
          </p:cNvSpPr>
          <p:nvPr>
            <p:ph type="dt" sz="half" idx="10"/>
          </p:nvPr>
        </p:nvSpPr>
        <p:spPr/>
        <p:txBody>
          <a:bodyPr/>
          <a:lstStyle/>
          <a:p>
            <a:fld id="{D041F41D-BF76-45CA-86AC-EF2B06366600}" type="datetimeFigureOut">
              <a:rPr lang="en-IN" smtClean="0"/>
              <a:t>20-11-2024</a:t>
            </a:fld>
            <a:endParaRPr lang="en-IN"/>
          </a:p>
        </p:txBody>
      </p:sp>
      <p:sp>
        <p:nvSpPr>
          <p:cNvPr id="6" name="Footer Placeholder 5">
            <a:extLst>
              <a:ext uri="{FF2B5EF4-FFF2-40B4-BE49-F238E27FC236}">
                <a16:creationId xmlns:a16="http://schemas.microsoft.com/office/drawing/2014/main" id="{B254C613-6B48-1BAD-A5A9-4F7DCC5FA0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D4702E-66E7-61DE-A8E8-B4DDF84D45E9}"/>
              </a:ext>
            </a:extLst>
          </p:cNvPr>
          <p:cNvSpPr>
            <a:spLocks noGrp="1"/>
          </p:cNvSpPr>
          <p:nvPr>
            <p:ph type="sldNum" sz="quarter" idx="12"/>
          </p:nvPr>
        </p:nvSpPr>
        <p:spPr/>
        <p:txBody>
          <a:bodyPr/>
          <a:lstStyle/>
          <a:p>
            <a:fld id="{28BB6D5A-4545-4C49-B550-D0E1AE001801}" type="slidenum">
              <a:rPr lang="en-IN" smtClean="0"/>
              <a:t>‹#›</a:t>
            </a:fld>
            <a:endParaRPr lang="en-IN"/>
          </a:p>
        </p:txBody>
      </p:sp>
    </p:spTree>
    <p:extLst>
      <p:ext uri="{BB962C8B-B14F-4D97-AF65-F5344CB8AC3E}">
        <p14:creationId xmlns:p14="http://schemas.microsoft.com/office/powerpoint/2010/main" val="151206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9FD5-AE47-021B-00B0-7152FDF65D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F9D1EF-33B4-CC7D-E27F-4D7E8514D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789A8-516B-6E28-3892-E3EEAB8D9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C154D8-9108-6FE3-E439-5DDBA3BD8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B5499D-4FEB-413F-E8D5-375AACEB46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FCBB1C-A0D2-5D6D-BDDF-ED9A196B51CC}"/>
              </a:ext>
            </a:extLst>
          </p:cNvPr>
          <p:cNvSpPr>
            <a:spLocks noGrp="1"/>
          </p:cNvSpPr>
          <p:nvPr>
            <p:ph type="dt" sz="half" idx="10"/>
          </p:nvPr>
        </p:nvSpPr>
        <p:spPr/>
        <p:txBody>
          <a:bodyPr/>
          <a:lstStyle/>
          <a:p>
            <a:fld id="{D041F41D-BF76-45CA-86AC-EF2B06366600}" type="datetimeFigureOut">
              <a:rPr lang="en-IN" smtClean="0"/>
              <a:t>20-11-2024</a:t>
            </a:fld>
            <a:endParaRPr lang="en-IN"/>
          </a:p>
        </p:txBody>
      </p:sp>
      <p:sp>
        <p:nvSpPr>
          <p:cNvPr id="8" name="Footer Placeholder 7">
            <a:extLst>
              <a:ext uri="{FF2B5EF4-FFF2-40B4-BE49-F238E27FC236}">
                <a16:creationId xmlns:a16="http://schemas.microsoft.com/office/drawing/2014/main" id="{B6863A20-A8F2-5CBD-24B1-BF7851B852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C43711-0A12-82EE-5B50-AE0D29042026}"/>
              </a:ext>
            </a:extLst>
          </p:cNvPr>
          <p:cNvSpPr>
            <a:spLocks noGrp="1"/>
          </p:cNvSpPr>
          <p:nvPr>
            <p:ph type="sldNum" sz="quarter" idx="12"/>
          </p:nvPr>
        </p:nvSpPr>
        <p:spPr/>
        <p:txBody>
          <a:bodyPr/>
          <a:lstStyle/>
          <a:p>
            <a:fld id="{28BB6D5A-4545-4C49-B550-D0E1AE001801}" type="slidenum">
              <a:rPr lang="en-IN" smtClean="0"/>
              <a:t>‹#›</a:t>
            </a:fld>
            <a:endParaRPr lang="en-IN"/>
          </a:p>
        </p:txBody>
      </p:sp>
    </p:spTree>
    <p:extLst>
      <p:ext uri="{BB962C8B-B14F-4D97-AF65-F5344CB8AC3E}">
        <p14:creationId xmlns:p14="http://schemas.microsoft.com/office/powerpoint/2010/main" val="218612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B9EF-1BD5-6F6E-AF71-2AA1314C7B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97CA20-EE8B-456E-1FEA-CDF926D38B53}"/>
              </a:ext>
            </a:extLst>
          </p:cNvPr>
          <p:cNvSpPr>
            <a:spLocks noGrp="1"/>
          </p:cNvSpPr>
          <p:nvPr>
            <p:ph type="dt" sz="half" idx="10"/>
          </p:nvPr>
        </p:nvSpPr>
        <p:spPr/>
        <p:txBody>
          <a:bodyPr/>
          <a:lstStyle/>
          <a:p>
            <a:fld id="{D041F41D-BF76-45CA-86AC-EF2B06366600}" type="datetimeFigureOut">
              <a:rPr lang="en-IN" smtClean="0"/>
              <a:t>20-11-2024</a:t>
            </a:fld>
            <a:endParaRPr lang="en-IN"/>
          </a:p>
        </p:txBody>
      </p:sp>
      <p:sp>
        <p:nvSpPr>
          <p:cNvPr id="4" name="Footer Placeholder 3">
            <a:extLst>
              <a:ext uri="{FF2B5EF4-FFF2-40B4-BE49-F238E27FC236}">
                <a16:creationId xmlns:a16="http://schemas.microsoft.com/office/drawing/2014/main" id="{E6DCF7A8-15F6-4263-0FD6-D2E38158E1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D7780C-762C-F6F4-EEAD-84D9D2F88DED}"/>
              </a:ext>
            </a:extLst>
          </p:cNvPr>
          <p:cNvSpPr>
            <a:spLocks noGrp="1"/>
          </p:cNvSpPr>
          <p:nvPr>
            <p:ph type="sldNum" sz="quarter" idx="12"/>
          </p:nvPr>
        </p:nvSpPr>
        <p:spPr/>
        <p:txBody>
          <a:bodyPr/>
          <a:lstStyle/>
          <a:p>
            <a:fld id="{28BB6D5A-4545-4C49-B550-D0E1AE001801}" type="slidenum">
              <a:rPr lang="en-IN" smtClean="0"/>
              <a:t>‹#›</a:t>
            </a:fld>
            <a:endParaRPr lang="en-IN"/>
          </a:p>
        </p:txBody>
      </p:sp>
    </p:spTree>
    <p:extLst>
      <p:ext uri="{BB962C8B-B14F-4D97-AF65-F5344CB8AC3E}">
        <p14:creationId xmlns:p14="http://schemas.microsoft.com/office/powerpoint/2010/main" val="49583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5CFCA-2714-AF6F-5D62-2EDEFEF82638}"/>
              </a:ext>
            </a:extLst>
          </p:cNvPr>
          <p:cNvSpPr>
            <a:spLocks noGrp="1"/>
          </p:cNvSpPr>
          <p:nvPr>
            <p:ph type="dt" sz="half" idx="10"/>
          </p:nvPr>
        </p:nvSpPr>
        <p:spPr/>
        <p:txBody>
          <a:bodyPr/>
          <a:lstStyle/>
          <a:p>
            <a:fld id="{D041F41D-BF76-45CA-86AC-EF2B06366600}" type="datetimeFigureOut">
              <a:rPr lang="en-IN" smtClean="0"/>
              <a:t>20-11-2024</a:t>
            </a:fld>
            <a:endParaRPr lang="en-IN"/>
          </a:p>
        </p:txBody>
      </p:sp>
      <p:sp>
        <p:nvSpPr>
          <p:cNvPr id="3" name="Footer Placeholder 2">
            <a:extLst>
              <a:ext uri="{FF2B5EF4-FFF2-40B4-BE49-F238E27FC236}">
                <a16:creationId xmlns:a16="http://schemas.microsoft.com/office/drawing/2014/main" id="{E0B07358-025D-0982-8373-ABCF155FED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B8ECCC-CE11-D18F-01F3-B48525CA6733}"/>
              </a:ext>
            </a:extLst>
          </p:cNvPr>
          <p:cNvSpPr>
            <a:spLocks noGrp="1"/>
          </p:cNvSpPr>
          <p:nvPr>
            <p:ph type="sldNum" sz="quarter" idx="12"/>
          </p:nvPr>
        </p:nvSpPr>
        <p:spPr/>
        <p:txBody>
          <a:bodyPr/>
          <a:lstStyle/>
          <a:p>
            <a:fld id="{28BB6D5A-4545-4C49-B550-D0E1AE001801}" type="slidenum">
              <a:rPr lang="en-IN" smtClean="0"/>
              <a:t>‹#›</a:t>
            </a:fld>
            <a:endParaRPr lang="en-IN"/>
          </a:p>
        </p:txBody>
      </p:sp>
    </p:spTree>
    <p:extLst>
      <p:ext uri="{BB962C8B-B14F-4D97-AF65-F5344CB8AC3E}">
        <p14:creationId xmlns:p14="http://schemas.microsoft.com/office/powerpoint/2010/main" val="204791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FD5C-691A-0E88-5EFD-C185C409C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8554B0-6918-9593-A4C0-8EF3CB645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F9C247-0F14-CEA3-D915-733BA9A33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4426F-575F-0CD0-D654-6677110688BC}"/>
              </a:ext>
            </a:extLst>
          </p:cNvPr>
          <p:cNvSpPr>
            <a:spLocks noGrp="1"/>
          </p:cNvSpPr>
          <p:nvPr>
            <p:ph type="dt" sz="half" idx="10"/>
          </p:nvPr>
        </p:nvSpPr>
        <p:spPr/>
        <p:txBody>
          <a:bodyPr/>
          <a:lstStyle/>
          <a:p>
            <a:fld id="{D041F41D-BF76-45CA-86AC-EF2B06366600}" type="datetimeFigureOut">
              <a:rPr lang="en-IN" smtClean="0"/>
              <a:t>20-11-2024</a:t>
            </a:fld>
            <a:endParaRPr lang="en-IN"/>
          </a:p>
        </p:txBody>
      </p:sp>
      <p:sp>
        <p:nvSpPr>
          <p:cNvPr id="6" name="Footer Placeholder 5">
            <a:extLst>
              <a:ext uri="{FF2B5EF4-FFF2-40B4-BE49-F238E27FC236}">
                <a16:creationId xmlns:a16="http://schemas.microsoft.com/office/drawing/2014/main" id="{EE6A80AC-13D6-692F-3AAB-ACF4F8A79C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C8D3D7-3B4E-8DC1-D3CD-045226BAEC4E}"/>
              </a:ext>
            </a:extLst>
          </p:cNvPr>
          <p:cNvSpPr>
            <a:spLocks noGrp="1"/>
          </p:cNvSpPr>
          <p:nvPr>
            <p:ph type="sldNum" sz="quarter" idx="12"/>
          </p:nvPr>
        </p:nvSpPr>
        <p:spPr/>
        <p:txBody>
          <a:bodyPr/>
          <a:lstStyle/>
          <a:p>
            <a:fld id="{28BB6D5A-4545-4C49-B550-D0E1AE001801}" type="slidenum">
              <a:rPr lang="en-IN" smtClean="0"/>
              <a:t>‹#›</a:t>
            </a:fld>
            <a:endParaRPr lang="en-IN"/>
          </a:p>
        </p:txBody>
      </p:sp>
    </p:spTree>
    <p:extLst>
      <p:ext uri="{BB962C8B-B14F-4D97-AF65-F5344CB8AC3E}">
        <p14:creationId xmlns:p14="http://schemas.microsoft.com/office/powerpoint/2010/main" val="847508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05A1-072C-1E07-8F5C-F215DF3D6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07BA99-CABF-4560-1BA0-78D97BC59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1A8608-09D0-0E14-C378-3C171924E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A3F59-3CD5-7C32-A101-CF6BD5D66802}"/>
              </a:ext>
            </a:extLst>
          </p:cNvPr>
          <p:cNvSpPr>
            <a:spLocks noGrp="1"/>
          </p:cNvSpPr>
          <p:nvPr>
            <p:ph type="dt" sz="half" idx="10"/>
          </p:nvPr>
        </p:nvSpPr>
        <p:spPr/>
        <p:txBody>
          <a:bodyPr/>
          <a:lstStyle/>
          <a:p>
            <a:fld id="{D041F41D-BF76-45CA-86AC-EF2B06366600}" type="datetimeFigureOut">
              <a:rPr lang="en-IN" smtClean="0"/>
              <a:t>20-11-2024</a:t>
            </a:fld>
            <a:endParaRPr lang="en-IN"/>
          </a:p>
        </p:txBody>
      </p:sp>
      <p:sp>
        <p:nvSpPr>
          <p:cNvPr id="6" name="Footer Placeholder 5">
            <a:extLst>
              <a:ext uri="{FF2B5EF4-FFF2-40B4-BE49-F238E27FC236}">
                <a16:creationId xmlns:a16="http://schemas.microsoft.com/office/drawing/2014/main" id="{B2C39201-A160-0629-6089-40F575CD7D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DBB36-75F3-9268-9746-F45D028257DB}"/>
              </a:ext>
            </a:extLst>
          </p:cNvPr>
          <p:cNvSpPr>
            <a:spLocks noGrp="1"/>
          </p:cNvSpPr>
          <p:nvPr>
            <p:ph type="sldNum" sz="quarter" idx="12"/>
          </p:nvPr>
        </p:nvSpPr>
        <p:spPr/>
        <p:txBody>
          <a:bodyPr/>
          <a:lstStyle/>
          <a:p>
            <a:fld id="{28BB6D5A-4545-4C49-B550-D0E1AE001801}" type="slidenum">
              <a:rPr lang="en-IN" smtClean="0"/>
              <a:t>‹#›</a:t>
            </a:fld>
            <a:endParaRPr lang="en-IN"/>
          </a:p>
        </p:txBody>
      </p:sp>
    </p:spTree>
    <p:extLst>
      <p:ext uri="{BB962C8B-B14F-4D97-AF65-F5344CB8AC3E}">
        <p14:creationId xmlns:p14="http://schemas.microsoft.com/office/powerpoint/2010/main" val="386472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5A3EB0-BCAF-CCCC-7F7E-3358375A2F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A0ED43-AD60-C14C-D304-3E9CEE672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8FD435-F94E-CBFE-8980-8082EE5CE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1F41D-BF76-45CA-86AC-EF2B06366600}" type="datetimeFigureOut">
              <a:rPr lang="en-IN" smtClean="0"/>
              <a:t>20-11-2024</a:t>
            </a:fld>
            <a:endParaRPr lang="en-IN"/>
          </a:p>
        </p:txBody>
      </p:sp>
      <p:sp>
        <p:nvSpPr>
          <p:cNvPr id="5" name="Footer Placeholder 4">
            <a:extLst>
              <a:ext uri="{FF2B5EF4-FFF2-40B4-BE49-F238E27FC236}">
                <a16:creationId xmlns:a16="http://schemas.microsoft.com/office/drawing/2014/main" id="{F03FAD0D-D3C8-8B25-9D63-6DBFCBB46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E2E065-E559-89C3-BC25-185D18A33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B6D5A-4545-4C49-B550-D0E1AE001801}" type="slidenum">
              <a:rPr lang="en-IN" smtClean="0"/>
              <a:t>‹#›</a:t>
            </a:fld>
            <a:endParaRPr lang="en-IN"/>
          </a:p>
        </p:txBody>
      </p:sp>
    </p:spTree>
    <p:extLst>
      <p:ext uri="{BB962C8B-B14F-4D97-AF65-F5344CB8AC3E}">
        <p14:creationId xmlns:p14="http://schemas.microsoft.com/office/powerpoint/2010/main" val="2374070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75AC-C0A0-DE46-3E05-7C3BC1FCC1F8}"/>
              </a:ext>
            </a:extLst>
          </p:cNvPr>
          <p:cNvSpPr>
            <a:spLocks noGrp="1"/>
          </p:cNvSpPr>
          <p:nvPr>
            <p:ph type="ctrTitle"/>
          </p:nvPr>
        </p:nvSpPr>
        <p:spPr>
          <a:xfrm>
            <a:off x="1524000" y="736847"/>
            <a:ext cx="9144000" cy="2450236"/>
          </a:xfrm>
        </p:spPr>
        <p:txBody>
          <a:bodyPr/>
          <a:lstStyle/>
          <a:p>
            <a:r>
              <a:rPr lang="en-IN" b="1" dirty="0">
                <a:latin typeface="Times New Roman" panose="02020603050405020304" pitchFamily="18" charset="0"/>
                <a:cs typeface="Times New Roman" panose="02020603050405020304" pitchFamily="18" charset="0"/>
              </a:rPr>
              <a:t>EXPENSE EASE</a:t>
            </a:r>
          </a:p>
        </p:txBody>
      </p:sp>
      <p:sp>
        <p:nvSpPr>
          <p:cNvPr id="3" name="Subtitle 2">
            <a:extLst>
              <a:ext uri="{FF2B5EF4-FFF2-40B4-BE49-F238E27FC236}">
                <a16:creationId xmlns:a16="http://schemas.microsoft.com/office/drawing/2014/main" id="{B65602B2-41DA-A590-58F2-90E64C276D78}"/>
              </a:ext>
            </a:extLst>
          </p:cNvPr>
          <p:cNvSpPr>
            <a:spLocks noGrp="1"/>
          </p:cNvSpPr>
          <p:nvPr>
            <p:ph type="subTitle" idx="1"/>
          </p:nvPr>
        </p:nvSpPr>
        <p:spPr>
          <a:xfrm>
            <a:off x="1003178" y="3566481"/>
            <a:ext cx="10493406" cy="2334828"/>
          </a:xfrm>
        </p:spPr>
        <p:txBody>
          <a:bodyPr>
            <a:normAutofit fontScale="77500" lnSpcReduction="20000"/>
          </a:bodyPr>
          <a:lstStyle/>
          <a:p>
            <a:pPr algn="l"/>
            <a:r>
              <a:rPr lang="en-IN" dirty="0"/>
              <a:t>                                                                                            </a:t>
            </a:r>
          </a:p>
          <a:p>
            <a:pPr algn="l"/>
            <a:r>
              <a:rPr lang="en-IN" dirty="0"/>
              <a:t>        </a:t>
            </a:r>
          </a:p>
          <a:p>
            <a:pPr algn="l"/>
            <a:r>
              <a:rPr lang="en-IN" dirty="0"/>
              <a:t>   </a:t>
            </a:r>
            <a:r>
              <a:rPr lang="en-IN" u="sng" dirty="0"/>
              <a:t>Internal Guide:</a:t>
            </a:r>
          </a:p>
          <a:p>
            <a:pPr algn="l"/>
            <a:r>
              <a:rPr lang="en-IN" dirty="0"/>
              <a:t>   Mrs. G. </a:t>
            </a:r>
            <a:r>
              <a:rPr lang="en-IN"/>
              <a:t>Deepthi                                                                                      </a:t>
            </a:r>
            <a:r>
              <a:rPr lang="en-IN" u="sng"/>
              <a:t>Batch </a:t>
            </a:r>
            <a:r>
              <a:rPr lang="en-IN" u="sng" dirty="0"/>
              <a:t>number:14</a:t>
            </a:r>
          </a:p>
          <a:p>
            <a:pPr algn="l"/>
            <a:r>
              <a:rPr lang="en-IN" dirty="0"/>
              <a:t>                                                                                                                     21N31A66D4:  P.S.V.S.S.Madhurima</a:t>
            </a:r>
          </a:p>
          <a:p>
            <a:pPr algn="l"/>
            <a:r>
              <a:rPr lang="en-IN" dirty="0"/>
              <a:t>                                                                                                                     21N31A66F1:   P. Nithin</a:t>
            </a:r>
          </a:p>
          <a:p>
            <a:pPr algn="l"/>
            <a:r>
              <a:rPr lang="en-IN" dirty="0"/>
              <a:t>                                                                                                                     22N35A6616:   Romala Abilash                                           </a:t>
            </a:r>
          </a:p>
        </p:txBody>
      </p:sp>
    </p:spTree>
    <p:extLst>
      <p:ext uri="{BB962C8B-B14F-4D97-AF65-F5344CB8AC3E}">
        <p14:creationId xmlns:p14="http://schemas.microsoft.com/office/powerpoint/2010/main" val="133011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9B3C-0E76-9608-E46B-21FF72FE5BB5}"/>
              </a:ext>
            </a:extLst>
          </p:cNvPr>
          <p:cNvSpPr>
            <a:spLocks noGrp="1"/>
          </p:cNvSpPr>
          <p:nvPr>
            <p:ph type="title"/>
          </p:nvPr>
        </p:nvSpPr>
        <p:spPr/>
        <p:txBody>
          <a:bodyPr/>
          <a:lstStyle/>
          <a:p>
            <a:r>
              <a:rPr lang="en-US" b="1" dirty="0"/>
              <a:t>ACTIVITY DIAGRAM</a:t>
            </a:r>
            <a:endParaRPr lang="en-IN" b="1" dirty="0"/>
          </a:p>
        </p:txBody>
      </p:sp>
      <p:pic>
        <p:nvPicPr>
          <p:cNvPr id="4" name="Content Placeholder 3">
            <a:extLst>
              <a:ext uri="{FF2B5EF4-FFF2-40B4-BE49-F238E27FC236}">
                <a16:creationId xmlns:a16="http://schemas.microsoft.com/office/drawing/2014/main" id="{F4AD551D-2211-B6FE-8D69-F13AA39F78C6}"/>
              </a:ext>
            </a:extLst>
          </p:cNvPr>
          <p:cNvPicPr>
            <a:picLocks noGrp="1" noChangeAspect="1"/>
          </p:cNvPicPr>
          <p:nvPr>
            <p:ph idx="1"/>
          </p:nvPr>
        </p:nvPicPr>
        <p:blipFill>
          <a:blip r:embed="rId2"/>
          <a:stretch>
            <a:fillRect/>
          </a:stretch>
        </p:blipFill>
        <p:spPr>
          <a:xfrm>
            <a:off x="838200" y="1873605"/>
            <a:ext cx="10515600" cy="4346040"/>
          </a:xfrm>
          <a:prstGeom prst="rect">
            <a:avLst/>
          </a:prstGeom>
        </p:spPr>
      </p:pic>
    </p:spTree>
    <p:extLst>
      <p:ext uri="{BB962C8B-B14F-4D97-AF65-F5344CB8AC3E}">
        <p14:creationId xmlns:p14="http://schemas.microsoft.com/office/powerpoint/2010/main" val="314558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5B57-4DAA-E221-7D9C-EDB8E83FEA3B}"/>
              </a:ext>
            </a:extLst>
          </p:cNvPr>
          <p:cNvSpPr>
            <a:spLocks noGrp="1"/>
          </p:cNvSpPr>
          <p:nvPr>
            <p:ph type="title"/>
          </p:nvPr>
        </p:nvSpPr>
        <p:spPr/>
        <p:txBody>
          <a:bodyPr/>
          <a:lstStyle/>
          <a:p>
            <a:r>
              <a:rPr lang="en-IN" b="1" dirty="0"/>
              <a:t>SOFTWARE &amp; HARDWARE REQUIREMENTS</a:t>
            </a:r>
          </a:p>
        </p:txBody>
      </p:sp>
      <p:sp>
        <p:nvSpPr>
          <p:cNvPr id="3" name="Content Placeholder 2">
            <a:extLst>
              <a:ext uri="{FF2B5EF4-FFF2-40B4-BE49-F238E27FC236}">
                <a16:creationId xmlns:a16="http://schemas.microsoft.com/office/drawing/2014/main" id="{7FF6DBFD-274E-D4D1-B14D-1978B2892A53}"/>
              </a:ext>
            </a:extLst>
          </p:cNvPr>
          <p:cNvSpPr>
            <a:spLocks noGrp="1"/>
          </p:cNvSpPr>
          <p:nvPr>
            <p:ph idx="1"/>
          </p:nvPr>
        </p:nvSpPr>
        <p:spPr/>
        <p:txBody>
          <a:bodyPr/>
          <a:lstStyle/>
          <a:p>
            <a:pPr algn="just"/>
            <a:r>
              <a:rPr lang="en-IN" sz="2000" b="1" dirty="0"/>
              <a:t>Software:</a:t>
            </a:r>
            <a:endParaRPr lang="en-IN" sz="2000" b="0" i="0" dirty="0">
              <a:solidFill>
                <a:srgbClr val="1F2328"/>
              </a:solidFill>
              <a:effectLst/>
              <a:latin typeface="-apple-system"/>
            </a:endParaRPr>
          </a:p>
          <a:p>
            <a:pPr lvl="1" algn="just"/>
            <a:r>
              <a:rPr lang="en-IN" sz="1800" dirty="0">
                <a:solidFill>
                  <a:srgbClr val="1F2328"/>
                </a:solidFill>
                <a:latin typeface="-apple-system"/>
              </a:rPr>
              <a:t>Coding language: PHP</a:t>
            </a:r>
          </a:p>
          <a:p>
            <a:pPr lvl="1" algn="just"/>
            <a:r>
              <a:rPr lang="en-IN" sz="1800" b="0" i="0" dirty="0">
                <a:solidFill>
                  <a:srgbClr val="1F2328"/>
                </a:solidFill>
                <a:effectLst/>
                <a:latin typeface="-apple-system"/>
              </a:rPr>
              <a:t>XAMPP Server</a:t>
            </a:r>
          </a:p>
          <a:p>
            <a:pPr lvl="1" algn="just"/>
            <a:r>
              <a:rPr lang="en-IN" sz="1800" dirty="0">
                <a:solidFill>
                  <a:srgbClr val="1F2328"/>
                </a:solidFill>
                <a:latin typeface="-apple-system"/>
              </a:rPr>
              <a:t>MySQL</a:t>
            </a:r>
            <a:endParaRPr lang="en-IN" sz="1800" b="0" i="0" dirty="0">
              <a:solidFill>
                <a:srgbClr val="1F2328"/>
              </a:solidFill>
              <a:effectLst/>
              <a:latin typeface="-apple-system"/>
            </a:endParaRPr>
          </a:p>
          <a:p>
            <a:pPr lvl="1" algn="just"/>
            <a:r>
              <a:rPr lang="en-IN" sz="1800" b="0" i="0" dirty="0">
                <a:solidFill>
                  <a:srgbClr val="1F2328"/>
                </a:solidFill>
                <a:effectLst/>
              </a:rPr>
              <a:t>OS: Windows 8/8.1/10/11 (64-bit)</a:t>
            </a:r>
          </a:p>
          <a:p>
            <a:pPr lvl="1" algn="just"/>
            <a:r>
              <a:rPr lang="en-IN" sz="1800" b="0" i="0" dirty="0">
                <a:solidFill>
                  <a:srgbClr val="1F2328"/>
                </a:solidFill>
                <a:effectLst/>
              </a:rPr>
              <a:t>Visual Studio Code</a:t>
            </a:r>
          </a:p>
          <a:p>
            <a:pPr lvl="1" algn="just"/>
            <a:r>
              <a:rPr lang="en-IN" sz="1800" dirty="0">
                <a:solidFill>
                  <a:srgbClr val="1F2328"/>
                </a:solidFill>
              </a:rPr>
              <a:t>PhpMyAdmin</a:t>
            </a:r>
            <a:endParaRPr lang="en-IN" sz="1800" b="0" i="0" dirty="0">
              <a:solidFill>
                <a:srgbClr val="1F2328"/>
              </a:solidFill>
              <a:effectLst/>
            </a:endParaRPr>
          </a:p>
          <a:p>
            <a:pPr algn="just"/>
            <a:r>
              <a:rPr lang="en-IN" sz="2000" b="1" dirty="0">
                <a:solidFill>
                  <a:srgbClr val="1F2328"/>
                </a:solidFill>
              </a:rPr>
              <a:t>Hardware:</a:t>
            </a:r>
          </a:p>
          <a:p>
            <a:pPr lvl="1" algn="just"/>
            <a:r>
              <a:rPr lang="en-US" sz="1800" dirty="0">
                <a:solidFill>
                  <a:srgbClr val="1F2328"/>
                </a:solidFill>
              </a:rPr>
              <a:t>Processor</a:t>
            </a:r>
            <a:r>
              <a:rPr lang="en-US" sz="1800" i="0" dirty="0">
                <a:solidFill>
                  <a:srgbClr val="1F2328"/>
                </a:solidFill>
                <a:effectLst/>
              </a:rPr>
              <a:t>: Intel Core i5-8400 3.0 GHz or better</a:t>
            </a:r>
          </a:p>
          <a:p>
            <a:pPr lvl="1" algn="just"/>
            <a:r>
              <a:rPr lang="en-US" sz="1800" i="0" dirty="0">
                <a:solidFill>
                  <a:srgbClr val="1F2328"/>
                </a:solidFill>
                <a:effectLst/>
              </a:rPr>
              <a:t>RAM: 8 GB </a:t>
            </a:r>
          </a:p>
          <a:p>
            <a:pPr lvl="1" algn="just"/>
            <a:r>
              <a:rPr lang="en-US" sz="1800" i="0" dirty="0">
                <a:solidFill>
                  <a:srgbClr val="1F2328"/>
                </a:solidFill>
                <a:effectLst/>
              </a:rPr>
              <a:t>Hard Disk: 30 GB</a:t>
            </a:r>
            <a:endParaRPr lang="en-IN" sz="1800" dirty="0"/>
          </a:p>
        </p:txBody>
      </p:sp>
    </p:spTree>
    <p:extLst>
      <p:ext uri="{BB962C8B-B14F-4D97-AF65-F5344CB8AC3E}">
        <p14:creationId xmlns:p14="http://schemas.microsoft.com/office/powerpoint/2010/main" val="274492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1375-3651-F7AE-2C28-C15ECFBAB35E}"/>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7CD06859-4BED-A164-6033-A73FDB0719F9}"/>
              </a:ext>
            </a:extLst>
          </p:cNvPr>
          <p:cNvSpPr>
            <a:spLocks noGrp="1"/>
          </p:cNvSpPr>
          <p:nvPr>
            <p:ph idx="1"/>
          </p:nvPr>
        </p:nvSpPr>
        <p:spPr/>
        <p:txBody>
          <a:bodyPr>
            <a:normAutofit/>
          </a:bodyPr>
          <a:lstStyle/>
          <a:p>
            <a:pPr marL="0" indent="0" algn="just">
              <a:lnSpc>
                <a:spcPct val="150000"/>
              </a:lnSpc>
              <a:buNone/>
            </a:pPr>
            <a:r>
              <a:rPr lang="en-US" sz="1800" dirty="0">
                <a:effectLst/>
                <a:ea typeface="Times New Roman" panose="02020603050405020304" pitchFamily="18" charset="0"/>
              </a:rPr>
              <a:t>The Expense Ease project provides a robust, user-friendly platform for efficient financial management and tracking. With its comprehensive features for managing income, expenses, budgeting, and generating detailed reports, it enables users to gain valuable insights into their financial habits and make informed decisions. Categorization options, multi-tenancy support, and the inclusion of features like profile image upload and accidental expense logging enhance the overall usability and personalization of the application. By simplifying financial tracking and reporting, it serves as an essential tool for individuals seeking to improve their financial awareness and accountability, ultimately fostering better budgeting and financial planning practices.</a:t>
            </a:r>
            <a:endParaRPr lang="en-IN" sz="1800" dirty="0">
              <a:effectLst/>
              <a:ea typeface="Times New Roman" panose="02020603050405020304" pitchFamily="18" charset="0"/>
            </a:endParaRPr>
          </a:p>
        </p:txBody>
      </p:sp>
    </p:spTree>
    <p:extLst>
      <p:ext uri="{BB962C8B-B14F-4D97-AF65-F5344CB8AC3E}">
        <p14:creationId xmlns:p14="http://schemas.microsoft.com/office/powerpoint/2010/main" val="337711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A8B9-1A60-ECC8-8894-2D63238E3AFB}"/>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58E8D87D-2BB3-E9D5-23D8-EB00E6D89C08}"/>
              </a:ext>
            </a:extLst>
          </p:cNvPr>
          <p:cNvSpPr>
            <a:spLocks noGrp="1"/>
          </p:cNvSpPr>
          <p:nvPr>
            <p:ph idx="1"/>
          </p:nvPr>
        </p:nvSpPr>
        <p:spPr/>
        <p:txBody>
          <a:bodyPr>
            <a:normAutofit/>
          </a:bodyPr>
          <a:lstStyle/>
          <a:p>
            <a:pPr marL="0" indent="0">
              <a:buNone/>
            </a:pPr>
            <a:r>
              <a:rPr lang="en-IN" sz="1800" dirty="0"/>
              <a:t>References are from research gateway, YouTube and google.</a:t>
            </a:r>
          </a:p>
          <a:p>
            <a:pPr marL="0" indent="0">
              <a:buNone/>
            </a:pPr>
            <a:r>
              <a:rPr lang="en-IN" sz="1800" dirty="0"/>
              <a:t>1. Dr . C K Gomathy, Article:  A Study on the recent Advancements in Online Surveying, International Journal of Emerging technologies and Innovative Research (JETIR) Volume 5 | Issue 11 | ISSN :2349-5162, P. No:327-331, Nov-2018</a:t>
            </a:r>
          </a:p>
          <a:p>
            <a:pPr marL="0" indent="0">
              <a:buNone/>
            </a:pPr>
            <a:r>
              <a:rPr lang="en-IN" sz="1800" dirty="0"/>
              <a:t>2. “Why We Need to Start Budget Tracking Now” by David Ning.</a:t>
            </a:r>
          </a:p>
          <a:p>
            <a:pPr marL="0" indent="0">
              <a:buNone/>
            </a:pPr>
            <a:r>
              <a:rPr lang="en-IN" sz="1800" dirty="0"/>
              <a:t>3. https://www.w3schools.com</a:t>
            </a:r>
          </a:p>
          <a:p>
            <a:pPr marL="0" indent="0">
              <a:buNone/>
            </a:pPr>
            <a:r>
              <a:rPr lang="en-IN" sz="1800" dirty="0"/>
              <a:t>4. https://youtu.be/r0lDDeVkaks?si=T-A8vQ51SD0ijSfK</a:t>
            </a:r>
          </a:p>
          <a:p>
            <a:pPr marL="0" indent="0">
              <a:buNone/>
            </a:pPr>
            <a:r>
              <a:rPr lang="en-IN" sz="1800" dirty="0"/>
              <a:t>5. https://youtu.be/N676lCQq4n8?si=AygcszsveLOzpfmK</a:t>
            </a:r>
          </a:p>
          <a:p>
            <a:pPr marL="0" indent="0">
              <a:buNone/>
            </a:pPr>
            <a:endParaRPr lang="en-IN" dirty="0"/>
          </a:p>
        </p:txBody>
      </p:sp>
    </p:spTree>
    <p:extLst>
      <p:ext uri="{BB962C8B-B14F-4D97-AF65-F5344CB8AC3E}">
        <p14:creationId xmlns:p14="http://schemas.microsoft.com/office/powerpoint/2010/main" val="134339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558C-D0DE-3625-23FF-B5D906D830A3}"/>
              </a:ext>
            </a:extLst>
          </p:cNvPr>
          <p:cNvSpPr>
            <a:spLocks noGrp="1"/>
          </p:cNvSpPr>
          <p:nvPr>
            <p:ph type="ctrTitle"/>
          </p:nvPr>
        </p:nvSpPr>
        <p:spPr/>
        <p:txBody>
          <a:bodyPr/>
          <a:lstStyle/>
          <a:p>
            <a:r>
              <a:rPr lang="en-IN" b="1" i="1" dirty="0"/>
              <a:t>THANK YOU</a:t>
            </a:r>
          </a:p>
        </p:txBody>
      </p:sp>
      <p:sp>
        <p:nvSpPr>
          <p:cNvPr id="3" name="Subtitle 2">
            <a:extLst>
              <a:ext uri="{FF2B5EF4-FFF2-40B4-BE49-F238E27FC236}">
                <a16:creationId xmlns:a16="http://schemas.microsoft.com/office/drawing/2014/main" id="{B6E2C30B-CF57-49D3-12A8-A583C50A550D}"/>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397041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20E5-2B58-ABC9-CF1F-73BEFB709864}"/>
              </a:ext>
            </a:extLst>
          </p:cNvPr>
          <p:cNvSpPr>
            <a:spLocks noGrp="1"/>
          </p:cNvSpPr>
          <p:nvPr>
            <p:ph type="title"/>
          </p:nvPr>
        </p:nvSpPr>
        <p:spPr/>
        <p:txBody>
          <a:bodyPr/>
          <a:lstStyle/>
          <a:p>
            <a:r>
              <a:rPr lang="en-IN" b="1" dirty="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BE1C16D-8D0A-4B8F-8478-AF410E01135E}"/>
              </a:ext>
            </a:extLst>
          </p:cNvPr>
          <p:cNvSpPr>
            <a:spLocks noGrp="1"/>
          </p:cNvSpPr>
          <p:nvPr>
            <p:ph idx="1"/>
          </p:nvPr>
        </p:nvSpPr>
        <p:spPr/>
        <p:txBody>
          <a:bodyPr>
            <a:normAutofit/>
          </a:bodyPr>
          <a:lstStyle/>
          <a:p>
            <a:pPr marL="0" indent="0" algn="just">
              <a:lnSpc>
                <a:spcPct val="150000"/>
              </a:lnSpc>
              <a:buNone/>
            </a:pPr>
            <a:r>
              <a:rPr lang="en-US" sz="1800" b="1" dirty="0">
                <a:effectLst/>
                <a:ea typeface="Times New Roman" panose="02020603050405020304" pitchFamily="18" charset="0"/>
              </a:rPr>
              <a:t>Expense Ease</a:t>
            </a:r>
            <a:r>
              <a:rPr lang="en-US" sz="1800" dirty="0">
                <a:effectLst/>
                <a:ea typeface="Times New Roman" panose="02020603050405020304" pitchFamily="18" charset="0"/>
              </a:rPr>
              <a:t> is a powerful financial management solution that enables users to categorize and track expenses with ease, manage unplanned accidental expenses, and personalize profiles through image uploads. With comprehensive CRUD operations, users can log and filter transactions by custom categories like groceries or entertainment, gaining clear insights into spending patterns and budgeting. The platform includes a dedicated accidental expenses feature, allowing users to set aside an accidental budget for emergencies, log unexpected costs, and view visual comparisons of budgeted versus actual spending, with remaining balance indicators for easy monitoring. Additionally, profile image uploads add a personalized touch and multi-tenancy ensures that users only access their own data while administrators can oversee all activities, providing a well-rounded, user-friendly financial tracking experience.</a:t>
            </a:r>
            <a:endParaRPr lang="en-IN" sz="1800" dirty="0">
              <a:effectLst/>
              <a:ea typeface="Times New Roman" panose="02020603050405020304" pitchFamily="18" charset="0"/>
            </a:endParaRPr>
          </a:p>
        </p:txBody>
      </p:sp>
    </p:spTree>
    <p:extLst>
      <p:ext uri="{BB962C8B-B14F-4D97-AF65-F5344CB8AC3E}">
        <p14:creationId xmlns:p14="http://schemas.microsoft.com/office/powerpoint/2010/main" val="348113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BA7E-E83E-438E-B7F2-E5B712FD1F1C}"/>
              </a:ext>
            </a:extLst>
          </p:cNvPr>
          <p:cNvSpPr>
            <a:spLocks noGrp="1"/>
          </p:cNvSpPr>
          <p:nvPr>
            <p:ph type="title"/>
          </p:nvPr>
        </p:nvSpPr>
        <p:spPr/>
        <p:txBody>
          <a:bodyPr/>
          <a:lstStyle/>
          <a:p>
            <a:r>
              <a:rPr lang="en-IN" b="1" dirty="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109E2F9-A3EC-824E-96F1-F9553EB4DC0E}"/>
              </a:ext>
            </a:extLst>
          </p:cNvPr>
          <p:cNvSpPr>
            <a:spLocks noGrp="1"/>
          </p:cNvSpPr>
          <p:nvPr>
            <p:ph idx="1"/>
          </p:nvPr>
        </p:nvSpPr>
        <p:spPr/>
        <p:txBody>
          <a:bodyPr>
            <a:normAutofit lnSpcReduction="10000"/>
          </a:bodyPr>
          <a:lstStyle/>
          <a:p>
            <a:pPr marL="0" marR="518795" indent="0" algn="just">
              <a:lnSpc>
                <a:spcPct val="150000"/>
              </a:lnSpc>
              <a:spcAft>
                <a:spcPts val="0"/>
              </a:spcAft>
              <a:buNone/>
            </a:pPr>
            <a:r>
              <a:rPr lang="en-US" sz="1800" dirty="0">
                <a:effectLst/>
                <a:ea typeface="Times New Roman" panose="02020603050405020304" pitchFamily="18" charset="0"/>
              </a:rPr>
              <a:t>Expense Ease is a comprehensive financial management system designed to simplify personal expense tracking and budgeting. Built using HTML and CSS for the frontend, PHP for backend functionality, and MySQL for database management, this platform empowers users to take control of their finances through intuitive features. It offers a robust user authentication system, ensuring financial data remains protected. The platform enables comprehensive tracking of income and expenses, with detailed categorization such as food, transport and health, providing valuable insights into spending habits. Users can log both planned and accidental expenses, ensuring unforeseen costs are accounted for without disrupting regular budgets. With profile management features, including personalized profile pictures, the platform delivers a highly engaging user experience. Additionally, it empowers users to generate detailed, customizable reports for analyzing spending trends and income sources, offering flexibility in date-wise, monthly, and yearly reporting.</a:t>
            </a:r>
            <a:endParaRPr lang="en-IN" sz="1800" dirty="0">
              <a:effectLst/>
              <a:ea typeface="Times New Roman" panose="02020603050405020304" pitchFamily="18" charset="0"/>
            </a:endParaRPr>
          </a:p>
        </p:txBody>
      </p:sp>
    </p:spTree>
    <p:extLst>
      <p:ext uri="{BB962C8B-B14F-4D97-AF65-F5344CB8AC3E}">
        <p14:creationId xmlns:p14="http://schemas.microsoft.com/office/powerpoint/2010/main" val="147449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33DD-7B29-66DB-0BB8-C4FAD8CB243B}"/>
              </a:ext>
            </a:extLst>
          </p:cNvPr>
          <p:cNvSpPr>
            <a:spLocks noGrp="1"/>
          </p:cNvSpPr>
          <p:nvPr>
            <p:ph type="title"/>
          </p:nvPr>
        </p:nvSpPr>
        <p:spPr/>
        <p:txBody>
          <a:bodyPr/>
          <a:lstStyle/>
          <a:p>
            <a:r>
              <a:rPr lang="en-IN" b="1" dirty="0"/>
              <a:t>EXISTING SYSTEM</a:t>
            </a:r>
          </a:p>
        </p:txBody>
      </p:sp>
      <p:sp>
        <p:nvSpPr>
          <p:cNvPr id="3" name="Content Placeholder 2">
            <a:extLst>
              <a:ext uri="{FF2B5EF4-FFF2-40B4-BE49-F238E27FC236}">
                <a16:creationId xmlns:a16="http://schemas.microsoft.com/office/drawing/2014/main" id="{E89D1E11-4BC8-9D11-4390-C71C70FDF4BA}"/>
              </a:ext>
            </a:extLst>
          </p:cNvPr>
          <p:cNvSpPr>
            <a:spLocks noGrp="1"/>
          </p:cNvSpPr>
          <p:nvPr>
            <p:ph idx="1"/>
          </p:nvPr>
        </p:nvSpPr>
        <p:spPr>
          <a:xfrm>
            <a:off x="838200" y="1923691"/>
            <a:ext cx="10515600" cy="4433976"/>
          </a:xfrm>
        </p:spPr>
        <p:txBody>
          <a:bodyPr>
            <a:normAutofit/>
          </a:bodyPr>
          <a:lstStyle/>
          <a:p>
            <a:pPr marL="342900" lvl="0" indent="-342900">
              <a:lnSpc>
                <a:spcPct val="115000"/>
              </a:lnSpc>
              <a:buFont typeface="Arial" panose="020B0604020202020204" pitchFamily="34" charset="0"/>
              <a:buChar char="•"/>
              <a:tabLst>
                <a:tab pos="457200" algn="l"/>
              </a:tabLst>
            </a:pPr>
            <a:r>
              <a:rPr lang="en-GB" sz="1800" b="1" dirty="0">
                <a:effectLst/>
                <a:ea typeface="Times New Roman" panose="02020603050405020304" pitchFamily="18" charset="0"/>
                <a:cs typeface="Times New Roman" panose="02020603050405020304" pitchFamily="18" charset="0"/>
              </a:rPr>
              <a:t>User Management: </a:t>
            </a:r>
            <a:r>
              <a:rPr lang="en-GB" sz="1800" dirty="0">
                <a:effectLst/>
                <a:ea typeface="Times New Roman" panose="02020603050405020304" pitchFamily="18" charset="0"/>
                <a:cs typeface="Times New Roman" panose="02020603050405020304" pitchFamily="18" charset="0"/>
              </a:rPr>
              <a:t>Enables multi-tenancy with individual user access to their own data while allowing administrators to oversee and manage all users' information.</a:t>
            </a:r>
            <a:r>
              <a:rPr lang="en-GB" sz="1800" b="1" dirty="0">
                <a:effectLst/>
                <a:ea typeface="Times New Roman" panose="02020603050405020304" pitchFamily="18" charset="0"/>
                <a:cs typeface="Times New Roman" panose="02020603050405020304" pitchFamily="18" charset="0"/>
              </a:rPr>
              <a:t> </a:t>
            </a:r>
            <a:endParaRPr lang="en-IN" sz="1800" dirty="0">
              <a:effectLst/>
              <a:ea typeface="Calibri" panose="020F0502020204030204" pitchFamily="34" charset="0"/>
              <a:cs typeface="Times New Roman" panose="02020603050405020304" pitchFamily="18" charset="0"/>
            </a:endParaRPr>
          </a:p>
          <a:p>
            <a:pPr marL="342900" lvl="0" indent="-342900">
              <a:lnSpc>
                <a:spcPct val="115000"/>
              </a:lnSpc>
              <a:buFont typeface="Arial" panose="020B0604020202020204" pitchFamily="34" charset="0"/>
              <a:buChar char="•"/>
              <a:tabLst>
                <a:tab pos="457200" algn="l"/>
              </a:tabLst>
            </a:pPr>
            <a:r>
              <a:rPr lang="en-US" sz="1800" b="1" dirty="0">
                <a:effectLst/>
                <a:ea typeface="Times New Roman" panose="02020603050405020304" pitchFamily="18" charset="0"/>
                <a:cs typeface="Times New Roman" panose="02020603050405020304" pitchFamily="18" charset="0"/>
              </a:rPr>
              <a:t>Income Tracking: </a:t>
            </a:r>
            <a:r>
              <a:rPr lang="en-US" sz="1800" dirty="0">
                <a:effectLst/>
                <a:ea typeface="Times New Roman" panose="02020603050405020304" pitchFamily="18" charset="0"/>
                <a:cs typeface="Times New Roman" panose="02020603050405020304" pitchFamily="18" charset="0"/>
              </a:rPr>
              <a:t>Users can log their sources of income to keep track of their earnings alongside their expenses.</a:t>
            </a:r>
            <a:endParaRPr lang="en-IN" sz="18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GB" sz="1800" b="1" dirty="0">
                <a:effectLst/>
                <a:ea typeface="Calibri" panose="020F0502020204030204" pitchFamily="34" charset="0"/>
                <a:cs typeface="Times New Roman" panose="02020603050405020304" pitchFamily="18" charset="0"/>
              </a:rPr>
              <a:t>Simple Dashboards: </a:t>
            </a:r>
            <a:r>
              <a:rPr lang="en-GB" sz="1800" dirty="0">
                <a:effectLst/>
                <a:ea typeface="Calibri" panose="020F0502020204030204" pitchFamily="34" charset="0"/>
                <a:cs typeface="Times New Roman" panose="02020603050405020304" pitchFamily="18" charset="0"/>
              </a:rPr>
              <a:t>Overview dashboards that provide a snapshot of financial health, showing key metrics like total income, total expenses, and remaining budget.</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288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C5C7-9B46-A5BB-D97F-71C4E5FF2160}"/>
              </a:ext>
            </a:extLst>
          </p:cNvPr>
          <p:cNvSpPr>
            <a:spLocks noGrp="1"/>
          </p:cNvSpPr>
          <p:nvPr>
            <p:ph type="title"/>
          </p:nvPr>
        </p:nvSpPr>
        <p:spPr>
          <a:xfrm>
            <a:off x="838200" y="365125"/>
            <a:ext cx="10515600" cy="911583"/>
          </a:xfrm>
        </p:spPr>
        <p:txBody>
          <a:bodyPr/>
          <a:lstStyle/>
          <a:p>
            <a:r>
              <a:rPr lang="en-IN" b="1" dirty="0"/>
              <a:t>PROPOSED SYSTEM</a:t>
            </a:r>
          </a:p>
        </p:txBody>
      </p:sp>
      <p:sp>
        <p:nvSpPr>
          <p:cNvPr id="3" name="Content Placeholder 2">
            <a:extLst>
              <a:ext uri="{FF2B5EF4-FFF2-40B4-BE49-F238E27FC236}">
                <a16:creationId xmlns:a16="http://schemas.microsoft.com/office/drawing/2014/main" id="{14C246DE-4B13-5D59-B507-2B0CD02B59F6}"/>
              </a:ext>
            </a:extLst>
          </p:cNvPr>
          <p:cNvSpPr>
            <a:spLocks noGrp="1"/>
          </p:cNvSpPr>
          <p:nvPr>
            <p:ph idx="1"/>
          </p:nvPr>
        </p:nvSpPr>
        <p:spPr>
          <a:xfrm>
            <a:off x="838200" y="1440610"/>
            <a:ext cx="10515600" cy="4968815"/>
          </a:xfrm>
        </p:spPr>
        <p:txBody>
          <a:bodyPr>
            <a:noAutofit/>
          </a:bodyPr>
          <a:lstStyle/>
          <a:p>
            <a:pPr marL="342900" lvl="0" indent="-342900" algn="just">
              <a:lnSpc>
                <a:spcPct val="100000"/>
              </a:lnSpc>
              <a:buFont typeface="Arial" panose="020B0604020202020204" pitchFamily="34" charset="0"/>
              <a:buChar char="•"/>
              <a:tabLst>
                <a:tab pos="457200" algn="l"/>
              </a:tabLst>
            </a:pPr>
            <a:r>
              <a:rPr lang="en-IN" sz="1800" b="1" dirty="0">
                <a:effectLst/>
                <a:ea typeface="Times New Roman" panose="02020603050405020304" pitchFamily="18" charset="0"/>
                <a:cs typeface="Times New Roman" panose="02020603050405020304" pitchFamily="18" charset="0"/>
              </a:rPr>
              <a:t>User Authentication</a:t>
            </a:r>
            <a:r>
              <a:rPr lang="en-IN" sz="1800" dirty="0">
                <a:effectLst/>
                <a:ea typeface="Times New Roman" panose="02020603050405020304" pitchFamily="18" charset="0"/>
                <a:cs typeface="Times New Roman" panose="02020603050405020304" pitchFamily="18" charset="0"/>
              </a:rPr>
              <a:t>: Secure registration and login system for users, ensuring that financial data is protected.</a:t>
            </a:r>
          </a:p>
          <a:p>
            <a:pPr marL="342900" lvl="0" indent="-342900" algn="just">
              <a:lnSpc>
                <a:spcPct val="100000"/>
              </a:lnSpc>
              <a:buFont typeface="Arial" panose="020B0604020202020204" pitchFamily="34" charset="0"/>
              <a:buChar char="•"/>
              <a:tabLst>
                <a:tab pos="457200" algn="l"/>
              </a:tabLst>
            </a:pPr>
            <a:r>
              <a:rPr lang="en-IN" sz="1800" b="1" dirty="0">
                <a:effectLst/>
                <a:ea typeface="Times New Roman" panose="02020603050405020304" pitchFamily="18" charset="0"/>
                <a:cs typeface="Times New Roman" panose="02020603050405020304" pitchFamily="18" charset="0"/>
              </a:rPr>
              <a:t>Financial Tracking</a:t>
            </a:r>
            <a:r>
              <a:rPr lang="en-IN" sz="1800" dirty="0">
                <a:effectLst/>
                <a:ea typeface="Times New Roman" panose="02020603050405020304" pitchFamily="18" charset="0"/>
                <a:cs typeface="Times New Roman" panose="02020603050405020304" pitchFamily="18" charset="0"/>
              </a:rPr>
              <a:t>: Comprehensive tracking of income and expenses with detailed categorization (e.g., food, transport, salary) to provide insights into spending habits.</a:t>
            </a:r>
          </a:p>
          <a:p>
            <a:pPr marL="342900" lvl="0" indent="-342900" algn="just">
              <a:lnSpc>
                <a:spcPct val="100000"/>
              </a:lnSpc>
              <a:buFont typeface="Arial" panose="020B0604020202020204" pitchFamily="34" charset="0"/>
              <a:buChar char="•"/>
              <a:tabLst>
                <a:tab pos="457200" algn="l"/>
              </a:tabLst>
            </a:pPr>
            <a:r>
              <a:rPr lang="en-IN" sz="1800" b="1" dirty="0">
                <a:effectLst/>
                <a:ea typeface="Times New Roman" panose="02020603050405020304" pitchFamily="18" charset="0"/>
                <a:cs typeface="Times New Roman" panose="02020603050405020304" pitchFamily="18" charset="0"/>
              </a:rPr>
              <a:t>Categorization</a:t>
            </a:r>
            <a:r>
              <a:rPr lang="en-IN" sz="1800" dirty="0">
                <a:effectLst/>
                <a:ea typeface="Times New Roman" panose="02020603050405020304" pitchFamily="18" charset="0"/>
                <a:cs typeface="Times New Roman" panose="02020603050405020304" pitchFamily="18" charset="0"/>
              </a:rPr>
              <a:t>: Users can categorize expenses and income, enabling a clearer understanding of their financial activities and helping identify areas for savings.</a:t>
            </a:r>
          </a:p>
          <a:p>
            <a:pPr marL="342900" lvl="0" indent="-342900" algn="just">
              <a:lnSpc>
                <a:spcPct val="100000"/>
              </a:lnSpc>
              <a:buFont typeface="Arial" panose="020B0604020202020204" pitchFamily="34" charset="0"/>
              <a:buChar char="•"/>
              <a:tabLst>
                <a:tab pos="457200" algn="l"/>
              </a:tabLst>
            </a:pPr>
            <a:r>
              <a:rPr lang="en-IN" sz="1800" b="1" dirty="0">
                <a:effectLst/>
                <a:ea typeface="Times New Roman" panose="02020603050405020304" pitchFamily="18" charset="0"/>
                <a:cs typeface="Times New Roman" panose="02020603050405020304" pitchFamily="18" charset="0"/>
              </a:rPr>
              <a:t>Profile Management</a:t>
            </a:r>
            <a:r>
              <a:rPr lang="en-IN" sz="1800" dirty="0">
                <a:effectLst/>
                <a:ea typeface="Times New Roman" panose="02020603050405020304" pitchFamily="18" charset="0"/>
                <a:cs typeface="Times New Roman" panose="02020603050405020304" pitchFamily="18" charset="0"/>
              </a:rPr>
              <a:t>: Users can upload profile pictures, enhancing personalization and allowing for easy identification within the application.</a:t>
            </a:r>
          </a:p>
          <a:p>
            <a:pPr marL="342900" lvl="0" indent="-342900" algn="just">
              <a:lnSpc>
                <a:spcPct val="100000"/>
              </a:lnSpc>
              <a:buFont typeface="Arial" panose="020B0604020202020204" pitchFamily="34" charset="0"/>
              <a:buChar char="•"/>
              <a:tabLst>
                <a:tab pos="457200" algn="l"/>
              </a:tabLst>
            </a:pPr>
            <a:r>
              <a:rPr lang="en-IN" sz="1800" b="1" dirty="0">
                <a:effectLst/>
                <a:ea typeface="Times New Roman" panose="02020603050405020304" pitchFamily="18" charset="0"/>
                <a:cs typeface="Times New Roman" panose="02020603050405020304" pitchFamily="18" charset="0"/>
              </a:rPr>
              <a:t>Accidental Expenses Logging</a:t>
            </a:r>
            <a:r>
              <a:rPr lang="en-IN" sz="1800" dirty="0">
                <a:effectLst/>
                <a:ea typeface="Times New Roman" panose="02020603050405020304" pitchFamily="18" charset="0"/>
                <a:cs typeface="Times New Roman" panose="02020603050405020304" pitchFamily="18" charset="0"/>
              </a:rPr>
              <a:t>: A dedicated feature for logging unplanned or unforeseen costs separately from the regular budget, helping users maintain better control over unexpected expenses.</a:t>
            </a:r>
            <a:endParaRPr lang="en-IN" sz="1800" dirty="0">
              <a:effectLst/>
              <a:ea typeface="Times New Roman" panose="02020603050405020304" pitchFamily="18" charset="0"/>
            </a:endParaRPr>
          </a:p>
          <a:p>
            <a:pPr marL="342900" lvl="0" indent="-342900" algn="just">
              <a:lnSpc>
                <a:spcPct val="100000"/>
              </a:lnSpc>
              <a:buFont typeface="Arial" panose="020B0604020202020204" pitchFamily="34" charset="0"/>
              <a:buChar char="•"/>
              <a:tabLst>
                <a:tab pos="457200" algn="l"/>
              </a:tabLst>
            </a:pPr>
            <a:r>
              <a:rPr lang="en-IN" sz="1800" b="1" dirty="0">
                <a:effectLst/>
                <a:ea typeface="Times New Roman" panose="02020603050405020304" pitchFamily="18" charset="0"/>
                <a:cs typeface="Times New Roman" panose="02020603050405020304" pitchFamily="18" charset="0"/>
              </a:rPr>
              <a:t>Detailed Reporting</a:t>
            </a:r>
            <a:r>
              <a:rPr lang="en-IN" sz="1800" dirty="0">
                <a:effectLst/>
                <a:ea typeface="Times New Roman" panose="02020603050405020304" pitchFamily="18" charset="0"/>
                <a:cs typeface="Times New Roman" panose="02020603050405020304" pitchFamily="18" charset="0"/>
              </a:rPr>
              <a:t>: Generation of customizable reports that offer insights into spending trends, income sources, and budget performance, with options for date-wise, monthly-wise, and yearly-wise analysis.</a:t>
            </a:r>
          </a:p>
        </p:txBody>
      </p:sp>
    </p:spTree>
    <p:extLst>
      <p:ext uri="{BB962C8B-B14F-4D97-AF65-F5344CB8AC3E}">
        <p14:creationId xmlns:p14="http://schemas.microsoft.com/office/powerpoint/2010/main" val="238014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425E-6D6F-9F65-ABB0-77EE55A22C5C}"/>
              </a:ext>
            </a:extLst>
          </p:cNvPr>
          <p:cNvSpPr>
            <a:spLocks noGrp="1"/>
          </p:cNvSpPr>
          <p:nvPr>
            <p:ph type="title"/>
          </p:nvPr>
        </p:nvSpPr>
        <p:spPr/>
        <p:txBody>
          <a:bodyPr/>
          <a:lstStyle/>
          <a:p>
            <a:r>
              <a:rPr lang="en-US" b="1" dirty="0"/>
              <a:t>SYSTEM ARCHITECTURE</a:t>
            </a:r>
            <a:endParaRPr lang="en-IN" b="1" dirty="0"/>
          </a:p>
        </p:txBody>
      </p:sp>
      <p:pic>
        <p:nvPicPr>
          <p:cNvPr id="7" name="Content Placeholder 6">
            <a:extLst>
              <a:ext uri="{FF2B5EF4-FFF2-40B4-BE49-F238E27FC236}">
                <a16:creationId xmlns:a16="http://schemas.microsoft.com/office/drawing/2014/main" id="{9CA91DA8-C49B-E9CE-D92D-4F2499EE3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225" y="1825625"/>
            <a:ext cx="10227550" cy="4351338"/>
          </a:xfrm>
        </p:spPr>
      </p:pic>
    </p:spTree>
    <p:extLst>
      <p:ext uri="{BB962C8B-B14F-4D97-AF65-F5344CB8AC3E}">
        <p14:creationId xmlns:p14="http://schemas.microsoft.com/office/powerpoint/2010/main" val="348351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9C02-D87F-0AE8-5B68-963C7652B872}"/>
              </a:ext>
            </a:extLst>
          </p:cNvPr>
          <p:cNvSpPr>
            <a:spLocks noGrp="1"/>
          </p:cNvSpPr>
          <p:nvPr>
            <p:ph type="title"/>
          </p:nvPr>
        </p:nvSpPr>
        <p:spPr/>
        <p:txBody>
          <a:bodyPr/>
          <a:lstStyle/>
          <a:p>
            <a:r>
              <a:rPr lang="en-US" b="1" dirty="0"/>
              <a:t>USE CASE DIAGRAM</a:t>
            </a:r>
            <a:endParaRPr lang="en-IN" b="1" dirty="0"/>
          </a:p>
        </p:txBody>
      </p:sp>
      <p:pic>
        <p:nvPicPr>
          <p:cNvPr id="5" name="Content Placeholder 4">
            <a:extLst>
              <a:ext uri="{FF2B5EF4-FFF2-40B4-BE49-F238E27FC236}">
                <a16:creationId xmlns:a16="http://schemas.microsoft.com/office/drawing/2014/main" id="{DB04A165-E2A4-7428-F2DC-5EC6A54EE8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600" cy="4471658"/>
          </a:xfrm>
        </p:spPr>
      </p:pic>
    </p:spTree>
    <p:extLst>
      <p:ext uri="{BB962C8B-B14F-4D97-AF65-F5344CB8AC3E}">
        <p14:creationId xmlns:p14="http://schemas.microsoft.com/office/powerpoint/2010/main" val="91005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09CD-6147-1DB9-D8DA-417F0E7EB67F}"/>
              </a:ext>
            </a:extLst>
          </p:cNvPr>
          <p:cNvSpPr>
            <a:spLocks noGrp="1"/>
          </p:cNvSpPr>
          <p:nvPr>
            <p:ph type="title"/>
          </p:nvPr>
        </p:nvSpPr>
        <p:spPr/>
        <p:txBody>
          <a:bodyPr/>
          <a:lstStyle/>
          <a:p>
            <a:r>
              <a:rPr lang="en-US" b="1" dirty="0"/>
              <a:t>CLASS DIAGRAM</a:t>
            </a:r>
            <a:endParaRPr lang="en-IN" b="1" dirty="0"/>
          </a:p>
        </p:txBody>
      </p:sp>
      <p:pic>
        <p:nvPicPr>
          <p:cNvPr id="4" name="Content Placeholder 3">
            <a:extLst>
              <a:ext uri="{FF2B5EF4-FFF2-40B4-BE49-F238E27FC236}">
                <a16:creationId xmlns:a16="http://schemas.microsoft.com/office/drawing/2014/main" id="{35FB7677-F240-D49F-C625-95C938607AC9}"/>
              </a:ext>
            </a:extLst>
          </p:cNvPr>
          <p:cNvPicPr>
            <a:picLocks noGrp="1" noChangeAspect="1"/>
          </p:cNvPicPr>
          <p:nvPr>
            <p:ph idx="1"/>
          </p:nvPr>
        </p:nvPicPr>
        <p:blipFill>
          <a:blip r:embed="rId2"/>
          <a:stretch>
            <a:fillRect/>
          </a:stretch>
        </p:blipFill>
        <p:spPr>
          <a:xfrm>
            <a:off x="838200" y="2068694"/>
            <a:ext cx="10453777" cy="3987049"/>
          </a:xfrm>
          <a:prstGeom prst="rect">
            <a:avLst/>
          </a:prstGeom>
        </p:spPr>
      </p:pic>
    </p:spTree>
    <p:extLst>
      <p:ext uri="{BB962C8B-B14F-4D97-AF65-F5344CB8AC3E}">
        <p14:creationId xmlns:p14="http://schemas.microsoft.com/office/powerpoint/2010/main" val="307376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834E-2019-5E9D-838C-5FE49FECF5BF}"/>
              </a:ext>
            </a:extLst>
          </p:cNvPr>
          <p:cNvSpPr>
            <a:spLocks noGrp="1"/>
          </p:cNvSpPr>
          <p:nvPr>
            <p:ph type="title"/>
          </p:nvPr>
        </p:nvSpPr>
        <p:spPr/>
        <p:txBody>
          <a:bodyPr/>
          <a:lstStyle/>
          <a:p>
            <a:r>
              <a:rPr lang="en-US" b="1" dirty="0"/>
              <a:t>SEQUENCE DIAGRAM</a:t>
            </a:r>
            <a:endParaRPr lang="en-IN" b="1" dirty="0"/>
          </a:p>
        </p:txBody>
      </p:sp>
      <p:pic>
        <p:nvPicPr>
          <p:cNvPr id="4" name="Content Placeholder 3">
            <a:extLst>
              <a:ext uri="{FF2B5EF4-FFF2-40B4-BE49-F238E27FC236}">
                <a16:creationId xmlns:a16="http://schemas.microsoft.com/office/drawing/2014/main" id="{9745D81C-EE2F-7B55-C56C-32A0577E33E9}"/>
              </a:ext>
            </a:extLst>
          </p:cNvPr>
          <p:cNvPicPr>
            <a:picLocks noGrp="1" noChangeAspect="1"/>
          </p:cNvPicPr>
          <p:nvPr>
            <p:ph idx="1"/>
          </p:nvPr>
        </p:nvPicPr>
        <p:blipFill>
          <a:blip r:embed="rId2"/>
          <a:stretch>
            <a:fillRect/>
          </a:stretch>
        </p:blipFill>
        <p:spPr>
          <a:xfrm>
            <a:off x="838200" y="2297314"/>
            <a:ext cx="10515600" cy="3767056"/>
          </a:xfrm>
          <a:prstGeom prst="rect">
            <a:avLst/>
          </a:prstGeom>
        </p:spPr>
      </p:pic>
    </p:spTree>
    <p:extLst>
      <p:ext uri="{BB962C8B-B14F-4D97-AF65-F5344CB8AC3E}">
        <p14:creationId xmlns:p14="http://schemas.microsoft.com/office/powerpoint/2010/main" val="2727157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852</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Times New Roman</vt:lpstr>
      <vt:lpstr>Office Theme</vt:lpstr>
      <vt:lpstr>EXPENSE EASE</vt:lpstr>
      <vt:lpstr>ABSTRACT</vt:lpstr>
      <vt:lpstr>INTRODUCTION</vt:lpstr>
      <vt:lpstr>EXISTING SYSTEM</vt:lpstr>
      <vt:lpstr>PROPOSED SYSTEM</vt:lpstr>
      <vt:lpstr>SYSTEM ARCHITECTURE</vt:lpstr>
      <vt:lpstr>USE CASE DIAGRAM</vt:lpstr>
      <vt:lpstr>CLASS DIAGRAM</vt:lpstr>
      <vt:lpstr>SEQUENCE DIAGRAM</vt:lpstr>
      <vt:lpstr>ACTIVITY DIAGRAM</vt:lpstr>
      <vt:lpstr>SOFTWARE &amp; HARDWARE REQUIREMENTS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HEMO HUB</dc:title>
  <dc:creator>PSVSS Madhurima</dc:creator>
  <cp:lastModifiedBy>PSVSS Madhurima</cp:lastModifiedBy>
  <cp:revision>12</cp:revision>
  <dcterms:created xsi:type="dcterms:W3CDTF">2024-02-27T16:20:33Z</dcterms:created>
  <dcterms:modified xsi:type="dcterms:W3CDTF">2024-11-20T08:11:12Z</dcterms:modified>
</cp:coreProperties>
</file>