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8" r:id="rId2"/>
    <p:sldId id="266" r:id="rId3"/>
    <p:sldId id="267" r:id="rId4"/>
    <p:sldId id="258" r:id="rId5"/>
    <p:sldId id="259" r:id="rId6"/>
    <p:sldId id="260" r:id="rId7"/>
    <p:sldId id="261" r:id="rId8"/>
    <p:sldId id="262" r:id="rId9"/>
    <p:sldId id="263" r:id="rId10"/>
    <p:sldId id="265" r:id="rId11"/>
    <p:sldId id="264" r:id="rId12"/>
    <p:sldId id="275" r:id="rId13"/>
    <p:sldId id="25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7B30E9-918E-4779-A7BD-B58A654D34D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D6448DD-1C20-45F5-8A00-45C4F13F456C}">
      <dgm:prSet custT="1"/>
      <dgm:spPr/>
      <dgm:t>
        <a:bodyPr/>
        <a:lstStyle/>
        <a:p>
          <a:r>
            <a:rPr lang="en-IN" sz="3200" b="1" dirty="0"/>
            <a:t>                                   REFERENCES LINK</a:t>
          </a:r>
          <a:endParaRPr lang="en-IN" sz="3200" dirty="0"/>
        </a:p>
      </dgm:t>
    </dgm:pt>
    <dgm:pt modelId="{5ADA00B0-F401-40F4-90DA-98621590F42D}" type="parTrans" cxnId="{3A8410FC-110D-4697-9FB3-47D5B0C605A3}">
      <dgm:prSet/>
      <dgm:spPr/>
      <dgm:t>
        <a:bodyPr/>
        <a:lstStyle/>
        <a:p>
          <a:endParaRPr lang="en-IN"/>
        </a:p>
      </dgm:t>
    </dgm:pt>
    <dgm:pt modelId="{C60E9141-FBA5-4615-89F7-153D6A718FFD}" type="sibTrans" cxnId="{3A8410FC-110D-4697-9FB3-47D5B0C605A3}">
      <dgm:prSet/>
      <dgm:spPr/>
      <dgm:t>
        <a:bodyPr/>
        <a:lstStyle/>
        <a:p>
          <a:endParaRPr lang="en-IN"/>
        </a:p>
      </dgm:t>
    </dgm:pt>
    <dgm:pt modelId="{1111ADC9-89E8-4888-B558-E11FD0236FC1}" type="pres">
      <dgm:prSet presAssocID="{397B30E9-918E-4779-A7BD-B58A654D34D5}" presName="linear" presStyleCnt="0">
        <dgm:presLayoutVars>
          <dgm:animLvl val="lvl"/>
          <dgm:resizeHandles val="exact"/>
        </dgm:presLayoutVars>
      </dgm:prSet>
      <dgm:spPr/>
    </dgm:pt>
    <dgm:pt modelId="{53321EB4-92A6-4500-92CA-9DCFA448C896}" type="pres">
      <dgm:prSet presAssocID="{5D6448DD-1C20-45F5-8A00-45C4F13F456C}" presName="parentText" presStyleLbl="node1" presStyleIdx="0" presStyleCnt="1" custScaleX="88929" custScaleY="40740" custLinFactNeighborX="-38727" custLinFactNeighborY="3683">
        <dgm:presLayoutVars>
          <dgm:chMax val="0"/>
          <dgm:bulletEnabled val="1"/>
        </dgm:presLayoutVars>
      </dgm:prSet>
      <dgm:spPr/>
    </dgm:pt>
  </dgm:ptLst>
  <dgm:cxnLst>
    <dgm:cxn modelId="{912EB16C-92BC-488D-8D53-A50C94E54028}" type="presOf" srcId="{5D6448DD-1C20-45F5-8A00-45C4F13F456C}" destId="{53321EB4-92A6-4500-92CA-9DCFA448C896}" srcOrd="0" destOrd="0" presId="urn:microsoft.com/office/officeart/2005/8/layout/vList2"/>
    <dgm:cxn modelId="{AECF8391-8021-4D6B-8473-ABFF44600DDD}" type="presOf" srcId="{397B30E9-918E-4779-A7BD-B58A654D34D5}" destId="{1111ADC9-89E8-4888-B558-E11FD0236FC1}" srcOrd="0" destOrd="0" presId="urn:microsoft.com/office/officeart/2005/8/layout/vList2"/>
    <dgm:cxn modelId="{3A8410FC-110D-4697-9FB3-47D5B0C605A3}" srcId="{397B30E9-918E-4779-A7BD-B58A654D34D5}" destId="{5D6448DD-1C20-45F5-8A00-45C4F13F456C}" srcOrd="0" destOrd="0" parTransId="{5ADA00B0-F401-40F4-90DA-98621590F42D}" sibTransId="{C60E9141-FBA5-4615-89F7-153D6A718FFD}"/>
    <dgm:cxn modelId="{11E8ADD7-EC16-4A9E-8F55-49ACA8EA832A}" type="presParOf" srcId="{1111ADC9-89E8-4888-B558-E11FD0236FC1}" destId="{53321EB4-92A6-4500-92CA-9DCFA448C89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7B30E9-918E-4779-A7BD-B58A654D34D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D6448DD-1C20-45F5-8A00-45C4F13F456C}">
      <dgm:prSet custT="1"/>
      <dgm:spPr/>
      <dgm:t>
        <a:bodyPr/>
        <a:lstStyle/>
        <a:p>
          <a:r>
            <a:rPr lang="en-IN" sz="1400" b="1" dirty="0"/>
            <a:t>Credits : </a:t>
          </a:r>
          <a:r>
            <a:rPr lang="en-IN" sz="1400" b="1" i="0" dirty="0"/>
            <a:t>Ms </a:t>
          </a:r>
          <a:r>
            <a:rPr lang="en-IN" sz="1400" b="1" i="0" dirty="0" err="1"/>
            <a:t>Nital</a:t>
          </a:r>
          <a:r>
            <a:rPr lang="en-IN" sz="1400" b="1" i="0" dirty="0"/>
            <a:t> Shah for sharing the knowledge and to set up an environment  for  sharing the data with security</a:t>
          </a:r>
        </a:p>
        <a:p>
          <a:endParaRPr lang="en-IN" sz="1400" baseline="0" dirty="0"/>
        </a:p>
        <a:p>
          <a:endParaRPr lang="en-IN" sz="1400" baseline="0" dirty="0"/>
        </a:p>
        <a:p>
          <a:r>
            <a:rPr lang="en-IN" sz="1400" baseline="0" dirty="0"/>
            <a:t>Links </a:t>
          </a:r>
          <a:r>
            <a:rPr lang="en-IN" sz="1400" dirty="0"/>
            <a:t>: Class learning sections , material provided in class </a:t>
          </a:r>
        </a:p>
        <a:p>
          <a:endParaRPr lang="en-IN" sz="1400" dirty="0"/>
        </a:p>
        <a:p>
          <a:endParaRPr lang="en-IN" sz="1400" dirty="0"/>
        </a:p>
      </dgm:t>
    </dgm:pt>
    <dgm:pt modelId="{5ADA00B0-F401-40F4-90DA-98621590F42D}" type="parTrans" cxnId="{3A8410FC-110D-4697-9FB3-47D5B0C605A3}">
      <dgm:prSet/>
      <dgm:spPr/>
      <dgm:t>
        <a:bodyPr/>
        <a:lstStyle/>
        <a:p>
          <a:endParaRPr lang="en-IN"/>
        </a:p>
      </dgm:t>
    </dgm:pt>
    <dgm:pt modelId="{C60E9141-FBA5-4615-89F7-153D6A718FFD}" type="sibTrans" cxnId="{3A8410FC-110D-4697-9FB3-47D5B0C605A3}">
      <dgm:prSet/>
      <dgm:spPr/>
      <dgm:t>
        <a:bodyPr/>
        <a:lstStyle/>
        <a:p>
          <a:endParaRPr lang="en-IN"/>
        </a:p>
      </dgm:t>
    </dgm:pt>
    <dgm:pt modelId="{1111ADC9-89E8-4888-B558-E11FD0236FC1}" type="pres">
      <dgm:prSet presAssocID="{397B30E9-918E-4779-A7BD-B58A654D34D5}" presName="linear" presStyleCnt="0">
        <dgm:presLayoutVars>
          <dgm:animLvl val="lvl"/>
          <dgm:resizeHandles val="exact"/>
        </dgm:presLayoutVars>
      </dgm:prSet>
      <dgm:spPr/>
    </dgm:pt>
    <dgm:pt modelId="{53321EB4-92A6-4500-92CA-9DCFA448C896}" type="pres">
      <dgm:prSet presAssocID="{5D6448DD-1C20-45F5-8A00-45C4F13F456C}" presName="parentText" presStyleLbl="node1" presStyleIdx="0" presStyleCnt="1" custScaleX="88929" custScaleY="872132" custLinFactY="100000" custLinFactNeighborX="-11613" custLinFactNeighborY="133484">
        <dgm:presLayoutVars>
          <dgm:chMax val="0"/>
          <dgm:bulletEnabled val="1"/>
        </dgm:presLayoutVars>
      </dgm:prSet>
      <dgm:spPr/>
    </dgm:pt>
  </dgm:ptLst>
  <dgm:cxnLst>
    <dgm:cxn modelId="{912EB16C-92BC-488D-8D53-A50C94E54028}" type="presOf" srcId="{5D6448DD-1C20-45F5-8A00-45C4F13F456C}" destId="{53321EB4-92A6-4500-92CA-9DCFA448C896}" srcOrd="0" destOrd="0" presId="urn:microsoft.com/office/officeart/2005/8/layout/vList2"/>
    <dgm:cxn modelId="{AECF8391-8021-4D6B-8473-ABFF44600DDD}" type="presOf" srcId="{397B30E9-918E-4779-A7BD-B58A654D34D5}" destId="{1111ADC9-89E8-4888-B558-E11FD0236FC1}" srcOrd="0" destOrd="0" presId="urn:microsoft.com/office/officeart/2005/8/layout/vList2"/>
    <dgm:cxn modelId="{3A8410FC-110D-4697-9FB3-47D5B0C605A3}" srcId="{397B30E9-918E-4779-A7BD-B58A654D34D5}" destId="{5D6448DD-1C20-45F5-8A00-45C4F13F456C}" srcOrd="0" destOrd="0" parTransId="{5ADA00B0-F401-40F4-90DA-98621590F42D}" sibTransId="{C60E9141-FBA5-4615-89F7-153D6A718FFD}"/>
    <dgm:cxn modelId="{11E8ADD7-EC16-4A9E-8F55-49ACA8EA832A}" type="presParOf" srcId="{1111ADC9-89E8-4888-B558-E11FD0236FC1}" destId="{53321EB4-92A6-4500-92CA-9DCFA448C896}"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321EB4-92A6-4500-92CA-9DCFA448C896}">
      <dsp:nvSpPr>
        <dsp:cNvPr id="0" name=""/>
        <dsp:cNvSpPr/>
      </dsp:nvSpPr>
      <dsp:spPr>
        <a:xfrm>
          <a:off x="0" y="323536"/>
          <a:ext cx="9793356" cy="4880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b="1" kern="1200" dirty="0"/>
            <a:t>                                   REFERENCES LINK</a:t>
          </a:r>
          <a:endParaRPr lang="en-IN" sz="3200" kern="1200" dirty="0"/>
        </a:p>
      </dsp:txBody>
      <dsp:txXfrm>
        <a:off x="23827" y="347363"/>
        <a:ext cx="9745702" cy="4404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321EB4-92A6-4500-92CA-9DCFA448C896}">
      <dsp:nvSpPr>
        <dsp:cNvPr id="0" name=""/>
        <dsp:cNvSpPr/>
      </dsp:nvSpPr>
      <dsp:spPr>
        <a:xfrm>
          <a:off x="13472" y="2303"/>
          <a:ext cx="8143198" cy="235658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b="1" kern="1200" dirty="0"/>
            <a:t>Credits : </a:t>
          </a:r>
          <a:r>
            <a:rPr lang="en-IN" sz="1400" b="1" i="0" kern="1200" dirty="0"/>
            <a:t>Ms </a:t>
          </a:r>
          <a:r>
            <a:rPr lang="en-IN" sz="1400" b="1" i="0" kern="1200" dirty="0" err="1"/>
            <a:t>Nital</a:t>
          </a:r>
          <a:r>
            <a:rPr lang="en-IN" sz="1400" b="1" i="0" kern="1200" dirty="0"/>
            <a:t> Shah for sharing the knowledge and to set up an environment  for  sharing the data with security</a:t>
          </a:r>
        </a:p>
        <a:p>
          <a:pPr marL="0" lvl="0" indent="0" algn="l" defTabSz="622300">
            <a:lnSpc>
              <a:spcPct val="90000"/>
            </a:lnSpc>
            <a:spcBef>
              <a:spcPct val="0"/>
            </a:spcBef>
            <a:spcAft>
              <a:spcPct val="35000"/>
            </a:spcAft>
            <a:buNone/>
          </a:pPr>
          <a:endParaRPr lang="en-IN" sz="1400" kern="1200" baseline="0" dirty="0"/>
        </a:p>
        <a:p>
          <a:pPr marL="0" lvl="0" indent="0" algn="l" defTabSz="622300">
            <a:lnSpc>
              <a:spcPct val="90000"/>
            </a:lnSpc>
            <a:spcBef>
              <a:spcPct val="0"/>
            </a:spcBef>
            <a:spcAft>
              <a:spcPct val="35000"/>
            </a:spcAft>
            <a:buNone/>
          </a:pPr>
          <a:endParaRPr lang="en-IN" sz="1400" kern="1200" baseline="0" dirty="0"/>
        </a:p>
        <a:p>
          <a:pPr marL="0" lvl="0" indent="0" algn="l" defTabSz="622300">
            <a:lnSpc>
              <a:spcPct val="90000"/>
            </a:lnSpc>
            <a:spcBef>
              <a:spcPct val="0"/>
            </a:spcBef>
            <a:spcAft>
              <a:spcPct val="35000"/>
            </a:spcAft>
            <a:buNone/>
          </a:pPr>
          <a:r>
            <a:rPr lang="en-IN" sz="1400" kern="1200" baseline="0" dirty="0"/>
            <a:t>Links </a:t>
          </a:r>
          <a:r>
            <a:rPr lang="en-IN" sz="1400" kern="1200" dirty="0"/>
            <a:t>: Class learning sections , material provided in class </a:t>
          </a:r>
        </a:p>
        <a:p>
          <a:pPr marL="0" lvl="0" indent="0" algn="l" defTabSz="622300">
            <a:lnSpc>
              <a:spcPct val="90000"/>
            </a:lnSpc>
            <a:spcBef>
              <a:spcPct val="0"/>
            </a:spcBef>
            <a:spcAft>
              <a:spcPct val="35000"/>
            </a:spcAft>
            <a:buNone/>
          </a:pPr>
          <a:endParaRPr lang="en-IN" sz="1400" kern="1200" dirty="0"/>
        </a:p>
        <a:p>
          <a:pPr marL="0" lvl="0" indent="0" algn="l" defTabSz="622300">
            <a:lnSpc>
              <a:spcPct val="90000"/>
            </a:lnSpc>
            <a:spcBef>
              <a:spcPct val="0"/>
            </a:spcBef>
            <a:spcAft>
              <a:spcPct val="35000"/>
            </a:spcAft>
            <a:buNone/>
          </a:pPr>
          <a:endParaRPr lang="en-IN" sz="1400" kern="1200" dirty="0"/>
        </a:p>
      </dsp:txBody>
      <dsp:txXfrm>
        <a:off x="128511" y="117342"/>
        <a:ext cx="7913120" cy="212650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31FD32-30BC-408E-9D0A-86218AA87076}" type="datetimeFigureOut">
              <a:rPr lang="en-IN" smtClean="0"/>
              <a:t>20-04-2021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DBD3D3-2D40-41F0-9697-521008AA4DD5}" type="slidenum">
              <a:rPr lang="en-IN" smtClean="0"/>
              <a:t>‹#›</a:t>
            </a:fld>
            <a:endParaRPr lang="en-IN"/>
          </a:p>
        </p:txBody>
      </p:sp>
    </p:spTree>
    <p:extLst>
      <p:ext uri="{BB962C8B-B14F-4D97-AF65-F5344CB8AC3E}">
        <p14:creationId xmlns:p14="http://schemas.microsoft.com/office/powerpoint/2010/main" val="3648566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A241B-B87A-45FA-9A80-7DBDD72DF5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BFFD858-2192-4607-B1F2-CAA6400F27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762A17-9ECD-4C26-BBF2-D80CD007104A}"/>
              </a:ext>
            </a:extLst>
          </p:cNvPr>
          <p:cNvSpPr>
            <a:spLocks noGrp="1"/>
          </p:cNvSpPr>
          <p:nvPr>
            <p:ph type="dt" sz="half" idx="10"/>
          </p:nvPr>
        </p:nvSpPr>
        <p:spPr/>
        <p:txBody>
          <a:bodyPr/>
          <a:lstStyle/>
          <a:p>
            <a:fld id="{8F402877-2E18-4EF5-9D05-833D064EB45E}" type="datetimeFigureOut">
              <a:rPr lang="en-IN" smtClean="0"/>
              <a:t>20-04-2021</a:t>
            </a:fld>
            <a:endParaRPr lang="en-IN"/>
          </a:p>
        </p:txBody>
      </p:sp>
      <p:sp>
        <p:nvSpPr>
          <p:cNvPr id="5" name="Footer Placeholder 4">
            <a:extLst>
              <a:ext uri="{FF2B5EF4-FFF2-40B4-BE49-F238E27FC236}">
                <a16:creationId xmlns:a16="http://schemas.microsoft.com/office/drawing/2014/main" id="{972F82EE-E278-41C0-9387-A862A56132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301557-4243-4BAE-97AC-9656439CF4AB}"/>
              </a:ext>
            </a:extLst>
          </p:cNvPr>
          <p:cNvSpPr>
            <a:spLocks noGrp="1"/>
          </p:cNvSpPr>
          <p:nvPr>
            <p:ph type="sldNum" sz="quarter" idx="12"/>
          </p:nvPr>
        </p:nvSpPr>
        <p:spPr/>
        <p:txBody>
          <a:bodyPr/>
          <a:lstStyle/>
          <a:p>
            <a:fld id="{095993BD-E56C-4ECC-86E0-14EBE2426122}" type="slidenum">
              <a:rPr lang="en-IN" smtClean="0"/>
              <a:t>‹#›</a:t>
            </a:fld>
            <a:endParaRPr lang="en-IN"/>
          </a:p>
        </p:txBody>
      </p:sp>
    </p:spTree>
    <p:extLst>
      <p:ext uri="{BB962C8B-B14F-4D97-AF65-F5344CB8AC3E}">
        <p14:creationId xmlns:p14="http://schemas.microsoft.com/office/powerpoint/2010/main" val="1025694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E7112-89A6-4ABD-A610-B7E04FEA28C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A557A5-E50C-41CF-84E2-ECCDBCA4A3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30FABF-1C0A-42E9-BDBB-085779873DEF}"/>
              </a:ext>
            </a:extLst>
          </p:cNvPr>
          <p:cNvSpPr>
            <a:spLocks noGrp="1"/>
          </p:cNvSpPr>
          <p:nvPr>
            <p:ph type="dt" sz="half" idx="10"/>
          </p:nvPr>
        </p:nvSpPr>
        <p:spPr/>
        <p:txBody>
          <a:bodyPr/>
          <a:lstStyle/>
          <a:p>
            <a:fld id="{8F402877-2E18-4EF5-9D05-833D064EB45E}" type="datetimeFigureOut">
              <a:rPr lang="en-IN" smtClean="0"/>
              <a:t>20-04-2021</a:t>
            </a:fld>
            <a:endParaRPr lang="en-IN"/>
          </a:p>
        </p:txBody>
      </p:sp>
      <p:sp>
        <p:nvSpPr>
          <p:cNvPr id="5" name="Footer Placeholder 4">
            <a:extLst>
              <a:ext uri="{FF2B5EF4-FFF2-40B4-BE49-F238E27FC236}">
                <a16:creationId xmlns:a16="http://schemas.microsoft.com/office/drawing/2014/main" id="{0BA76101-6B45-4C92-A4F3-C3033915A6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315B49-FE0F-4FBF-8EE2-6AE69BC2C915}"/>
              </a:ext>
            </a:extLst>
          </p:cNvPr>
          <p:cNvSpPr>
            <a:spLocks noGrp="1"/>
          </p:cNvSpPr>
          <p:nvPr>
            <p:ph type="sldNum" sz="quarter" idx="12"/>
          </p:nvPr>
        </p:nvSpPr>
        <p:spPr/>
        <p:txBody>
          <a:bodyPr/>
          <a:lstStyle/>
          <a:p>
            <a:fld id="{095993BD-E56C-4ECC-86E0-14EBE2426122}" type="slidenum">
              <a:rPr lang="en-IN" smtClean="0"/>
              <a:t>‹#›</a:t>
            </a:fld>
            <a:endParaRPr lang="en-IN"/>
          </a:p>
        </p:txBody>
      </p:sp>
    </p:spTree>
    <p:extLst>
      <p:ext uri="{BB962C8B-B14F-4D97-AF65-F5344CB8AC3E}">
        <p14:creationId xmlns:p14="http://schemas.microsoft.com/office/powerpoint/2010/main" val="2069106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F58F95-1D1C-4753-8F68-FFC49156D5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87A8EC-70A0-4AD4-81C5-ED4DF0D3A7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D092A7-EF33-4698-B453-00502579D4A9}"/>
              </a:ext>
            </a:extLst>
          </p:cNvPr>
          <p:cNvSpPr>
            <a:spLocks noGrp="1"/>
          </p:cNvSpPr>
          <p:nvPr>
            <p:ph type="dt" sz="half" idx="10"/>
          </p:nvPr>
        </p:nvSpPr>
        <p:spPr/>
        <p:txBody>
          <a:bodyPr/>
          <a:lstStyle/>
          <a:p>
            <a:fld id="{8F402877-2E18-4EF5-9D05-833D064EB45E}" type="datetimeFigureOut">
              <a:rPr lang="en-IN" smtClean="0"/>
              <a:t>20-04-2021</a:t>
            </a:fld>
            <a:endParaRPr lang="en-IN"/>
          </a:p>
        </p:txBody>
      </p:sp>
      <p:sp>
        <p:nvSpPr>
          <p:cNvPr id="5" name="Footer Placeholder 4">
            <a:extLst>
              <a:ext uri="{FF2B5EF4-FFF2-40B4-BE49-F238E27FC236}">
                <a16:creationId xmlns:a16="http://schemas.microsoft.com/office/drawing/2014/main" id="{91B9C69F-7A66-44DF-9BAC-73B69137F0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C8B62C-4FE9-483B-8BC5-1F02EF8675E8}"/>
              </a:ext>
            </a:extLst>
          </p:cNvPr>
          <p:cNvSpPr>
            <a:spLocks noGrp="1"/>
          </p:cNvSpPr>
          <p:nvPr>
            <p:ph type="sldNum" sz="quarter" idx="12"/>
          </p:nvPr>
        </p:nvSpPr>
        <p:spPr/>
        <p:txBody>
          <a:bodyPr/>
          <a:lstStyle/>
          <a:p>
            <a:fld id="{095993BD-E56C-4ECC-86E0-14EBE2426122}" type="slidenum">
              <a:rPr lang="en-IN" smtClean="0"/>
              <a:t>‹#›</a:t>
            </a:fld>
            <a:endParaRPr lang="en-IN"/>
          </a:p>
        </p:txBody>
      </p:sp>
    </p:spTree>
    <p:extLst>
      <p:ext uri="{BB962C8B-B14F-4D97-AF65-F5344CB8AC3E}">
        <p14:creationId xmlns:p14="http://schemas.microsoft.com/office/powerpoint/2010/main" val="3620842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8DEE2-8A9F-4ADD-B13A-022939B8BA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AD9CB6-DCAA-47F8-AC65-B7068558DC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CC0D92-8F36-43DD-AAC3-29C19F7FBD01}"/>
              </a:ext>
            </a:extLst>
          </p:cNvPr>
          <p:cNvSpPr>
            <a:spLocks noGrp="1"/>
          </p:cNvSpPr>
          <p:nvPr>
            <p:ph type="dt" sz="half" idx="10"/>
          </p:nvPr>
        </p:nvSpPr>
        <p:spPr/>
        <p:txBody>
          <a:bodyPr/>
          <a:lstStyle/>
          <a:p>
            <a:fld id="{8F402877-2E18-4EF5-9D05-833D064EB45E}" type="datetimeFigureOut">
              <a:rPr lang="en-IN" smtClean="0"/>
              <a:t>20-04-2021</a:t>
            </a:fld>
            <a:endParaRPr lang="en-IN"/>
          </a:p>
        </p:txBody>
      </p:sp>
      <p:sp>
        <p:nvSpPr>
          <p:cNvPr id="5" name="Footer Placeholder 4">
            <a:extLst>
              <a:ext uri="{FF2B5EF4-FFF2-40B4-BE49-F238E27FC236}">
                <a16:creationId xmlns:a16="http://schemas.microsoft.com/office/drawing/2014/main" id="{A8513FA0-5689-476A-A96F-715ABFFC54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EBE4F5-2161-431A-A198-C47CE63F24DF}"/>
              </a:ext>
            </a:extLst>
          </p:cNvPr>
          <p:cNvSpPr>
            <a:spLocks noGrp="1"/>
          </p:cNvSpPr>
          <p:nvPr>
            <p:ph type="sldNum" sz="quarter" idx="12"/>
          </p:nvPr>
        </p:nvSpPr>
        <p:spPr/>
        <p:txBody>
          <a:bodyPr/>
          <a:lstStyle/>
          <a:p>
            <a:fld id="{095993BD-E56C-4ECC-86E0-14EBE2426122}" type="slidenum">
              <a:rPr lang="en-IN" smtClean="0"/>
              <a:t>‹#›</a:t>
            </a:fld>
            <a:endParaRPr lang="en-IN"/>
          </a:p>
        </p:txBody>
      </p:sp>
    </p:spTree>
    <p:extLst>
      <p:ext uri="{BB962C8B-B14F-4D97-AF65-F5344CB8AC3E}">
        <p14:creationId xmlns:p14="http://schemas.microsoft.com/office/powerpoint/2010/main" val="918721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1CC60-4901-46C5-8640-38F029F692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6B81EBA-5A41-4484-BB8D-BE00AC4780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C7FB73-E42F-4B5E-9867-BA0E73652E63}"/>
              </a:ext>
            </a:extLst>
          </p:cNvPr>
          <p:cNvSpPr>
            <a:spLocks noGrp="1"/>
          </p:cNvSpPr>
          <p:nvPr>
            <p:ph type="dt" sz="half" idx="10"/>
          </p:nvPr>
        </p:nvSpPr>
        <p:spPr/>
        <p:txBody>
          <a:bodyPr/>
          <a:lstStyle/>
          <a:p>
            <a:fld id="{8F402877-2E18-4EF5-9D05-833D064EB45E}" type="datetimeFigureOut">
              <a:rPr lang="en-IN" smtClean="0"/>
              <a:t>20-04-2021</a:t>
            </a:fld>
            <a:endParaRPr lang="en-IN"/>
          </a:p>
        </p:txBody>
      </p:sp>
      <p:sp>
        <p:nvSpPr>
          <p:cNvPr id="5" name="Footer Placeholder 4">
            <a:extLst>
              <a:ext uri="{FF2B5EF4-FFF2-40B4-BE49-F238E27FC236}">
                <a16:creationId xmlns:a16="http://schemas.microsoft.com/office/drawing/2014/main" id="{1FFDBC43-53E0-406B-A6FF-D2CCCAB1AC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B6CD48-6012-49F0-9BB5-29277575AC4E}"/>
              </a:ext>
            </a:extLst>
          </p:cNvPr>
          <p:cNvSpPr>
            <a:spLocks noGrp="1"/>
          </p:cNvSpPr>
          <p:nvPr>
            <p:ph type="sldNum" sz="quarter" idx="12"/>
          </p:nvPr>
        </p:nvSpPr>
        <p:spPr/>
        <p:txBody>
          <a:bodyPr/>
          <a:lstStyle/>
          <a:p>
            <a:fld id="{095993BD-E56C-4ECC-86E0-14EBE2426122}" type="slidenum">
              <a:rPr lang="en-IN" smtClean="0"/>
              <a:t>‹#›</a:t>
            </a:fld>
            <a:endParaRPr lang="en-IN"/>
          </a:p>
        </p:txBody>
      </p:sp>
    </p:spTree>
    <p:extLst>
      <p:ext uri="{BB962C8B-B14F-4D97-AF65-F5344CB8AC3E}">
        <p14:creationId xmlns:p14="http://schemas.microsoft.com/office/powerpoint/2010/main" val="2142707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6DBD4-4FFA-4B70-BB15-55AE5B3367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34D3C9-805A-4ED2-AE65-D161CC62E8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730B98-AF49-4632-AB4E-ADD9B198F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602FA0-7670-4981-919B-D4AF2509E8D8}"/>
              </a:ext>
            </a:extLst>
          </p:cNvPr>
          <p:cNvSpPr>
            <a:spLocks noGrp="1"/>
          </p:cNvSpPr>
          <p:nvPr>
            <p:ph type="dt" sz="half" idx="10"/>
          </p:nvPr>
        </p:nvSpPr>
        <p:spPr/>
        <p:txBody>
          <a:bodyPr/>
          <a:lstStyle/>
          <a:p>
            <a:fld id="{8F402877-2E18-4EF5-9D05-833D064EB45E}" type="datetimeFigureOut">
              <a:rPr lang="en-IN" smtClean="0"/>
              <a:t>20-04-2021</a:t>
            </a:fld>
            <a:endParaRPr lang="en-IN"/>
          </a:p>
        </p:txBody>
      </p:sp>
      <p:sp>
        <p:nvSpPr>
          <p:cNvPr id="6" name="Footer Placeholder 5">
            <a:extLst>
              <a:ext uri="{FF2B5EF4-FFF2-40B4-BE49-F238E27FC236}">
                <a16:creationId xmlns:a16="http://schemas.microsoft.com/office/drawing/2014/main" id="{8AAC3E85-B53E-4A9B-8B6A-C7945433DB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59640F-664D-48F2-99FA-02A9C938EBB2}"/>
              </a:ext>
            </a:extLst>
          </p:cNvPr>
          <p:cNvSpPr>
            <a:spLocks noGrp="1"/>
          </p:cNvSpPr>
          <p:nvPr>
            <p:ph type="sldNum" sz="quarter" idx="12"/>
          </p:nvPr>
        </p:nvSpPr>
        <p:spPr/>
        <p:txBody>
          <a:bodyPr/>
          <a:lstStyle/>
          <a:p>
            <a:fld id="{095993BD-E56C-4ECC-86E0-14EBE2426122}" type="slidenum">
              <a:rPr lang="en-IN" smtClean="0"/>
              <a:t>‹#›</a:t>
            </a:fld>
            <a:endParaRPr lang="en-IN"/>
          </a:p>
        </p:txBody>
      </p:sp>
    </p:spTree>
    <p:extLst>
      <p:ext uri="{BB962C8B-B14F-4D97-AF65-F5344CB8AC3E}">
        <p14:creationId xmlns:p14="http://schemas.microsoft.com/office/powerpoint/2010/main" val="1567001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FBC5B-52C1-4D16-9F6E-BE02CD7D72C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3C6B6B-B4CB-462A-8BDC-CCF9E78D47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E00670-3E75-4963-BBA8-9D4F85D252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47E00D4-5EE0-4A9A-8AB9-2706AD0AD1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21C013-EA53-4EB5-8C13-30B714B9A0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A8D3831-FE6F-4389-AFF5-AE02447F94C5}"/>
              </a:ext>
            </a:extLst>
          </p:cNvPr>
          <p:cNvSpPr>
            <a:spLocks noGrp="1"/>
          </p:cNvSpPr>
          <p:nvPr>
            <p:ph type="dt" sz="half" idx="10"/>
          </p:nvPr>
        </p:nvSpPr>
        <p:spPr/>
        <p:txBody>
          <a:bodyPr/>
          <a:lstStyle/>
          <a:p>
            <a:fld id="{8F402877-2E18-4EF5-9D05-833D064EB45E}" type="datetimeFigureOut">
              <a:rPr lang="en-IN" smtClean="0"/>
              <a:t>20-04-2021</a:t>
            </a:fld>
            <a:endParaRPr lang="en-IN"/>
          </a:p>
        </p:txBody>
      </p:sp>
      <p:sp>
        <p:nvSpPr>
          <p:cNvPr id="8" name="Footer Placeholder 7">
            <a:extLst>
              <a:ext uri="{FF2B5EF4-FFF2-40B4-BE49-F238E27FC236}">
                <a16:creationId xmlns:a16="http://schemas.microsoft.com/office/drawing/2014/main" id="{8F613B83-373F-4D1E-99E9-BFFC1E13F7D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14201F1-5FEA-493D-A5E5-A13D5A72A702}"/>
              </a:ext>
            </a:extLst>
          </p:cNvPr>
          <p:cNvSpPr>
            <a:spLocks noGrp="1"/>
          </p:cNvSpPr>
          <p:nvPr>
            <p:ph type="sldNum" sz="quarter" idx="12"/>
          </p:nvPr>
        </p:nvSpPr>
        <p:spPr/>
        <p:txBody>
          <a:bodyPr/>
          <a:lstStyle/>
          <a:p>
            <a:fld id="{095993BD-E56C-4ECC-86E0-14EBE2426122}" type="slidenum">
              <a:rPr lang="en-IN" smtClean="0"/>
              <a:t>‹#›</a:t>
            </a:fld>
            <a:endParaRPr lang="en-IN"/>
          </a:p>
        </p:txBody>
      </p:sp>
    </p:spTree>
    <p:extLst>
      <p:ext uri="{BB962C8B-B14F-4D97-AF65-F5344CB8AC3E}">
        <p14:creationId xmlns:p14="http://schemas.microsoft.com/office/powerpoint/2010/main" val="4104089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72559-0C83-4FEE-92A7-244BE630106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72DFB57-F310-4DEF-90CA-346447C8B381}"/>
              </a:ext>
            </a:extLst>
          </p:cNvPr>
          <p:cNvSpPr>
            <a:spLocks noGrp="1"/>
          </p:cNvSpPr>
          <p:nvPr>
            <p:ph type="dt" sz="half" idx="10"/>
          </p:nvPr>
        </p:nvSpPr>
        <p:spPr/>
        <p:txBody>
          <a:bodyPr/>
          <a:lstStyle/>
          <a:p>
            <a:fld id="{8F402877-2E18-4EF5-9D05-833D064EB45E}" type="datetimeFigureOut">
              <a:rPr lang="en-IN" smtClean="0"/>
              <a:t>20-04-2021</a:t>
            </a:fld>
            <a:endParaRPr lang="en-IN"/>
          </a:p>
        </p:txBody>
      </p:sp>
      <p:sp>
        <p:nvSpPr>
          <p:cNvPr id="4" name="Footer Placeholder 3">
            <a:extLst>
              <a:ext uri="{FF2B5EF4-FFF2-40B4-BE49-F238E27FC236}">
                <a16:creationId xmlns:a16="http://schemas.microsoft.com/office/drawing/2014/main" id="{C20793B0-2DFA-4BCC-948E-0A6F1CFD83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C61D25A-4559-424A-95D8-D94C6FBB855F}"/>
              </a:ext>
            </a:extLst>
          </p:cNvPr>
          <p:cNvSpPr>
            <a:spLocks noGrp="1"/>
          </p:cNvSpPr>
          <p:nvPr>
            <p:ph type="sldNum" sz="quarter" idx="12"/>
          </p:nvPr>
        </p:nvSpPr>
        <p:spPr/>
        <p:txBody>
          <a:bodyPr/>
          <a:lstStyle/>
          <a:p>
            <a:fld id="{095993BD-E56C-4ECC-86E0-14EBE2426122}" type="slidenum">
              <a:rPr lang="en-IN" smtClean="0"/>
              <a:t>‹#›</a:t>
            </a:fld>
            <a:endParaRPr lang="en-IN"/>
          </a:p>
        </p:txBody>
      </p:sp>
    </p:spTree>
    <p:extLst>
      <p:ext uri="{BB962C8B-B14F-4D97-AF65-F5344CB8AC3E}">
        <p14:creationId xmlns:p14="http://schemas.microsoft.com/office/powerpoint/2010/main" val="643514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E9496-41F2-4C9C-BFB6-463407379B2E}"/>
              </a:ext>
            </a:extLst>
          </p:cNvPr>
          <p:cNvSpPr>
            <a:spLocks noGrp="1"/>
          </p:cNvSpPr>
          <p:nvPr>
            <p:ph type="dt" sz="half" idx="10"/>
          </p:nvPr>
        </p:nvSpPr>
        <p:spPr/>
        <p:txBody>
          <a:bodyPr/>
          <a:lstStyle/>
          <a:p>
            <a:fld id="{8F402877-2E18-4EF5-9D05-833D064EB45E}" type="datetimeFigureOut">
              <a:rPr lang="en-IN" smtClean="0"/>
              <a:t>20-04-2021</a:t>
            </a:fld>
            <a:endParaRPr lang="en-IN"/>
          </a:p>
        </p:txBody>
      </p:sp>
      <p:sp>
        <p:nvSpPr>
          <p:cNvPr id="3" name="Footer Placeholder 2">
            <a:extLst>
              <a:ext uri="{FF2B5EF4-FFF2-40B4-BE49-F238E27FC236}">
                <a16:creationId xmlns:a16="http://schemas.microsoft.com/office/drawing/2014/main" id="{867ECBD6-DD86-4AF9-8353-2B462D3EB00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266EBED-D6FD-4C89-9700-BD03764E31F3}"/>
              </a:ext>
            </a:extLst>
          </p:cNvPr>
          <p:cNvSpPr>
            <a:spLocks noGrp="1"/>
          </p:cNvSpPr>
          <p:nvPr>
            <p:ph type="sldNum" sz="quarter" idx="12"/>
          </p:nvPr>
        </p:nvSpPr>
        <p:spPr/>
        <p:txBody>
          <a:bodyPr/>
          <a:lstStyle/>
          <a:p>
            <a:fld id="{095993BD-E56C-4ECC-86E0-14EBE2426122}" type="slidenum">
              <a:rPr lang="en-IN" smtClean="0"/>
              <a:t>‹#›</a:t>
            </a:fld>
            <a:endParaRPr lang="en-IN"/>
          </a:p>
        </p:txBody>
      </p:sp>
    </p:spTree>
    <p:extLst>
      <p:ext uri="{BB962C8B-B14F-4D97-AF65-F5344CB8AC3E}">
        <p14:creationId xmlns:p14="http://schemas.microsoft.com/office/powerpoint/2010/main" val="3256773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82BCF-A9D9-4E4B-ADF3-364A7F7F2F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D14237D-12BB-45AC-8F47-4B8DB3324F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82755ED-8B52-4B2E-8624-89BA1C2E9D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96E476-49B1-4144-A792-665D62AD81D9}"/>
              </a:ext>
            </a:extLst>
          </p:cNvPr>
          <p:cNvSpPr>
            <a:spLocks noGrp="1"/>
          </p:cNvSpPr>
          <p:nvPr>
            <p:ph type="dt" sz="half" idx="10"/>
          </p:nvPr>
        </p:nvSpPr>
        <p:spPr/>
        <p:txBody>
          <a:bodyPr/>
          <a:lstStyle/>
          <a:p>
            <a:fld id="{8F402877-2E18-4EF5-9D05-833D064EB45E}" type="datetimeFigureOut">
              <a:rPr lang="en-IN" smtClean="0"/>
              <a:t>20-04-2021</a:t>
            </a:fld>
            <a:endParaRPr lang="en-IN"/>
          </a:p>
        </p:txBody>
      </p:sp>
      <p:sp>
        <p:nvSpPr>
          <p:cNvPr id="6" name="Footer Placeholder 5">
            <a:extLst>
              <a:ext uri="{FF2B5EF4-FFF2-40B4-BE49-F238E27FC236}">
                <a16:creationId xmlns:a16="http://schemas.microsoft.com/office/drawing/2014/main" id="{FF6EF549-37B0-4B69-8385-A2426D68CF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85F100-F334-47A0-95DA-131BBA022DDE}"/>
              </a:ext>
            </a:extLst>
          </p:cNvPr>
          <p:cNvSpPr>
            <a:spLocks noGrp="1"/>
          </p:cNvSpPr>
          <p:nvPr>
            <p:ph type="sldNum" sz="quarter" idx="12"/>
          </p:nvPr>
        </p:nvSpPr>
        <p:spPr/>
        <p:txBody>
          <a:bodyPr/>
          <a:lstStyle/>
          <a:p>
            <a:fld id="{095993BD-E56C-4ECC-86E0-14EBE2426122}" type="slidenum">
              <a:rPr lang="en-IN" smtClean="0"/>
              <a:t>‹#›</a:t>
            </a:fld>
            <a:endParaRPr lang="en-IN"/>
          </a:p>
        </p:txBody>
      </p:sp>
    </p:spTree>
    <p:extLst>
      <p:ext uri="{BB962C8B-B14F-4D97-AF65-F5344CB8AC3E}">
        <p14:creationId xmlns:p14="http://schemas.microsoft.com/office/powerpoint/2010/main" val="952501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59FAF-EA4D-46DF-A28B-8D8BBFC9DD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EA20994-040F-4699-A789-30E89B8DB8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D208E66-C9B3-49E6-B64C-9D1A2F07FC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535B89-A2BE-495D-852E-82ED5AE65D48}"/>
              </a:ext>
            </a:extLst>
          </p:cNvPr>
          <p:cNvSpPr>
            <a:spLocks noGrp="1"/>
          </p:cNvSpPr>
          <p:nvPr>
            <p:ph type="dt" sz="half" idx="10"/>
          </p:nvPr>
        </p:nvSpPr>
        <p:spPr/>
        <p:txBody>
          <a:bodyPr/>
          <a:lstStyle/>
          <a:p>
            <a:fld id="{8F402877-2E18-4EF5-9D05-833D064EB45E}" type="datetimeFigureOut">
              <a:rPr lang="en-IN" smtClean="0"/>
              <a:t>20-04-2021</a:t>
            </a:fld>
            <a:endParaRPr lang="en-IN"/>
          </a:p>
        </p:txBody>
      </p:sp>
      <p:sp>
        <p:nvSpPr>
          <p:cNvPr id="6" name="Footer Placeholder 5">
            <a:extLst>
              <a:ext uri="{FF2B5EF4-FFF2-40B4-BE49-F238E27FC236}">
                <a16:creationId xmlns:a16="http://schemas.microsoft.com/office/drawing/2014/main" id="{BCDAA782-7547-442B-8ED0-0E112383A3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C74DAD-86FE-4021-842A-4522C313BACB}"/>
              </a:ext>
            </a:extLst>
          </p:cNvPr>
          <p:cNvSpPr>
            <a:spLocks noGrp="1"/>
          </p:cNvSpPr>
          <p:nvPr>
            <p:ph type="sldNum" sz="quarter" idx="12"/>
          </p:nvPr>
        </p:nvSpPr>
        <p:spPr/>
        <p:txBody>
          <a:bodyPr/>
          <a:lstStyle/>
          <a:p>
            <a:fld id="{095993BD-E56C-4ECC-86E0-14EBE2426122}" type="slidenum">
              <a:rPr lang="en-IN" smtClean="0"/>
              <a:t>‹#›</a:t>
            </a:fld>
            <a:endParaRPr lang="en-IN"/>
          </a:p>
        </p:txBody>
      </p:sp>
    </p:spTree>
    <p:extLst>
      <p:ext uri="{BB962C8B-B14F-4D97-AF65-F5344CB8AC3E}">
        <p14:creationId xmlns:p14="http://schemas.microsoft.com/office/powerpoint/2010/main" val="2912203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C75E45-F197-4DD2-858F-ACFD27DF9D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CF8AB6-678C-42E2-8BE9-145EF8EAB5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21A6A7-0592-4549-A7DF-044A8D9B13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02877-2E18-4EF5-9D05-833D064EB45E}" type="datetimeFigureOut">
              <a:rPr lang="en-IN" smtClean="0"/>
              <a:t>20-04-2021</a:t>
            </a:fld>
            <a:endParaRPr lang="en-IN"/>
          </a:p>
        </p:txBody>
      </p:sp>
      <p:sp>
        <p:nvSpPr>
          <p:cNvPr id="5" name="Footer Placeholder 4">
            <a:extLst>
              <a:ext uri="{FF2B5EF4-FFF2-40B4-BE49-F238E27FC236}">
                <a16:creationId xmlns:a16="http://schemas.microsoft.com/office/drawing/2014/main" id="{3262F872-CF45-44AF-AE9D-C7AAB2CA0B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71B1672-3985-448A-8191-DDFAB5F54F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5993BD-E56C-4ECC-86E0-14EBE2426122}" type="slidenum">
              <a:rPr lang="en-IN" smtClean="0"/>
              <a:t>‹#›</a:t>
            </a:fld>
            <a:endParaRPr lang="en-IN"/>
          </a:p>
        </p:txBody>
      </p:sp>
    </p:spTree>
    <p:extLst>
      <p:ext uri="{BB962C8B-B14F-4D97-AF65-F5344CB8AC3E}">
        <p14:creationId xmlns:p14="http://schemas.microsoft.com/office/powerpoint/2010/main" val="3069952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78A0A-5827-4F6A-9681-352F01C9C567}"/>
              </a:ext>
            </a:extLst>
          </p:cNvPr>
          <p:cNvSpPr>
            <a:spLocks noGrp="1"/>
          </p:cNvSpPr>
          <p:nvPr>
            <p:ph type="ctrTitle"/>
          </p:nvPr>
        </p:nvSpPr>
        <p:spPr>
          <a:xfrm>
            <a:off x="1524000" y="1122363"/>
            <a:ext cx="9144000" cy="600420"/>
          </a:xfrm>
        </p:spPr>
        <p:txBody>
          <a:bodyPr>
            <a:normAutofit/>
          </a:bodyPr>
          <a:lstStyle/>
          <a:p>
            <a:r>
              <a:rPr lang="en-IN" sz="3600" dirty="0">
                <a:solidFill>
                  <a:schemeClr val="accent1"/>
                </a:solidFill>
                <a:latin typeface="Bahnschrift SemiBold" panose="020B0502040204020203" pitchFamily="34" charset="0"/>
              </a:rPr>
              <a:t>INFORMATION ENCODING STANDARDS-02</a:t>
            </a:r>
          </a:p>
        </p:txBody>
      </p:sp>
      <p:sp>
        <p:nvSpPr>
          <p:cNvPr id="3" name="Subtitle 2">
            <a:extLst>
              <a:ext uri="{FF2B5EF4-FFF2-40B4-BE49-F238E27FC236}">
                <a16:creationId xmlns:a16="http://schemas.microsoft.com/office/drawing/2014/main" id="{28483A0E-1821-40C9-BC83-339D1FDC0D31}"/>
              </a:ext>
            </a:extLst>
          </p:cNvPr>
          <p:cNvSpPr>
            <a:spLocks noGrp="1"/>
          </p:cNvSpPr>
          <p:nvPr>
            <p:ph type="subTitle" idx="1"/>
          </p:nvPr>
        </p:nvSpPr>
        <p:spPr>
          <a:xfrm>
            <a:off x="1524000" y="1773238"/>
            <a:ext cx="9144000" cy="600420"/>
          </a:xfrm>
        </p:spPr>
        <p:txBody>
          <a:bodyPr/>
          <a:lstStyle/>
          <a:p>
            <a:r>
              <a:rPr lang="en-IN" b="1" dirty="0">
                <a:solidFill>
                  <a:schemeClr val="accent1"/>
                </a:solidFill>
              </a:rPr>
              <a:t>BDAT-1001</a:t>
            </a:r>
          </a:p>
          <a:p>
            <a:endParaRPr lang="en-IN" dirty="0"/>
          </a:p>
        </p:txBody>
      </p:sp>
      <p:sp>
        <p:nvSpPr>
          <p:cNvPr id="4" name="TextBox 3">
            <a:extLst>
              <a:ext uri="{FF2B5EF4-FFF2-40B4-BE49-F238E27FC236}">
                <a16:creationId xmlns:a16="http://schemas.microsoft.com/office/drawing/2014/main" id="{122C918D-5E3B-4FAB-9560-AF40466B8239}"/>
              </a:ext>
            </a:extLst>
          </p:cNvPr>
          <p:cNvSpPr txBox="1"/>
          <p:nvPr/>
        </p:nvSpPr>
        <p:spPr>
          <a:xfrm>
            <a:off x="8097078" y="5247861"/>
            <a:ext cx="3477490" cy="923330"/>
          </a:xfrm>
          <a:prstGeom prst="rect">
            <a:avLst/>
          </a:prstGeom>
          <a:noFill/>
        </p:spPr>
        <p:txBody>
          <a:bodyPr wrap="none" rtlCol="0">
            <a:spAutoFit/>
          </a:bodyPr>
          <a:lstStyle/>
          <a:p>
            <a:r>
              <a:rPr lang="en-IN" b="1" dirty="0">
                <a:solidFill>
                  <a:schemeClr val="accent1"/>
                </a:solidFill>
              </a:rPr>
              <a:t>Submitted By: MADHURI SHARMA</a:t>
            </a:r>
          </a:p>
          <a:p>
            <a:r>
              <a:rPr lang="en-IN" b="1" dirty="0">
                <a:solidFill>
                  <a:schemeClr val="accent1"/>
                </a:solidFill>
              </a:rPr>
              <a:t>Student ID: 200460001</a:t>
            </a:r>
          </a:p>
          <a:p>
            <a:r>
              <a:rPr lang="en-IN" b="1" dirty="0">
                <a:solidFill>
                  <a:schemeClr val="accent1"/>
                </a:solidFill>
              </a:rPr>
              <a:t>Time-Table : B</a:t>
            </a:r>
          </a:p>
        </p:txBody>
      </p:sp>
      <p:sp>
        <p:nvSpPr>
          <p:cNvPr id="5" name="TextBox 4">
            <a:extLst>
              <a:ext uri="{FF2B5EF4-FFF2-40B4-BE49-F238E27FC236}">
                <a16:creationId xmlns:a16="http://schemas.microsoft.com/office/drawing/2014/main" id="{323A67F7-BCE3-4EA4-9FB9-1C5E1488B27A}"/>
              </a:ext>
            </a:extLst>
          </p:cNvPr>
          <p:cNvSpPr txBox="1"/>
          <p:nvPr/>
        </p:nvSpPr>
        <p:spPr>
          <a:xfrm>
            <a:off x="4654932" y="2975218"/>
            <a:ext cx="2946256" cy="369332"/>
          </a:xfrm>
          <a:prstGeom prst="rect">
            <a:avLst/>
          </a:prstGeom>
          <a:noFill/>
        </p:spPr>
        <p:txBody>
          <a:bodyPr wrap="none" rtlCol="0">
            <a:spAutoFit/>
          </a:bodyPr>
          <a:lstStyle/>
          <a:p>
            <a:r>
              <a:rPr lang="en-IN" b="1" dirty="0">
                <a:solidFill>
                  <a:schemeClr val="accent1"/>
                </a:solidFill>
                <a:latin typeface="Arial" panose="020B0604020202020204" pitchFamily="34" charset="0"/>
                <a:cs typeface="Arial" panose="020B0604020202020204" pitchFamily="34" charset="0"/>
              </a:rPr>
              <a:t>FINAL PROJECT  PART-2</a:t>
            </a:r>
          </a:p>
        </p:txBody>
      </p:sp>
      <p:sp>
        <p:nvSpPr>
          <p:cNvPr id="6" name="TextBox 5">
            <a:extLst>
              <a:ext uri="{FF2B5EF4-FFF2-40B4-BE49-F238E27FC236}">
                <a16:creationId xmlns:a16="http://schemas.microsoft.com/office/drawing/2014/main" id="{F9928323-D143-4B5E-9B0E-313EE4D68E9C}"/>
              </a:ext>
            </a:extLst>
          </p:cNvPr>
          <p:cNvSpPr txBox="1"/>
          <p:nvPr/>
        </p:nvSpPr>
        <p:spPr>
          <a:xfrm>
            <a:off x="4055164" y="3946110"/>
            <a:ext cx="6096000" cy="400110"/>
          </a:xfrm>
          <a:prstGeom prst="rect">
            <a:avLst/>
          </a:prstGeom>
          <a:noFill/>
        </p:spPr>
        <p:txBody>
          <a:bodyPr wrap="square">
            <a:spAutoFit/>
          </a:bodyPr>
          <a:lstStyle/>
          <a:p>
            <a:r>
              <a:rPr lang="en-US" sz="2000" b="1" dirty="0">
                <a:solidFill>
                  <a:schemeClr val="accent1"/>
                </a:solidFill>
              </a:rPr>
              <a:t>Security Technologies Recommendations </a:t>
            </a:r>
            <a:endParaRPr lang="en-IN" sz="2000" b="1" dirty="0">
              <a:solidFill>
                <a:schemeClr val="accent1"/>
              </a:solidFill>
            </a:endParaRPr>
          </a:p>
        </p:txBody>
      </p:sp>
    </p:spTree>
    <p:extLst>
      <p:ext uri="{BB962C8B-B14F-4D97-AF65-F5344CB8AC3E}">
        <p14:creationId xmlns:p14="http://schemas.microsoft.com/office/powerpoint/2010/main" val="493787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AAD5B7B-65BB-470B-9E07-21C4C88AC261}"/>
              </a:ext>
            </a:extLst>
          </p:cNvPr>
          <p:cNvSpPr txBox="1"/>
          <p:nvPr/>
        </p:nvSpPr>
        <p:spPr>
          <a:xfrm>
            <a:off x="864287" y="498471"/>
            <a:ext cx="10241034" cy="707886"/>
          </a:xfrm>
          <a:prstGeom prst="rect">
            <a:avLst/>
          </a:prstGeom>
          <a:noFill/>
        </p:spPr>
        <p:txBody>
          <a:bodyPr wrap="square">
            <a:spAutoFit/>
          </a:bodyPr>
          <a:lstStyle/>
          <a:p>
            <a:r>
              <a:rPr lang="en-US" sz="2000" b="1" dirty="0">
                <a:solidFill>
                  <a:schemeClr val="accent1"/>
                </a:solidFill>
              </a:rPr>
              <a:t>TASK : A company is asking for you to act as a consultant on a project. They have some questions that they hope you can answer: </a:t>
            </a:r>
            <a:endParaRPr lang="en-IN" sz="2000" b="1" dirty="0">
              <a:solidFill>
                <a:schemeClr val="accent1"/>
              </a:solidFill>
            </a:endParaRPr>
          </a:p>
        </p:txBody>
      </p:sp>
      <p:sp>
        <p:nvSpPr>
          <p:cNvPr id="8" name="TextBox 7">
            <a:extLst>
              <a:ext uri="{FF2B5EF4-FFF2-40B4-BE49-F238E27FC236}">
                <a16:creationId xmlns:a16="http://schemas.microsoft.com/office/drawing/2014/main" id="{684DAC51-DD74-4AED-B18B-52779B54FE2A}"/>
              </a:ext>
            </a:extLst>
          </p:cNvPr>
          <p:cNvSpPr txBox="1"/>
          <p:nvPr/>
        </p:nvSpPr>
        <p:spPr>
          <a:xfrm>
            <a:off x="862384" y="1598400"/>
            <a:ext cx="10097163" cy="400110"/>
          </a:xfrm>
          <a:prstGeom prst="rect">
            <a:avLst/>
          </a:prstGeom>
          <a:noFill/>
        </p:spPr>
        <p:txBody>
          <a:bodyPr wrap="square">
            <a:spAutoFit/>
          </a:bodyPr>
          <a:lstStyle/>
          <a:p>
            <a:r>
              <a:rPr lang="en-US" sz="2000" dirty="0"/>
              <a:t>7. How should we store our data in our many locations? </a:t>
            </a:r>
            <a:endParaRPr lang="en-IN" sz="2000" dirty="0"/>
          </a:p>
        </p:txBody>
      </p:sp>
      <p:sp>
        <p:nvSpPr>
          <p:cNvPr id="5" name="TextBox 4">
            <a:extLst>
              <a:ext uri="{FF2B5EF4-FFF2-40B4-BE49-F238E27FC236}">
                <a16:creationId xmlns:a16="http://schemas.microsoft.com/office/drawing/2014/main" id="{D35C3169-A67D-49D5-8276-940218292A2A}"/>
              </a:ext>
            </a:extLst>
          </p:cNvPr>
          <p:cNvSpPr txBox="1"/>
          <p:nvPr/>
        </p:nvSpPr>
        <p:spPr>
          <a:xfrm>
            <a:off x="1094296" y="2613392"/>
            <a:ext cx="9633337" cy="1631216"/>
          </a:xfrm>
          <a:prstGeom prst="rect">
            <a:avLst/>
          </a:prstGeom>
          <a:noFill/>
        </p:spPr>
        <p:txBody>
          <a:bodyPr wrap="square">
            <a:spAutoFit/>
          </a:bodyPr>
          <a:lstStyle/>
          <a:p>
            <a:r>
              <a:rPr lang="en-IN" sz="2000" dirty="0"/>
              <a:t>We can use replicate the data on different servers across multiple locations and we can use RDBMS to access that data whenever we need it .</a:t>
            </a:r>
          </a:p>
          <a:p>
            <a:endParaRPr lang="en-IN" sz="2000" dirty="0"/>
          </a:p>
          <a:p>
            <a:r>
              <a:rPr lang="en-IN" sz="2000" dirty="0"/>
              <a:t> For example- Mirroring and striping characteristics of Oracle database can be used to store data at multiple locations . This gives additional security of data as well as easy access .</a:t>
            </a:r>
          </a:p>
        </p:txBody>
      </p:sp>
    </p:spTree>
    <p:extLst>
      <p:ext uri="{BB962C8B-B14F-4D97-AF65-F5344CB8AC3E}">
        <p14:creationId xmlns:p14="http://schemas.microsoft.com/office/powerpoint/2010/main" val="2674102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AAD5B7B-65BB-470B-9E07-21C4C88AC261}"/>
              </a:ext>
            </a:extLst>
          </p:cNvPr>
          <p:cNvSpPr txBox="1"/>
          <p:nvPr/>
        </p:nvSpPr>
        <p:spPr>
          <a:xfrm>
            <a:off x="728868" y="498471"/>
            <a:ext cx="10376453" cy="646331"/>
          </a:xfrm>
          <a:prstGeom prst="rect">
            <a:avLst/>
          </a:prstGeom>
          <a:noFill/>
        </p:spPr>
        <p:txBody>
          <a:bodyPr wrap="square">
            <a:spAutoFit/>
          </a:bodyPr>
          <a:lstStyle/>
          <a:p>
            <a:r>
              <a:rPr lang="en-US" b="1" dirty="0">
                <a:solidFill>
                  <a:schemeClr val="accent1"/>
                </a:solidFill>
              </a:rPr>
              <a:t>TASK : A company is asking for you to act as a consultant on a project. They have some questions that they hope you can answer: </a:t>
            </a:r>
            <a:endParaRPr lang="en-IN" b="1" dirty="0">
              <a:solidFill>
                <a:schemeClr val="accent1"/>
              </a:solidFill>
            </a:endParaRPr>
          </a:p>
        </p:txBody>
      </p:sp>
      <p:sp>
        <p:nvSpPr>
          <p:cNvPr id="8" name="TextBox 7">
            <a:extLst>
              <a:ext uri="{FF2B5EF4-FFF2-40B4-BE49-F238E27FC236}">
                <a16:creationId xmlns:a16="http://schemas.microsoft.com/office/drawing/2014/main" id="{684DAC51-DD74-4AED-B18B-52779B54FE2A}"/>
              </a:ext>
            </a:extLst>
          </p:cNvPr>
          <p:cNvSpPr txBox="1"/>
          <p:nvPr/>
        </p:nvSpPr>
        <p:spPr>
          <a:xfrm>
            <a:off x="728868" y="1598400"/>
            <a:ext cx="10230680" cy="3693319"/>
          </a:xfrm>
          <a:prstGeom prst="rect">
            <a:avLst/>
          </a:prstGeom>
          <a:noFill/>
        </p:spPr>
        <p:txBody>
          <a:bodyPr wrap="square">
            <a:spAutoFit/>
          </a:bodyPr>
          <a:lstStyle/>
          <a:p>
            <a:r>
              <a:rPr lang="en-US" dirty="0"/>
              <a:t>8. What are the ethical concerns related to the transmission of personal data?</a:t>
            </a:r>
          </a:p>
          <a:p>
            <a:endParaRPr lang="en-US" dirty="0"/>
          </a:p>
          <a:p>
            <a:endParaRPr lang="en-US" dirty="0"/>
          </a:p>
          <a:p>
            <a:r>
              <a:rPr lang="en-US" dirty="0"/>
              <a:t>Personal Data must not be shared with the out sources who don’t have the access to it</a:t>
            </a:r>
          </a:p>
          <a:p>
            <a:endParaRPr lang="en-US" dirty="0"/>
          </a:p>
          <a:p>
            <a:r>
              <a:rPr lang="en-US" dirty="0"/>
              <a:t>Data must not get lost </a:t>
            </a:r>
          </a:p>
          <a:p>
            <a:endParaRPr lang="en-US" dirty="0"/>
          </a:p>
          <a:p>
            <a:r>
              <a:rPr lang="en-US" dirty="0"/>
              <a:t>Privacy must be a key parameter and privacy breach should not be Acceptable </a:t>
            </a:r>
          </a:p>
          <a:p>
            <a:endParaRPr lang="en-US" dirty="0"/>
          </a:p>
          <a:p>
            <a:r>
              <a:rPr lang="en-US" dirty="0"/>
              <a:t>Data should not get leaked out due to security breach or hacking </a:t>
            </a:r>
          </a:p>
          <a:p>
            <a:endParaRPr lang="en-US" dirty="0"/>
          </a:p>
          <a:p>
            <a:r>
              <a:rPr lang="en-US" dirty="0"/>
              <a:t>Data must not be shared to any other parties without having a mutual consent on it.</a:t>
            </a:r>
          </a:p>
          <a:p>
            <a:endParaRPr lang="en-IN" dirty="0"/>
          </a:p>
        </p:txBody>
      </p:sp>
    </p:spTree>
    <p:extLst>
      <p:ext uri="{BB962C8B-B14F-4D97-AF65-F5344CB8AC3E}">
        <p14:creationId xmlns:p14="http://schemas.microsoft.com/office/powerpoint/2010/main" val="3262128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21733B-5CB3-4985-9BCF-56A9EEE78BEB}"/>
              </a:ext>
            </a:extLst>
          </p:cNvPr>
          <p:cNvSpPr txBox="1"/>
          <p:nvPr/>
        </p:nvSpPr>
        <p:spPr>
          <a:xfrm>
            <a:off x="163003" y="122602"/>
            <a:ext cx="10487767" cy="95415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13792" tIns="113792" rIns="113792" bIns="113792" numCol="1" spcCol="1270" anchor="b" anchorCtr="0">
            <a:noAutofit/>
          </a:bodyPr>
          <a:lstStyle/>
          <a:p>
            <a:pPr marL="0" lvl="0" indent="0" algn="l" defTabSz="711200">
              <a:lnSpc>
                <a:spcPct val="90000"/>
              </a:lnSpc>
              <a:spcBef>
                <a:spcPct val="0"/>
              </a:spcBef>
              <a:spcAft>
                <a:spcPct val="35000"/>
              </a:spcAft>
              <a:buNone/>
            </a:pPr>
            <a:endParaRPr lang="en-IN" sz="1600" b="1" kern="1200" dirty="0">
              <a:solidFill>
                <a:schemeClr val="accent1"/>
              </a:solidFill>
            </a:endParaRPr>
          </a:p>
        </p:txBody>
      </p:sp>
      <p:graphicFrame>
        <p:nvGraphicFramePr>
          <p:cNvPr id="6" name="Diagram 5">
            <a:extLst>
              <a:ext uri="{FF2B5EF4-FFF2-40B4-BE49-F238E27FC236}">
                <a16:creationId xmlns:a16="http://schemas.microsoft.com/office/drawing/2014/main" id="{AC97D109-F699-4CF1-9044-88D2682F7DEA}"/>
              </a:ext>
            </a:extLst>
          </p:cNvPr>
          <p:cNvGraphicFramePr/>
          <p:nvPr/>
        </p:nvGraphicFramePr>
        <p:xfrm>
          <a:off x="1179443" y="304800"/>
          <a:ext cx="11012557" cy="10469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B932BD82-2FD4-4152-86F6-9F7885B281B9}"/>
              </a:ext>
            </a:extLst>
          </p:cNvPr>
          <p:cNvGraphicFramePr/>
          <p:nvPr>
            <p:extLst>
              <p:ext uri="{D42A27DB-BD31-4B8C-83A1-F6EECF244321}">
                <p14:modId xmlns:p14="http://schemas.microsoft.com/office/powerpoint/2010/main" val="2487280948"/>
              </p:ext>
            </p:extLst>
          </p:nvPr>
        </p:nvGraphicFramePr>
        <p:xfrm>
          <a:off x="2292626" y="2093843"/>
          <a:ext cx="10296940" cy="23588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TextBox 7">
            <a:extLst>
              <a:ext uri="{FF2B5EF4-FFF2-40B4-BE49-F238E27FC236}">
                <a16:creationId xmlns:a16="http://schemas.microsoft.com/office/drawing/2014/main" id="{61D41E2E-55A2-4BDF-8DF1-FEC925D7F05C}"/>
              </a:ext>
            </a:extLst>
          </p:cNvPr>
          <p:cNvSpPr txBox="1"/>
          <p:nvPr/>
        </p:nvSpPr>
        <p:spPr>
          <a:xfrm>
            <a:off x="2842590" y="5805317"/>
            <a:ext cx="6294782" cy="369332"/>
          </a:xfrm>
          <a:prstGeom prst="rect">
            <a:avLst/>
          </a:prstGeom>
          <a:noFill/>
        </p:spPr>
        <p:txBody>
          <a:bodyPr wrap="square">
            <a:spAutoFit/>
          </a:bodyPr>
          <a:lstStyle/>
          <a:p>
            <a:r>
              <a:rPr lang="en-IN" dirty="0"/>
              <a:t>Video Link : https://youtu.be/1RQzm6-njNw</a:t>
            </a:r>
          </a:p>
        </p:txBody>
      </p:sp>
    </p:spTree>
    <p:extLst>
      <p:ext uri="{BB962C8B-B14F-4D97-AF65-F5344CB8AC3E}">
        <p14:creationId xmlns:p14="http://schemas.microsoft.com/office/powerpoint/2010/main" val="4229290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90B2AFF-8C91-446A-B1DD-6C0F0D0C5D9E}"/>
              </a:ext>
            </a:extLst>
          </p:cNvPr>
          <p:cNvSpPr txBox="1"/>
          <p:nvPr/>
        </p:nvSpPr>
        <p:spPr>
          <a:xfrm>
            <a:off x="4412974" y="2459791"/>
            <a:ext cx="6096000" cy="600164"/>
          </a:xfrm>
          <a:prstGeom prst="rect">
            <a:avLst/>
          </a:prstGeom>
          <a:noFill/>
        </p:spPr>
        <p:txBody>
          <a:bodyPr wrap="square">
            <a:spAutoFit/>
          </a:bodyPr>
          <a:lstStyle/>
          <a:p>
            <a:r>
              <a:rPr lang="en-US" sz="3300" b="1" dirty="0">
                <a:solidFill>
                  <a:schemeClr val="accent1"/>
                </a:solidFill>
              </a:rPr>
              <a:t>THANKYOU</a:t>
            </a:r>
            <a:endParaRPr lang="en-IN" sz="3300" b="1" dirty="0">
              <a:solidFill>
                <a:schemeClr val="accent1"/>
              </a:solidFill>
            </a:endParaRPr>
          </a:p>
        </p:txBody>
      </p:sp>
    </p:spTree>
    <p:extLst>
      <p:ext uri="{BB962C8B-B14F-4D97-AF65-F5344CB8AC3E}">
        <p14:creationId xmlns:p14="http://schemas.microsoft.com/office/powerpoint/2010/main" val="39911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D0E74A-0D13-4ECE-9948-E307735EE79A}"/>
              </a:ext>
            </a:extLst>
          </p:cNvPr>
          <p:cNvSpPr txBox="1"/>
          <p:nvPr/>
        </p:nvSpPr>
        <p:spPr>
          <a:xfrm>
            <a:off x="4505739" y="821634"/>
            <a:ext cx="2113271" cy="369332"/>
          </a:xfrm>
          <a:prstGeom prst="rect">
            <a:avLst/>
          </a:prstGeom>
          <a:noFill/>
        </p:spPr>
        <p:txBody>
          <a:bodyPr wrap="none" rtlCol="0">
            <a:spAutoFit/>
          </a:bodyPr>
          <a:lstStyle/>
          <a:p>
            <a:r>
              <a:rPr lang="en-IN" b="1" dirty="0">
                <a:solidFill>
                  <a:schemeClr val="accent1"/>
                </a:solidFill>
              </a:rPr>
              <a:t>PROJECT SUMMARY</a:t>
            </a:r>
          </a:p>
        </p:txBody>
      </p:sp>
      <p:sp>
        <p:nvSpPr>
          <p:cNvPr id="5" name="TextBox 4">
            <a:extLst>
              <a:ext uri="{FF2B5EF4-FFF2-40B4-BE49-F238E27FC236}">
                <a16:creationId xmlns:a16="http://schemas.microsoft.com/office/drawing/2014/main" id="{15CC60C0-378F-4C0D-BAE3-891DF66D2E06}"/>
              </a:ext>
            </a:extLst>
          </p:cNvPr>
          <p:cNvSpPr txBox="1"/>
          <p:nvPr/>
        </p:nvSpPr>
        <p:spPr>
          <a:xfrm>
            <a:off x="795130" y="2385391"/>
            <a:ext cx="9952383" cy="3416320"/>
          </a:xfrm>
          <a:prstGeom prst="rect">
            <a:avLst/>
          </a:prstGeom>
          <a:noFill/>
        </p:spPr>
        <p:txBody>
          <a:bodyPr wrap="square" rtlCol="0">
            <a:spAutoFit/>
          </a:bodyPr>
          <a:lstStyle/>
          <a:p>
            <a:r>
              <a:rPr lang="en-IN" dirty="0"/>
              <a:t>Project Summary includes the key parameters to create an API and how the API as well as the system is maintained with keeping the security at top</a:t>
            </a:r>
          </a:p>
          <a:p>
            <a:endParaRPr lang="en-IN" dirty="0"/>
          </a:p>
          <a:p>
            <a:endParaRPr lang="en-IN" dirty="0"/>
          </a:p>
          <a:p>
            <a:r>
              <a:rPr lang="en-IN" dirty="0"/>
              <a:t>Data must be Authenticated and must have a check on Authorisation so that no data is being access by a third party who is not having access for the same</a:t>
            </a:r>
          </a:p>
          <a:p>
            <a:endParaRPr lang="en-IN" dirty="0"/>
          </a:p>
          <a:p>
            <a:endParaRPr lang="en-IN" dirty="0"/>
          </a:p>
          <a:p>
            <a:r>
              <a:rPr lang="en-IN" dirty="0"/>
              <a:t>Since data security is the main concern in the data sharing and accessing the data over different systems , resources , company to company , business to customers, maintain the information standards are the most important factor</a:t>
            </a:r>
          </a:p>
          <a:p>
            <a:endParaRPr lang="en-IN" dirty="0"/>
          </a:p>
        </p:txBody>
      </p:sp>
    </p:spTree>
    <p:extLst>
      <p:ext uri="{BB962C8B-B14F-4D97-AF65-F5344CB8AC3E}">
        <p14:creationId xmlns:p14="http://schemas.microsoft.com/office/powerpoint/2010/main" val="2930077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D0E74A-0D13-4ECE-9948-E307735EE79A}"/>
              </a:ext>
            </a:extLst>
          </p:cNvPr>
          <p:cNvSpPr txBox="1"/>
          <p:nvPr/>
        </p:nvSpPr>
        <p:spPr>
          <a:xfrm>
            <a:off x="5062330" y="728869"/>
            <a:ext cx="1344599" cy="369332"/>
          </a:xfrm>
          <a:prstGeom prst="rect">
            <a:avLst/>
          </a:prstGeom>
          <a:noFill/>
        </p:spPr>
        <p:txBody>
          <a:bodyPr wrap="none" rtlCol="0">
            <a:spAutoFit/>
          </a:bodyPr>
          <a:lstStyle/>
          <a:p>
            <a:r>
              <a:rPr lang="en-IN" b="1" dirty="0">
                <a:solidFill>
                  <a:schemeClr val="accent1"/>
                </a:solidFill>
              </a:rPr>
              <a:t>ABOUT YOU</a:t>
            </a:r>
          </a:p>
        </p:txBody>
      </p:sp>
      <p:sp>
        <p:nvSpPr>
          <p:cNvPr id="2" name="TextBox 1">
            <a:extLst>
              <a:ext uri="{FF2B5EF4-FFF2-40B4-BE49-F238E27FC236}">
                <a16:creationId xmlns:a16="http://schemas.microsoft.com/office/drawing/2014/main" id="{0AAC3034-4C85-4333-8CC8-CE09B5ED921F}"/>
              </a:ext>
            </a:extLst>
          </p:cNvPr>
          <p:cNvSpPr txBox="1"/>
          <p:nvPr/>
        </p:nvSpPr>
        <p:spPr>
          <a:xfrm>
            <a:off x="1219200" y="2160103"/>
            <a:ext cx="9899374" cy="1754326"/>
          </a:xfrm>
          <a:prstGeom prst="rect">
            <a:avLst/>
          </a:prstGeom>
          <a:noFill/>
        </p:spPr>
        <p:txBody>
          <a:bodyPr wrap="square" rtlCol="0">
            <a:spAutoFit/>
          </a:bodyPr>
          <a:lstStyle/>
          <a:p>
            <a:r>
              <a:rPr lang="en-IN" dirty="0"/>
              <a:t>My name is Madhuri Sharma, having experience in Quality Assurance. I am pursuing Big Data Analytics  from Georgian College.</a:t>
            </a:r>
          </a:p>
          <a:p>
            <a:endParaRPr lang="en-IN" dirty="0"/>
          </a:p>
          <a:p>
            <a:endParaRPr lang="en-IN" dirty="0"/>
          </a:p>
          <a:p>
            <a:r>
              <a:rPr lang="en-IN" dirty="0"/>
              <a:t>I have learned many security standards in the Big Data Program till no , I will be using those techniques as well as my prior experience  to answer the following questions.</a:t>
            </a:r>
          </a:p>
        </p:txBody>
      </p:sp>
    </p:spTree>
    <p:extLst>
      <p:ext uri="{BB962C8B-B14F-4D97-AF65-F5344CB8AC3E}">
        <p14:creationId xmlns:p14="http://schemas.microsoft.com/office/powerpoint/2010/main" val="3610178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AAD5B7B-65BB-470B-9E07-21C4C88AC261}"/>
              </a:ext>
            </a:extLst>
          </p:cNvPr>
          <p:cNvSpPr txBox="1"/>
          <p:nvPr/>
        </p:nvSpPr>
        <p:spPr>
          <a:xfrm>
            <a:off x="728868" y="498471"/>
            <a:ext cx="10376453" cy="646331"/>
          </a:xfrm>
          <a:prstGeom prst="rect">
            <a:avLst/>
          </a:prstGeom>
          <a:noFill/>
        </p:spPr>
        <p:txBody>
          <a:bodyPr wrap="square">
            <a:spAutoFit/>
          </a:bodyPr>
          <a:lstStyle/>
          <a:p>
            <a:r>
              <a:rPr lang="en-US" b="1" dirty="0">
                <a:solidFill>
                  <a:schemeClr val="accent1"/>
                </a:solidFill>
              </a:rPr>
              <a:t>TASK : A company is asking for you to act as a consultant on a project. They have some questions that they hope you can answer: </a:t>
            </a:r>
            <a:endParaRPr lang="en-IN" b="1" dirty="0">
              <a:solidFill>
                <a:schemeClr val="accent1"/>
              </a:solidFill>
            </a:endParaRPr>
          </a:p>
        </p:txBody>
      </p:sp>
      <p:sp>
        <p:nvSpPr>
          <p:cNvPr id="8" name="TextBox 7">
            <a:extLst>
              <a:ext uri="{FF2B5EF4-FFF2-40B4-BE49-F238E27FC236}">
                <a16:creationId xmlns:a16="http://schemas.microsoft.com/office/drawing/2014/main" id="{684DAC51-DD74-4AED-B18B-52779B54FE2A}"/>
              </a:ext>
            </a:extLst>
          </p:cNvPr>
          <p:cNvSpPr txBox="1"/>
          <p:nvPr/>
        </p:nvSpPr>
        <p:spPr>
          <a:xfrm>
            <a:off x="907773" y="1571895"/>
            <a:ext cx="10376453" cy="3970318"/>
          </a:xfrm>
          <a:prstGeom prst="rect">
            <a:avLst/>
          </a:prstGeom>
          <a:noFill/>
        </p:spPr>
        <p:txBody>
          <a:bodyPr wrap="square">
            <a:spAutoFit/>
          </a:bodyPr>
          <a:lstStyle/>
          <a:p>
            <a:pPr marL="342900" indent="-342900">
              <a:buAutoNum type="arabicPeriod"/>
            </a:pPr>
            <a:r>
              <a:rPr lang="en-US" dirty="0"/>
              <a:t>How can we transfer personal data securely within their network?</a:t>
            </a:r>
          </a:p>
          <a:p>
            <a:pPr marL="342900" indent="-342900">
              <a:buAutoNum type="arabicPeriod"/>
            </a:pPr>
            <a:endParaRPr lang="en-US" dirty="0"/>
          </a:p>
          <a:p>
            <a:pPr marL="342900" indent="-342900">
              <a:buAutoNum type="arabicPeriod"/>
            </a:pPr>
            <a:endParaRPr lang="en-US" dirty="0"/>
          </a:p>
          <a:p>
            <a:r>
              <a:rPr lang="en-US" dirty="0"/>
              <a:t>In Technical era,  transferring and sharing data is a key aspect , so the concern for sharing personal data is an important  aspect .</a:t>
            </a:r>
          </a:p>
          <a:p>
            <a:endParaRPr lang="en-US" dirty="0"/>
          </a:p>
          <a:p>
            <a:r>
              <a:rPr lang="en-US" dirty="0"/>
              <a:t>The Secure Socket Shell (SSH) protocols can be used if data needs to be transferred securely within a network . SSH suite of protocols is an ideal method for secure data transfer as it comes with complex password as well as  a public key authentication . </a:t>
            </a:r>
          </a:p>
          <a:p>
            <a:endParaRPr lang="en-US" dirty="0"/>
          </a:p>
          <a:p>
            <a:r>
              <a:rPr lang="en-US" dirty="0"/>
              <a:t>In addition to this SSH also provides encryption of data and thus it can be used to transfer personal data securely within a network .</a:t>
            </a:r>
          </a:p>
          <a:p>
            <a:endParaRPr lang="en-US" dirty="0"/>
          </a:p>
          <a:p>
            <a:r>
              <a:rPr lang="en-US" dirty="0"/>
              <a:t>Other than this </a:t>
            </a:r>
            <a:r>
              <a:rPr lang="en-IN" dirty="0"/>
              <a:t>Managed File Transfer (MFT) </a:t>
            </a:r>
            <a:r>
              <a:rPr lang="en-US" dirty="0"/>
              <a:t>, FTP ,HTTP can be considered to transfer the data</a:t>
            </a:r>
            <a:endParaRPr lang="en-IN" dirty="0"/>
          </a:p>
        </p:txBody>
      </p:sp>
    </p:spTree>
    <p:extLst>
      <p:ext uri="{BB962C8B-B14F-4D97-AF65-F5344CB8AC3E}">
        <p14:creationId xmlns:p14="http://schemas.microsoft.com/office/powerpoint/2010/main" val="3000820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AAD5B7B-65BB-470B-9E07-21C4C88AC261}"/>
              </a:ext>
            </a:extLst>
          </p:cNvPr>
          <p:cNvSpPr txBox="1"/>
          <p:nvPr/>
        </p:nvSpPr>
        <p:spPr>
          <a:xfrm>
            <a:off x="728868" y="498471"/>
            <a:ext cx="10376453" cy="707886"/>
          </a:xfrm>
          <a:prstGeom prst="rect">
            <a:avLst/>
          </a:prstGeom>
          <a:noFill/>
        </p:spPr>
        <p:txBody>
          <a:bodyPr wrap="square">
            <a:spAutoFit/>
          </a:bodyPr>
          <a:lstStyle/>
          <a:p>
            <a:r>
              <a:rPr lang="en-US" sz="2000" b="1" dirty="0">
                <a:solidFill>
                  <a:schemeClr val="accent1"/>
                </a:solidFill>
              </a:rPr>
              <a:t>TASK : A company is asking for you to act as a consultant on a project. They have some questions that they hope you can answer: </a:t>
            </a:r>
            <a:endParaRPr lang="en-IN" sz="2000" b="1" dirty="0">
              <a:solidFill>
                <a:schemeClr val="accent1"/>
              </a:solidFill>
            </a:endParaRPr>
          </a:p>
        </p:txBody>
      </p:sp>
      <p:sp>
        <p:nvSpPr>
          <p:cNvPr id="8" name="TextBox 7">
            <a:extLst>
              <a:ext uri="{FF2B5EF4-FFF2-40B4-BE49-F238E27FC236}">
                <a16:creationId xmlns:a16="http://schemas.microsoft.com/office/drawing/2014/main" id="{684DAC51-DD74-4AED-B18B-52779B54FE2A}"/>
              </a:ext>
            </a:extLst>
          </p:cNvPr>
          <p:cNvSpPr txBox="1"/>
          <p:nvPr/>
        </p:nvSpPr>
        <p:spPr>
          <a:xfrm>
            <a:off x="728867" y="1598400"/>
            <a:ext cx="7726019" cy="400110"/>
          </a:xfrm>
          <a:prstGeom prst="rect">
            <a:avLst/>
          </a:prstGeom>
          <a:noFill/>
        </p:spPr>
        <p:txBody>
          <a:bodyPr wrap="square">
            <a:spAutoFit/>
          </a:bodyPr>
          <a:lstStyle/>
          <a:p>
            <a:r>
              <a:rPr lang="en-US" sz="2000" dirty="0"/>
              <a:t>2. What security protocol is best for transferring personal files?</a:t>
            </a:r>
            <a:endParaRPr lang="en-IN" sz="2000" dirty="0"/>
          </a:p>
        </p:txBody>
      </p:sp>
      <p:sp>
        <p:nvSpPr>
          <p:cNvPr id="5" name="TextBox 4">
            <a:extLst>
              <a:ext uri="{FF2B5EF4-FFF2-40B4-BE49-F238E27FC236}">
                <a16:creationId xmlns:a16="http://schemas.microsoft.com/office/drawing/2014/main" id="{6DDECEF3-2DDC-4FC3-B207-A480235355DD}"/>
              </a:ext>
            </a:extLst>
          </p:cNvPr>
          <p:cNvSpPr txBox="1"/>
          <p:nvPr/>
        </p:nvSpPr>
        <p:spPr>
          <a:xfrm>
            <a:off x="861390" y="2698329"/>
            <a:ext cx="10111408" cy="2862322"/>
          </a:xfrm>
          <a:prstGeom prst="rect">
            <a:avLst/>
          </a:prstGeom>
          <a:noFill/>
        </p:spPr>
        <p:txBody>
          <a:bodyPr wrap="square">
            <a:spAutoFit/>
          </a:bodyPr>
          <a:lstStyle/>
          <a:p>
            <a:r>
              <a:rPr lang="en-IN" sz="2000" dirty="0"/>
              <a:t>Although there are number of protocols that can be used to transfer personal data , SFTP protocol is the prime amongst all the available protocols .</a:t>
            </a:r>
          </a:p>
          <a:p>
            <a:endParaRPr lang="en-IN" sz="2000" dirty="0"/>
          </a:p>
          <a:p>
            <a:r>
              <a:rPr lang="en-IN" sz="2000" dirty="0"/>
              <a:t> SFTP uses a more safe dual authentication process that is consists of complex password and SSH keys . </a:t>
            </a:r>
          </a:p>
          <a:p>
            <a:endParaRPr lang="en-IN" sz="2000" dirty="0"/>
          </a:p>
          <a:p>
            <a:r>
              <a:rPr lang="en-IN" sz="2000" dirty="0"/>
              <a:t>SFTP is compatible with almost all the OS available such as </a:t>
            </a:r>
            <a:r>
              <a:rPr lang="en-IN" sz="2000" dirty="0" err="1"/>
              <a:t>linux</a:t>
            </a:r>
            <a:r>
              <a:rPr lang="en-IN" sz="2000" dirty="0"/>
              <a:t>, Windows , MacOS. </a:t>
            </a:r>
          </a:p>
          <a:p>
            <a:endParaRPr lang="en-IN" sz="2000" dirty="0"/>
          </a:p>
          <a:p>
            <a:r>
              <a:rPr lang="en-IN" sz="2000" dirty="0"/>
              <a:t>SFTP support strong NIST algorithms to ensure best security .</a:t>
            </a:r>
          </a:p>
        </p:txBody>
      </p:sp>
    </p:spTree>
    <p:extLst>
      <p:ext uri="{BB962C8B-B14F-4D97-AF65-F5344CB8AC3E}">
        <p14:creationId xmlns:p14="http://schemas.microsoft.com/office/powerpoint/2010/main" val="2423158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AAD5B7B-65BB-470B-9E07-21C4C88AC261}"/>
              </a:ext>
            </a:extLst>
          </p:cNvPr>
          <p:cNvSpPr txBox="1"/>
          <p:nvPr/>
        </p:nvSpPr>
        <p:spPr>
          <a:xfrm>
            <a:off x="639672" y="498471"/>
            <a:ext cx="10465649" cy="707886"/>
          </a:xfrm>
          <a:prstGeom prst="rect">
            <a:avLst/>
          </a:prstGeom>
          <a:noFill/>
        </p:spPr>
        <p:txBody>
          <a:bodyPr wrap="square">
            <a:spAutoFit/>
          </a:bodyPr>
          <a:lstStyle/>
          <a:p>
            <a:r>
              <a:rPr lang="en-US" sz="2000" b="1" dirty="0">
                <a:solidFill>
                  <a:schemeClr val="accent1"/>
                </a:solidFill>
              </a:rPr>
              <a:t>TASK : A company is asking for you to act as a consultant on a project. They have some questions that they hope you can answer: </a:t>
            </a:r>
            <a:endParaRPr lang="en-IN" sz="2000" b="1" dirty="0">
              <a:solidFill>
                <a:schemeClr val="accent1"/>
              </a:solidFill>
            </a:endParaRPr>
          </a:p>
        </p:txBody>
      </p:sp>
      <p:sp>
        <p:nvSpPr>
          <p:cNvPr id="8" name="TextBox 7">
            <a:extLst>
              <a:ext uri="{FF2B5EF4-FFF2-40B4-BE49-F238E27FC236}">
                <a16:creationId xmlns:a16="http://schemas.microsoft.com/office/drawing/2014/main" id="{684DAC51-DD74-4AED-B18B-52779B54FE2A}"/>
              </a:ext>
            </a:extLst>
          </p:cNvPr>
          <p:cNvSpPr txBox="1"/>
          <p:nvPr/>
        </p:nvSpPr>
        <p:spPr>
          <a:xfrm>
            <a:off x="676467" y="1598400"/>
            <a:ext cx="6148401" cy="400110"/>
          </a:xfrm>
          <a:prstGeom prst="rect">
            <a:avLst/>
          </a:prstGeom>
          <a:noFill/>
        </p:spPr>
        <p:txBody>
          <a:bodyPr wrap="square">
            <a:spAutoFit/>
          </a:bodyPr>
          <a:lstStyle/>
          <a:p>
            <a:r>
              <a:rPr lang="en-US" sz="2000" dirty="0"/>
              <a:t>3. Can we encode and encrypt images?</a:t>
            </a:r>
            <a:endParaRPr lang="en-IN" sz="2000" dirty="0"/>
          </a:p>
        </p:txBody>
      </p:sp>
      <p:sp>
        <p:nvSpPr>
          <p:cNvPr id="5" name="TextBox 4">
            <a:extLst>
              <a:ext uri="{FF2B5EF4-FFF2-40B4-BE49-F238E27FC236}">
                <a16:creationId xmlns:a16="http://schemas.microsoft.com/office/drawing/2014/main" id="{D1B9F62B-5A8D-47E1-B3F2-70C25C8C731E}"/>
              </a:ext>
            </a:extLst>
          </p:cNvPr>
          <p:cNvSpPr txBox="1"/>
          <p:nvPr/>
        </p:nvSpPr>
        <p:spPr>
          <a:xfrm>
            <a:off x="1060173" y="2199861"/>
            <a:ext cx="9886123" cy="2554545"/>
          </a:xfrm>
          <a:prstGeom prst="rect">
            <a:avLst/>
          </a:prstGeom>
          <a:noFill/>
        </p:spPr>
        <p:txBody>
          <a:bodyPr wrap="square">
            <a:spAutoFit/>
          </a:bodyPr>
          <a:lstStyle/>
          <a:p>
            <a:r>
              <a:rPr lang="en-IN" sz="2000" dirty="0"/>
              <a:t>Yes , images can be encoded and encrypted by using various encryption algorithm. </a:t>
            </a:r>
          </a:p>
          <a:p>
            <a:endParaRPr lang="en-IN" sz="2000" dirty="0"/>
          </a:p>
          <a:p>
            <a:r>
              <a:rPr lang="en-IN" sz="2000" dirty="0"/>
              <a:t>We can use third party encryption tools which shuffle random pixels of images as per algorithmic logic and then  decode the image using same logic at the receivers end .</a:t>
            </a:r>
          </a:p>
          <a:p>
            <a:endParaRPr lang="en-IN" sz="2000" dirty="0"/>
          </a:p>
          <a:p>
            <a:r>
              <a:rPr lang="en-IN" sz="2000" dirty="0"/>
              <a:t>Or we can create our own tool using the techniques Encryption and Decryption algorithm </a:t>
            </a:r>
          </a:p>
          <a:p>
            <a:endParaRPr lang="en-IN" sz="2000" dirty="0"/>
          </a:p>
          <a:p>
            <a:endParaRPr lang="en-IN" sz="2000" dirty="0"/>
          </a:p>
        </p:txBody>
      </p:sp>
    </p:spTree>
    <p:extLst>
      <p:ext uri="{BB962C8B-B14F-4D97-AF65-F5344CB8AC3E}">
        <p14:creationId xmlns:p14="http://schemas.microsoft.com/office/powerpoint/2010/main" val="285387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AAD5B7B-65BB-470B-9E07-21C4C88AC261}"/>
              </a:ext>
            </a:extLst>
          </p:cNvPr>
          <p:cNvSpPr txBox="1"/>
          <p:nvPr/>
        </p:nvSpPr>
        <p:spPr>
          <a:xfrm>
            <a:off x="728868" y="498471"/>
            <a:ext cx="10376453" cy="707886"/>
          </a:xfrm>
          <a:prstGeom prst="rect">
            <a:avLst/>
          </a:prstGeom>
          <a:noFill/>
        </p:spPr>
        <p:txBody>
          <a:bodyPr wrap="square">
            <a:spAutoFit/>
          </a:bodyPr>
          <a:lstStyle/>
          <a:p>
            <a:r>
              <a:rPr lang="en-US" sz="2000" b="1" dirty="0">
                <a:solidFill>
                  <a:schemeClr val="accent1"/>
                </a:solidFill>
              </a:rPr>
              <a:t>TASK : A company is asking for you to act as a consultant on a project. They have some questions that they hope you can answer: </a:t>
            </a:r>
            <a:endParaRPr lang="en-IN" sz="2000" b="1" dirty="0">
              <a:solidFill>
                <a:schemeClr val="accent1"/>
              </a:solidFill>
            </a:endParaRPr>
          </a:p>
        </p:txBody>
      </p:sp>
      <p:sp>
        <p:nvSpPr>
          <p:cNvPr id="8" name="TextBox 7">
            <a:extLst>
              <a:ext uri="{FF2B5EF4-FFF2-40B4-BE49-F238E27FC236}">
                <a16:creationId xmlns:a16="http://schemas.microsoft.com/office/drawing/2014/main" id="{684DAC51-DD74-4AED-B18B-52779B54FE2A}"/>
              </a:ext>
            </a:extLst>
          </p:cNvPr>
          <p:cNvSpPr txBox="1"/>
          <p:nvPr/>
        </p:nvSpPr>
        <p:spPr>
          <a:xfrm>
            <a:off x="728868" y="1598400"/>
            <a:ext cx="10230680" cy="4093428"/>
          </a:xfrm>
          <a:prstGeom prst="rect">
            <a:avLst/>
          </a:prstGeom>
          <a:noFill/>
        </p:spPr>
        <p:txBody>
          <a:bodyPr wrap="square">
            <a:spAutoFit/>
          </a:bodyPr>
          <a:lstStyle/>
          <a:p>
            <a:r>
              <a:rPr lang="en-US" sz="2000" dirty="0"/>
              <a:t>4.Our database cannot be moved from the site and we need to be able to access it externally using a secure API. Can you explain the architecture of a secure API?</a:t>
            </a:r>
          </a:p>
          <a:p>
            <a:endParaRPr lang="en-US" sz="2000" dirty="0"/>
          </a:p>
          <a:p>
            <a:endParaRPr lang="en-US" sz="2000" dirty="0"/>
          </a:p>
          <a:p>
            <a:r>
              <a:rPr lang="en-US" sz="2000" dirty="0"/>
              <a:t>If we need to access the database using external API, We need to make sure that our data is being access correctly and is secured to be access by all means</a:t>
            </a:r>
          </a:p>
          <a:p>
            <a:endParaRPr lang="en-US" sz="2000" dirty="0"/>
          </a:p>
          <a:p>
            <a:r>
              <a:rPr lang="en-US" sz="2000" dirty="0"/>
              <a:t>Architecture followed for a secure API is build on the basis so that our backend and frontend  work can be migrated using a cloud service securely </a:t>
            </a:r>
          </a:p>
          <a:p>
            <a:endParaRPr lang="en-US" sz="2000" dirty="0"/>
          </a:p>
          <a:p>
            <a:r>
              <a:rPr lang="en-US" sz="2000" dirty="0"/>
              <a:t>REST API can be consider.</a:t>
            </a:r>
          </a:p>
          <a:p>
            <a:endParaRPr lang="en-US" sz="2000" dirty="0"/>
          </a:p>
          <a:p>
            <a:endParaRPr lang="en-IN" sz="2000" dirty="0"/>
          </a:p>
        </p:txBody>
      </p:sp>
    </p:spTree>
    <p:extLst>
      <p:ext uri="{BB962C8B-B14F-4D97-AF65-F5344CB8AC3E}">
        <p14:creationId xmlns:p14="http://schemas.microsoft.com/office/powerpoint/2010/main" val="1555037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AAD5B7B-65BB-470B-9E07-21C4C88AC261}"/>
              </a:ext>
            </a:extLst>
          </p:cNvPr>
          <p:cNvSpPr txBox="1"/>
          <p:nvPr/>
        </p:nvSpPr>
        <p:spPr>
          <a:xfrm>
            <a:off x="728868" y="498471"/>
            <a:ext cx="10376453" cy="707886"/>
          </a:xfrm>
          <a:prstGeom prst="rect">
            <a:avLst/>
          </a:prstGeom>
          <a:noFill/>
        </p:spPr>
        <p:txBody>
          <a:bodyPr wrap="square">
            <a:spAutoFit/>
          </a:bodyPr>
          <a:lstStyle/>
          <a:p>
            <a:r>
              <a:rPr lang="en-US" sz="2000" b="1" dirty="0">
                <a:solidFill>
                  <a:schemeClr val="accent1"/>
                </a:solidFill>
              </a:rPr>
              <a:t>TASK : A company is asking for you to act as a consultant on a project. They have some questions that they hope you can answer: </a:t>
            </a:r>
            <a:endParaRPr lang="en-IN" sz="2000" b="1" dirty="0">
              <a:solidFill>
                <a:schemeClr val="accent1"/>
              </a:solidFill>
            </a:endParaRPr>
          </a:p>
        </p:txBody>
      </p:sp>
      <p:sp>
        <p:nvSpPr>
          <p:cNvPr id="8" name="TextBox 7">
            <a:extLst>
              <a:ext uri="{FF2B5EF4-FFF2-40B4-BE49-F238E27FC236}">
                <a16:creationId xmlns:a16="http://schemas.microsoft.com/office/drawing/2014/main" id="{684DAC51-DD74-4AED-B18B-52779B54FE2A}"/>
              </a:ext>
            </a:extLst>
          </p:cNvPr>
          <p:cNvSpPr txBox="1"/>
          <p:nvPr/>
        </p:nvSpPr>
        <p:spPr>
          <a:xfrm>
            <a:off x="728868" y="1704417"/>
            <a:ext cx="10230680" cy="2246769"/>
          </a:xfrm>
          <a:prstGeom prst="rect">
            <a:avLst/>
          </a:prstGeom>
          <a:noFill/>
        </p:spPr>
        <p:txBody>
          <a:bodyPr wrap="square">
            <a:spAutoFit/>
          </a:bodyPr>
          <a:lstStyle/>
          <a:p>
            <a:r>
              <a:rPr lang="en-US" sz="2000" dirty="0"/>
              <a:t>5.Can you recommend a secure framework for coding an API?</a:t>
            </a:r>
          </a:p>
          <a:p>
            <a:endParaRPr lang="en-US" sz="2000" dirty="0"/>
          </a:p>
          <a:p>
            <a:r>
              <a:rPr lang="en-US" sz="2000" dirty="0"/>
              <a:t>A secure frame work must consider Authorization, and must be secure so that the PUT and POST methods used to input the data in system or database must not hamper the integrity of the data.</a:t>
            </a:r>
          </a:p>
          <a:p>
            <a:endParaRPr lang="en-US" sz="2000" dirty="0"/>
          </a:p>
          <a:p>
            <a:r>
              <a:rPr lang="en-US" sz="2000" dirty="0"/>
              <a:t>Authentication and Authorization must be implemented on a framework to be used in coding of App</a:t>
            </a:r>
            <a:endParaRPr lang="en-IN" sz="2000" dirty="0"/>
          </a:p>
        </p:txBody>
      </p:sp>
    </p:spTree>
    <p:extLst>
      <p:ext uri="{BB962C8B-B14F-4D97-AF65-F5344CB8AC3E}">
        <p14:creationId xmlns:p14="http://schemas.microsoft.com/office/powerpoint/2010/main" val="676114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AAD5B7B-65BB-470B-9E07-21C4C88AC261}"/>
              </a:ext>
            </a:extLst>
          </p:cNvPr>
          <p:cNvSpPr txBox="1"/>
          <p:nvPr/>
        </p:nvSpPr>
        <p:spPr>
          <a:xfrm>
            <a:off x="728868" y="498471"/>
            <a:ext cx="10659599" cy="707886"/>
          </a:xfrm>
          <a:prstGeom prst="rect">
            <a:avLst/>
          </a:prstGeom>
          <a:noFill/>
        </p:spPr>
        <p:txBody>
          <a:bodyPr wrap="square">
            <a:spAutoFit/>
          </a:bodyPr>
          <a:lstStyle/>
          <a:p>
            <a:r>
              <a:rPr lang="en-US" sz="2000" b="1" dirty="0">
                <a:solidFill>
                  <a:schemeClr val="accent1"/>
                </a:solidFill>
              </a:rPr>
              <a:t>TASK : A company is asking for you to act as a consultant on a project. They have some questions that they hope you can answer: </a:t>
            </a:r>
            <a:endParaRPr lang="en-IN" sz="2000" b="1" dirty="0">
              <a:solidFill>
                <a:schemeClr val="accent1"/>
              </a:solidFill>
            </a:endParaRPr>
          </a:p>
        </p:txBody>
      </p:sp>
      <p:sp>
        <p:nvSpPr>
          <p:cNvPr id="8" name="TextBox 7">
            <a:extLst>
              <a:ext uri="{FF2B5EF4-FFF2-40B4-BE49-F238E27FC236}">
                <a16:creationId xmlns:a16="http://schemas.microsoft.com/office/drawing/2014/main" id="{684DAC51-DD74-4AED-B18B-52779B54FE2A}"/>
              </a:ext>
            </a:extLst>
          </p:cNvPr>
          <p:cNvSpPr txBox="1"/>
          <p:nvPr/>
        </p:nvSpPr>
        <p:spPr>
          <a:xfrm>
            <a:off x="728868" y="1598400"/>
            <a:ext cx="10509848" cy="400110"/>
          </a:xfrm>
          <a:prstGeom prst="rect">
            <a:avLst/>
          </a:prstGeom>
          <a:noFill/>
        </p:spPr>
        <p:txBody>
          <a:bodyPr wrap="square">
            <a:spAutoFit/>
          </a:bodyPr>
          <a:lstStyle/>
          <a:p>
            <a:r>
              <a:rPr lang="en-US" sz="2000" dirty="0"/>
              <a:t>6. What data interchange format should we use while transferring data between locations?</a:t>
            </a:r>
            <a:endParaRPr lang="en-IN" sz="2000" dirty="0"/>
          </a:p>
        </p:txBody>
      </p:sp>
      <p:sp>
        <p:nvSpPr>
          <p:cNvPr id="5" name="TextBox 4">
            <a:extLst>
              <a:ext uri="{FF2B5EF4-FFF2-40B4-BE49-F238E27FC236}">
                <a16:creationId xmlns:a16="http://schemas.microsoft.com/office/drawing/2014/main" id="{F2161327-AF6F-4D83-B809-264C6FDA3CCB}"/>
              </a:ext>
            </a:extLst>
          </p:cNvPr>
          <p:cNvSpPr txBox="1"/>
          <p:nvPr/>
        </p:nvSpPr>
        <p:spPr>
          <a:xfrm>
            <a:off x="887895" y="2555150"/>
            <a:ext cx="10005392" cy="2246769"/>
          </a:xfrm>
          <a:prstGeom prst="rect">
            <a:avLst/>
          </a:prstGeom>
          <a:noFill/>
        </p:spPr>
        <p:txBody>
          <a:bodyPr wrap="square">
            <a:spAutoFit/>
          </a:bodyPr>
          <a:lstStyle/>
          <a:p>
            <a:r>
              <a:rPr lang="en-IN" sz="2000" dirty="0"/>
              <a:t>Java Script Object Notation(JSON) is a data interchange format that can be used in order to transfer data between locations . </a:t>
            </a:r>
          </a:p>
          <a:p>
            <a:endParaRPr lang="en-IN" sz="2000" dirty="0"/>
          </a:p>
          <a:p>
            <a:r>
              <a:rPr lang="en-IN" sz="2000" dirty="0"/>
              <a:t>Although It is an extension of Java script, It does not have any dependency on the programming language. It is easy to parse and write .</a:t>
            </a:r>
          </a:p>
          <a:p>
            <a:endParaRPr lang="en-IN" sz="2000" dirty="0"/>
          </a:p>
          <a:p>
            <a:r>
              <a:rPr lang="en-IN" sz="2000" dirty="0"/>
              <a:t> It has been built to replace xml as xml files are comparatively difficult to write and parse. </a:t>
            </a:r>
          </a:p>
        </p:txBody>
      </p:sp>
    </p:spTree>
    <p:extLst>
      <p:ext uri="{BB962C8B-B14F-4D97-AF65-F5344CB8AC3E}">
        <p14:creationId xmlns:p14="http://schemas.microsoft.com/office/powerpoint/2010/main" val="511112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656</TotalTime>
  <Words>1125</Words>
  <Application>Microsoft Office PowerPoint</Application>
  <PresentationFormat>Widescreen</PresentationFormat>
  <Paragraphs>94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Bahnschrift SemiBold</vt:lpstr>
      <vt:lpstr>Calibri</vt:lpstr>
      <vt:lpstr>Calibri Light</vt:lpstr>
      <vt:lpstr>Office Theme</vt:lpstr>
      <vt:lpstr>INFORMATION ENCODING STANDARDS-02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ASSIGNMENT – PART 2</dc:title>
  <dc:creator>Madhuri Sharma</dc:creator>
  <cp:lastModifiedBy>Madhuri Sharma</cp:lastModifiedBy>
  <cp:revision>20</cp:revision>
  <dcterms:created xsi:type="dcterms:W3CDTF">2021-04-20T16:54:12Z</dcterms:created>
  <dcterms:modified xsi:type="dcterms:W3CDTF">2021-04-21T03:50:22Z</dcterms:modified>
</cp:coreProperties>
</file>