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7" r:id="rId18"/>
    <p:sldId id="260" r:id="rId19"/>
    <p:sldId id="283" r:id="rId20"/>
    <p:sldId id="258" r:id="rId21"/>
    <p:sldId id="259" r:id="rId22"/>
    <p:sldId id="262" r:id="rId23"/>
    <p:sldId id="286" r:id="rId24"/>
    <p:sldId id="287" r:id="rId25"/>
    <p:sldId id="288" r:id="rId26"/>
    <p:sldId id="289" r:id="rId27"/>
    <p:sldId id="293" r:id="rId28"/>
    <p:sldId id="292" r:id="rId29"/>
    <p:sldId id="284" r:id="rId30"/>
    <p:sldId id="291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E7142B-3FBF-4FAB-AC1B-6B0B4C59791E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06DFE3-ADE3-4356-8836-6E014FF20D8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RPL Based Energy-Efficient Routing Protocol for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98641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Madhurjya</a:t>
            </a:r>
            <a:r>
              <a:rPr lang="en-US" sz="2800" dirty="0" smtClean="0"/>
              <a:t> </a:t>
            </a:r>
            <a:r>
              <a:rPr lang="en-US" sz="2800" dirty="0" err="1" smtClean="0"/>
              <a:t>Saha</a:t>
            </a:r>
            <a:endParaRPr lang="en-US" sz="2800" dirty="0" smtClean="0"/>
          </a:p>
          <a:p>
            <a:r>
              <a:rPr lang="en-US" sz="2800" dirty="0" smtClean="0"/>
              <a:t>(320519019)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Superviser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Dr. </a:t>
            </a:r>
            <a:r>
              <a:rPr lang="en-US" sz="2800" dirty="0" err="1" smtClean="0"/>
              <a:t>Surajeet</a:t>
            </a:r>
            <a:r>
              <a:rPr lang="en-US" sz="2800" dirty="0" smtClean="0"/>
              <a:t> </a:t>
            </a:r>
            <a:r>
              <a:rPr lang="en-US" sz="2800" dirty="0" err="1" smtClean="0"/>
              <a:t>Ghosh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DODAG Information Object (DIO)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786214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541467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571501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6: DIO message format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DODAG Information Object (DIO)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DIO transmission is based on trickle timer algorithm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Whenever some inconsistent network management is received, frequency of DIO transmission is increased</a:t>
            </a:r>
          </a:p>
          <a:p>
            <a:endParaRPr lang="en-US" sz="2800" dirty="0" smtClean="0"/>
          </a:p>
          <a:p>
            <a:r>
              <a:rPr lang="en-IN" sz="2800" dirty="0" smtClean="0"/>
              <a:t>Configuration parameters of trickle timer – </a:t>
            </a:r>
            <a:br>
              <a:rPr lang="en-IN" sz="2800" dirty="0" smtClean="0"/>
            </a:br>
            <a:r>
              <a:rPr lang="en-IN" sz="2800" dirty="0" err="1" smtClean="0"/>
              <a:t>I</a:t>
            </a:r>
            <a:r>
              <a:rPr lang="en-IN" sz="2800" baseline="-25000" dirty="0" err="1" smtClean="0"/>
              <a:t>min</a:t>
            </a:r>
            <a:r>
              <a:rPr lang="en-IN" sz="2800" dirty="0" smtClean="0"/>
              <a:t>: minimum DIO interval</a:t>
            </a:r>
          </a:p>
          <a:p>
            <a:pPr>
              <a:buNone/>
            </a:pPr>
            <a:r>
              <a:rPr lang="en-IN" sz="2800" dirty="0" smtClean="0"/>
              <a:t>	I</a:t>
            </a:r>
            <a:r>
              <a:rPr lang="en-IN" sz="2800" baseline="-25000" dirty="0" smtClean="0"/>
              <a:t>max</a:t>
            </a:r>
            <a:r>
              <a:rPr lang="en-IN" sz="2800" dirty="0" smtClean="0"/>
              <a:t>: maximum DIO interval</a:t>
            </a:r>
          </a:p>
          <a:p>
            <a:pPr>
              <a:buNone/>
            </a:pPr>
            <a:r>
              <a:rPr lang="en-IN" sz="2800" dirty="0" smtClean="0"/>
              <a:t>	k: redundancy constant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Destination Advertisement Object (DAO)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4357718"/>
          </a:xfrm>
        </p:spPr>
        <p:txBody>
          <a:bodyPr/>
          <a:lstStyle/>
          <a:p>
            <a:r>
              <a:rPr lang="en-IN" sz="2800" dirty="0" smtClean="0"/>
              <a:t>Used to propagate destination information upward along the DODAG</a:t>
            </a:r>
          </a:p>
          <a:p>
            <a:r>
              <a:rPr lang="en-IN" sz="2800" dirty="0" smtClean="0"/>
              <a:t>In storing mode, the DAO message is unicast by the child to the select parent</a:t>
            </a:r>
          </a:p>
          <a:p>
            <a:r>
              <a:rPr lang="en-IN" sz="2800" dirty="0" smtClean="0"/>
              <a:t>In non-storing mode, the DAO message is unicast to the DODAG root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00628" y="4000504"/>
            <a:ext cx="357190" cy="3571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29124" y="5143512"/>
            <a:ext cx="357190" cy="357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29256" y="5143512"/>
            <a:ext cx="357190" cy="357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0"/>
            <a:endCxn id="4" idx="3"/>
          </p:cNvCxnSpPr>
          <p:nvPr/>
        </p:nvCxnSpPr>
        <p:spPr>
          <a:xfrm rot="5400000" flipH="1" flipV="1">
            <a:off x="4411265" y="4501840"/>
            <a:ext cx="838127" cy="4452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</p:cNvCxnSpPr>
          <p:nvPr/>
        </p:nvCxnSpPr>
        <p:spPr>
          <a:xfrm rot="16200000" flipV="1">
            <a:off x="5089926" y="4625586"/>
            <a:ext cx="714380" cy="3214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7884" y="464344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5286380" y="4500570"/>
            <a:ext cx="714380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6248" y="3929066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Root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5786454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7: DAO message from child to parent node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DAG metric container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800" dirty="0"/>
              <a:t>The DAG Metric Container option MAY be present in DIO or DAO messages</a:t>
            </a:r>
          </a:p>
          <a:p>
            <a:r>
              <a:rPr lang="en-US" sz="2800" dirty="0"/>
              <a:t>The DAG Metric Container is used to report metrics along the </a:t>
            </a:r>
            <a:r>
              <a:rPr lang="en-US" sz="2800" dirty="0" smtClean="0"/>
              <a:t>DODAG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 descr="DAG metric contai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714752"/>
            <a:ext cx="6112267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290" y="5429264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8: DAG metric container format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r>
              <a:rPr lang="en-IN" sz="2800" dirty="0" smtClean="0"/>
              <a:t>Node metric/constraint objects:</a:t>
            </a:r>
          </a:p>
          <a:p>
            <a:pPr lvl="1"/>
            <a:r>
              <a:rPr lang="en-IN" dirty="0" smtClean="0"/>
              <a:t>Node state and attribute object</a:t>
            </a:r>
          </a:p>
          <a:p>
            <a:pPr lvl="1"/>
            <a:r>
              <a:rPr lang="en-IN" dirty="0" smtClean="0"/>
              <a:t>Node energy object</a:t>
            </a:r>
          </a:p>
          <a:p>
            <a:pPr lvl="1"/>
            <a:r>
              <a:rPr lang="en-IN" dirty="0" smtClean="0"/>
              <a:t>Hop count object</a:t>
            </a:r>
          </a:p>
          <a:p>
            <a:pPr lvl="1"/>
            <a:endParaRPr lang="en-US" dirty="0" smtClean="0"/>
          </a:p>
          <a:p>
            <a:r>
              <a:rPr lang="en-IN" sz="2800" dirty="0" smtClean="0"/>
              <a:t>Link metric/constraint objects:</a:t>
            </a:r>
          </a:p>
          <a:p>
            <a:pPr lvl="1"/>
            <a:r>
              <a:rPr lang="en-IN" dirty="0" smtClean="0"/>
              <a:t>Throughput object</a:t>
            </a:r>
          </a:p>
          <a:p>
            <a:pPr lvl="1"/>
            <a:r>
              <a:rPr lang="en-IN" dirty="0" smtClean="0"/>
              <a:t>Link reliability</a:t>
            </a:r>
          </a:p>
          <a:p>
            <a:pPr lvl="1"/>
            <a:r>
              <a:rPr lang="en-IN" dirty="0" smtClean="0"/>
              <a:t>Latency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Objective Function(OF)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IN" dirty="0" smtClean="0"/>
              <a:t>Defines how RPL nodes select and optimize routes within an RPL </a:t>
            </a:r>
            <a:r>
              <a:rPr lang="en-IN" dirty="0" smtClean="0"/>
              <a:t>instance</a:t>
            </a:r>
          </a:p>
          <a:p>
            <a:endParaRPr lang="en-IN" dirty="0" smtClean="0"/>
          </a:p>
          <a:p>
            <a:r>
              <a:rPr lang="en-US" dirty="0" smtClean="0"/>
              <a:t>How </a:t>
            </a:r>
            <a:r>
              <a:rPr lang="en-US" dirty="0"/>
              <a:t>nodes translate one or more metrics into </a:t>
            </a:r>
            <a:r>
              <a:rPr lang="en-US" dirty="0" smtClean="0"/>
              <a:t>a </a:t>
            </a:r>
            <a:r>
              <a:rPr lang="en-US" dirty="0" smtClean="0"/>
              <a:t>rank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nodes select </a:t>
            </a:r>
            <a:r>
              <a:rPr lang="en-US" dirty="0" smtClean="0"/>
              <a:t>parents (next hop)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Objective Function(OF)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IN" dirty="0" smtClean="0"/>
              <a:t>Objective Function 0 (OF0) uses hop count</a:t>
            </a:r>
          </a:p>
          <a:p>
            <a:pPr lvl="1"/>
            <a:r>
              <a:rPr lang="en-IN" dirty="0" smtClean="0"/>
              <a:t>Chooses minimum possible hops from source to root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IN" dirty="0" smtClean="0"/>
              <a:t>Minimum Rank with Hysteresis objective function (MRHOF) uses ETX as primary metric</a:t>
            </a:r>
          </a:p>
          <a:p>
            <a:pPr lvl="1"/>
            <a:r>
              <a:rPr lang="en-IN" dirty="0" smtClean="0"/>
              <a:t>Designed to </a:t>
            </a:r>
            <a:r>
              <a:rPr lang="en-IN" dirty="0"/>
              <a:t>f</a:t>
            </a:r>
            <a:r>
              <a:rPr lang="en-IN" dirty="0" smtClean="0"/>
              <a:t>ind the path with minimum path cost 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4929222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00100" y="5929330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9: An Example of DODAG construction and parent node selection. The numbers beside the edges denote ETX values of the links.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network performance by considering link quality (ETX) as well as residual energy (BDI) of the nodes.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design an OF: which takes the residual energy of the nodes and cumulative ETX of the link for parent selection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8596" y="1714488"/>
            <a:ext cx="8241114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5286388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10: Avoiding bottleneck nodes using proposed OF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Low Power and </a:t>
            </a:r>
            <a:r>
              <a:rPr lang="en-US" dirty="0" err="1" smtClean="0"/>
              <a:t>Lossy</a:t>
            </a:r>
            <a:r>
              <a:rPr lang="en-US" dirty="0" smtClean="0"/>
              <a:t> networks (LLNs)</a:t>
            </a:r>
          </a:p>
          <a:p>
            <a:r>
              <a:rPr lang="en-US" dirty="0" smtClean="0"/>
              <a:t>Introduction to RPL</a:t>
            </a:r>
          </a:p>
          <a:p>
            <a:r>
              <a:rPr lang="en-US" dirty="0" smtClean="0"/>
              <a:t>Topology in RPL - DODAGs</a:t>
            </a:r>
          </a:p>
          <a:p>
            <a:r>
              <a:rPr lang="en-US" dirty="0" smtClean="0"/>
              <a:t>Rank in DODAG</a:t>
            </a:r>
          </a:p>
          <a:p>
            <a:r>
              <a:rPr lang="en-US" dirty="0" smtClean="0"/>
              <a:t>RPL control messages - DIS, DIO, DAO, DAO-ACK</a:t>
            </a:r>
          </a:p>
          <a:p>
            <a:r>
              <a:rPr lang="en-US" dirty="0" smtClean="0"/>
              <a:t>DAG Metric Container option in DIO</a:t>
            </a:r>
          </a:p>
          <a:p>
            <a:r>
              <a:rPr lang="en-US" dirty="0" smtClean="0"/>
              <a:t>Objective Functions</a:t>
            </a:r>
          </a:p>
          <a:p>
            <a:r>
              <a:rPr lang="en-US" dirty="0" smtClean="0"/>
              <a:t>Problem with Standard RPL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Overview of Simulator  and Network Setup </a:t>
            </a:r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Routing metrics:</a:t>
            </a:r>
          </a:p>
          <a:p>
            <a:pPr>
              <a:buNone/>
            </a:pPr>
            <a:r>
              <a:rPr lang="en-US" sz="2400" dirty="0" smtClean="0"/>
              <a:t>1) Expected Transmission Count (ETX)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/>
              <a:t>ETX </a:t>
            </a:r>
            <a:r>
              <a:rPr lang="en-US" sz="2400" dirty="0" smtClean="0"/>
              <a:t>=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400" dirty="0" smtClean="0"/>
              <a:t>2) Battery Depletion Index (BDI) =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Energy_consumed</a:t>
            </a:r>
            <a:r>
              <a:rPr lang="en-US" sz="2400" dirty="0" smtClean="0"/>
              <a:t> = </a:t>
            </a:r>
          </a:p>
          <a:p>
            <a:pPr>
              <a:buNone/>
            </a:pPr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85918" y="2214554"/>
          <a:ext cx="1143008" cy="744459"/>
        </p:xfrm>
        <a:graphic>
          <a:graphicData uri="http://schemas.openxmlformats.org/presentationml/2006/ole">
            <p:oleObj spid="_x0000_s1026" name="Equation" r:id="rId3" imgW="48240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57818" y="3571876"/>
          <a:ext cx="2881333" cy="785818"/>
        </p:xfrm>
        <a:graphic>
          <a:graphicData uri="http://schemas.openxmlformats.org/presentationml/2006/ole">
            <p:oleObj spid="_x0000_s1027" name="Equation" r:id="rId4" imgW="1536480" imgH="419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71868" y="5357826"/>
          <a:ext cx="3658491" cy="714380"/>
        </p:xfrm>
        <a:graphic>
          <a:graphicData uri="http://schemas.openxmlformats.org/presentationml/2006/ole">
            <p:oleObj spid="_x0000_s1028" name="Equation" r:id="rId5" imgW="2145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 design using composite metric ETX and BDI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Input: DIO from neighbors</a:t>
            </a:r>
          </a:p>
          <a:p>
            <a:pPr>
              <a:buNone/>
            </a:pPr>
            <a:r>
              <a:rPr lang="en-US" dirty="0" smtClean="0"/>
              <a:t>Output: Preferred parent selection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node calculates the rank based on ETX and BDI</a:t>
            </a:r>
          </a:p>
          <a:p>
            <a:pPr marL="0" indent="0">
              <a:buNone/>
            </a:pPr>
            <a:r>
              <a:rPr lang="en-US" i="1" dirty="0" err="1" smtClean="0"/>
              <a:t>min</a:t>
            </a:r>
            <a:r>
              <a:rPr lang="en-US" dirty="0" err="1" smtClean="0"/>
              <a:t>OF</a:t>
            </a:r>
            <a:r>
              <a:rPr lang="en-US" dirty="0" smtClean="0"/>
              <a:t>(ETX, BDI) = w1* ETX + w2* BDI</a:t>
            </a:r>
          </a:p>
          <a:p>
            <a:pPr marL="0" indent="0">
              <a:buNone/>
            </a:pPr>
            <a:r>
              <a:rPr lang="en-US" dirty="0" smtClean="0"/>
              <a:t>If the rank of any node becomes less than rank of the existing parent node, the new node becomes the preferred parent</a:t>
            </a:r>
          </a:p>
          <a:p>
            <a:pPr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dirty="0" smtClean="0"/>
              <a:t>Overview of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US" dirty="0" smtClean="0"/>
              <a:t>The proposed scheme is evaluated using </a:t>
            </a:r>
            <a:r>
              <a:rPr lang="en-US" dirty="0" err="1" smtClean="0"/>
              <a:t>Cooja</a:t>
            </a:r>
            <a:r>
              <a:rPr lang="en-US" dirty="0" smtClean="0"/>
              <a:t> simulator of the </a:t>
            </a:r>
            <a:r>
              <a:rPr lang="en-US" dirty="0" err="1" smtClean="0"/>
              <a:t>Contiki</a:t>
            </a:r>
            <a:r>
              <a:rPr lang="en-US" dirty="0"/>
              <a:t> </a:t>
            </a:r>
            <a:r>
              <a:rPr lang="en-US" dirty="0" smtClean="0"/>
              <a:t>3.0 OS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an open source OS for wireless sensor networks – can emulate  different hardware motes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Contiki</a:t>
            </a:r>
            <a:r>
              <a:rPr lang="en-US" dirty="0" smtClean="0"/>
              <a:t> has a  reliable implementation of RPL- </a:t>
            </a:r>
            <a:r>
              <a:rPr lang="en-US" dirty="0" err="1" smtClean="0"/>
              <a:t>ContikiRPL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686700" cy="653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Network Setup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85875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Contiki</a:t>
                      </a:r>
                      <a:r>
                        <a:rPr lang="en-US" dirty="0" smtClean="0"/>
                        <a:t> 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</a:rPr>
                        <a:t>25-50 nodes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Routing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</a:rPr>
                        <a:t>RPL protocol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Transmission Range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</a:rPr>
                        <a:t>50 m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</a:rPr>
                        <a:t>300m × 300m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Simulation 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</a:rPr>
                        <a:t>300 sec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Objective Function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</a:rPr>
                        <a:t>MRHOF, Composite RPL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Radio medium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</a:rPr>
                        <a:t>UDGM – Distance loss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Mote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</a:rPr>
                        <a:t>Tmote</a:t>
                      </a:r>
                      <a:r>
                        <a:rPr lang="en-US" sz="1800" dirty="0">
                          <a:latin typeface="+mn-lt"/>
                          <a:ea typeface="Calibri"/>
                        </a:rPr>
                        <a:t> sky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Topology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Random topology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</a:rPr>
                        <a:t>Full Battery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1000 </a:t>
                      </a:r>
                      <a:r>
                        <a:rPr lang="en-US" sz="1800" dirty="0" err="1">
                          <a:latin typeface="+mn-lt"/>
                          <a:ea typeface="Calibri"/>
                        </a:rPr>
                        <a:t>mJ</a:t>
                      </a:r>
                      <a:endParaRPr lang="en-US" sz="1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</a:rPr>
                        <a:t>RPL parameter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Calibri"/>
                        </a:rPr>
                        <a:t>MinHopRankIncrease</a:t>
                      </a:r>
                      <a:r>
                        <a:rPr lang="en-US" sz="1800" dirty="0">
                          <a:latin typeface="+mn-lt"/>
                          <a:ea typeface="Calibri"/>
                        </a:rPr>
                        <a:t> = 256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58204" cy="724648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Simulation with 25 nodes</a:t>
            </a:r>
            <a:endParaRPr lang="en-US" sz="4000" dirty="0"/>
          </a:p>
        </p:txBody>
      </p:sp>
      <p:pic>
        <p:nvPicPr>
          <p:cNvPr id="4" name="Content Placeholder 3" descr="C:\Users\LENOVO\Desktop\Project Final\Simulation resources\My Screenshots\Captur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421484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71604" y="5929330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11: RPL random topology with 25 nodes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301038" cy="714380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Simulation with 50 nodes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00174"/>
            <a:ext cx="407196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480" y="585789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12: RPL random topology with 50 nodes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C:\Users\LENOVO\Desktop\Project Final\Simulation resources\pdr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1"/>
            <a:ext cx="571504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00166" y="600076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13: PDR as a function of varying number of nodes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C:\Users\LENOVO\Desktop\Project Final\Simulation resources\Energ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3"/>
            <a:ext cx="571504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2976" y="5786454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14: Average energy consumption of the nodes </a:t>
            </a:r>
            <a:r>
              <a:rPr lang="en-US" dirty="0" err="1" smtClean="0"/>
              <a:t>vs</a:t>
            </a:r>
            <a:r>
              <a:rPr lang="en-US" dirty="0" smtClean="0"/>
              <a:t> number of nodes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C:\Users\LENOVO\Desktop\Project Final\Simulation resources\dela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3"/>
            <a:ext cx="528641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564357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15: End-to-end delay as a function of varying number of nodes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Different application scenarios demand different networking requirements.</a:t>
            </a:r>
          </a:p>
          <a:p>
            <a:r>
              <a:rPr lang="en-US" sz="2800" dirty="0" smtClean="0"/>
              <a:t>This work proposes an improvement to the existing RPL by considering factors like node's battery level and link quality into consideration in the next hop selection.</a:t>
            </a:r>
          </a:p>
          <a:p>
            <a:r>
              <a:rPr lang="en-US" sz="2800" dirty="0" smtClean="0"/>
              <a:t>Simulation of the proposed approach evaluated node’s battery consumption, packet delivery ratio and latency.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Low-Power and </a:t>
            </a:r>
            <a:r>
              <a:rPr lang="en-IN" dirty="0" err="1" smtClean="0"/>
              <a:t>Lossy</a:t>
            </a:r>
            <a:r>
              <a:rPr lang="en-IN" dirty="0" smtClean="0"/>
              <a:t>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Low power and </a:t>
            </a:r>
            <a:r>
              <a:rPr lang="en-IN" sz="2800" dirty="0" err="1" smtClean="0"/>
              <a:t>Lossy</a:t>
            </a:r>
            <a:r>
              <a:rPr lang="en-IN" sz="2800" dirty="0" smtClean="0"/>
              <a:t> Networks (LLNs) are resource-constrained</a:t>
            </a:r>
          </a:p>
          <a:p>
            <a:endParaRPr lang="en-IN" sz="2800" dirty="0" smtClean="0"/>
          </a:p>
          <a:p>
            <a:r>
              <a:rPr lang="en-IN" sz="2800" dirty="0" smtClean="0"/>
              <a:t>Constrained nodes with limited power, memory and processing resources</a:t>
            </a:r>
          </a:p>
          <a:p>
            <a:endParaRPr lang="en-IN" sz="2800" dirty="0" smtClean="0"/>
          </a:p>
          <a:p>
            <a:r>
              <a:rPr lang="en-IN" sz="2800" dirty="0" smtClean="0"/>
              <a:t>Interconnected by variety of links such as </a:t>
            </a:r>
          </a:p>
          <a:p>
            <a:pPr>
              <a:buNone/>
            </a:pPr>
            <a:r>
              <a:rPr lang="en-IN" sz="2800" dirty="0"/>
              <a:t>	</a:t>
            </a:r>
            <a:r>
              <a:rPr lang="en-IN" sz="2800" dirty="0" smtClean="0"/>
              <a:t>IEEE 802.15.4 or low-power </a:t>
            </a:r>
            <a:r>
              <a:rPr lang="en-IN" sz="2800" dirty="0" err="1" smtClean="0"/>
              <a:t>WiFi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matrices for traffic congestion can be included, like number of child nodes or Buffer occupancy</a:t>
            </a:r>
          </a:p>
          <a:p>
            <a:endParaRPr lang="en-US" dirty="0" smtClean="0"/>
          </a:p>
          <a:p>
            <a:r>
              <a:rPr lang="en-US" dirty="0" smtClean="0"/>
              <a:t>Weights assigned to each metric can made adaptive, depending on link quality, battery level and congestion around nodes at run-time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5794"/>
            <a:ext cx="678661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RPL is a distance-vector and source routing protocol</a:t>
            </a:r>
          </a:p>
          <a:p>
            <a:endParaRPr lang="en-IN" dirty="0" smtClean="0"/>
          </a:p>
          <a:p>
            <a:r>
              <a:rPr lang="en-IN" dirty="0" smtClean="0"/>
              <a:t>Network topology – Destination oriented Directed </a:t>
            </a:r>
            <a:r>
              <a:rPr lang="en-IN" dirty="0"/>
              <a:t>A</a:t>
            </a:r>
            <a:r>
              <a:rPr lang="en-IN" dirty="0" smtClean="0"/>
              <a:t>cyclic Graph (DODAG)</a:t>
            </a:r>
          </a:p>
          <a:p>
            <a:endParaRPr lang="en-IN" dirty="0" smtClean="0"/>
          </a:p>
          <a:p>
            <a:r>
              <a:rPr lang="en-IN" dirty="0" smtClean="0"/>
              <a:t>RPL defines three types of nodes – Low-power and </a:t>
            </a:r>
            <a:r>
              <a:rPr lang="en-IN" dirty="0" err="1" smtClean="0"/>
              <a:t>Lossy</a:t>
            </a:r>
            <a:r>
              <a:rPr lang="en-IN" dirty="0" smtClean="0"/>
              <a:t> Border routers(LBR),  Router and nodes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7972452" cy="867524"/>
          </a:xfrm>
        </p:spPr>
        <p:txBody>
          <a:bodyPr/>
          <a:lstStyle/>
          <a:p>
            <a:r>
              <a:rPr lang="en-IN" dirty="0" smtClean="0"/>
              <a:t>DODAG</a:t>
            </a:r>
            <a:endParaRPr lang="en-US" dirty="0"/>
          </a:p>
        </p:txBody>
      </p:sp>
      <p:pic>
        <p:nvPicPr>
          <p:cNvPr id="4" name="Content Placeholder 3" descr="doda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214423"/>
            <a:ext cx="6374894" cy="4500594"/>
          </a:xfrm>
        </p:spPr>
      </p:pic>
      <p:sp>
        <p:nvSpPr>
          <p:cNvPr id="5" name="TextBox 4"/>
          <p:cNvSpPr txBox="1"/>
          <p:nvPr/>
        </p:nvSpPr>
        <p:spPr>
          <a:xfrm>
            <a:off x="1428728" y="5857892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1: DODAG Topology in RPL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Rank defines the node’s individual position relative to other nodes with respect to the DODAG root 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3334" y="1857364"/>
            <a:ext cx="6266153" cy="358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2976" y="557214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2: An RPL instance with two DODAGs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RPL control messages are ICMPv6 messages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3578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43042" y="4357694"/>
            <a:ext cx="5643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Code: Identify the type of control message</a:t>
            </a:r>
          </a:p>
          <a:p>
            <a:r>
              <a:rPr lang="en-IN" sz="2000" dirty="0" smtClean="0"/>
              <a:t>0x00: DODAG Information Solicitation (DIS)</a:t>
            </a:r>
          </a:p>
          <a:p>
            <a:r>
              <a:rPr lang="en-IN" sz="2000" dirty="0" smtClean="0"/>
              <a:t>0x01: DODAG Information Object</a:t>
            </a:r>
          </a:p>
          <a:p>
            <a:r>
              <a:rPr lang="en-IN" sz="2000" dirty="0" smtClean="0"/>
              <a:t>0x02: Destination </a:t>
            </a:r>
            <a:r>
              <a:rPr lang="en-IN" sz="2000" dirty="0"/>
              <a:t>A</a:t>
            </a:r>
            <a:r>
              <a:rPr lang="en-IN" sz="2000" dirty="0" smtClean="0"/>
              <a:t>dvertisement Object (DAO)</a:t>
            </a:r>
          </a:p>
          <a:p>
            <a:r>
              <a:rPr lang="en-IN" sz="2000" dirty="0" smtClean="0"/>
              <a:t>0x03: DAO-ACK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321468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3: RPL control message packet format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79608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DODAG Information Solicitation (DIS)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Solicit a DODAG Information Object (DIO) from an RPL node</a:t>
            </a:r>
          </a:p>
          <a:p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00306"/>
            <a:ext cx="3500462" cy="295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5786454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4: A neighboring node sending DIS message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DODAG Information Object (DIO)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350046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Carries information that allows a node to-</a:t>
            </a:r>
          </a:p>
          <a:p>
            <a:pPr lvl="1"/>
            <a:r>
              <a:rPr lang="en-IN" sz="2400" dirty="0" smtClean="0"/>
              <a:t>Discover an RPL instance</a:t>
            </a:r>
          </a:p>
          <a:p>
            <a:pPr lvl="1"/>
            <a:r>
              <a:rPr lang="en-IN" sz="2400" dirty="0" smtClean="0"/>
              <a:t>Learn its configuration parameters</a:t>
            </a:r>
          </a:p>
          <a:p>
            <a:pPr lvl="1"/>
            <a:r>
              <a:rPr lang="en-IN" sz="2400" dirty="0" smtClean="0"/>
              <a:t>Select a DODAG parent set 		</a:t>
            </a:r>
            <a:r>
              <a:rPr lang="en-IN" sz="1400" dirty="0" smtClean="0"/>
              <a:t>root</a:t>
            </a:r>
          </a:p>
          <a:p>
            <a:pPr lvl="1"/>
            <a:r>
              <a:rPr lang="en-IN" sz="2400" dirty="0" smtClean="0"/>
              <a:t>Maintain the DODAG</a:t>
            </a:r>
          </a:p>
          <a:p>
            <a:pPr lvl="1">
              <a:buNone/>
            </a:pPr>
            <a:r>
              <a:rPr lang="en-IN" sz="1600" dirty="0" smtClean="0"/>
              <a:t>							DIO</a:t>
            </a:r>
            <a:endParaRPr lang="en-IN" sz="1600" dirty="0"/>
          </a:p>
        </p:txBody>
      </p:sp>
      <p:sp>
        <p:nvSpPr>
          <p:cNvPr id="8" name="Oval 7"/>
          <p:cNvSpPr/>
          <p:nvPr/>
        </p:nvSpPr>
        <p:spPr>
          <a:xfrm>
            <a:off x="6500826" y="3071810"/>
            <a:ext cx="428628" cy="3571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9322" y="421481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43768" y="4214818"/>
            <a:ext cx="42862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3"/>
            <a:endCxn id="9" idx="0"/>
          </p:cNvCxnSpPr>
          <p:nvPr/>
        </p:nvCxnSpPr>
        <p:spPr>
          <a:xfrm rot="5400000">
            <a:off x="5934554" y="3585774"/>
            <a:ext cx="838127" cy="4199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10" idx="0"/>
          </p:cNvCxnSpPr>
          <p:nvPr/>
        </p:nvCxnSpPr>
        <p:spPr>
          <a:xfrm rot="16200000" flipH="1">
            <a:off x="6693319" y="3550054"/>
            <a:ext cx="838127" cy="491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607851" y="3464719"/>
            <a:ext cx="71438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0496" y="492919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5: Root node sending DIO message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1126</TotalTime>
  <Words>942</Words>
  <Application>Microsoft Office PowerPoint</Application>
  <PresentationFormat>On-screen Show (4:3)</PresentationFormat>
  <Paragraphs>179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Flow</vt:lpstr>
      <vt:lpstr>Equation</vt:lpstr>
      <vt:lpstr>RPL Based Energy-Efficient Routing Protocol for IoT</vt:lpstr>
      <vt:lpstr>Contents</vt:lpstr>
      <vt:lpstr>Low-Power and Lossy Networks</vt:lpstr>
      <vt:lpstr>RPL</vt:lpstr>
      <vt:lpstr>DODAG</vt:lpstr>
      <vt:lpstr>Rank defines the node’s individual position relative to other nodes with respect to the DODAG root </vt:lpstr>
      <vt:lpstr>RPL control messages are ICMPv6 messages</vt:lpstr>
      <vt:lpstr>DODAG Information Solicitation (DIS)</vt:lpstr>
      <vt:lpstr>DODAG Information Object (DIO)</vt:lpstr>
      <vt:lpstr>DODAG Information Object (DIO)</vt:lpstr>
      <vt:lpstr>DODAG Information Object (DIO)</vt:lpstr>
      <vt:lpstr>Destination Advertisement Object (DAO)</vt:lpstr>
      <vt:lpstr>DAG metric container</vt:lpstr>
      <vt:lpstr>Slide 14</vt:lpstr>
      <vt:lpstr>Objective Function(OF)</vt:lpstr>
      <vt:lpstr>Objective Function(OF)</vt:lpstr>
      <vt:lpstr>Problem description</vt:lpstr>
      <vt:lpstr>Proposed solution</vt:lpstr>
      <vt:lpstr>Proposed solution</vt:lpstr>
      <vt:lpstr>Proposed solution</vt:lpstr>
      <vt:lpstr>OF design using composite metric ETX and BDI</vt:lpstr>
      <vt:lpstr>Overview of Simulator</vt:lpstr>
      <vt:lpstr>Simulation Network Setup</vt:lpstr>
      <vt:lpstr>Simulation with 25 nodes</vt:lpstr>
      <vt:lpstr>Simulation with 50 nodes</vt:lpstr>
      <vt:lpstr>Simulation Results</vt:lpstr>
      <vt:lpstr>Simulation Results</vt:lpstr>
      <vt:lpstr>Simulation Results</vt:lpstr>
      <vt:lpstr>Conclusion</vt:lpstr>
      <vt:lpstr>Future Scope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 Based Routing Protocol for IoT</dc:title>
  <dc:creator>LENOVO</dc:creator>
  <cp:lastModifiedBy>LENOVO</cp:lastModifiedBy>
  <cp:revision>77</cp:revision>
  <dcterms:created xsi:type="dcterms:W3CDTF">2021-03-01T13:33:06Z</dcterms:created>
  <dcterms:modified xsi:type="dcterms:W3CDTF">2021-08-03T05:09:12Z</dcterms:modified>
</cp:coreProperties>
</file>