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1" r:id="rId7"/>
    <p:sldId id="262" r:id="rId8"/>
    <p:sldId id="290" r:id="rId9"/>
    <p:sldId id="283" r:id="rId10"/>
    <p:sldId id="264" r:id="rId11"/>
    <p:sldId id="286" r:id="rId12"/>
    <p:sldId id="287" r:id="rId13"/>
    <p:sldId id="288" r:id="rId14"/>
    <p:sldId id="266" r:id="rId15"/>
    <p:sldId id="284" r:id="rId16"/>
    <p:sldId id="289" r:id="rId17"/>
    <p:sldId id="285"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7B665-228C-4B1C-AB32-62C823D347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37A9B2-E61E-410B-BF5B-581327A3F863}">
      <dgm:prSet/>
      <dgm:spPr/>
      <dgm:t>
        <a:bodyPr/>
        <a:lstStyle/>
        <a:p>
          <a:r>
            <a:rPr lang="en-IN" b="1" dirty="0"/>
            <a:t>CSRT: </a:t>
          </a:r>
          <a:r>
            <a:rPr lang="en-IN" dirty="0"/>
            <a:t>Good accuracy, but it is slower than others.</a:t>
          </a:r>
          <a:endParaRPr lang="en-US" dirty="0"/>
        </a:p>
      </dgm:t>
    </dgm:pt>
    <dgm:pt modelId="{8A0BA151-AAC9-478E-A954-FBC86D4EB0C9}" type="parTrans" cxnId="{E7901862-CE9B-480E-ABBA-E092E7B88C7C}">
      <dgm:prSet/>
      <dgm:spPr/>
      <dgm:t>
        <a:bodyPr/>
        <a:lstStyle/>
        <a:p>
          <a:endParaRPr lang="en-US"/>
        </a:p>
      </dgm:t>
    </dgm:pt>
    <dgm:pt modelId="{6FA56D2B-E65F-41E6-A1D4-136B2DCE5315}" type="sibTrans" cxnId="{E7901862-CE9B-480E-ABBA-E092E7B88C7C}">
      <dgm:prSet/>
      <dgm:spPr/>
      <dgm:t>
        <a:bodyPr/>
        <a:lstStyle/>
        <a:p>
          <a:endParaRPr lang="en-US"/>
        </a:p>
      </dgm:t>
    </dgm:pt>
    <dgm:pt modelId="{8CA4B6AE-D0D7-4B8C-8EBD-B2C3CEC87841}">
      <dgm:prSet/>
      <dgm:spPr/>
      <dgm:t>
        <a:bodyPr/>
        <a:lstStyle/>
        <a:p>
          <a:r>
            <a:rPr lang="en-IN" b="1"/>
            <a:t>KCF:</a:t>
          </a:r>
          <a:r>
            <a:rPr lang="en-IN"/>
            <a:t> not so good accuracy, but it is fast.</a:t>
          </a:r>
          <a:endParaRPr lang="en-US"/>
        </a:p>
      </dgm:t>
    </dgm:pt>
    <dgm:pt modelId="{0F5A2786-469B-4C46-846A-2A588EE32C7B}" type="parTrans" cxnId="{73582543-B1B4-4514-AFB4-0F102A558B81}">
      <dgm:prSet/>
      <dgm:spPr/>
      <dgm:t>
        <a:bodyPr/>
        <a:lstStyle/>
        <a:p>
          <a:endParaRPr lang="en-US"/>
        </a:p>
      </dgm:t>
    </dgm:pt>
    <dgm:pt modelId="{66183C61-E54F-4BCE-B79D-D6C11FFDAA68}" type="sibTrans" cxnId="{73582543-B1B4-4514-AFB4-0F102A558B81}">
      <dgm:prSet/>
      <dgm:spPr/>
      <dgm:t>
        <a:bodyPr/>
        <a:lstStyle/>
        <a:p>
          <a:endParaRPr lang="en-US"/>
        </a:p>
      </dgm:t>
    </dgm:pt>
    <dgm:pt modelId="{DA4F0508-78B2-4102-8166-06404943512A}">
      <dgm:prSet/>
      <dgm:spPr/>
      <dgm:t>
        <a:bodyPr/>
        <a:lstStyle/>
        <a:p>
          <a:r>
            <a:rPr lang="en-IN" b="1"/>
            <a:t>MOSSE:</a:t>
          </a:r>
          <a:r>
            <a:rPr lang="en-IN"/>
            <a:t> it is the fastest.</a:t>
          </a:r>
          <a:endParaRPr lang="en-US"/>
        </a:p>
      </dgm:t>
    </dgm:pt>
    <dgm:pt modelId="{DA0E8F8C-0E71-457E-AF4D-7CF231D3E6E7}" type="parTrans" cxnId="{91ACC01F-A6C6-4AAF-81D3-BA981C3D6DD2}">
      <dgm:prSet/>
      <dgm:spPr/>
      <dgm:t>
        <a:bodyPr/>
        <a:lstStyle/>
        <a:p>
          <a:endParaRPr lang="en-US"/>
        </a:p>
      </dgm:t>
    </dgm:pt>
    <dgm:pt modelId="{02D0D69C-C68F-4720-B3D1-C73C244C0826}" type="sibTrans" cxnId="{91ACC01F-A6C6-4AAF-81D3-BA981C3D6DD2}">
      <dgm:prSet/>
      <dgm:spPr/>
      <dgm:t>
        <a:bodyPr/>
        <a:lstStyle/>
        <a:p>
          <a:endParaRPr lang="en-US"/>
        </a:p>
      </dgm:t>
    </dgm:pt>
    <dgm:pt modelId="{7A3E8EE6-F6A9-4926-A6FC-6EA388D7E1ED}">
      <dgm:prSet/>
      <dgm:spPr/>
      <dgm:t>
        <a:bodyPr/>
        <a:lstStyle/>
        <a:p>
          <a:r>
            <a:rPr lang="en-IN" b="1"/>
            <a:t>GOTURN: </a:t>
          </a:r>
          <a:r>
            <a:rPr lang="en-IN"/>
            <a:t>This is the only tracking algorithm in the tracker class that is based on a Convolutional Neural Network (CNN). we know it is “robust to viewpoint changes, lighting changes, and deformations”. But it does not handle occlusion very well.</a:t>
          </a:r>
          <a:endParaRPr lang="en-US"/>
        </a:p>
      </dgm:t>
    </dgm:pt>
    <dgm:pt modelId="{5275F7B8-9F7E-492A-B5C1-78C8E25BFDB0}" type="parTrans" cxnId="{2FF1E97E-4BF0-422E-871C-624765EA069C}">
      <dgm:prSet/>
      <dgm:spPr/>
      <dgm:t>
        <a:bodyPr/>
        <a:lstStyle/>
        <a:p>
          <a:endParaRPr lang="en-US"/>
        </a:p>
      </dgm:t>
    </dgm:pt>
    <dgm:pt modelId="{8B2CEEC9-5241-4985-B90D-01C0696DFB24}" type="sibTrans" cxnId="{2FF1E97E-4BF0-422E-871C-624765EA069C}">
      <dgm:prSet/>
      <dgm:spPr/>
      <dgm:t>
        <a:bodyPr/>
        <a:lstStyle/>
        <a:p>
          <a:endParaRPr lang="en-US"/>
        </a:p>
      </dgm:t>
    </dgm:pt>
    <dgm:pt modelId="{DA52416D-0A61-405F-B463-B8FAE2912655}" type="pres">
      <dgm:prSet presAssocID="{B5F7B665-228C-4B1C-AB32-62C823D34781}" presName="linear" presStyleCnt="0">
        <dgm:presLayoutVars>
          <dgm:animLvl val="lvl"/>
          <dgm:resizeHandles val="exact"/>
        </dgm:presLayoutVars>
      </dgm:prSet>
      <dgm:spPr/>
    </dgm:pt>
    <dgm:pt modelId="{8BAD7529-FADA-461F-AFD0-5C600646CA75}" type="pres">
      <dgm:prSet presAssocID="{C337A9B2-E61E-410B-BF5B-581327A3F863}" presName="parentText" presStyleLbl="node1" presStyleIdx="0" presStyleCnt="4">
        <dgm:presLayoutVars>
          <dgm:chMax val="0"/>
          <dgm:bulletEnabled val="1"/>
        </dgm:presLayoutVars>
      </dgm:prSet>
      <dgm:spPr/>
    </dgm:pt>
    <dgm:pt modelId="{C151AFF0-D326-46D9-97ED-CB71419DE236}" type="pres">
      <dgm:prSet presAssocID="{6FA56D2B-E65F-41E6-A1D4-136B2DCE5315}" presName="spacer" presStyleCnt="0"/>
      <dgm:spPr/>
    </dgm:pt>
    <dgm:pt modelId="{5880498E-E8B3-4FC4-B190-ED8EC7D1432D}" type="pres">
      <dgm:prSet presAssocID="{8CA4B6AE-D0D7-4B8C-8EBD-B2C3CEC87841}" presName="parentText" presStyleLbl="node1" presStyleIdx="1" presStyleCnt="4">
        <dgm:presLayoutVars>
          <dgm:chMax val="0"/>
          <dgm:bulletEnabled val="1"/>
        </dgm:presLayoutVars>
      </dgm:prSet>
      <dgm:spPr/>
    </dgm:pt>
    <dgm:pt modelId="{D03195FC-E020-42B5-9FA6-6334A0F5C713}" type="pres">
      <dgm:prSet presAssocID="{66183C61-E54F-4BCE-B79D-D6C11FFDAA68}" presName="spacer" presStyleCnt="0"/>
      <dgm:spPr/>
    </dgm:pt>
    <dgm:pt modelId="{6964143B-4CC6-4635-9BE0-8A013744DE9D}" type="pres">
      <dgm:prSet presAssocID="{DA4F0508-78B2-4102-8166-06404943512A}" presName="parentText" presStyleLbl="node1" presStyleIdx="2" presStyleCnt="4">
        <dgm:presLayoutVars>
          <dgm:chMax val="0"/>
          <dgm:bulletEnabled val="1"/>
        </dgm:presLayoutVars>
      </dgm:prSet>
      <dgm:spPr/>
    </dgm:pt>
    <dgm:pt modelId="{C1414BA0-4DEB-4ED4-B169-28D33EAF10EC}" type="pres">
      <dgm:prSet presAssocID="{02D0D69C-C68F-4720-B3D1-C73C244C0826}" presName="spacer" presStyleCnt="0"/>
      <dgm:spPr/>
    </dgm:pt>
    <dgm:pt modelId="{0EB207FC-FF6A-4F86-86F5-D09890D4C6AB}" type="pres">
      <dgm:prSet presAssocID="{7A3E8EE6-F6A9-4926-A6FC-6EA388D7E1ED}" presName="parentText" presStyleLbl="node1" presStyleIdx="3" presStyleCnt="4">
        <dgm:presLayoutVars>
          <dgm:chMax val="0"/>
          <dgm:bulletEnabled val="1"/>
        </dgm:presLayoutVars>
      </dgm:prSet>
      <dgm:spPr/>
    </dgm:pt>
  </dgm:ptLst>
  <dgm:cxnLst>
    <dgm:cxn modelId="{91ACC01F-A6C6-4AAF-81D3-BA981C3D6DD2}" srcId="{B5F7B665-228C-4B1C-AB32-62C823D34781}" destId="{DA4F0508-78B2-4102-8166-06404943512A}" srcOrd="2" destOrd="0" parTransId="{DA0E8F8C-0E71-457E-AF4D-7CF231D3E6E7}" sibTransId="{02D0D69C-C68F-4720-B3D1-C73C244C0826}"/>
    <dgm:cxn modelId="{49D6923C-1876-4CCF-8FB0-502EE34EFFF9}" type="presOf" srcId="{DA4F0508-78B2-4102-8166-06404943512A}" destId="{6964143B-4CC6-4635-9BE0-8A013744DE9D}" srcOrd="0" destOrd="0" presId="urn:microsoft.com/office/officeart/2005/8/layout/vList2"/>
    <dgm:cxn modelId="{88EB6E60-29A8-4E0B-A038-B4E00486AB5A}" type="presOf" srcId="{8CA4B6AE-D0D7-4B8C-8EBD-B2C3CEC87841}" destId="{5880498E-E8B3-4FC4-B190-ED8EC7D1432D}" srcOrd="0" destOrd="0" presId="urn:microsoft.com/office/officeart/2005/8/layout/vList2"/>
    <dgm:cxn modelId="{E7901862-CE9B-480E-ABBA-E092E7B88C7C}" srcId="{B5F7B665-228C-4B1C-AB32-62C823D34781}" destId="{C337A9B2-E61E-410B-BF5B-581327A3F863}" srcOrd="0" destOrd="0" parTransId="{8A0BA151-AAC9-478E-A954-FBC86D4EB0C9}" sibTransId="{6FA56D2B-E65F-41E6-A1D4-136B2DCE5315}"/>
    <dgm:cxn modelId="{73582543-B1B4-4514-AFB4-0F102A558B81}" srcId="{B5F7B665-228C-4B1C-AB32-62C823D34781}" destId="{8CA4B6AE-D0D7-4B8C-8EBD-B2C3CEC87841}" srcOrd="1" destOrd="0" parTransId="{0F5A2786-469B-4C46-846A-2A588EE32C7B}" sibTransId="{66183C61-E54F-4BCE-B79D-D6C11FFDAA68}"/>
    <dgm:cxn modelId="{2FF1E97E-4BF0-422E-871C-624765EA069C}" srcId="{B5F7B665-228C-4B1C-AB32-62C823D34781}" destId="{7A3E8EE6-F6A9-4926-A6FC-6EA388D7E1ED}" srcOrd="3" destOrd="0" parTransId="{5275F7B8-9F7E-492A-B5C1-78C8E25BFDB0}" sibTransId="{8B2CEEC9-5241-4985-B90D-01C0696DFB24}"/>
    <dgm:cxn modelId="{9FA30F8F-229A-4B46-9CD4-3F750DBBEA61}" type="presOf" srcId="{B5F7B665-228C-4B1C-AB32-62C823D34781}" destId="{DA52416D-0A61-405F-B463-B8FAE2912655}" srcOrd="0" destOrd="0" presId="urn:microsoft.com/office/officeart/2005/8/layout/vList2"/>
    <dgm:cxn modelId="{3D8F5891-71EE-44FD-87A7-C629DA278AE0}" type="presOf" srcId="{7A3E8EE6-F6A9-4926-A6FC-6EA388D7E1ED}" destId="{0EB207FC-FF6A-4F86-86F5-D09890D4C6AB}" srcOrd="0" destOrd="0" presId="urn:microsoft.com/office/officeart/2005/8/layout/vList2"/>
    <dgm:cxn modelId="{D55717E4-8893-44DB-882A-E4B9FD5CD6BF}" type="presOf" srcId="{C337A9B2-E61E-410B-BF5B-581327A3F863}" destId="{8BAD7529-FADA-461F-AFD0-5C600646CA75}" srcOrd="0" destOrd="0" presId="urn:microsoft.com/office/officeart/2005/8/layout/vList2"/>
    <dgm:cxn modelId="{90367712-E049-41A3-994B-A427A4F15EE0}" type="presParOf" srcId="{DA52416D-0A61-405F-B463-B8FAE2912655}" destId="{8BAD7529-FADA-461F-AFD0-5C600646CA75}" srcOrd="0" destOrd="0" presId="urn:microsoft.com/office/officeart/2005/8/layout/vList2"/>
    <dgm:cxn modelId="{D6ACF5F0-B1BA-4A78-BAFB-3A0C2174CBDD}" type="presParOf" srcId="{DA52416D-0A61-405F-B463-B8FAE2912655}" destId="{C151AFF0-D326-46D9-97ED-CB71419DE236}" srcOrd="1" destOrd="0" presId="urn:microsoft.com/office/officeart/2005/8/layout/vList2"/>
    <dgm:cxn modelId="{2F970223-9F03-45CC-A1BC-C0C62C7C8822}" type="presParOf" srcId="{DA52416D-0A61-405F-B463-B8FAE2912655}" destId="{5880498E-E8B3-4FC4-B190-ED8EC7D1432D}" srcOrd="2" destOrd="0" presId="urn:microsoft.com/office/officeart/2005/8/layout/vList2"/>
    <dgm:cxn modelId="{1E5A3135-3B10-45CC-9A27-06F64C05BC47}" type="presParOf" srcId="{DA52416D-0A61-405F-B463-B8FAE2912655}" destId="{D03195FC-E020-42B5-9FA6-6334A0F5C713}" srcOrd="3" destOrd="0" presId="urn:microsoft.com/office/officeart/2005/8/layout/vList2"/>
    <dgm:cxn modelId="{6DB61FCD-04DD-49DE-891D-92739848BBA7}" type="presParOf" srcId="{DA52416D-0A61-405F-B463-B8FAE2912655}" destId="{6964143B-4CC6-4635-9BE0-8A013744DE9D}" srcOrd="4" destOrd="0" presId="urn:microsoft.com/office/officeart/2005/8/layout/vList2"/>
    <dgm:cxn modelId="{B45EC14F-9ACC-4C83-98EE-58F33F5241CF}" type="presParOf" srcId="{DA52416D-0A61-405F-B463-B8FAE2912655}" destId="{C1414BA0-4DEB-4ED4-B169-28D33EAF10EC}" srcOrd="5" destOrd="0" presId="urn:microsoft.com/office/officeart/2005/8/layout/vList2"/>
    <dgm:cxn modelId="{47E04C45-C629-43DD-A731-A3B9685E7FD2}" type="presParOf" srcId="{DA52416D-0A61-405F-B463-B8FAE2912655}" destId="{0EB207FC-FF6A-4F86-86F5-D09890D4C6A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D7529-FADA-461F-AFD0-5C600646CA75}">
      <dsp:nvSpPr>
        <dsp:cNvPr id="0" name=""/>
        <dsp:cNvSpPr/>
      </dsp:nvSpPr>
      <dsp:spPr>
        <a:xfrm>
          <a:off x="0" y="92889"/>
          <a:ext cx="11215234"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dirty="0"/>
            <a:t>CSRT: </a:t>
          </a:r>
          <a:r>
            <a:rPr lang="en-IN" sz="1900" kern="1200" dirty="0"/>
            <a:t>Good accuracy, but it is slower than others.</a:t>
          </a:r>
          <a:endParaRPr lang="en-US" sz="1900" kern="1200" dirty="0"/>
        </a:p>
      </dsp:txBody>
      <dsp:txXfrm>
        <a:off x="48833" y="141722"/>
        <a:ext cx="11117568" cy="902684"/>
      </dsp:txXfrm>
    </dsp:sp>
    <dsp:sp modelId="{5880498E-E8B3-4FC4-B190-ED8EC7D1432D}">
      <dsp:nvSpPr>
        <dsp:cNvPr id="0" name=""/>
        <dsp:cNvSpPr/>
      </dsp:nvSpPr>
      <dsp:spPr>
        <a:xfrm>
          <a:off x="0" y="1147959"/>
          <a:ext cx="11215234"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a:t>KCF:</a:t>
          </a:r>
          <a:r>
            <a:rPr lang="en-IN" sz="1900" kern="1200"/>
            <a:t> not so good accuracy, but it is fast.</a:t>
          </a:r>
          <a:endParaRPr lang="en-US" sz="1900" kern="1200"/>
        </a:p>
      </dsp:txBody>
      <dsp:txXfrm>
        <a:off x="48833" y="1196792"/>
        <a:ext cx="11117568" cy="902684"/>
      </dsp:txXfrm>
    </dsp:sp>
    <dsp:sp modelId="{6964143B-4CC6-4635-9BE0-8A013744DE9D}">
      <dsp:nvSpPr>
        <dsp:cNvPr id="0" name=""/>
        <dsp:cNvSpPr/>
      </dsp:nvSpPr>
      <dsp:spPr>
        <a:xfrm>
          <a:off x="0" y="2203029"/>
          <a:ext cx="11215234"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a:t>MOSSE:</a:t>
          </a:r>
          <a:r>
            <a:rPr lang="en-IN" sz="1900" kern="1200"/>
            <a:t> it is the fastest.</a:t>
          </a:r>
          <a:endParaRPr lang="en-US" sz="1900" kern="1200"/>
        </a:p>
      </dsp:txBody>
      <dsp:txXfrm>
        <a:off x="48833" y="2251862"/>
        <a:ext cx="11117568" cy="902684"/>
      </dsp:txXfrm>
    </dsp:sp>
    <dsp:sp modelId="{0EB207FC-FF6A-4F86-86F5-D09890D4C6AB}">
      <dsp:nvSpPr>
        <dsp:cNvPr id="0" name=""/>
        <dsp:cNvSpPr/>
      </dsp:nvSpPr>
      <dsp:spPr>
        <a:xfrm>
          <a:off x="0" y="3258099"/>
          <a:ext cx="11215234"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a:t>GOTURN: </a:t>
          </a:r>
          <a:r>
            <a:rPr lang="en-IN" sz="1900" kern="1200"/>
            <a:t>This is the only tracking algorithm in the tracker class that is based on a Convolutional Neural Network (CNN). we know it is “robust to viewpoint changes, lighting changes, and deformations”. But it does not handle occlusion very well.</a:t>
          </a:r>
          <a:endParaRPr lang="en-US" sz="1900" kern="1200"/>
        </a:p>
      </dsp:txBody>
      <dsp:txXfrm>
        <a:off x="48833" y="3306932"/>
        <a:ext cx="11117568" cy="9026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body" idx="1"/>
          </p:nvPr>
        </p:nvSpPr>
        <p:spPr>
          <a:xfrm>
            <a:off x="831850" y="3954037"/>
            <a:ext cx="6803136" cy="365760"/>
          </a:xfrm>
        </p:spPr>
        <p:txBody>
          <a:bodyPr>
            <a:normAutofit/>
          </a:bodyPr>
          <a:lstStyle/>
          <a:p>
            <a:pPr marL="0" indent="0">
              <a:buNone/>
            </a:pPr>
            <a:r>
              <a:rPr lang="en-US" dirty="0"/>
              <a:t>C</a:t>
            </a:r>
            <a:r>
              <a:rPr lang="en-IN" dirty="0">
                <a:effectLst/>
              </a:rPr>
              <a:t>OMP-7901-011 Independent study of Data Science</a:t>
            </a:r>
            <a:endParaRPr lang="en-US" dirty="0"/>
          </a:p>
        </p:txBody>
      </p:sp>
      <p:sp>
        <p:nvSpPr>
          <p:cNvPr id="8" name="Slide Number Placeholder 2">
            <a:extLst>
              <a:ext uri="{FF2B5EF4-FFF2-40B4-BE49-F238E27FC236}">
                <a16:creationId xmlns:a16="http://schemas.microsoft.com/office/drawing/2014/main" id="{82A39CA8-6E03-4186-38AD-B584B6B49745}"/>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a:t>
            </a:fld>
            <a:endParaRPr lang="en-US" noProof="0"/>
          </a:p>
        </p:txBody>
      </p:sp>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757205" y="3019404"/>
            <a:ext cx="7839207" cy="910373"/>
          </a:xfrm>
          <a:effectLst>
            <a:innerShdw blurRad="63500" dist="50800" dir="5400000">
              <a:prstClr val="black">
                <a:alpha val="50000"/>
              </a:prstClr>
            </a:innerShdw>
          </a:effectLst>
        </p:spPr>
        <p:txBody>
          <a:bodyPr anchor="b">
            <a:normAutofit/>
          </a:bodyPr>
          <a:lstStyle/>
          <a:p>
            <a:r>
              <a:rPr lang="en-US" sz="3000" dirty="0"/>
              <a:t>Object Tracking using Python and OpenCV</a:t>
            </a:r>
          </a:p>
        </p:txBody>
      </p:sp>
      <p:sp>
        <p:nvSpPr>
          <p:cNvPr id="5" name="TextBox 4">
            <a:extLst>
              <a:ext uri="{FF2B5EF4-FFF2-40B4-BE49-F238E27FC236}">
                <a16:creationId xmlns:a16="http://schemas.microsoft.com/office/drawing/2014/main" id="{6BB39E81-0B25-93D4-407E-C20B97DF1EC0}"/>
              </a:ext>
            </a:extLst>
          </p:cNvPr>
          <p:cNvSpPr txBox="1"/>
          <p:nvPr/>
        </p:nvSpPr>
        <p:spPr>
          <a:xfrm>
            <a:off x="6422473" y="5292600"/>
            <a:ext cx="2425025" cy="369332"/>
          </a:xfrm>
          <a:prstGeom prst="rect">
            <a:avLst/>
          </a:prstGeom>
          <a:noFill/>
        </p:spPr>
        <p:txBody>
          <a:bodyPr wrap="square" rtlCol="0">
            <a:spAutoFit/>
          </a:bodyPr>
          <a:lstStyle/>
          <a:p>
            <a:r>
              <a:rPr lang="en-US" b="1" dirty="0">
                <a:solidFill>
                  <a:schemeClr val="bg1"/>
                </a:solidFill>
              </a:rPr>
              <a:t>Venkata Karampudi </a:t>
            </a:r>
            <a:endParaRPr lang="en-IN" b="1"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8210-EA50-2949-C47E-81EE3AC00637}"/>
              </a:ext>
            </a:extLst>
          </p:cNvPr>
          <p:cNvSpPr>
            <a:spLocks noGrp="1"/>
          </p:cNvSpPr>
          <p:nvPr>
            <p:ph type="title"/>
          </p:nvPr>
        </p:nvSpPr>
        <p:spPr/>
        <p:txBody>
          <a:bodyPr/>
          <a:lstStyle/>
          <a:p>
            <a:r>
              <a:rPr lang="en-US" dirty="0"/>
              <a:t>GOTURN Tracker</a:t>
            </a:r>
            <a:endParaRPr lang="en-IN" dirty="0"/>
          </a:p>
        </p:txBody>
      </p:sp>
      <p:sp>
        <p:nvSpPr>
          <p:cNvPr id="3" name="Text Placeholder 2">
            <a:extLst>
              <a:ext uri="{FF2B5EF4-FFF2-40B4-BE49-F238E27FC236}">
                <a16:creationId xmlns:a16="http://schemas.microsoft.com/office/drawing/2014/main" id="{7E16E754-398E-731E-CC65-737D27544E72}"/>
              </a:ext>
            </a:extLst>
          </p:cNvPr>
          <p:cNvSpPr>
            <a:spLocks noGrp="1"/>
          </p:cNvSpPr>
          <p:nvPr>
            <p:ph type="body" sz="quarter" idx="18"/>
          </p:nvPr>
        </p:nvSpPr>
        <p:spPr>
          <a:xfrm>
            <a:off x="289249" y="3801684"/>
            <a:ext cx="11551298" cy="3056316"/>
          </a:xfrm>
        </p:spPr>
        <p:txBody>
          <a:bodyPr/>
          <a:lstStyle/>
          <a:p>
            <a:r>
              <a:rPr lang="en-IN" sz="1800" dirty="0">
                <a:effectLst/>
                <a:latin typeface="Times New Roman" panose="02020603050405020304" pitchFamily="18" charset="0"/>
                <a:ea typeface="Calibri" panose="020F0502020204030204" pitchFamily="34" charset="0"/>
              </a:rPr>
              <a:t>This is the only tracker that uses deep learning. Convolutional neural networks are used to create it. It is accurate in that it is resistant to deformations, illumination changes, and perspective shifts, but it cannot handle occlusion adequately.</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GOTURN is a fast and generic tracker, but it may struggle in certain situations.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may have problems tracking things or sections of objects that are not in the training set.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Because of the composition of the training set, GOTURN's performance may be biased towards certain objects.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objects are partially obscured by other comparable objects, the two-frame model lacks motion information, which can lead to erroneous tracking.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0F5B3AA-B516-6F0A-5325-62C4E6B7324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Picture Placeholder 4">
            <a:extLst>
              <a:ext uri="{FF2B5EF4-FFF2-40B4-BE49-F238E27FC236}">
                <a16:creationId xmlns:a16="http://schemas.microsoft.com/office/drawing/2014/main" id="{DFE5F8EB-A131-BADE-F85D-96C61D5994B9}"/>
              </a:ext>
            </a:extLst>
          </p:cNvPr>
          <p:cNvSpPr>
            <a:spLocks noGrp="1"/>
          </p:cNvSpPr>
          <p:nvPr>
            <p:ph type="pic" sz="quarter" idx="19"/>
          </p:nvPr>
        </p:nvSpPr>
        <p:spPr>
          <a:xfrm>
            <a:off x="-44451" y="1355463"/>
            <a:ext cx="12192002" cy="1988437"/>
          </a:xfrm>
        </p:spPr>
      </p:sp>
      <p:pic>
        <p:nvPicPr>
          <p:cNvPr id="6" name="Picture 5" descr="Diagram&#10;&#10;Description automatically generated">
            <a:extLst>
              <a:ext uri="{FF2B5EF4-FFF2-40B4-BE49-F238E27FC236}">
                <a16:creationId xmlns:a16="http://schemas.microsoft.com/office/drawing/2014/main" id="{CD0F2F6A-FFA7-8F6C-0533-0D5685EC39D7}"/>
              </a:ext>
            </a:extLst>
          </p:cNvPr>
          <p:cNvPicPr>
            <a:picLocks noChangeAspect="1"/>
          </p:cNvPicPr>
          <p:nvPr/>
        </p:nvPicPr>
        <p:blipFill>
          <a:blip r:embed="rId2"/>
          <a:stretch>
            <a:fillRect/>
          </a:stretch>
        </p:blipFill>
        <p:spPr>
          <a:xfrm>
            <a:off x="0" y="1355462"/>
            <a:ext cx="6096000" cy="1988437"/>
          </a:xfrm>
          <a:prstGeom prst="rect">
            <a:avLst/>
          </a:prstGeom>
        </p:spPr>
      </p:pic>
      <p:pic>
        <p:nvPicPr>
          <p:cNvPr id="7" name="Picture 6" descr="Diagram&#10;&#10;Description automatically generated">
            <a:extLst>
              <a:ext uri="{FF2B5EF4-FFF2-40B4-BE49-F238E27FC236}">
                <a16:creationId xmlns:a16="http://schemas.microsoft.com/office/drawing/2014/main" id="{A8AC9E48-6A63-A5D0-0D79-0E98B83D1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355461"/>
            <a:ext cx="6051550" cy="1988438"/>
          </a:xfrm>
          <a:prstGeom prst="rect">
            <a:avLst/>
          </a:prstGeom>
        </p:spPr>
      </p:pic>
    </p:spTree>
    <p:extLst>
      <p:ext uri="{BB962C8B-B14F-4D97-AF65-F5344CB8AC3E}">
        <p14:creationId xmlns:p14="http://schemas.microsoft.com/office/powerpoint/2010/main" val="194592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095747186"/>
              </p:ext>
            </p:extLst>
          </p:nvPr>
        </p:nvGraphicFramePr>
        <p:xfrm>
          <a:off x="1130300" y="1856738"/>
          <a:ext cx="9931400" cy="3666984"/>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596952">
                <a:tc>
                  <a:txBody>
                    <a:bodyPr/>
                    <a:lstStyle/>
                    <a:p>
                      <a:pPr algn="ctr"/>
                      <a:r>
                        <a:rPr lang="en-US" sz="1600" b="1" dirty="0">
                          <a:latin typeface="+mn-lt"/>
                          <a:cs typeface="Arial" panose="020B0604020202020204" pitchFamily="34" charset="0"/>
                        </a:rPr>
                        <a:t>GOTURN Variant</a:t>
                      </a:r>
                      <a:endParaRPr lang="en-GB" sz="1600" b="1"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cs typeface="Arial" panose="020B0604020202020204" pitchFamily="34" charset="0"/>
                        </a:rPr>
                        <a:t>Overall, Errors</a:t>
                      </a:r>
                      <a:endParaRPr lang="en-GB" sz="1600" b="1"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cs typeface="Arial" panose="020B0604020202020204" pitchFamily="34" charset="0"/>
                        </a:rPr>
                        <a:t>Accuracy errors</a:t>
                      </a:r>
                      <a:endParaRPr lang="en-GB" sz="1600" b="1"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cs typeface="Arial" panose="020B0604020202020204" pitchFamily="34" charset="0"/>
                        </a:rPr>
                        <a:t>Robustness errors</a:t>
                      </a:r>
                      <a:endParaRPr lang="en-GB" sz="1600" b="1"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11672">
                <a:tc>
                  <a:txBody>
                    <a:bodyPr/>
                    <a:lstStyle/>
                    <a:p>
                      <a:r>
                        <a:rPr lang="en-GB" sz="1400" b="1" dirty="0">
                          <a:latin typeface="+mn-lt"/>
                        </a:rPr>
                        <a:t>L2 loss</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0.43</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0.69</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0.17</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11672">
                <a:tc>
                  <a:txBody>
                    <a:bodyPr/>
                    <a:lstStyle/>
                    <a:p>
                      <a:r>
                        <a:rPr lang="en-GB" sz="1400" b="1" dirty="0">
                          <a:latin typeface="+mn-lt"/>
                        </a:rPr>
                        <a:t>No motion smoothness</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b="1" dirty="0">
                          <a:latin typeface="+mn-lt"/>
                        </a:rPr>
                        <a:t>0.30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b="1" dirty="0">
                          <a:latin typeface="+mn-lt"/>
                        </a:rPr>
                        <a:t>0.48</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b="1" dirty="0">
                          <a:latin typeface="+mn-lt"/>
                        </a:rPr>
                        <a:t>0.13</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11672">
                <a:tc>
                  <a:txBody>
                    <a:bodyPr/>
                    <a:lstStyle/>
                    <a:p>
                      <a:r>
                        <a:rPr lang="en-GB" sz="1400" b="1" dirty="0">
                          <a:latin typeface="+mn-lt"/>
                        </a:rPr>
                        <a:t>Image training only</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0.35</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0.54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0.16</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11672">
                <a:tc>
                  <a:txBody>
                    <a:bodyPr/>
                    <a:lstStyle/>
                    <a:p>
                      <a:r>
                        <a:rPr lang="en-GB" sz="1400" b="1" dirty="0">
                          <a:latin typeface="+mn-lt"/>
                        </a:rPr>
                        <a:t>Video training only</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b="1" dirty="0">
                          <a:latin typeface="+mn-lt"/>
                        </a:rPr>
                        <a:t>0.29</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b="1" dirty="0">
                          <a:latin typeface="+mn-lt"/>
                        </a:rPr>
                        <a:t>0.44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b="1" dirty="0">
                          <a:latin typeface="+mn-lt"/>
                        </a:rPr>
                        <a:t>0.13</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11672">
                <a:tc>
                  <a:txBody>
                    <a:bodyPr/>
                    <a:lstStyle/>
                    <a:p>
                      <a:r>
                        <a:rPr lang="en-GB" sz="1400" b="1" dirty="0">
                          <a:latin typeface="+mn-lt"/>
                        </a:rPr>
                        <a:t>Full Method (Ours)</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0.24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0.39</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b="1" dirty="0">
                          <a:latin typeface="+mn-lt"/>
                        </a:rPr>
                        <a:t>0.10</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11672">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a:t>Conclusion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12</a:t>
            </a:fld>
            <a:endParaRPr lang="en-US"/>
          </a:p>
        </p:txBody>
      </p:sp>
      <p:graphicFrame>
        <p:nvGraphicFramePr>
          <p:cNvPr id="7" name="TextBox 2">
            <a:extLst>
              <a:ext uri="{FF2B5EF4-FFF2-40B4-BE49-F238E27FC236}">
                <a16:creationId xmlns:a16="http://schemas.microsoft.com/office/drawing/2014/main" id="{77732A36-3223-F016-1305-E9E821CE952C}"/>
              </a:ext>
            </a:extLst>
          </p:cNvPr>
          <p:cNvGraphicFramePr/>
          <p:nvPr>
            <p:extLst>
              <p:ext uri="{D42A27DB-BD31-4B8C-83A1-F6EECF244321}">
                <p14:modId xmlns:p14="http://schemas.microsoft.com/office/powerpoint/2010/main" val="1820103863"/>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group of cars on a road&#10;&#10;Description automatically generated with medium confidence">
            <a:extLst>
              <a:ext uri="{FF2B5EF4-FFF2-40B4-BE49-F238E27FC236}">
                <a16:creationId xmlns:a16="http://schemas.microsoft.com/office/drawing/2014/main" id="{BC5EB567-69FB-8E39-276B-D6002D4DE841}"/>
              </a:ext>
            </a:extLst>
          </p:cNvPr>
          <p:cNvPicPr>
            <a:picLocks noChangeAspect="1"/>
          </p:cNvPicPr>
          <p:nvPr/>
        </p:nvPicPr>
        <p:blipFill>
          <a:blip r:embed="rId2"/>
          <a:stretch>
            <a:fillRect/>
          </a:stretch>
        </p:blipFill>
        <p:spPr>
          <a:xfrm>
            <a:off x="442913" y="2109788"/>
            <a:ext cx="3105150" cy="1889125"/>
          </a:xfrm>
          <a:prstGeom prst="rect">
            <a:avLst/>
          </a:prstGeom>
        </p:spPr>
      </p:pic>
      <p:pic>
        <p:nvPicPr>
          <p:cNvPr id="26" name="Picture 25" descr="A group of people running on a track&#10;&#10;Description automatically generated with medium confidence">
            <a:extLst>
              <a:ext uri="{FF2B5EF4-FFF2-40B4-BE49-F238E27FC236}">
                <a16:creationId xmlns:a16="http://schemas.microsoft.com/office/drawing/2014/main" id="{148A1280-28E5-C2EE-6292-EB27ABC2C9A7}"/>
              </a:ext>
            </a:extLst>
          </p:cNvPr>
          <p:cNvPicPr>
            <a:picLocks noChangeAspect="1"/>
          </p:cNvPicPr>
          <p:nvPr/>
        </p:nvPicPr>
        <p:blipFill>
          <a:blip r:embed="rId3"/>
          <a:stretch>
            <a:fillRect/>
          </a:stretch>
        </p:blipFill>
        <p:spPr>
          <a:xfrm>
            <a:off x="442913" y="4076700"/>
            <a:ext cx="3105150" cy="1819275"/>
          </a:xfrm>
          <a:prstGeom prst="rect">
            <a:avLst/>
          </a:prstGeom>
        </p:spPr>
      </p:pic>
      <p:pic>
        <p:nvPicPr>
          <p:cNvPr id="22" name="Picture 21" descr="A couple of cars driving on a road with trees on either side&#10;&#10;Description automatically generated with low confidence">
            <a:extLst>
              <a:ext uri="{FF2B5EF4-FFF2-40B4-BE49-F238E27FC236}">
                <a16:creationId xmlns:a16="http://schemas.microsoft.com/office/drawing/2014/main" id="{C32D2A68-9B05-DBD3-2D26-42EB4D98EB07}"/>
              </a:ext>
            </a:extLst>
          </p:cNvPr>
          <p:cNvPicPr>
            <a:picLocks noChangeAspect="1"/>
          </p:cNvPicPr>
          <p:nvPr/>
        </p:nvPicPr>
        <p:blipFill>
          <a:blip r:embed="rId4"/>
          <a:stretch>
            <a:fillRect/>
          </a:stretch>
        </p:blipFill>
        <p:spPr>
          <a:xfrm>
            <a:off x="3624263" y="2109788"/>
            <a:ext cx="3109913" cy="1919288"/>
          </a:xfrm>
          <a:prstGeom prst="rect">
            <a:avLst/>
          </a:prstGeom>
        </p:spPr>
      </p:pic>
      <p:pic>
        <p:nvPicPr>
          <p:cNvPr id="28" name="Picture 27" descr="A screenshot of a video game&#10;&#10;Description automatically generated with medium confidence">
            <a:extLst>
              <a:ext uri="{FF2B5EF4-FFF2-40B4-BE49-F238E27FC236}">
                <a16:creationId xmlns:a16="http://schemas.microsoft.com/office/drawing/2014/main" id="{CDD47BDF-2533-E259-CB61-988BAF571C3C}"/>
              </a:ext>
            </a:extLst>
          </p:cNvPr>
          <p:cNvPicPr>
            <a:picLocks noChangeAspect="1"/>
          </p:cNvPicPr>
          <p:nvPr/>
        </p:nvPicPr>
        <p:blipFill>
          <a:blip r:embed="rId5"/>
          <a:stretch>
            <a:fillRect/>
          </a:stretch>
        </p:blipFill>
        <p:spPr>
          <a:xfrm>
            <a:off x="3624263" y="4106863"/>
            <a:ext cx="3109913" cy="1787525"/>
          </a:xfrm>
          <a:prstGeom prst="rect">
            <a:avLst/>
          </a:prstGeom>
        </p:spPr>
      </p:pic>
      <p:pic>
        <p:nvPicPr>
          <p:cNvPr id="24" name="Picture 23" descr="Graphical user interface&#10;&#10;Description automatically generated">
            <a:extLst>
              <a:ext uri="{FF2B5EF4-FFF2-40B4-BE49-F238E27FC236}">
                <a16:creationId xmlns:a16="http://schemas.microsoft.com/office/drawing/2014/main" id="{2A4F44A2-32CC-FB8F-6CD4-A65EDBD73F0E}"/>
              </a:ext>
            </a:extLst>
          </p:cNvPr>
          <p:cNvPicPr>
            <a:picLocks noChangeAspect="1"/>
          </p:cNvPicPr>
          <p:nvPr/>
        </p:nvPicPr>
        <p:blipFill>
          <a:blip r:embed="rId6"/>
          <a:stretch>
            <a:fillRect/>
          </a:stretch>
        </p:blipFill>
        <p:spPr>
          <a:xfrm>
            <a:off x="6810375" y="2109788"/>
            <a:ext cx="4846638" cy="2436813"/>
          </a:xfrm>
          <a:prstGeom prst="rect">
            <a:avLst/>
          </a:prstGeom>
        </p:spPr>
      </p:pic>
      <p:pic>
        <p:nvPicPr>
          <p:cNvPr id="30" name="Picture 29" descr="Text&#10;&#10;Description automatically generated">
            <a:extLst>
              <a:ext uri="{FF2B5EF4-FFF2-40B4-BE49-F238E27FC236}">
                <a16:creationId xmlns:a16="http://schemas.microsoft.com/office/drawing/2014/main" id="{75F341C4-1A7C-7BE6-4390-D786E7AF21AC}"/>
              </a:ext>
            </a:extLst>
          </p:cNvPr>
          <p:cNvPicPr>
            <a:picLocks noChangeAspect="1"/>
          </p:cNvPicPr>
          <p:nvPr/>
        </p:nvPicPr>
        <p:blipFill>
          <a:blip r:embed="rId7"/>
          <a:stretch>
            <a:fillRect/>
          </a:stretch>
        </p:blipFill>
        <p:spPr>
          <a:xfrm>
            <a:off x="6810375" y="4624388"/>
            <a:ext cx="4846638" cy="1270000"/>
          </a:xfrm>
          <a:prstGeom prst="rect">
            <a:avLst/>
          </a:prstGeom>
        </p:spPr>
      </p:pic>
      <p:sp>
        <p:nvSpPr>
          <p:cNvPr id="2" name="Title 1">
            <a:extLst>
              <a:ext uri="{FF2B5EF4-FFF2-40B4-BE49-F238E27FC236}">
                <a16:creationId xmlns:a16="http://schemas.microsoft.com/office/drawing/2014/main" id="{8F261BCC-A7FC-D785-62AA-60D248728EE7}"/>
              </a:ext>
            </a:extLst>
          </p:cNvPr>
          <p:cNvSpPr>
            <a:spLocks noGrp="1"/>
          </p:cNvSpPr>
          <p:nvPr>
            <p:ph type="title"/>
          </p:nvPr>
        </p:nvSpPr>
        <p:spPr>
          <a:xfrm>
            <a:off x="444500" y="542925"/>
            <a:ext cx="11214100" cy="535531"/>
          </a:xfrm>
        </p:spPr>
        <p:txBody>
          <a:bodyPr wrap="square" anchor="t">
            <a:normAutofit/>
          </a:bodyPr>
          <a:lstStyle/>
          <a:p>
            <a:r>
              <a:rPr lang="en-US" dirty="0"/>
              <a:t>Results</a:t>
            </a:r>
            <a:endParaRPr lang="en-IN" dirty="0"/>
          </a:p>
        </p:txBody>
      </p:sp>
      <p:sp>
        <p:nvSpPr>
          <p:cNvPr id="3" name="Slide Number Placeholder 2">
            <a:extLst>
              <a:ext uri="{FF2B5EF4-FFF2-40B4-BE49-F238E27FC236}">
                <a16:creationId xmlns:a16="http://schemas.microsoft.com/office/drawing/2014/main" id="{776CC01E-98CB-4316-7CA9-3E8B0D80E8B4}"/>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13</a:t>
            </a:fld>
            <a:endParaRPr lang="en-US" noProof="0"/>
          </a:p>
        </p:txBody>
      </p:sp>
    </p:spTree>
    <p:extLst>
      <p:ext uri="{BB962C8B-B14F-4D97-AF65-F5344CB8AC3E}">
        <p14:creationId xmlns:p14="http://schemas.microsoft.com/office/powerpoint/2010/main" val="377256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9FAC-2F07-0312-29BE-22A23B5E9E71}"/>
              </a:ext>
            </a:extLst>
          </p:cNvPr>
          <p:cNvSpPr>
            <a:spLocks noGrp="1"/>
          </p:cNvSpPr>
          <p:nvPr>
            <p:ph type="title"/>
          </p:nvPr>
        </p:nvSpPr>
        <p:spPr/>
        <p:txBody>
          <a:bodyPr/>
          <a:lstStyle/>
          <a:p>
            <a:r>
              <a:rPr lang="en-US" dirty="0"/>
              <a:t>References </a:t>
            </a:r>
            <a:endParaRPr lang="en-IN" dirty="0"/>
          </a:p>
        </p:txBody>
      </p:sp>
      <p:sp>
        <p:nvSpPr>
          <p:cNvPr id="3" name="Slide Number Placeholder 2">
            <a:extLst>
              <a:ext uri="{FF2B5EF4-FFF2-40B4-BE49-F238E27FC236}">
                <a16:creationId xmlns:a16="http://schemas.microsoft.com/office/drawing/2014/main" id="{E728314A-C71B-5C3A-3C91-775FF97C7AFE}"/>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Box 3">
            <a:extLst>
              <a:ext uri="{FF2B5EF4-FFF2-40B4-BE49-F238E27FC236}">
                <a16:creationId xmlns:a16="http://schemas.microsoft.com/office/drawing/2014/main" id="{BDF1D7F0-92E1-281F-4CEC-00B8727F5B99}"/>
              </a:ext>
            </a:extLst>
          </p:cNvPr>
          <p:cNvSpPr txBox="1"/>
          <p:nvPr/>
        </p:nvSpPr>
        <p:spPr>
          <a:xfrm>
            <a:off x="369207" y="1702017"/>
            <a:ext cx="11364685" cy="4613058"/>
          </a:xfrm>
          <a:prstGeom prst="rect">
            <a:avLst/>
          </a:prstGeom>
          <a:noFill/>
        </p:spPr>
        <p:txBody>
          <a:bodyPr wrap="square" rtlCol="0">
            <a:spAutoFit/>
          </a:bodyPr>
          <a:lstStyle/>
          <a:p>
            <a:pPr marL="342900" marR="0" lvl="0" indent="-342900" algn="just">
              <a:lnSpc>
                <a:spcPct val="115000"/>
              </a:lnSpc>
              <a:spcBef>
                <a:spcPts val="0"/>
              </a:spcBef>
              <a:spcAft>
                <a:spcPts val="0"/>
              </a:spcAft>
              <a:buFont typeface="+mj-lt"/>
              <a:buAutoNum type="arabicPeriod"/>
            </a:pP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FairMOT: On the Fairness of Detection and Re-Identification in Multiple Object Tracking, 4 Apr 2020· Yifu Zhang, Chunyu Wang, Xinggang Wang, Wen-Jun Zeng, Wenyu Liu.</a:t>
            </a:r>
            <a:endParaRPr lang="en-IN" sz="18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 Raghava, K. Gupta, I. </a:t>
            </a:r>
            <a:r>
              <a:rPr lang="en-IN" sz="1800"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Kedia</a:t>
            </a: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A. Goyal, "An Experimental Comparison of Different Object Tracking Algorithms," 2020 International Conference on Communication and Signal Processing (ICCSP), Chennai, India, 2020, pp. 0726-0730, Doi: 10.1109/ICCSP48568.2020.9182101.</a:t>
            </a:r>
            <a:endParaRPr lang="en-IN" sz="18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 Jain, S. </a:t>
            </a:r>
            <a:r>
              <a:rPr lang="en-IN" sz="1800"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Yerragolla</a:t>
            </a: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 Guha and Mohana, "Performance Analysis of Object Detection and Tracking Algorithms for Traffic Surveillance Applications using Neural Networks," 2019 Third International conference on I-SMAC (IoT in Social, Mobile, Analytics and Cloud) (I-SMAC), </a:t>
            </a:r>
            <a:r>
              <a:rPr lang="en-IN" sz="1800"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Palladam</a:t>
            </a: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India, 2019, pp. 690-696, Doi: 10.1109/I-SMAC47947.2019.9032502.</a:t>
            </a:r>
            <a:endParaRPr lang="en-IN" sz="18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Bertinetto</a:t>
            </a: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 </a:t>
            </a:r>
            <a:r>
              <a:rPr lang="en-IN" sz="1800"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Valmadre</a:t>
            </a: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 Henriques, J. F., Tao, R., &amp; </a:t>
            </a:r>
            <a:r>
              <a:rPr lang="en-IN" sz="1800"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Vedaldi</a:t>
            </a: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(2016). Learning to track at 100 FPS with deep regression networks. In Proceedings of the European Conference on Computer Vision (ECCV) (pp. 125-141).</a:t>
            </a:r>
            <a:endParaRPr lang="en-IN" sz="18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Ross, D. A., </a:t>
            </a:r>
            <a:r>
              <a:rPr lang="en-IN" sz="1800"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Bagnell</a:t>
            </a:r>
            <a:r>
              <a:rPr lang="en-IN" sz="1800"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 A., &amp; Hebert, M. (2008). Visual tracking with online adaptive appearance models. In 2008 IEEE Computer Society Conference on Computer Vision and Pattern Recognition Workshops (pp. 1-8). IEEE.</a:t>
            </a:r>
            <a:endParaRPr lang="en-IN" sz="18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006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Everything should be made as simple as possible, but not simpler."</a:t>
            </a:r>
            <a:br>
              <a:rPr lang="en-US" dirty="0"/>
            </a:br>
            <a:r>
              <a:rPr lang="en-US" dirty="0"/>
              <a:t>- Albert Einstein (quite possibly!)</a:t>
            </a:r>
            <a:br>
              <a:rPr lang="en-US" dirty="0"/>
            </a:b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Project Goal and Scope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409700" y="1749570"/>
            <a:ext cx="9372600" cy="3358860"/>
          </a:xfrm>
        </p:spPr>
        <p:txBody>
          <a:bodyPr anchor="ctr">
            <a:normAutofit/>
          </a:bodyPr>
          <a:lstStyle/>
          <a:p>
            <a:r>
              <a:rPr lang="en-US" sz="2000" b="1" u="sng"/>
              <a:t>Goal: </a:t>
            </a:r>
            <a:r>
              <a:rPr lang="en-US" sz="2000"/>
              <a:t>Create object tracking in computer vision using Python and OpenCV to solve business problems.</a:t>
            </a:r>
          </a:p>
          <a:p>
            <a:endParaRPr lang="en-US" sz="2000"/>
          </a:p>
          <a:p>
            <a:r>
              <a:rPr lang="en-US" sz="2000" b="1" u="sng"/>
              <a:t>Applications:</a:t>
            </a:r>
            <a:endParaRPr lang="en-US" sz="2000"/>
          </a:p>
          <a:p>
            <a:r>
              <a:rPr lang="en-US" sz="2000"/>
              <a:t>Surveillance: Increase efficiency of surveillance systems.</a:t>
            </a:r>
          </a:p>
          <a:p>
            <a:r>
              <a:rPr lang="en-US" sz="2000"/>
              <a:t>Augmented Reality: Merge digital objects into the real environment.</a:t>
            </a:r>
          </a:p>
          <a:p>
            <a:r>
              <a:rPr lang="en-US" sz="2000"/>
              <a:t>Robotics: Assist robots in following and interacting with specific objects.</a:t>
            </a:r>
          </a:p>
          <a:p>
            <a:r>
              <a:rPr lang="en-US" sz="2000"/>
              <a:t>Warehouse Automation: Automate the flow of items, eliminating manual labor and enhancing accuracy.</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Source and Data set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088312" y="5010150"/>
            <a:ext cx="5157787" cy="3684588"/>
          </a:xfrm>
        </p:spPr>
        <p:txBody>
          <a:bodyPr/>
          <a:lstStyle/>
          <a:p>
            <a:endParaRPr lang="en-US" dirty="0"/>
          </a:p>
          <a:p>
            <a:endParaRPr lang="en-US" dirty="0"/>
          </a:p>
        </p:txBody>
      </p:sp>
      <p:sp>
        <p:nvSpPr>
          <p:cNvPr id="15" name="Text Placeholder 14">
            <a:extLst>
              <a:ext uri="{FF2B5EF4-FFF2-40B4-BE49-F238E27FC236}">
                <a16:creationId xmlns:a16="http://schemas.microsoft.com/office/drawing/2014/main" id="{3AAE4CE6-CC58-489A-D398-016E67339147}"/>
              </a:ext>
            </a:extLst>
          </p:cNvPr>
          <p:cNvSpPr>
            <a:spLocks noGrp="1"/>
          </p:cNvSpPr>
          <p:nvPr>
            <p:ph type="body" idx="1"/>
          </p:nvPr>
        </p:nvSpPr>
        <p:spPr>
          <a:xfrm>
            <a:off x="444500" y="1681162"/>
            <a:ext cx="11078806" cy="4262437"/>
          </a:xfrm>
        </p:spPr>
        <p:txBody>
          <a:bodyPr>
            <a:normAutofit/>
          </a:bodyPr>
          <a:lstStyle/>
          <a:p>
            <a:pPr algn="l"/>
            <a:endParaRPr lang="en-US" dirty="0"/>
          </a:p>
          <a:p>
            <a:pPr algn="l"/>
            <a:r>
              <a:rPr lang="en-US" dirty="0"/>
              <a:t>Webcam: Use built-in or external webcam.</a:t>
            </a:r>
          </a:p>
          <a:p>
            <a:pPr algn="l"/>
            <a:r>
              <a:rPr lang="en-US" dirty="0"/>
              <a:t>Video file: Use pre-recorded video file.</a:t>
            </a:r>
          </a:p>
          <a:p>
            <a:pPr algn="l"/>
            <a:r>
              <a:rPr lang="en-US" dirty="0"/>
              <a:t>Live stream: Use live stream.</a:t>
            </a:r>
          </a:p>
          <a:p>
            <a:pPr algn="l"/>
            <a:r>
              <a:rPr lang="en-US" dirty="0"/>
              <a:t>Image sequences: Use series of images.</a:t>
            </a:r>
          </a:p>
          <a:p>
            <a:pPr algn="l"/>
            <a:r>
              <a:rPr lang="en-US" dirty="0"/>
              <a:t>Method: Use cv2.VideoCapture() to capture frames from the data source and apply object tracking techniques to track objects in the frames.</a:t>
            </a:r>
          </a:p>
          <a:p>
            <a:pPr algn="l"/>
            <a:r>
              <a:rPr lang="en-US" dirty="0"/>
              <a:t>Real world event videos and images will be used to train and develop the object tracking program. Image Net – 1.2 million images, annotated in 20,000 categories.</a:t>
            </a:r>
            <a:endParaRPr lang="en-IN"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Data Exploration</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9" name="Text Placeholder 8">
            <a:extLst>
              <a:ext uri="{FF2B5EF4-FFF2-40B4-BE49-F238E27FC236}">
                <a16:creationId xmlns:a16="http://schemas.microsoft.com/office/drawing/2014/main" id="{3947A472-485C-FA2A-76F3-169F3B5B2CC7}"/>
              </a:ext>
            </a:extLst>
          </p:cNvPr>
          <p:cNvSpPr>
            <a:spLocks noGrp="1"/>
          </p:cNvSpPr>
          <p:nvPr>
            <p:ph sz="half" idx="1"/>
          </p:nvPr>
        </p:nvSpPr>
        <p:spPr>
          <a:xfrm>
            <a:off x="443365" y="1517715"/>
            <a:ext cx="5184437" cy="4659248"/>
          </a:xfrm>
        </p:spPr>
        <p:txBody>
          <a:bodyPr>
            <a:normAutofit/>
          </a:bodyPr>
          <a:lstStyle/>
          <a:p>
            <a:r>
              <a:rPr lang="en-US" sz="1600"/>
              <a:t>Video Data Loading: Analyze each frame in a video using Video Capture() class.</a:t>
            </a:r>
          </a:p>
          <a:p>
            <a:r>
              <a:rPr lang="en-US" sz="1600"/>
              <a:t>Video Data Visualization: Visualize content and quality by plotting pixel value distribution across frames.</a:t>
            </a:r>
          </a:p>
          <a:p>
            <a:r>
              <a:rPr lang="en-US" sz="1600"/>
              <a:t>Region Identification: Select region where object is present using manual selection or object detection and segmentation algorithms.</a:t>
            </a:r>
          </a:p>
          <a:p>
            <a:r>
              <a:rPr lang="en-US" sz="1600"/>
              <a:t>Motion Patterns: Analyze motion patterns of objects within region by calculating velocity, acceleration, and trajectory over time.</a:t>
            </a:r>
          </a:p>
          <a:p>
            <a:r>
              <a:rPr lang="en-US" sz="1600"/>
              <a:t>Motion Model: Predict approximate object location using location and speed in previous frames.</a:t>
            </a:r>
          </a:p>
          <a:p>
            <a:r>
              <a:rPr lang="en-US" sz="1600"/>
              <a:t>Appearance Model: Predict object location using appearance (shape) and searching nearby positions.</a:t>
            </a:r>
            <a:endParaRPr lang="en-IN" sz="1600"/>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sz="half" idx="2"/>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736757" y="1517715"/>
            <a:ext cx="4659248" cy="4659248"/>
          </a:xfr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063C-7632-8547-645B-3BB5BC2C4A25}"/>
              </a:ext>
            </a:extLst>
          </p:cNvPr>
          <p:cNvSpPr>
            <a:spLocks noGrp="1"/>
          </p:cNvSpPr>
          <p:nvPr>
            <p:ph type="title"/>
          </p:nvPr>
        </p:nvSpPr>
        <p:spPr>
          <a:xfrm>
            <a:off x="444500" y="542925"/>
            <a:ext cx="11214100" cy="535531"/>
          </a:xfrm>
        </p:spPr>
        <p:txBody>
          <a:bodyPr/>
          <a:lstStyle/>
          <a:p>
            <a:r>
              <a:rPr lang="en-IN" dirty="0"/>
              <a:t>Pre-existing Model Research:</a:t>
            </a:r>
          </a:p>
        </p:txBody>
      </p:sp>
      <p:sp>
        <p:nvSpPr>
          <p:cNvPr id="3" name="Slide Number Placeholder 2">
            <a:extLst>
              <a:ext uri="{FF2B5EF4-FFF2-40B4-BE49-F238E27FC236}">
                <a16:creationId xmlns:a16="http://schemas.microsoft.com/office/drawing/2014/main" id="{543EE28B-B771-0643-1068-BA7617889EED}"/>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ECFB13D9-2E8E-46F1-9253-18AC304EB23C}"/>
              </a:ext>
            </a:extLst>
          </p:cNvPr>
          <p:cNvSpPr>
            <a:spLocks noGrp="1"/>
          </p:cNvSpPr>
          <p:nvPr>
            <p:ph sz="half" idx="1"/>
          </p:nvPr>
        </p:nvSpPr>
        <p:spPr>
          <a:xfrm>
            <a:off x="443365" y="1517715"/>
            <a:ext cx="11070611" cy="4659248"/>
          </a:xfrm>
        </p:spPr>
        <p:txBody>
          <a:bodyPr>
            <a:normAutofit fontScale="92500" lnSpcReduction="10000"/>
          </a:bodyPr>
          <a:lstStyle/>
          <a:p>
            <a:pPr algn="l">
              <a:buFont typeface="Arial" panose="020B0604020202020204" pitchFamily="34" charset="0"/>
              <a:buChar char="•"/>
            </a:pPr>
            <a:r>
              <a:rPr lang="en-US" sz="1900" b="0" i="0" dirty="0">
                <a:effectLst/>
              </a:rPr>
              <a:t>“Visual tracking with online adaptive appearance models” by Ross et al. introduced online adaptive appearance models for object tracking.</a:t>
            </a:r>
          </a:p>
          <a:p>
            <a:pPr algn="l">
              <a:buFont typeface="Arial" panose="020B0604020202020204" pitchFamily="34" charset="0"/>
              <a:buChar char="•"/>
            </a:pPr>
            <a:r>
              <a:rPr lang="en-US" sz="1900" b="0" i="0" dirty="0">
                <a:effectLst/>
              </a:rPr>
              <a:t>“Learning to track at 100 FPS with deep regression networks” by </a:t>
            </a:r>
            <a:r>
              <a:rPr lang="en-US" sz="1900" b="0" i="0" dirty="0" err="1">
                <a:effectLst/>
              </a:rPr>
              <a:t>Bertinetto</a:t>
            </a:r>
            <a:r>
              <a:rPr lang="en-US" sz="1900" b="0" i="0" dirty="0">
                <a:effectLst/>
              </a:rPr>
              <a:t> et al. proposed a deep learning-based method for real-time object tracking using a Siamese network.</a:t>
            </a:r>
          </a:p>
          <a:p>
            <a:pPr algn="l"/>
            <a:r>
              <a:rPr lang="en-US" sz="1900" b="1" i="0" dirty="0">
                <a:effectLst/>
              </a:rPr>
              <a:t>Case Study: Object Tracking with Deep Regression Networks</a:t>
            </a:r>
            <a:endParaRPr lang="en-US" sz="1900" b="0" i="0" dirty="0">
              <a:effectLst/>
            </a:endParaRPr>
          </a:p>
          <a:p>
            <a:pPr algn="l">
              <a:buFont typeface="Arial" panose="020B0604020202020204" pitchFamily="34" charset="0"/>
              <a:buChar char="•"/>
            </a:pPr>
            <a:r>
              <a:rPr lang="en-US" sz="1900" b="1" i="0" dirty="0">
                <a:effectLst/>
              </a:rPr>
              <a:t>Background:</a:t>
            </a:r>
            <a:r>
              <a:rPr lang="en-US" sz="1900" b="0" i="0" dirty="0">
                <a:effectLst/>
              </a:rPr>
              <a:t> Object tracking is an important task in computer vision.</a:t>
            </a:r>
          </a:p>
          <a:p>
            <a:pPr algn="l">
              <a:buFont typeface="Arial" panose="020B0604020202020204" pitchFamily="34" charset="0"/>
              <a:buChar char="•"/>
            </a:pPr>
            <a:r>
              <a:rPr lang="en-US" sz="1900" b="1" i="0" dirty="0">
                <a:effectLst/>
              </a:rPr>
              <a:t>Methodology:</a:t>
            </a:r>
            <a:r>
              <a:rPr lang="en-US" sz="1900" b="0" i="0" dirty="0">
                <a:effectLst/>
              </a:rPr>
              <a:t> A Siamese network is used to learn a similarity metric between object templates and image patches.</a:t>
            </a:r>
          </a:p>
          <a:p>
            <a:pPr algn="l">
              <a:buFont typeface="Arial" panose="020B0604020202020204" pitchFamily="34" charset="0"/>
              <a:buChar char="•"/>
            </a:pPr>
            <a:r>
              <a:rPr lang="en-US" sz="1900" b="1" i="0" dirty="0">
                <a:effectLst/>
              </a:rPr>
              <a:t>Result:</a:t>
            </a:r>
            <a:r>
              <a:rPr lang="en-US" sz="1900" b="0" i="0" dirty="0">
                <a:effectLst/>
              </a:rPr>
              <a:t> The method outperforms several other deep learning-based trackers and traditional methods and shows robustness to occlusions, scale changes, and motion blur.</a:t>
            </a:r>
          </a:p>
          <a:p>
            <a:pPr algn="l">
              <a:buFont typeface="Arial" panose="020B0604020202020204" pitchFamily="34" charset="0"/>
              <a:buChar char="•"/>
            </a:pPr>
            <a:r>
              <a:rPr lang="en-US" sz="1900" b="1" i="0" dirty="0">
                <a:effectLst/>
              </a:rPr>
              <a:t>Application:</a:t>
            </a:r>
            <a:r>
              <a:rPr lang="en-US" sz="1900" b="0" i="0" dirty="0">
                <a:effectLst/>
              </a:rPr>
              <a:t> The approach has various applications in surveillance, object tracking for autonomous vehicles, and human-robot interaction.</a:t>
            </a:r>
          </a:p>
          <a:p>
            <a:pPr algn="l">
              <a:buFont typeface="Arial" panose="020B0604020202020204" pitchFamily="34" charset="0"/>
              <a:buChar char="•"/>
            </a:pPr>
            <a:r>
              <a:rPr lang="en-US" sz="1900" b="1" i="0" dirty="0">
                <a:effectLst/>
              </a:rPr>
              <a:t>Conclusion:</a:t>
            </a:r>
            <a:r>
              <a:rPr lang="en-US" sz="1900" b="0" i="0" dirty="0">
                <a:effectLst/>
              </a:rPr>
              <a:t> “Learning to track at 100 FPS using deep regression networks” is a successful real-time object tracking approach that employs deep learning and has numerous applications in computer vision and robotics.</a:t>
            </a:r>
          </a:p>
          <a:p>
            <a:endParaRPr lang="en-IN" dirty="0"/>
          </a:p>
        </p:txBody>
      </p:sp>
    </p:spTree>
    <p:extLst>
      <p:ext uri="{BB962C8B-B14F-4D97-AF65-F5344CB8AC3E}">
        <p14:creationId xmlns:p14="http://schemas.microsoft.com/office/powerpoint/2010/main" val="193963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Video Object Segmentation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pic>
        <p:nvPicPr>
          <p:cNvPr id="6" name="Picture 5" descr="Diagram&#10;&#10;Description automatically generated">
            <a:extLst>
              <a:ext uri="{FF2B5EF4-FFF2-40B4-BE49-F238E27FC236}">
                <a16:creationId xmlns:a16="http://schemas.microsoft.com/office/drawing/2014/main" id="{A6685C99-ED74-16DD-4F71-208BB60CF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65" y="2119194"/>
            <a:ext cx="5184437" cy="3456290"/>
          </a:xfrm>
          <a:prstGeom prst="rect">
            <a:avLst/>
          </a:prstGeom>
          <a:noFill/>
        </p:spPr>
      </p:pic>
      <p:sp>
        <p:nvSpPr>
          <p:cNvPr id="19" name="Text Placeholder 18">
            <a:extLst>
              <a:ext uri="{FF2B5EF4-FFF2-40B4-BE49-F238E27FC236}">
                <a16:creationId xmlns:a16="http://schemas.microsoft.com/office/drawing/2014/main" id="{782206B1-586F-4254-9B36-D06C4E294ACF}"/>
              </a:ext>
            </a:extLst>
          </p:cNvPr>
          <p:cNvSpPr>
            <a:spLocks noGrp="1"/>
          </p:cNvSpPr>
          <p:nvPr>
            <p:ph sz="half" idx="2"/>
          </p:nvPr>
        </p:nvSpPr>
        <p:spPr>
          <a:xfrm>
            <a:off x="6474163" y="1517715"/>
            <a:ext cx="5184437" cy="4659248"/>
          </a:xfrm>
        </p:spPr>
        <p:txBody>
          <a:bodyPr>
            <a:normAutofit/>
          </a:bodyPr>
          <a:lstStyle/>
          <a:p>
            <a:pPr marL="342900" marR="0" lvl="0" indent="-342900">
              <a:spcBef>
                <a:spcPts val="0"/>
              </a:spcBef>
              <a:spcAft>
                <a:spcPts val="0"/>
              </a:spcAft>
              <a:buFont typeface="Symbol" panose="05050102010706020507" pitchFamily="18" charset="2"/>
              <a:buChar char=""/>
            </a:pPr>
            <a:r>
              <a:rPr lang="en-IN" sz="1900">
                <a:effectLst/>
              </a:rPr>
              <a:t>A multi-level spatial-temporal model for segmentation.</a:t>
            </a:r>
          </a:p>
          <a:p>
            <a:pPr marL="342900" marR="0" lvl="0" indent="-342900">
              <a:spcBef>
                <a:spcPts val="0"/>
              </a:spcBef>
              <a:spcAft>
                <a:spcPts val="0"/>
              </a:spcAft>
              <a:buFont typeface="Symbol" panose="05050102010706020507" pitchFamily="18" charset="2"/>
              <a:buChar char=""/>
            </a:pPr>
            <a:endParaRPr lang="en-IN" sz="1900">
              <a:effectLst/>
            </a:endParaRPr>
          </a:p>
          <a:p>
            <a:pPr marL="342900" marR="0" lvl="0" indent="-342900">
              <a:spcBef>
                <a:spcPts val="0"/>
              </a:spcBef>
              <a:spcAft>
                <a:spcPts val="0"/>
              </a:spcAft>
              <a:buFont typeface="Symbol" panose="05050102010706020507" pitchFamily="18" charset="2"/>
              <a:buChar char=""/>
            </a:pPr>
            <a:r>
              <a:rPr lang="en-IN" sz="1900">
                <a:effectLst/>
              </a:rPr>
              <a:t>The red circles stand for pixels that are part of the super pixel denoted by the turquoise circles.</a:t>
            </a:r>
          </a:p>
          <a:p>
            <a:pPr marR="0" indent="0">
              <a:spcBef>
                <a:spcPts val="0"/>
              </a:spcBef>
              <a:spcAft>
                <a:spcPts val="0"/>
              </a:spcAft>
              <a:buNone/>
            </a:pPr>
            <a:r>
              <a:rPr lang="en-IN" sz="1900">
                <a:effectLst/>
              </a:rPr>
              <a:t> </a:t>
            </a:r>
          </a:p>
          <a:p>
            <a:pPr marL="342900" marR="0" lvl="0" indent="-342900">
              <a:spcBef>
                <a:spcPts val="0"/>
              </a:spcBef>
              <a:spcAft>
                <a:spcPts val="0"/>
              </a:spcAft>
              <a:buFont typeface="Symbol" panose="05050102010706020507" pitchFamily="18" charset="2"/>
              <a:buChar char=""/>
            </a:pPr>
            <a:r>
              <a:rPr lang="en-IN" sz="1900">
                <a:effectLst/>
              </a:rPr>
              <a:t>The geographical and temporal links are shown by the black and red lines, respectively.</a:t>
            </a:r>
          </a:p>
          <a:p>
            <a:pPr marL="0" marR="0" lvl="0" indent="0">
              <a:spcBef>
                <a:spcPts val="0"/>
              </a:spcBef>
              <a:spcAft>
                <a:spcPts val="0"/>
              </a:spcAft>
              <a:buNone/>
            </a:pPr>
            <a:r>
              <a:rPr lang="en-IN" sz="1900">
                <a:effectLst/>
              </a:rPr>
              <a:t> </a:t>
            </a:r>
          </a:p>
          <a:p>
            <a:pPr marL="342900" marR="0" lvl="0" indent="-342900">
              <a:spcBef>
                <a:spcPts val="0"/>
              </a:spcBef>
              <a:spcAft>
                <a:spcPts val="800"/>
              </a:spcAft>
              <a:buFont typeface="Symbol" panose="05050102010706020507" pitchFamily="18" charset="2"/>
              <a:buChar char=""/>
            </a:pPr>
            <a:r>
              <a:rPr lang="en-IN" sz="1900">
                <a:effectLst/>
              </a:rPr>
              <a:t>The turquoise lines indicate the connections between the pixels and the super pixel. After obtaining the object mask, Mt, we utilise it to re-estimate the optical flow and repeatedly update both models.</a:t>
            </a:r>
          </a:p>
          <a:p>
            <a:pPr marL="0" indent="0">
              <a:buNone/>
            </a:pPr>
            <a:endParaRPr lang="en-US" sz="190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CSRT Tracker</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48216" y="3819271"/>
            <a:ext cx="11972248" cy="2521530"/>
          </a:xfrm>
        </p:spPr>
        <p:txBody>
          <a:bodyPr>
            <a:normAutofit/>
          </a:bodyPr>
          <a:lstStyle/>
          <a:p>
            <a:pPr>
              <a:lnSpc>
                <a:spcPct val="9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Discriminative Correlation Filter with Channel and Spatial Reliability (DCF-CSR), also known as CSRT, uses a spatial reliability map to tailor the filter to the region of the selected frame for tracking. This helps in the identification of the object of interest. It also provides good precision at a reduced frame rate (25 fps).</a:t>
            </a:r>
          </a:p>
          <a:p>
            <a:pPr>
              <a:lnSpc>
                <a:spcPct val="90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left to right: Training patch with the bounding box of the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HOG to extract useful information of the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Application of random Markov Test to generate probabilities.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Training patch masked using the confidence map.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300"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pic>
        <p:nvPicPr>
          <p:cNvPr id="11" name="Picture 10" descr="Graphical user interface&#10;&#10;Description automatically generated with medium confidence">
            <a:extLst>
              <a:ext uri="{FF2B5EF4-FFF2-40B4-BE49-F238E27FC236}">
                <a16:creationId xmlns:a16="http://schemas.microsoft.com/office/drawing/2014/main" id="{3FA21F8D-2685-92D8-9493-44742054710F}"/>
              </a:ext>
            </a:extLst>
          </p:cNvPr>
          <p:cNvPicPr>
            <a:picLocks noChangeAspect="1"/>
          </p:cNvPicPr>
          <p:nvPr/>
        </p:nvPicPr>
        <p:blipFill>
          <a:blip r:embed="rId2"/>
          <a:stretch>
            <a:fillRect/>
          </a:stretch>
        </p:blipFill>
        <p:spPr>
          <a:xfrm>
            <a:off x="148216" y="1352575"/>
            <a:ext cx="11895565" cy="2289897"/>
          </a:xfrm>
          <a:prstGeom prst="rect">
            <a:avLst/>
          </a:prstGeom>
          <a:noFill/>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AE9A-AD79-0E33-C4E9-DDB6EB0E6892}"/>
              </a:ext>
            </a:extLst>
          </p:cNvPr>
          <p:cNvSpPr>
            <a:spLocks noGrp="1"/>
          </p:cNvSpPr>
          <p:nvPr>
            <p:ph type="title"/>
          </p:nvPr>
        </p:nvSpPr>
        <p:spPr>
          <a:xfrm>
            <a:off x="444500" y="542925"/>
            <a:ext cx="11214100" cy="535531"/>
          </a:xfrm>
        </p:spPr>
        <p:txBody>
          <a:bodyPr wrap="square" anchor="t">
            <a:normAutofit/>
          </a:bodyPr>
          <a:lstStyle/>
          <a:p>
            <a:r>
              <a:rPr lang="en-US" dirty="0"/>
              <a:t>KCF Tracker</a:t>
            </a:r>
            <a:endParaRPr lang="en-IN" dirty="0"/>
          </a:p>
        </p:txBody>
      </p:sp>
      <p:sp>
        <p:nvSpPr>
          <p:cNvPr id="4" name="Slide Number Placeholder 3">
            <a:extLst>
              <a:ext uri="{FF2B5EF4-FFF2-40B4-BE49-F238E27FC236}">
                <a16:creationId xmlns:a16="http://schemas.microsoft.com/office/drawing/2014/main" id="{AB139216-2785-473E-575A-CD5B60D084F3}"/>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8</a:t>
            </a:fld>
            <a:endParaRPr lang="en-US" noProof="0"/>
          </a:p>
        </p:txBody>
      </p:sp>
      <p:sp>
        <p:nvSpPr>
          <p:cNvPr id="3" name="Text Placeholder 2">
            <a:extLst>
              <a:ext uri="{FF2B5EF4-FFF2-40B4-BE49-F238E27FC236}">
                <a16:creationId xmlns:a16="http://schemas.microsoft.com/office/drawing/2014/main" id="{7D7F621A-2CF7-25EB-A5B0-2AD4D711C80D}"/>
              </a:ext>
            </a:extLst>
          </p:cNvPr>
          <p:cNvSpPr>
            <a:spLocks noGrp="1"/>
          </p:cNvSpPr>
          <p:nvPr>
            <p:ph sz="half" idx="1"/>
          </p:nvPr>
        </p:nvSpPr>
        <p:spPr>
          <a:xfrm>
            <a:off x="443365" y="1517715"/>
            <a:ext cx="5652635" cy="4659248"/>
          </a:xfrm>
        </p:spPr>
        <p:txBody>
          <a:bodyPr>
            <a:normAutofit/>
          </a:bodyPr>
          <a:lstStyle/>
          <a:p>
            <a:pPr marL="342900" marR="0" lvl="0" indent="-342900">
              <a:spcBef>
                <a:spcPts val="0"/>
              </a:spcBef>
              <a:spcAft>
                <a:spcPts val="0"/>
              </a:spcAft>
              <a:buFont typeface="Symbol" panose="05050102010706020507" pitchFamily="18" charset="2"/>
              <a:buChar char=""/>
            </a:pPr>
            <a:r>
              <a:rPr lang="en-IN" b="1" dirty="0">
                <a:effectLst/>
              </a:rPr>
              <a:t>KCF Tracker:</a:t>
            </a:r>
            <a:r>
              <a:rPr lang="en-IN" dirty="0">
                <a:effectLst/>
              </a:rPr>
              <a:t> It is Kernelized Correlation Filters. KCF is based on the idea that several good instances in a single bag of MIL Tracker have a lot of overlap. Because of the overlap, various obvious mathematical algorithms for the KCF tracker have emerged.</a:t>
            </a:r>
          </a:p>
          <a:p>
            <a:pPr marL="0" marR="0" indent="0">
              <a:spcBef>
                <a:spcPts val="0"/>
              </a:spcBef>
              <a:spcAft>
                <a:spcPts val="0"/>
              </a:spcAft>
              <a:buNone/>
            </a:pPr>
            <a:endParaRPr lang="en-IN" dirty="0">
              <a:effectLst/>
            </a:endParaRPr>
          </a:p>
          <a:p>
            <a:pPr marL="457200" marR="0">
              <a:spcBef>
                <a:spcPts val="0"/>
              </a:spcBef>
              <a:spcAft>
                <a:spcPts val="0"/>
              </a:spcAft>
            </a:pPr>
            <a:r>
              <a:rPr lang="en-IN" b="1" dirty="0">
                <a:effectLst/>
              </a:rPr>
              <a:t>Pros:</a:t>
            </a:r>
            <a:r>
              <a:rPr lang="en-IN" dirty="0">
                <a:effectLst/>
              </a:rPr>
              <a:t> It has higher accuracy and speed than MIL, and it reports tracking failure better than BOOSTING and MIL</a:t>
            </a:r>
          </a:p>
          <a:p>
            <a:pPr marL="457200" marR="0">
              <a:spcBef>
                <a:spcPts val="0"/>
              </a:spcBef>
              <a:spcAft>
                <a:spcPts val="0"/>
              </a:spcAft>
            </a:pPr>
            <a:endParaRPr lang="en-IN" dirty="0">
              <a:effectLst/>
            </a:endParaRPr>
          </a:p>
          <a:p>
            <a:pPr marL="457200" marR="0">
              <a:spcBef>
                <a:spcPts val="0"/>
              </a:spcBef>
              <a:spcAft>
                <a:spcPts val="800"/>
              </a:spcAft>
            </a:pPr>
            <a:r>
              <a:rPr lang="en-IN" b="1" dirty="0">
                <a:effectLst/>
              </a:rPr>
              <a:t>Cons:</a:t>
            </a:r>
            <a:r>
              <a:rPr lang="en-IN" dirty="0">
                <a:effectLst/>
              </a:rPr>
              <a:t> Does not recover from complete blockage.</a:t>
            </a:r>
          </a:p>
          <a:p>
            <a:endParaRPr lang="en-IN" dirty="0"/>
          </a:p>
        </p:txBody>
      </p:sp>
      <p:pic>
        <p:nvPicPr>
          <p:cNvPr id="7" name="Picture 6">
            <a:extLst>
              <a:ext uri="{FF2B5EF4-FFF2-40B4-BE49-F238E27FC236}">
                <a16:creationId xmlns:a16="http://schemas.microsoft.com/office/drawing/2014/main" id="{5CA3D705-2CB7-D371-9B92-C22779C26531}"/>
              </a:ext>
            </a:extLst>
          </p:cNvPr>
          <p:cNvPicPr>
            <a:picLocks noChangeAspect="1"/>
          </p:cNvPicPr>
          <p:nvPr/>
        </p:nvPicPr>
        <p:blipFill>
          <a:blip r:embed="rId2"/>
          <a:stretch>
            <a:fillRect/>
          </a:stretch>
        </p:blipFill>
        <p:spPr>
          <a:xfrm>
            <a:off x="6474163" y="2732685"/>
            <a:ext cx="5184437" cy="2229308"/>
          </a:xfrm>
          <a:prstGeom prst="rect">
            <a:avLst/>
          </a:prstGeom>
          <a:noFill/>
        </p:spPr>
      </p:pic>
    </p:spTree>
    <p:extLst>
      <p:ext uri="{BB962C8B-B14F-4D97-AF65-F5344CB8AC3E}">
        <p14:creationId xmlns:p14="http://schemas.microsoft.com/office/powerpoint/2010/main" val="34740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E535-04BC-0909-C33C-0BB379BD3470}"/>
              </a:ext>
            </a:extLst>
          </p:cNvPr>
          <p:cNvSpPr>
            <a:spLocks noGrp="1"/>
          </p:cNvSpPr>
          <p:nvPr>
            <p:ph type="title"/>
          </p:nvPr>
        </p:nvSpPr>
        <p:spPr>
          <a:xfrm>
            <a:off x="444500" y="542925"/>
            <a:ext cx="11214100" cy="535531"/>
          </a:xfrm>
        </p:spPr>
        <p:txBody>
          <a:bodyPr wrap="square" anchor="t">
            <a:normAutofit/>
          </a:bodyPr>
          <a:lstStyle/>
          <a:p>
            <a:r>
              <a:rPr lang="en-US" dirty="0"/>
              <a:t>MOSSE Tracker</a:t>
            </a:r>
            <a:endParaRPr lang="en-IN" dirty="0"/>
          </a:p>
        </p:txBody>
      </p:sp>
      <p:sp>
        <p:nvSpPr>
          <p:cNvPr id="4" name="Content Placeholder 3">
            <a:extLst>
              <a:ext uri="{FF2B5EF4-FFF2-40B4-BE49-F238E27FC236}">
                <a16:creationId xmlns:a16="http://schemas.microsoft.com/office/drawing/2014/main" id="{B907015A-8B6F-5883-BB46-B74C9EB0A0C6}"/>
              </a:ext>
            </a:extLst>
          </p:cNvPr>
          <p:cNvSpPr>
            <a:spLocks noGrp="1"/>
          </p:cNvSpPr>
          <p:nvPr>
            <p:ph type="body" sz="quarter" idx="18"/>
          </p:nvPr>
        </p:nvSpPr>
        <p:spPr>
          <a:xfrm>
            <a:off x="542094" y="4025177"/>
            <a:ext cx="10964106" cy="2175598"/>
          </a:xfrm>
        </p:spPr>
        <p:txBody>
          <a:bodyPr>
            <a:normAutofit lnSpcReduction="10000"/>
          </a:bodyPr>
          <a:lstStyle/>
          <a:p>
            <a:pPr marL="342900" marR="0" lvl="0" indent="-342900">
              <a:lnSpc>
                <a:spcPct val="90000"/>
              </a:lnSpc>
              <a:spcBef>
                <a:spcPts val="0"/>
              </a:spcBef>
              <a:spcAft>
                <a:spcPts val="0"/>
              </a:spcAft>
              <a:buFont typeface="Symbol" panose="05050102010706020507" pitchFamily="18" charset="2"/>
              <a:buChar char=""/>
            </a:pPr>
            <a:r>
              <a:rPr lang="en-IN" sz="1900" dirty="0">
                <a:effectLst/>
              </a:rPr>
              <a:t>It is Minimum Output Sum of Squared Error. For tracking, it employed adaptive correlation, which produces reliable correlation filters. It is resistant to changes in scale, position, non-rigid deformations, and illumination. It can also manage occlusion and restart tracking as soon as the item reappears. Nonetheless, on a performance scale, it trails deep earnings based GOTURN.</a:t>
            </a:r>
          </a:p>
          <a:p>
            <a:pPr marL="457200" marR="0">
              <a:lnSpc>
                <a:spcPct val="90000"/>
              </a:lnSpc>
              <a:spcBef>
                <a:spcPts val="0"/>
              </a:spcBef>
              <a:spcAft>
                <a:spcPts val="0"/>
              </a:spcAft>
            </a:pPr>
            <a:r>
              <a:rPr lang="en-IN" sz="1900" u="none" strike="noStrike" dirty="0">
                <a:effectLst/>
              </a:rPr>
              <a:t> </a:t>
            </a:r>
            <a:endParaRPr lang="en-IN" sz="1900" dirty="0">
              <a:effectLst/>
            </a:endParaRPr>
          </a:p>
          <a:p>
            <a:pPr marL="457200" marR="0">
              <a:lnSpc>
                <a:spcPct val="90000"/>
              </a:lnSpc>
              <a:spcBef>
                <a:spcPts val="0"/>
              </a:spcBef>
              <a:spcAft>
                <a:spcPts val="0"/>
              </a:spcAft>
            </a:pPr>
            <a:r>
              <a:rPr lang="en-IN" sz="1900" dirty="0">
                <a:effectLst/>
              </a:rPr>
              <a:t>Robust to light variations, scale and pose </a:t>
            </a:r>
          </a:p>
          <a:p>
            <a:pPr marL="457200" marR="0">
              <a:lnSpc>
                <a:spcPct val="90000"/>
              </a:lnSpc>
              <a:spcBef>
                <a:spcPts val="0"/>
              </a:spcBef>
              <a:spcAft>
                <a:spcPts val="0"/>
              </a:spcAft>
            </a:pPr>
            <a:r>
              <a:rPr lang="en-IN" sz="1900" dirty="0">
                <a:effectLst/>
              </a:rPr>
              <a:t> </a:t>
            </a:r>
          </a:p>
          <a:p>
            <a:pPr marL="457200" marR="0">
              <a:lnSpc>
                <a:spcPct val="90000"/>
              </a:lnSpc>
              <a:spcBef>
                <a:spcPts val="0"/>
              </a:spcBef>
              <a:spcAft>
                <a:spcPts val="800"/>
              </a:spcAft>
            </a:pPr>
            <a:r>
              <a:rPr lang="en-IN" sz="1900" dirty="0">
                <a:effectLst/>
              </a:rPr>
              <a:t>Correlation filters</a:t>
            </a:r>
          </a:p>
          <a:p>
            <a:pPr marL="0" indent="0">
              <a:lnSpc>
                <a:spcPct val="90000"/>
              </a:lnSpc>
              <a:buNone/>
            </a:pPr>
            <a:endParaRPr lang="en-IN" sz="1200" dirty="0"/>
          </a:p>
        </p:txBody>
      </p:sp>
      <p:sp>
        <p:nvSpPr>
          <p:cNvPr id="3" name="Slide Number Placeholder 2">
            <a:extLst>
              <a:ext uri="{FF2B5EF4-FFF2-40B4-BE49-F238E27FC236}">
                <a16:creationId xmlns:a16="http://schemas.microsoft.com/office/drawing/2014/main" id="{D7C490B0-8983-CA80-0E05-7E57A6F258AC}"/>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9</a:t>
            </a:fld>
            <a:endParaRPr lang="en-US" noProof="0"/>
          </a:p>
        </p:txBody>
      </p:sp>
      <p:pic>
        <p:nvPicPr>
          <p:cNvPr id="6" name="Picture 5">
            <a:extLst>
              <a:ext uri="{FF2B5EF4-FFF2-40B4-BE49-F238E27FC236}">
                <a16:creationId xmlns:a16="http://schemas.microsoft.com/office/drawing/2014/main" id="{61D8B732-2FD1-6387-DC6E-10C71EEBD399}"/>
              </a:ext>
            </a:extLst>
          </p:cNvPr>
          <p:cNvPicPr>
            <a:picLocks noChangeAspect="1"/>
          </p:cNvPicPr>
          <p:nvPr/>
        </p:nvPicPr>
        <p:blipFill rotWithShape="1">
          <a:blip r:embed="rId2"/>
          <a:srcRect t="46222" b="4994"/>
          <a:stretch/>
        </p:blipFill>
        <p:spPr>
          <a:xfrm>
            <a:off x="85723" y="1406868"/>
            <a:ext cx="12192002" cy="2289897"/>
          </a:xfrm>
          <a:prstGeom prst="rect">
            <a:avLst/>
          </a:prstGeom>
          <a:noFill/>
        </p:spPr>
      </p:pic>
    </p:spTree>
    <p:extLst>
      <p:ext uri="{BB962C8B-B14F-4D97-AF65-F5344CB8AC3E}">
        <p14:creationId xmlns:p14="http://schemas.microsoft.com/office/powerpoint/2010/main" val="388357887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89</TotalTime>
  <Words>1350</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Symbol</vt:lpstr>
      <vt:lpstr>Times New Roman</vt:lpstr>
      <vt:lpstr>Trade Gothic LT Pro</vt:lpstr>
      <vt:lpstr>Trebuchet MS</vt:lpstr>
      <vt:lpstr>Office Theme</vt:lpstr>
      <vt:lpstr>Object Tracking using Python and OpenCV</vt:lpstr>
      <vt:lpstr>Project Goal and Scope</vt:lpstr>
      <vt:lpstr>Data Source and Data set</vt:lpstr>
      <vt:lpstr>Data Exploration</vt:lpstr>
      <vt:lpstr>Pre-existing Model Research:</vt:lpstr>
      <vt:lpstr>Video Object Segmentation</vt:lpstr>
      <vt:lpstr>CSRT Tracker</vt:lpstr>
      <vt:lpstr>KCF Tracker</vt:lpstr>
      <vt:lpstr>MOSSE Tracker</vt:lpstr>
      <vt:lpstr>GOTURN Tracker</vt:lpstr>
      <vt:lpstr>Table</vt:lpstr>
      <vt:lpstr>Conclusion</vt:lpstr>
      <vt:lpstr>Results</vt:lpstr>
      <vt:lpstr>References </vt:lpstr>
      <vt:lpstr>Everything should be made as simple as possible, but not simpler." - Albert Einstein (quite possibly!)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Tracking using Python and OpenCV</dc:title>
  <dc:creator>Dodda Nikhil</dc:creator>
  <cp:lastModifiedBy>Dodda Nikhil</cp:lastModifiedBy>
  <cp:revision>15</cp:revision>
  <dcterms:created xsi:type="dcterms:W3CDTF">2023-05-02T11:29:26Z</dcterms:created>
  <dcterms:modified xsi:type="dcterms:W3CDTF">2023-05-02T20:23:46Z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