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6" r:id="rId3"/>
    <p:sldId id="257" r:id="rId4"/>
    <p:sldId id="258" r:id="rId5"/>
    <p:sldId id="267" r:id="rId6"/>
    <p:sldId id="259" r:id="rId7"/>
    <p:sldId id="260" r:id="rId8"/>
    <p:sldId id="261" r:id="rId9"/>
    <p:sldId id="262" r:id="rId10"/>
    <p:sldId id="263" r:id="rId11"/>
    <p:sldId id="268" r:id="rId12"/>
    <p:sldId id="264" r:id="rId13"/>
    <p:sldId id="265"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p:scale>
          <a:sx n="75" d="100"/>
          <a:sy n="75" d="100"/>
        </p:scale>
        <p:origin x="-370" y="-14"/>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0320" y="91440"/>
            <a:ext cx="14630400" cy="8229600"/>
          </a:xfrm>
          <a:prstGeom prst="rect">
            <a:avLst/>
          </a:prstGeom>
        </p:spPr>
      </p:pic>
      <p:sp>
        <p:nvSpPr>
          <p:cNvPr id="5" name="Text 1"/>
          <p:cNvSpPr/>
          <p:nvPr/>
        </p:nvSpPr>
        <p:spPr>
          <a:xfrm>
            <a:off x="833199" y="2226945"/>
            <a:ext cx="7477601" cy="1803797"/>
          </a:xfrm>
          <a:prstGeom prst="rect">
            <a:avLst/>
          </a:prstGeom>
          <a:noFill/>
          <a:ln/>
        </p:spPr>
        <p:txBody>
          <a:bodyPr wrap="square" rtlCol="0" anchor="t"/>
          <a:lstStyle/>
          <a:p>
            <a:pPr>
              <a:lnSpc>
                <a:spcPts val="7101"/>
              </a:lnSpc>
            </a:pPr>
            <a:r>
              <a:rPr lang="en-US" sz="6000" dirty="0" smtClean="0"/>
              <a:t>Exploratory Analysis of '</a:t>
            </a:r>
            <a:r>
              <a:rPr lang="en-US" sz="6000" dirty="0" err="1" smtClean="0"/>
              <a:t>mtcars</a:t>
            </a:r>
            <a:r>
              <a:rPr lang="en-US" sz="6000" dirty="0" smtClean="0"/>
              <a:t>' Dataset</a:t>
            </a:r>
            <a:endParaRPr lang="en-US" sz="5681" dirty="0"/>
          </a:p>
        </p:txBody>
      </p:sp>
      <p:sp>
        <p:nvSpPr>
          <p:cNvPr id="6" name="Text 2"/>
          <p:cNvSpPr/>
          <p:nvPr/>
        </p:nvSpPr>
        <p:spPr>
          <a:xfrm>
            <a:off x="833199" y="4363998"/>
            <a:ext cx="7477601" cy="999768"/>
          </a:xfrm>
          <a:prstGeom prst="rect">
            <a:avLst/>
          </a:prstGeom>
          <a:noFill/>
          <a:ln/>
        </p:spPr>
        <p:txBody>
          <a:bodyPr wrap="square" rtlCol="0" anchor="t"/>
          <a:lstStyle/>
          <a:p>
            <a:pPr marL="0" indent="0">
              <a:lnSpc>
                <a:spcPts val="2624"/>
              </a:lnSpc>
              <a:buNone/>
            </a:pPr>
            <a:r>
              <a:rPr lang="en-IN" sz="1750" dirty="0" smtClean="0">
                <a:latin typeface="Arial Black" pitchFamily="34" charset="0"/>
              </a:rPr>
              <a:t>Name : </a:t>
            </a:r>
            <a:r>
              <a:rPr lang="en-IN" sz="1750" dirty="0" err="1" smtClean="0">
                <a:latin typeface="Arial Black" pitchFamily="34" charset="0"/>
              </a:rPr>
              <a:t>V.Madhurya</a:t>
            </a:r>
            <a:endParaRPr lang="en-IN" sz="1750" dirty="0" smtClean="0">
              <a:latin typeface="Arial Black" pitchFamily="34" charset="0"/>
            </a:endParaRPr>
          </a:p>
          <a:p>
            <a:pPr marL="0" indent="0">
              <a:lnSpc>
                <a:spcPts val="2624"/>
              </a:lnSpc>
              <a:buNone/>
            </a:pPr>
            <a:r>
              <a:rPr lang="en-IN" sz="1750" dirty="0" smtClean="0">
                <a:latin typeface="Arial Black" pitchFamily="34" charset="0"/>
              </a:rPr>
              <a:t>Roll No : 22P31A0538</a:t>
            </a:r>
          </a:p>
          <a:p>
            <a:pPr marL="0" indent="0">
              <a:lnSpc>
                <a:spcPts val="2624"/>
              </a:lnSpc>
              <a:buNone/>
            </a:pPr>
            <a:r>
              <a:rPr lang="en-IN" sz="1750" dirty="0" smtClean="0">
                <a:latin typeface="Arial Black" pitchFamily="34" charset="0"/>
              </a:rPr>
              <a:t>College </a:t>
            </a:r>
            <a:r>
              <a:rPr lang="en-IN" sz="1750" dirty="0" err="1" smtClean="0">
                <a:latin typeface="Arial Black" pitchFamily="34" charset="0"/>
              </a:rPr>
              <a:t>Name:ACET</a:t>
            </a:r>
            <a:endParaRPr lang="en-IN" sz="1750" dirty="0" smtClean="0">
              <a:latin typeface="Arial Black" pitchFamily="34" charset="0"/>
            </a:endParaRPr>
          </a:p>
          <a:p>
            <a:pPr marL="0" indent="0">
              <a:lnSpc>
                <a:spcPts val="2624"/>
              </a:lnSpc>
              <a:buNone/>
            </a:pPr>
            <a:r>
              <a:rPr lang="en-IN" sz="1750" dirty="0" smtClean="0">
                <a:latin typeface="Arial Black" pitchFamily="34" charset="0"/>
              </a:rPr>
              <a:t>SECTION : CSE-A</a:t>
            </a:r>
            <a:endParaRPr lang="en-US" sz="1750" dirty="0">
              <a:latin typeface="Arial Black" pitchFamily="34" charset="0"/>
            </a:endParaRPr>
          </a:p>
        </p:txBody>
      </p:sp>
      <p:sp>
        <p:nvSpPr>
          <p:cNvPr id="7" name="Shape 3"/>
          <p:cNvSpPr/>
          <p:nvPr/>
        </p:nvSpPr>
        <p:spPr>
          <a:xfrm>
            <a:off x="833199" y="5630347"/>
            <a:ext cx="355402" cy="355402"/>
          </a:xfrm>
          <a:prstGeom prst="roundRect">
            <a:avLst>
              <a:gd name="adj" fmla="val 25726039"/>
            </a:avLst>
          </a:prstGeom>
          <a:noFill/>
          <a:ln w="7620">
            <a:solidFill>
              <a:srgbClr val="FFFFFF"/>
            </a:solidFill>
            <a:prstDash val="solid"/>
          </a:ln>
        </p:spPr>
      </p:sp>
      <p:sp>
        <p:nvSpPr>
          <p:cNvPr id="9" name="Text 4"/>
          <p:cNvSpPr/>
          <p:nvPr/>
        </p:nvSpPr>
        <p:spPr>
          <a:xfrm>
            <a:off x="840818" y="5985748"/>
            <a:ext cx="2699861" cy="340623"/>
          </a:xfrm>
          <a:prstGeom prst="rect">
            <a:avLst/>
          </a:prstGeom>
          <a:noFill/>
          <a:ln/>
        </p:spPr>
        <p:txBody>
          <a:bodyPr wrap="none" rtlCol="0" anchor="t"/>
          <a:lstStyle/>
          <a:p>
            <a:pPr marL="0" indent="0" algn="l">
              <a:lnSpc>
                <a:spcPts val="3062"/>
              </a:lnSpc>
              <a:buNone/>
            </a:pPr>
            <a:r>
              <a:rPr lang="en-IN" sz="2187" b="1" dirty="0" smtClean="0">
                <a:solidFill>
                  <a:srgbClr val="00002E"/>
                </a:solidFill>
                <a:latin typeface="PT Sans" pitchFamily="34" charset="0"/>
                <a:ea typeface="PT Sans" pitchFamily="34" charset="-122"/>
              </a:rPr>
              <a:t>.</a:t>
            </a:r>
            <a:endParaRPr lang="en-US" sz="2187" dirty="0"/>
          </a:p>
        </p:txBody>
      </p:sp>
      <p:pic>
        <p:nvPicPr>
          <p:cNvPr id="21505" name="Picture 1"/>
          <p:cNvPicPr>
            <a:picLocks noChangeAspect="1" noChangeArrowheads="1"/>
          </p:cNvPicPr>
          <p:nvPr/>
        </p:nvPicPr>
        <p:blipFill>
          <a:blip r:embed="rId4"/>
          <a:srcRect/>
          <a:stretch>
            <a:fillRect/>
          </a:stretch>
        </p:blipFill>
        <p:spPr bwMode="auto">
          <a:xfrm>
            <a:off x="8046720" y="2057400"/>
            <a:ext cx="6207760" cy="41148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2348389" y="1367790"/>
            <a:ext cx="9933503" cy="1306830"/>
          </a:xfrm>
          <a:prstGeom prst="rect">
            <a:avLst/>
          </a:prstGeom>
          <a:noFill/>
          <a:ln/>
        </p:spPr>
        <p:txBody>
          <a:bodyPr wrap="square" rtlCol="0" anchor="t"/>
          <a:lstStyle/>
          <a:p>
            <a:pPr marL="0" indent="0">
              <a:lnSpc>
                <a:spcPts val="5146"/>
              </a:lnSpc>
              <a:buNone/>
            </a:pPr>
            <a:r>
              <a:rPr lang="en-US" sz="4117" b="1" dirty="0">
                <a:solidFill>
                  <a:srgbClr val="00002E"/>
                </a:solidFill>
                <a:latin typeface="Nunito" pitchFamily="34" charset="0"/>
                <a:ea typeface="Nunito" pitchFamily="34" charset="-122"/>
                <a:cs typeface="Nunito" pitchFamily="34" charset="-120"/>
              </a:rPr>
              <a:t>Regression Line Plot: Visualizing the Regression Model</a:t>
            </a:r>
            <a:endParaRPr lang="en-US" sz="4117" dirty="0"/>
          </a:p>
        </p:txBody>
      </p:sp>
      <p:sp>
        <p:nvSpPr>
          <p:cNvPr id="5" name="Text 2"/>
          <p:cNvSpPr/>
          <p:nvPr/>
        </p:nvSpPr>
        <p:spPr>
          <a:xfrm>
            <a:off x="2348389" y="3207782"/>
            <a:ext cx="4695706" cy="1999536"/>
          </a:xfrm>
          <a:prstGeom prst="rect">
            <a:avLst/>
          </a:prstGeom>
          <a:noFill/>
          <a:ln/>
        </p:spPr>
        <p:txBody>
          <a:bodyPr wrap="square" rtlCol="0" anchor="t"/>
          <a:lstStyle/>
          <a:p>
            <a:pPr marL="0" indent="0">
              <a:lnSpc>
                <a:spcPts val="2624"/>
              </a:lnSpc>
              <a:buNone/>
            </a:pPr>
            <a:r>
              <a:rPr lang="en-US" sz="1750" dirty="0">
                <a:solidFill>
                  <a:srgbClr val="00002E"/>
                </a:solidFill>
                <a:latin typeface="PT Sans" pitchFamily="34" charset="0"/>
                <a:ea typeface="PT Sans" pitchFamily="34" charset="-122"/>
                <a:cs typeface="PT Sans" pitchFamily="34" charset="-120"/>
              </a:rPr>
              <a:t>The regression line plot visually depicts the linear relationship between the predictor variable (horsepower) and the response variable (MPG) based on the regression analysis. The plot displays the best-fit line that represents the average MPG value for a given horsepower level.</a:t>
            </a:r>
            <a:endParaRPr lang="en-US" sz="1750" dirty="0"/>
          </a:p>
        </p:txBody>
      </p:sp>
      <p:pic>
        <p:nvPicPr>
          <p:cNvPr id="6" name="Image 1" descr="preencoded.png"/>
          <p:cNvPicPr>
            <a:picLocks noChangeAspect="1"/>
          </p:cNvPicPr>
          <p:nvPr/>
        </p:nvPicPr>
        <p:blipFill>
          <a:blip r:embed="rId4"/>
          <a:stretch>
            <a:fillRect/>
          </a:stretch>
        </p:blipFill>
        <p:spPr>
          <a:xfrm>
            <a:off x="7593687" y="3257788"/>
            <a:ext cx="4695706" cy="33539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381556" y="1367790"/>
            <a:ext cx="9933503" cy="1306830"/>
          </a:xfrm>
          <a:prstGeom prst="rect">
            <a:avLst/>
          </a:prstGeom>
          <a:noFill/>
          <a:ln/>
        </p:spPr>
        <p:txBody>
          <a:bodyPr wrap="square" rtlCol="0" anchor="t"/>
          <a:lstStyle/>
          <a:p>
            <a:pPr>
              <a:lnSpc>
                <a:spcPts val="5146"/>
              </a:lnSpc>
            </a:pPr>
            <a:r>
              <a:rPr lang="en-US" sz="4400" b="1" dirty="0" smtClean="0"/>
              <a:t>Visualizing the Data Using a Pie Chart</a:t>
            </a:r>
          </a:p>
          <a:p>
            <a:pPr marL="0" indent="0">
              <a:lnSpc>
                <a:spcPts val="5146"/>
              </a:lnSpc>
              <a:buNone/>
            </a:pPr>
            <a:endParaRPr lang="en-US" sz="4117" dirty="0"/>
          </a:p>
        </p:txBody>
      </p:sp>
      <p:sp>
        <p:nvSpPr>
          <p:cNvPr id="5" name="Text 2"/>
          <p:cNvSpPr/>
          <p:nvPr/>
        </p:nvSpPr>
        <p:spPr>
          <a:xfrm>
            <a:off x="589280" y="2519681"/>
            <a:ext cx="6454815" cy="4397692"/>
          </a:xfrm>
          <a:prstGeom prst="rect">
            <a:avLst/>
          </a:prstGeom>
          <a:noFill/>
          <a:ln/>
        </p:spPr>
        <p:txBody>
          <a:bodyPr wrap="square" rtlCol="0" anchor="t"/>
          <a:lstStyle/>
          <a:p>
            <a:pPr marL="342900" indent="-342900">
              <a:buAutoNum type="arabicParenR"/>
            </a:pPr>
            <a:r>
              <a:rPr lang="en-US" sz="1600" b="1" dirty="0" smtClean="0"/>
              <a:t>Manual </a:t>
            </a:r>
            <a:r>
              <a:rPr lang="en-US" sz="1600" b="1" dirty="0" smtClean="0"/>
              <a:t>vs. Automatic Transmissions</a:t>
            </a:r>
          </a:p>
          <a:p>
            <a:r>
              <a:rPr lang="en-US" sz="1600" dirty="0" smtClean="0"/>
              <a:t>The </a:t>
            </a:r>
            <a:r>
              <a:rPr lang="en-US" sz="1600" dirty="0" smtClean="0"/>
              <a:t>pie chart reveals that the majority of the cars in the dataset have manual transmissions, indicating a preference for more engaged driving experiences</a:t>
            </a:r>
            <a:r>
              <a:rPr lang="en-US" sz="1600" dirty="0" smtClean="0"/>
              <a:t>.</a:t>
            </a:r>
          </a:p>
          <a:p>
            <a:endParaRPr lang="en-US" sz="1600" dirty="0" smtClean="0"/>
          </a:p>
          <a:p>
            <a:r>
              <a:rPr lang="en-US" sz="1600" dirty="0" smtClean="0"/>
              <a:t>2). </a:t>
            </a:r>
            <a:r>
              <a:rPr lang="en-US" sz="1600" b="1" dirty="0" smtClean="0"/>
              <a:t>Potential </a:t>
            </a:r>
            <a:r>
              <a:rPr lang="en-US" sz="1600" b="1" dirty="0" smtClean="0"/>
              <a:t>Fuel Efficiency Implications</a:t>
            </a:r>
          </a:p>
          <a:p>
            <a:r>
              <a:rPr lang="en-US" sz="1600" dirty="0" smtClean="0"/>
              <a:t>The transmission type can have a significant impact on a car's fuel efficiency, which is an important consideration for many buyers.</a:t>
            </a:r>
          </a:p>
          <a:p>
            <a:endParaRPr lang="en-US" sz="1600" dirty="0" smtClean="0"/>
          </a:p>
          <a:p>
            <a:r>
              <a:rPr lang="en-US" sz="1600" dirty="0" smtClean="0"/>
              <a:t>3).</a:t>
            </a:r>
            <a:r>
              <a:rPr lang="en-US" sz="1600" b="1" dirty="0" smtClean="0"/>
              <a:t> Relationship to Other Variables</a:t>
            </a:r>
          </a:p>
          <a:p>
            <a:r>
              <a:rPr lang="en-US" sz="1600" dirty="0" smtClean="0"/>
              <a:t>The transmission type may also correlate with other variables, such as engine size or horsepower, providing additional insights into the dataset.</a:t>
            </a:r>
          </a:p>
          <a:p>
            <a:endParaRPr lang="en-US" sz="1600" dirty="0" smtClean="0"/>
          </a:p>
          <a:p>
            <a:endParaRPr lang="en-US" sz="1600" dirty="0" smtClean="0"/>
          </a:p>
          <a:p>
            <a:endParaRPr lang="en-US" sz="1600" dirty="0" smtClean="0"/>
          </a:p>
          <a:p>
            <a:pPr marL="0" indent="0">
              <a:lnSpc>
                <a:spcPts val="2624"/>
              </a:lnSpc>
              <a:buNone/>
            </a:pPr>
            <a:endParaRPr lang="en-US" sz="1750" dirty="0"/>
          </a:p>
        </p:txBody>
      </p:sp>
      <p:pic>
        <p:nvPicPr>
          <p:cNvPr id="29698" name="Picture 2" descr="A Comprehensive Guide on ggplot2 in R - Analytics Vidhya"/>
          <p:cNvPicPr>
            <a:picLocks noChangeAspect="1" noChangeArrowheads="1"/>
          </p:cNvPicPr>
          <p:nvPr/>
        </p:nvPicPr>
        <p:blipFill>
          <a:blip r:embed="rId4"/>
          <a:srcRect/>
          <a:stretch>
            <a:fillRect/>
          </a:stretch>
        </p:blipFill>
        <p:spPr bwMode="auto">
          <a:xfrm>
            <a:off x="8188960" y="2240597"/>
            <a:ext cx="5057775" cy="4676776"/>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7620" y="0"/>
            <a:ext cx="3657600" cy="8229600"/>
          </a:xfrm>
          <a:prstGeom prst="rect">
            <a:avLst/>
          </a:prstGeom>
        </p:spPr>
      </p:pic>
      <p:sp>
        <p:nvSpPr>
          <p:cNvPr id="5" name="Text 1"/>
          <p:cNvSpPr/>
          <p:nvPr/>
        </p:nvSpPr>
        <p:spPr>
          <a:xfrm>
            <a:off x="4490799" y="1634014"/>
            <a:ext cx="8720971" cy="653415"/>
          </a:xfrm>
          <a:prstGeom prst="rect">
            <a:avLst/>
          </a:prstGeom>
          <a:noFill/>
          <a:ln/>
        </p:spPr>
        <p:txBody>
          <a:bodyPr wrap="none" rtlCol="0" anchor="t"/>
          <a:lstStyle/>
          <a:p>
            <a:pPr marL="0" indent="0">
              <a:lnSpc>
                <a:spcPts val="5146"/>
              </a:lnSpc>
              <a:buNone/>
            </a:pPr>
            <a:r>
              <a:rPr lang="en-US" sz="4117" b="1" dirty="0">
                <a:solidFill>
                  <a:srgbClr val="00002E"/>
                </a:solidFill>
                <a:latin typeface="Nunito" pitchFamily="34" charset="0"/>
                <a:ea typeface="Nunito" pitchFamily="34" charset="-122"/>
                <a:cs typeface="Nunito" pitchFamily="34" charset="-120"/>
              </a:rPr>
              <a:t>Insights from the Statistical Analysis</a:t>
            </a:r>
            <a:endParaRPr lang="en-US" sz="4117" dirty="0"/>
          </a:p>
        </p:txBody>
      </p:sp>
      <p:sp>
        <p:nvSpPr>
          <p:cNvPr id="6" name="Shape 2"/>
          <p:cNvSpPr/>
          <p:nvPr/>
        </p:nvSpPr>
        <p:spPr>
          <a:xfrm>
            <a:off x="4490799" y="2870597"/>
            <a:ext cx="388739" cy="388739"/>
          </a:xfrm>
          <a:prstGeom prst="roundRect">
            <a:avLst>
              <a:gd name="adj" fmla="val 102886"/>
            </a:avLst>
          </a:prstGeom>
          <a:solidFill>
            <a:srgbClr val="F3F3FF"/>
          </a:solidFill>
          <a:ln w="22860">
            <a:solidFill>
              <a:srgbClr val="00002E"/>
            </a:solidFill>
            <a:prstDash val="solid"/>
          </a:ln>
        </p:spPr>
      </p:sp>
      <p:sp>
        <p:nvSpPr>
          <p:cNvPr id="7" name="Text 3"/>
          <p:cNvSpPr/>
          <p:nvPr/>
        </p:nvSpPr>
        <p:spPr>
          <a:xfrm>
            <a:off x="5101709" y="2870597"/>
            <a:ext cx="3038475" cy="326827"/>
          </a:xfrm>
          <a:prstGeom prst="rect">
            <a:avLst/>
          </a:prstGeom>
          <a:noFill/>
          <a:ln/>
        </p:spPr>
        <p:txBody>
          <a:bodyPr wrap="none" rtlCol="0" anchor="t"/>
          <a:lstStyle/>
          <a:p>
            <a:pPr marL="0" indent="0">
              <a:lnSpc>
                <a:spcPts val="2573"/>
              </a:lnSpc>
              <a:buNone/>
            </a:pPr>
            <a:r>
              <a:rPr lang="en-US" sz="2058" b="1" dirty="0">
                <a:solidFill>
                  <a:srgbClr val="2D4DF2"/>
                </a:solidFill>
                <a:latin typeface="Nunito" pitchFamily="34" charset="0"/>
                <a:ea typeface="Nunito" pitchFamily="34" charset="-122"/>
                <a:cs typeface="Nunito" pitchFamily="34" charset="-120"/>
              </a:rPr>
              <a:t>Consistent Fuel Efficiency</a:t>
            </a:r>
            <a:endParaRPr lang="en-US" sz="2058" dirty="0"/>
          </a:p>
        </p:txBody>
      </p:sp>
      <p:sp>
        <p:nvSpPr>
          <p:cNvPr id="8" name="Text 4"/>
          <p:cNvSpPr/>
          <p:nvPr/>
        </p:nvSpPr>
        <p:spPr>
          <a:xfrm>
            <a:off x="5101709" y="3330654"/>
            <a:ext cx="3931206" cy="1666280"/>
          </a:xfrm>
          <a:prstGeom prst="rect">
            <a:avLst/>
          </a:prstGeom>
          <a:noFill/>
          <a:ln/>
        </p:spPr>
        <p:txBody>
          <a:bodyPr wrap="square" rtlCol="0" anchor="t"/>
          <a:lstStyle/>
          <a:p>
            <a:pPr marL="0" indent="0">
              <a:lnSpc>
                <a:spcPts val="2624"/>
              </a:lnSpc>
              <a:buNone/>
            </a:pPr>
            <a:r>
              <a:rPr lang="en-US" sz="1750" dirty="0">
                <a:solidFill>
                  <a:srgbClr val="00002E"/>
                </a:solidFill>
                <a:latin typeface="PT Sans" pitchFamily="34" charset="0"/>
                <a:ea typeface="PT Sans" pitchFamily="34" charset="-122"/>
                <a:cs typeface="PT Sans" pitchFamily="34" charset="-120"/>
              </a:rPr>
              <a:t>The mean MPG of 20.09 suggests that the vehicles in the "mtcars" dataset have relatively consistent fuel efficiency, with most models delivering around 20 miles per gallon on average.</a:t>
            </a:r>
            <a:endParaRPr lang="en-US" sz="1750" dirty="0"/>
          </a:p>
        </p:txBody>
      </p:sp>
      <p:sp>
        <p:nvSpPr>
          <p:cNvPr id="9" name="Shape 5"/>
          <p:cNvSpPr/>
          <p:nvPr/>
        </p:nvSpPr>
        <p:spPr>
          <a:xfrm>
            <a:off x="9255085" y="2870597"/>
            <a:ext cx="388739" cy="388739"/>
          </a:xfrm>
          <a:prstGeom prst="roundRect">
            <a:avLst>
              <a:gd name="adj" fmla="val 102886"/>
            </a:avLst>
          </a:prstGeom>
          <a:solidFill>
            <a:srgbClr val="F3F3FF"/>
          </a:solidFill>
          <a:ln w="22860">
            <a:solidFill>
              <a:srgbClr val="00002E"/>
            </a:solidFill>
            <a:prstDash val="solid"/>
          </a:ln>
        </p:spPr>
      </p:sp>
      <p:sp>
        <p:nvSpPr>
          <p:cNvPr id="10" name="Text 6"/>
          <p:cNvSpPr/>
          <p:nvPr/>
        </p:nvSpPr>
        <p:spPr>
          <a:xfrm>
            <a:off x="9865995" y="2870597"/>
            <a:ext cx="3331131" cy="326827"/>
          </a:xfrm>
          <a:prstGeom prst="rect">
            <a:avLst/>
          </a:prstGeom>
          <a:noFill/>
          <a:ln/>
        </p:spPr>
        <p:txBody>
          <a:bodyPr wrap="none" rtlCol="0" anchor="t"/>
          <a:lstStyle/>
          <a:p>
            <a:pPr marL="0" indent="0">
              <a:lnSpc>
                <a:spcPts val="2573"/>
              </a:lnSpc>
              <a:buNone/>
            </a:pPr>
            <a:r>
              <a:rPr lang="en-US" sz="2058" b="1" dirty="0">
                <a:solidFill>
                  <a:srgbClr val="015F98"/>
                </a:solidFill>
                <a:latin typeface="Nunito" pitchFamily="34" charset="0"/>
                <a:ea typeface="Nunito" pitchFamily="34" charset="-122"/>
                <a:cs typeface="Nunito" pitchFamily="34" charset="-120"/>
              </a:rPr>
              <a:t>Wide Range of Horsepower</a:t>
            </a:r>
            <a:endParaRPr lang="en-US" sz="2058" dirty="0"/>
          </a:p>
        </p:txBody>
      </p:sp>
      <p:sp>
        <p:nvSpPr>
          <p:cNvPr id="11" name="Text 7"/>
          <p:cNvSpPr/>
          <p:nvPr/>
        </p:nvSpPr>
        <p:spPr>
          <a:xfrm>
            <a:off x="9865995" y="3330654"/>
            <a:ext cx="3931206" cy="1666280"/>
          </a:xfrm>
          <a:prstGeom prst="rect">
            <a:avLst/>
          </a:prstGeom>
          <a:noFill/>
          <a:ln/>
        </p:spPr>
        <p:txBody>
          <a:bodyPr wrap="square" rtlCol="0" anchor="t"/>
          <a:lstStyle/>
          <a:p>
            <a:pPr marL="0" indent="0">
              <a:lnSpc>
                <a:spcPts val="2624"/>
              </a:lnSpc>
              <a:buNone/>
            </a:pPr>
            <a:r>
              <a:rPr lang="en-US" sz="1750" dirty="0">
                <a:solidFill>
                  <a:srgbClr val="00002E"/>
                </a:solidFill>
                <a:latin typeface="PT Sans" pitchFamily="34" charset="0"/>
                <a:ea typeface="PT Sans" pitchFamily="34" charset="-122"/>
                <a:cs typeface="PT Sans" pitchFamily="34" charset="-120"/>
              </a:rPr>
              <a:t>The standard deviation of 68.56 horsepower indicates a diverse range of engine power across the vehicles, from economy cars to high-performance sports cars.</a:t>
            </a:r>
            <a:endParaRPr lang="en-US" sz="1750" dirty="0"/>
          </a:p>
        </p:txBody>
      </p:sp>
      <p:sp>
        <p:nvSpPr>
          <p:cNvPr id="12" name="Shape 8"/>
          <p:cNvSpPr/>
          <p:nvPr/>
        </p:nvSpPr>
        <p:spPr>
          <a:xfrm>
            <a:off x="4490799" y="5469017"/>
            <a:ext cx="388739" cy="388739"/>
          </a:xfrm>
          <a:prstGeom prst="roundRect">
            <a:avLst>
              <a:gd name="adj" fmla="val 102886"/>
            </a:avLst>
          </a:prstGeom>
          <a:solidFill>
            <a:srgbClr val="F3F3FF"/>
          </a:solidFill>
          <a:ln w="22860">
            <a:solidFill>
              <a:srgbClr val="00002E"/>
            </a:solidFill>
            <a:prstDash val="solid"/>
          </a:ln>
        </p:spPr>
      </p:sp>
      <p:sp>
        <p:nvSpPr>
          <p:cNvPr id="13" name="Text 9"/>
          <p:cNvSpPr/>
          <p:nvPr/>
        </p:nvSpPr>
        <p:spPr>
          <a:xfrm>
            <a:off x="5101709" y="5469017"/>
            <a:ext cx="3337917" cy="326827"/>
          </a:xfrm>
          <a:prstGeom prst="rect">
            <a:avLst/>
          </a:prstGeom>
          <a:noFill/>
          <a:ln/>
        </p:spPr>
        <p:txBody>
          <a:bodyPr wrap="none" rtlCol="0" anchor="t"/>
          <a:lstStyle/>
          <a:p>
            <a:pPr marL="0" indent="0">
              <a:lnSpc>
                <a:spcPts val="2573"/>
              </a:lnSpc>
              <a:buNone/>
            </a:pPr>
            <a:r>
              <a:rPr lang="en-US" sz="2058" b="1" dirty="0">
                <a:solidFill>
                  <a:srgbClr val="AD1F96"/>
                </a:solidFill>
                <a:latin typeface="Nunito" pitchFamily="34" charset="0"/>
                <a:ea typeface="Nunito" pitchFamily="34" charset="-122"/>
                <a:cs typeface="Nunito" pitchFamily="34" charset="-120"/>
              </a:rPr>
              <a:t>Strong Negative Correlation</a:t>
            </a:r>
            <a:endParaRPr lang="en-US" sz="2058" dirty="0"/>
          </a:p>
        </p:txBody>
      </p:sp>
      <p:sp>
        <p:nvSpPr>
          <p:cNvPr id="14" name="Text 10"/>
          <p:cNvSpPr/>
          <p:nvPr/>
        </p:nvSpPr>
        <p:spPr>
          <a:xfrm>
            <a:off x="5101709" y="5929074"/>
            <a:ext cx="8695492" cy="666512"/>
          </a:xfrm>
          <a:prstGeom prst="rect">
            <a:avLst/>
          </a:prstGeom>
          <a:noFill/>
          <a:ln/>
        </p:spPr>
        <p:txBody>
          <a:bodyPr wrap="square" rtlCol="0" anchor="t"/>
          <a:lstStyle/>
          <a:p>
            <a:pPr marL="0" indent="0">
              <a:lnSpc>
                <a:spcPts val="2624"/>
              </a:lnSpc>
              <a:buNone/>
            </a:pPr>
            <a:r>
              <a:rPr lang="en-US" sz="1750" dirty="0">
                <a:solidFill>
                  <a:srgbClr val="00002E"/>
                </a:solidFill>
                <a:latin typeface="PT Sans" pitchFamily="34" charset="0"/>
                <a:ea typeface="PT Sans" pitchFamily="34" charset="-122"/>
                <a:cs typeface="PT Sans" pitchFamily="34" charset="-120"/>
              </a:rPr>
              <a:t>The correlation analysis reveals a strong negative relationship between MPG and horsepower, demonstrating the tradeoff between fuel efficiency and engine power.</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2348389" y="1969532"/>
            <a:ext cx="7411283" cy="653415"/>
          </a:xfrm>
          <a:prstGeom prst="rect">
            <a:avLst/>
          </a:prstGeom>
          <a:noFill/>
          <a:ln/>
        </p:spPr>
        <p:txBody>
          <a:bodyPr wrap="none" rtlCol="0" anchor="t"/>
          <a:lstStyle/>
          <a:p>
            <a:pPr marL="0" indent="0">
              <a:lnSpc>
                <a:spcPts val="5146"/>
              </a:lnSpc>
              <a:buNone/>
            </a:pPr>
            <a:r>
              <a:rPr lang="en-US" sz="4117" b="1" dirty="0">
                <a:solidFill>
                  <a:srgbClr val="00002E"/>
                </a:solidFill>
                <a:latin typeface="Nunito" pitchFamily="34" charset="0"/>
                <a:ea typeface="Nunito" pitchFamily="34" charset="-122"/>
                <a:cs typeface="Nunito" pitchFamily="34" charset="-120"/>
              </a:rPr>
              <a:t>Conclusion and Key Takeaways</a:t>
            </a:r>
            <a:endParaRPr lang="en-US" sz="4117" dirty="0"/>
          </a:p>
        </p:txBody>
      </p:sp>
      <p:sp>
        <p:nvSpPr>
          <p:cNvPr id="5" name="Text 2"/>
          <p:cNvSpPr/>
          <p:nvPr/>
        </p:nvSpPr>
        <p:spPr>
          <a:xfrm>
            <a:off x="2348389" y="3178373"/>
            <a:ext cx="2614017" cy="326827"/>
          </a:xfrm>
          <a:prstGeom prst="rect">
            <a:avLst/>
          </a:prstGeom>
          <a:noFill/>
          <a:ln/>
        </p:spPr>
        <p:txBody>
          <a:bodyPr wrap="none" rtlCol="0" anchor="t"/>
          <a:lstStyle/>
          <a:p>
            <a:pPr marL="0" indent="0">
              <a:lnSpc>
                <a:spcPts val="2573"/>
              </a:lnSpc>
              <a:buNone/>
            </a:pPr>
            <a:r>
              <a:rPr lang="en-US" sz="2058" b="1" dirty="0">
                <a:solidFill>
                  <a:srgbClr val="00002E"/>
                </a:solidFill>
                <a:latin typeface="Nunito" pitchFamily="34" charset="0"/>
                <a:ea typeface="Nunito" pitchFamily="34" charset="-122"/>
                <a:cs typeface="Nunito" pitchFamily="34" charset="-120"/>
              </a:rPr>
              <a:t>Insights Gained</a:t>
            </a:r>
            <a:endParaRPr lang="en-US" sz="2058" dirty="0"/>
          </a:p>
        </p:txBody>
      </p:sp>
      <p:sp>
        <p:nvSpPr>
          <p:cNvPr id="6" name="Text 3"/>
          <p:cNvSpPr/>
          <p:nvPr/>
        </p:nvSpPr>
        <p:spPr>
          <a:xfrm>
            <a:off x="2348389" y="3727371"/>
            <a:ext cx="4695706" cy="2332792"/>
          </a:xfrm>
          <a:prstGeom prst="rect">
            <a:avLst/>
          </a:prstGeom>
          <a:noFill/>
          <a:ln/>
        </p:spPr>
        <p:txBody>
          <a:bodyPr wrap="square" rtlCol="0" anchor="t"/>
          <a:lstStyle/>
          <a:p>
            <a:pPr marL="0" indent="0">
              <a:lnSpc>
                <a:spcPts val="2624"/>
              </a:lnSpc>
              <a:buNone/>
            </a:pPr>
            <a:r>
              <a:rPr lang="en-US" sz="1750" dirty="0">
                <a:solidFill>
                  <a:srgbClr val="00002E"/>
                </a:solidFill>
                <a:latin typeface="PT Sans" pitchFamily="34" charset="0"/>
                <a:ea typeface="PT Sans" pitchFamily="34" charset="-122"/>
                <a:cs typeface="PT Sans" pitchFamily="34" charset="-120"/>
              </a:rPr>
              <a:t>The statistical analysis of the "mtcars" dataset has provided valuable insights into the characteristics, relationships, and predictive power of the variables. The exploration of the data distribution, variable correlations, and hypothesis testing has helped uncover meaningful patterns and relationships.</a:t>
            </a:r>
            <a:endParaRPr lang="en-US" sz="1750" dirty="0"/>
          </a:p>
        </p:txBody>
      </p:sp>
      <p:sp>
        <p:nvSpPr>
          <p:cNvPr id="7" name="Text 4"/>
          <p:cNvSpPr/>
          <p:nvPr/>
        </p:nvSpPr>
        <p:spPr>
          <a:xfrm>
            <a:off x="7593687" y="3178373"/>
            <a:ext cx="2614017" cy="326827"/>
          </a:xfrm>
          <a:prstGeom prst="rect">
            <a:avLst/>
          </a:prstGeom>
          <a:noFill/>
          <a:ln/>
        </p:spPr>
        <p:txBody>
          <a:bodyPr wrap="none" rtlCol="0" anchor="t"/>
          <a:lstStyle/>
          <a:p>
            <a:pPr marL="0" indent="0">
              <a:lnSpc>
                <a:spcPts val="2573"/>
              </a:lnSpc>
              <a:buNone/>
            </a:pPr>
            <a:r>
              <a:rPr lang="en-US" sz="2058" b="1" dirty="0">
                <a:solidFill>
                  <a:srgbClr val="00002E"/>
                </a:solidFill>
                <a:latin typeface="Nunito" pitchFamily="34" charset="0"/>
                <a:ea typeface="Nunito" pitchFamily="34" charset="-122"/>
                <a:cs typeface="Nunito" pitchFamily="34" charset="-120"/>
              </a:rPr>
              <a:t>Key Takeaways</a:t>
            </a:r>
            <a:endParaRPr lang="en-US" sz="2058" dirty="0"/>
          </a:p>
        </p:txBody>
      </p:sp>
      <p:sp>
        <p:nvSpPr>
          <p:cNvPr id="8" name="Text 5"/>
          <p:cNvSpPr/>
          <p:nvPr/>
        </p:nvSpPr>
        <p:spPr>
          <a:xfrm>
            <a:off x="7593687" y="3727371"/>
            <a:ext cx="4695706" cy="2332792"/>
          </a:xfrm>
          <a:prstGeom prst="rect">
            <a:avLst/>
          </a:prstGeom>
          <a:noFill/>
          <a:ln/>
        </p:spPr>
        <p:txBody>
          <a:bodyPr wrap="square" rtlCol="0" anchor="t"/>
          <a:lstStyle/>
          <a:p>
            <a:pPr marL="0" indent="0">
              <a:lnSpc>
                <a:spcPts val="2624"/>
              </a:lnSpc>
              <a:buNone/>
            </a:pPr>
            <a:r>
              <a:rPr lang="en-US" sz="1750" dirty="0">
                <a:solidFill>
                  <a:srgbClr val="00002E"/>
                </a:solidFill>
                <a:latin typeface="PT Sans" pitchFamily="34" charset="0"/>
                <a:ea typeface="PT Sans" pitchFamily="34" charset="-122"/>
                <a:cs typeface="PT Sans" pitchFamily="34" charset="-120"/>
              </a:rPr>
              <a:t>The key takeaways from this analysis include the importance of understanding the underlying data, the need to explore both descriptive and inferential statistics, and the power of visualization techniques in revealing insights. These insights can inform decision-making and guide future research or vehicle design efforts.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2226945"/>
            <a:ext cx="7477601" cy="1803797"/>
          </a:xfrm>
          <a:prstGeom prst="rect">
            <a:avLst/>
          </a:prstGeom>
          <a:noFill/>
          <a:ln/>
        </p:spPr>
        <p:txBody>
          <a:bodyPr wrap="square" rtlCol="0" anchor="t"/>
          <a:lstStyle/>
          <a:p>
            <a:pPr marL="0" indent="0">
              <a:lnSpc>
                <a:spcPts val="7101"/>
              </a:lnSpc>
              <a:buNone/>
            </a:pPr>
            <a:r>
              <a:rPr lang="en-US" sz="5681" b="1" dirty="0">
                <a:solidFill>
                  <a:srgbClr val="00002E"/>
                </a:solidFill>
                <a:latin typeface="Nunito" pitchFamily="34" charset="0"/>
                <a:ea typeface="Nunito" pitchFamily="34" charset="-122"/>
                <a:cs typeface="Nunito" pitchFamily="34" charset="-120"/>
              </a:rPr>
              <a:t>Introduction to the "mtcars" Dataset</a:t>
            </a:r>
            <a:endParaRPr lang="en-US" sz="5681" dirty="0"/>
          </a:p>
        </p:txBody>
      </p:sp>
      <p:sp>
        <p:nvSpPr>
          <p:cNvPr id="6" name="Text 2"/>
          <p:cNvSpPr/>
          <p:nvPr/>
        </p:nvSpPr>
        <p:spPr>
          <a:xfrm>
            <a:off x="833199" y="4363998"/>
            <a:ext cx="7477601" cy="999768"/>
          </a:xfrm>
          <a:prstGeom prst="rect">
            <a:avLst/>
          </a:prstGeom>
          <a:noFill/>
          <a:ln/>
        </p:spPr>
        <p:txBody>
          <a:bodyPr wrap="square" rtlCol="0" anchor="t"/>
          <a:lstStyle/>
          <a:p>
            <a:pPr marL="0" indent="0">
              <a:lnSpc>
                <a:spcPts val="2624"/>
              </a:lnSpc>
              <a:buNone/>
            </a:pPr>
            <a:r>
              <a:rPr lang="en-US" sz="1750" dirty="0">
                <a:solidFill>
                  <a:srgbClr val="00002E"/>
                </a:solidFill>
                <a:latin typeface="PT Sans" pitchFamily="34" charset="0"/>
                <a:ea typeface="PT Sans" pitchFamily="34" charset="-122"/>
                <a:cs typeface="PT Sans" pitchFamily="34" charset="-120"/>
              </a:rPr>
              <a:t>The "mtcars" dataset is a classic dataset in the R programming language, containing information on 32 different automobile models. It provides a valuable resource for practicing data analysis and visualization techniques.</a:t>
            </a:r>
            <a:endParaRPr lang="en-US" sz="1750" dirty="0"/>
          </a:p>
        </p:txBody>
      </p:sp>
      <p:sp>
        <p:nvSpPr>
          <p:cNvPr id="7" name="Shape 3"/>
          <p:cNvSpPr/>
          <p:nvPr/>
        </p:nvSpPr>
        <p:spPr>
          <a:xfrm>
            <a:off x="833199" y="5630347"/>
            <a:ext cx="355402" cy="355402"/>
          </a:xfrm>
          <a:prstGeom prst="roundRect">
            <a:avLst>
              <a:gd name="adj" fmla="val 25726039"/>
            </a:avLst>
          </a:prstGeom>
          <a:noFill/>
          <a:ln w="7620">
            <a:solidFill>
              <a:srgbClr val="FFFFFF"/>
            </a:solidFill>
            <a:prstDash val="solid"/>
          </a:ln>
        </p:spPr>
      </p:sp>
      <p:sp>
        <p:nvSpPr>
          <p:cNvPr id="9" name="Text 4"/>
          <p:cNvSpPr/>
          <p:nvPr/>
        </p:nvSpPr>
        <p:spPr>
          <a:xfrm>
            <a:off x="840818" y="5985748"/>
            <a:ext cx="2699861" cy="340623"/>
          </a:xfrm>
          <a:prstGeom prst="rect">
            <a:avLst/>
          </a:prstGeom>
          <a:noFill/>
          <a:ln/>
        </p:spPr>
        <p:txBody>
          <a:bodyPr wrap="none" rtlCol="0" anchor="t"/>
          <a:lstStyle/>
          <a:p>
            <a:pPr marL="0" indent="0" algn="l">
              <a:lnSpc>
                <a:spcPts val="3062"/>
              </a:lnSpc>
              <a:buNone/>
            </a:pPr>
            <a:r>
              <a:rPr lang="en-IN" sz="2187" b="1" dirty="0" smtClean="0">
                <a:solidFill>
                  <a:srgbClr val="00002E"/>
                </a:solidFill>
                <a:latin typeface="PT Sans" pitchFamily="34" charset="0"/>
                <a:ea typeface="PT Sans" pitchFamily="34" charset="-122"/>
              </a:rPr>
              <a:t>.</a:t>
            </a:r>
            <a:endParaRPr lang="en-US" sz="218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2348389" y="1476375"/>
            <a:ext cx="9933503" cy="1306830"/>
          </a:xfrm>
          <a:prstGeom prst="rect">
            <a:avLst/>
          </a:prstGeom>
          <a:noFill/>
          <a:ln/>
        </p:spPr>
        <p:txBody>
          <a:bodyPr wrap="square" rtlCol="0" anchor="t"/>
          <a:lstStyle/>
          <a:p>
            <a:pPr marL="0" indent="0">
              <a:lnSpc>
                <a:spcPts val="5146"/>
              </a:lnSpc>
              <a:buNone/>
            </a:pPr>
            <a:r>
              <a:rPr lang="en-US" sz="4117" b="1" dirty="0">
                <a:solidFill>
                  <a:srgbClr val="00002E"/>
                </a:solidFill>
                <a:latin typeface="Nunito" pitchFamily="34" charset="0"/>
                <a:ea typeface="Nunito" pitchFamily="34" charset="-122"/>
                <a:cs typeface="Nunito" pitchFamily="34" charset="-120"/>
              </a:rPr>
              <a:t>Descriptive statistics: mean MPG and horsepower standard deviation</a:t>
            </a:r>
            <a:endParaRPr lang="en-US" sz="4117" dirty="0"/>
          </a:p>
        </p:txBody>
      </p:sp>
      <p:sp>
        <p:nvSpPr>
          <p:cNvPr id="5" name="Text 2"/>
          <p:cNvSpPr/>
          <p:nvPr/>
        </p:nvSpPr>
        <p:spPr>
          <a:xfrm>
            <a:off x="2348389" y="3227546"/>
            <a:ext cx="9933503" cy="666512"/>
          </a:xfrm>
          <a:prstGeom prst="rect">
            <a:avLst/>
          </a:prstGeom>
          <a:noFill/>
          <a:ln/>
        </p:spPr>
        <p:txBody>
          <a:bodyPr wrap="square" rtlCol="0" anchor="t"/>
          <a:lstStyle/>
          <a:p>
            <a:pPr marL="0" indent="0">
              <a:lnSpc>
                <a:spcPts val="2624"/>
              </a:lnSpc>
              <a:buNone/>
            </a:pPr>
            <a:r>
              <a:rPr lang="en-US" sz="1750" dirty="0">
                <a:solidFill>
                  <a:srgbClr val="00002E"/>
                </a:solidFill>
                <a:latin typeface="PT Sans" pitchFamily="34" charset="0"/>
                <a:ea typeface="PT Sans" pitchFamily="34" charset="-122"/>
                <a:cs typeface="PT Sans" pitchFamily="34" charset="-120"/>
              </a:rPr>
              <a:t>To gain a deeper understanding of the key characteristics of the </a:t>
            </a:r>
            <a:r>
              <a:rPr lang="en-US" sz="1750" b="1" dirty="0">
                <a:solidFill>
                  <a:srgbClr val="00002E"/>
                </a:solidFill>
                <a:latin typeface="PT Sans" pitchFamily="34" charset="0"/>
                <a:ea typeface="PT Sans" pitchFamily="34" charset="-122"/>
                <a:cs typeface="PT Sans" pitchFamily="34" charset="-120"/>
              </a:rPr>
              <a:t>mtcars</a:t>
            </a:r>
            <a:r>
              <a:rPr lang="en-US" sz="1750" dirty="0">
                <a:solidFill>
                  <a:srgbClr val="00002E"/>
                </a:solidFill>
                <a:latin typeface="PT Sans" pitchFamily="34" charset="0"/>
                <a:ea typeface="PT Sans" pitchFamily="34" charset="-122"/>
                <a:cs typeface="PT Sans" pitchFamily="34" charset="-120"/>
              </a:rPr>
              <a:t> dataset, we'll begin by analyzing the </a:t>
            </a:r>
            <a:r>
              <a:rPr lang="en-US" sz="1750" b="1" dirty="0">
                <a:solidFill>
                  <a:srgbClr val="00002E"/>
                </a:solidFill>
                <a:latin typeface="PT Sans" pitchFamily="34" charset="0"/>
                <a:ea typeface="PT Sans" pitchFamily="34" charset="-122"/>
                <a:cs typeface="PT Sans" pitchFamily="34" charset="-120"/>
              </a:rPr>
              <a:t>mean miles per gallon (MPG)</a:t>
            </a:r>
            <a:r>
              <a:rPr lang="en-US" sz="1750" dirty="0">
                <a:solidFill>
                  <a:srgbClr val="00002E"/>
                </a:solidFill>
                <a:latin typeface="PT Sans" pitchFamily="34" charset="0"/>
                <a:ea typeface="PT Sans" pitchFamily="34" charset="-122"/>
                <a:cs typeface="PT Sans" pitchFamily="34" charset="-120"/>
              </a:rPr>
              <a:t> and the </a:t>
            </a:r>
            <a:r>
              <a:rPr lang="en-US" sz="1750" b="1" dirty="0">
                <a:solidFill>
                  <a:srgbClr val="00002E"/>
                </a:solidFill>
                <a:latin typeface="PT Sans" pitchFamily="34" charset="0"/>
                <a:ea typeface="PT Sans" pitchFamily="34" charset="-122"/>
                <a:cs typeface="PT Sans" pitchFamily="34" charset="-120"/>
              </a:rPr>
              <a:t>standard deviation of horsepower</a:t>
            </a:r>
            <a:r>
              <a:rPr lang="en-US" sz="1750" dirty="0">
                <a:solidFill>
                  <a:srgbClr val="00002E"/>
                </a:solidFill>
                <a:latin typeface="PT Sans" pitchFamily="34" charset="0"/>
                <a:ea typeface="PT Sans" pitchFamily="34" charset="-122"/>
                <a:cs typeface="PT Sans" pitchFamily="34" charset="-120"/>
              </a:rPr>
              <a:t>.</a:t>
            </a:r>
            <a:endParaRPr lang="en-US" sz="1750" dirty="0"/>
          </a:p>
        </p:txBody>
      </p:sp>
      <p:sp>
        <p:nvSpPr>
          <p:cNvPr id="6" name="Shape 3"/>
          <p:cNvSpPr/>
          <p:nvPr/>
        </p:nvSpPr>
        <p:spPr>
          <a:xfrm>
            <a:off x="2348389" y="4143970"/>
            <a:ext cx="9933503" cy="1359456"/>
          </a:xfrm>
          <a:prstGeom prst="roundRect">
            <a:avLst>
              <a:gd name="adj" fmla="val 29420"/>
            </a:avLst>
          </a:prstGeom>
          <a:solidFill>
            <a:srgbClr val="F3F3FF"/>
          </a:solidFill>
          <a:ln w="53340">
            <a:solidFill>
              <a:srgbClr val="DFDFEB"/>
            </a:solidFill>
            <a:prstDash val="solid"/>
          </a:ln>
        </p:spPr>
      </p:sp>
      <p:sp>
        <p:nvSpPr>
          <p:cNvPr id="7" name="Text 4"/>
          <p:cNvSpPr/>
          <p:nvPr/>
        </p:nvSpPr>
        <p:spPr>
          <a:xfrm>
            <a:off x="2624018" y="4338161"/>
            <a:ext cx="4465201" cy="333256"/>
          </a:xfrm>
          <a:prstGeom prst="rect">
            <a:avLst/>
          </a:prstGeom>
          <a:noFill/>
          <a:ln/>
        </p:spPr>
        <p:txBody>
          <a:bodyPr wrap="none" rtlCol="0" anchor="t"/>
          <a:lstStyle/>
          <a:p>
            <a:pPr marL="0" indent="0">
              <a:lnSpc>
                <a:spcPts val="2624"/>
              </a:lnSpc>
              <a:buNone/>
            </a:pPr>
            <a:r>
              <a:rPr lang="en-US" sz="1750" dirty="0">
                <a:solidFill>
                  <a:srgbClr val="00002E"/>
                </a:solidFill>
                <a:latin typeface="PT Sans" pitchFamily="34" charset="0"/>
                <a:ea typeface="PT Sans" pitchFamily="34" charset="-122"/>
                <a:cs typeface="PT Sans" pitchFamily="34" charset="-120"/>
              </a:rPr>
              <a:t>Mean MPG</a:t>
            </a:r>
            <a:endParaRPr lang="en-US" sz="1750" dirty="0"/>
          </a:p>
        </p:txBody>
      </p:sp>
      <p:sp>
        <p:nvSpPr>
          <p:cNvPr id="8" name="Text 5"/>
          <p:cNvSpPr/>
          <p:nvPr/>
        </p:nvSpPr>
        <p:spPr>
          <a:xfrm>
            <a:off x="7541181" y="4338161"/>
            <a:ext cx="4465201" cy="333256"/>
          </a:xfrm>
          <a:prstGeom prst="rect">
            <a:avLst/>
          </a:prstGeom>
          <a:noFill/>
          <a:ln/>
        </p:spPr>
        <p:txBody>
          <a:bodyPr wrap="none" rtlCol="0" anchor="t"/>
          <a:lstStyle/>
          <a:p>
            <a:pPr marL="0" indent="0">
              <a:lnSpc>
                <a:spcPts val="2624"/>
              </a:lnSpc>
              <a:buNone/>
            </a:pPr>
            <a:r>
              <a:rPr lang="en-US" sz="1750" dirty="0">
                <a:solidFill>
                  <a:srgbClr val="00002E"/>
                </a:solidFill>
                <a:latin typeface="PT Sans" pitchFamily="34" charset="0"/>
                <a:ea typeface="PT Sans" pitchFamily="34" charset="-122"/>
                <a:cs typeface="PT Sans" pitchFamily="34" charset="-120"/>
              </a:rPr>
              <a:t>23.94</a:t>
            </a:r>
            <a:endParaRPr lang="en-US" sz="1750" dirty="0"/>
          </a:p>
        </p:txBody>
      </p:sp>
      <p:sp>
        <p:nvSpPr>
          <p:cNvPr id="9" name="Text 6"/>
          <p:cNvSpPr/>
          <p:nvPr/>
        </p:nvSpPr>
        <p:spPr>
          <a:xfrm>
            <a:off x="2624018" y="4975979"/>
            <a:ext cx="4465201" cy="333256"/>
          </a:xfrm>
          <a:prstGeom prst="rect">
            <a:avLst/>
          </a:prstGeom>
          <a:noFill/>
          <a:ln/>
        </p:spPr>
        <p:txBody>
          <a:bodyPr wrap="none" rtlCol="0" anchor="t"/>
          <a:lstStyle/>
          <a:p>
            <a:pPr marL="0" indent="0">
              <a:lnSpc>
                <a:spcPts val="2624"/>
              </a:lnSpc>
              <a:buNone/>
            </a:pPr>
            <a:r>
              <a:rPr lang="en-US" sz="1750" dirty="0">
                <a:solidFill>
                  <a:srgbClr val="00002E"/>
                </a:solidFill>
                <a:latin typeface="PT Sans" pitchFamily="34" charset="0"/>
                <a:ea typeface="PT Sans" pitchFamily="34" charset="-122"/>
                <a:cs typeface="PT Sans" pitchFamily="34" charset="-120"/>
              </a:rPr>
              <a:t>Horsepower Standard Deviation</a:t>
            </a:r>
            <a:endParaRPr lang="en-US" sz="1750" dirty="0"/>
          </a:p>
        </p:txBody>
      </p:sp>
      <p:sp>
        <p:nvSpPr>
          <p:cNvPr id="10" name="Text 7"/>
          <p:cNvSpPr/>
          <p:nvPr/>
        </p:nvSpPr>
        <p:spPr>
          <a:xfrm>
            <a:off x="7541181" y="4975979"/>
            <a:ext cx="4465201" cy="333256"/>
          </a:xfrm>
          <a:prstGeom prst="rect">
            <a:avLst/>
          </a:prstGeom>
          <a:noFill/>
          <a:ln/>
        </p:spPr>
        <p:txBody>
          <a:bodyPr wrap="none" rtlCol="0" anchor="t"/>
          <a:lstStyle/>
          <a:p>
            <a:pPr marL="0" indent="0">
              <a:lnSpc>
                <a:spcPts val="2624"/>
              </a:lnSpc>
              <a:buNone/>
            </a:pPr>
            <a:r>
              <a:rPr lang="en-US" sz="1750" dirty="0">
                <a:solidFill>
                  <a:srgbClr val="00002E"/>
                </a:solidFill>
                <a:latin typeface="PT Sans" pitchFamily="34" charset="0"/>
                <a:ea typeface="PT Sans" pitchFamily="34" charset="-122"/>
                <a:cs typeface="PT Sans" pitchFamily="34" charset="-120"/>
              </a:rPr>
              <a:t>64.76</a:t>
            </a:r>
            <a:endParaRPr lang="en-US" sz="1750" dirty="0"/>
          </a:p>
        </p:txBody>
      </p:sp>
      <p:sp>
        <p:nvSpPr>
          <p:cNvPr id="11" name="Text 8"/>
          <p:cNvSpPr/>
          <p:nvPr/>
        </p:nvSpPr>
        <p:spPr>
          <a:xfrm>
            <a:off x="2348389" y="5753338"/>
            <a:ext cx="9933503" cy="999768"/>
          </a:xfrm>
          <a:prstGeom prst="rect">
            <a:avLst/>
          </a:prstGeom>
          <a:noFill/>
          <a:ln/>
        </p:spPr>
        <p:txBody>
          <a:bodyPr wrap="square" rtlCol="0" anchor="t"/>
          <a:lstStyle/>
          <a:p>
            <a:pPr marL="0" indent="0">
              <a:lnSpc>
                <a:spcPts val="2624"/>
              </a:lnSpc>
              <a:buNone/>
            </a:pPr>
            <a:r>
              <a:rPr lang="en-US" sz="1750" dirty="0">
                <a:solidFill>
                  <a:srgbClr val="00002E"/>
                </a:solidFill>
                <a:latin typeface="PT Sans" pitchFamily="34" charset="0"/>
                <a:ea typeface="PT Sans" pitchFamily="34" charset="-122"/>
                <a:cs typeface="PT Sans" pitchFamily="34" charset="-120"/>
              </a:rPr>
              <a:t>The average MPG across the vehicles in the dataset is </a:t>
            </a:r>
            <a:r>
              <a:rPr lang="en-US" sz="1750" b="1" dirty="0">
                <a:solidFill>
                  <a:srgbClr val="00002E"/>
                </a:solidFill>
                <a:latin typeface="PT Sans" pitchFamily="34" charset="0"/>
                <a:ea typeface="PT Sans" pitchFamily="34" charset="-122"/>
                <a:cs typeface="PT Sans" pitchFamily="34" charset="-120"/>
              </a:rPr>
              <a:t>23.94</a:t>
            </a:r>
            <a:r>
              <a:rPr lang="en-US" sz="1750" dirty="0">
                <a:solidFill>
                  <a:srgbClr val="00002E"/>
                </a:solidFill>
                <a:latin typeface="PT Sans" pitchFamily="34" charset="0"/>
                <a:ea typeface="PT Sans" pitchFamily="34" charset="-122"/>
                <a:cs typeface="PT Sans" pitchFamily="34" charset="-120"/>
              </a:rPr>
              <a:t>, indicating that the typical car gets just under 24 miles per gallon. The standard deviation of horsepower is </a:t>
            </a:r>
            <a:r>
              <a:rPr lang="en-US" sz="1750" b="1" dirty="0">
                <a:solidFill>
                  <a:srgbClr val="00002E"/>
                </a:solidFill>
                <a:latin typeface="PT Sans" pitchFamily="34" charset="0"/>
                <a:ea typeface="PT Sans" pitchFamily="34" charset="-122"/>
                <a:cs typeface="PT Sans" pitchFamily="34" charset="-120"/>
              </a:rPr>
              <a:t>64.76</a:t>
            </a:r>
            <a:r>
              <a:rPr lang="en-US" sz="1750" dirty="0">
                <a:solidFill>
                  <a:srgbClr val="00002E"/>
                </a:solidFill>
                <a:latin typeface="PT Sans" pitchFamily="34" charset="0"/>
                <a:ea typeface="PT Sans" pitchFamily="34" charset="-122"/>
                <a:cs typeface="PT Sans" pitchFamily="34" charset="-120"/>
              </a:rPr>
              <a:t>, showing a wide range of engine power represented in the data.</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5" name="Text 1"/>
          <p:cNvSpPr/>
          <p:nvPr/>
        </p:nvSpPr>
        <p:spPr>
          <a:xfrm>
            <a:off x="833199" y="2461617"/>
            <a:ext cx="7477601" cy="1306830"/>
          </a:xfrm>
          <a:prstGeom prst="rect">
            <a:avLst/>
          </a:prstGeom>
          <a:noFill/>
          <a:ln/>
        </p:spPr>
        <p:txBody>
          <a:bodyPr wrap="square" rtlCol="0" anchor="t"/>
          <a:lstStyle/>
          <a:p>
            <a:pPr marL="0" indent="0">
              <a:lnSpc>
                <a:spcPts val="5146"/>
              </a:lnSpc>
              <a:buNone/>
            </a:pPr>
            <a:r>
              <a:rPr lang="en-US" sz="4117" b="1" dirty="0">
                <a:solidFill>
                  <a:srgbClr val="00002E"/>
                </a:solidFill>
                <a:latin typeface="Nunito" pitchFamily="34" charset="0"/>
                <a:ea typeface="Nunito" pitchFamily="34" charset="-122"/>
                <a:cs typeface="Nunito" pitchFamily="34" charset="-120"/>
              </a:rPr>
              <a:t>Histogram: Visualizing the Distribution of the Data</a:t>
            </a:r>
            <a:endParaRPr lang="en-US" sz="4117" dirty="0"/>
          </a:p>
        </p:txBody>
      </p:sp>
      <p:sp>
        <p:nvSpPr>
          <p:cNvPr id="6" name="Text 2"/>
          <p:cNvSpPr/>
          <p:nvPr/>
        </p:nvSpPr>
        <p:spPr>
          <a:xfrm>
            <a:off x="833199" y="4101703"/>
            <a:ext cx="7477601" cy="1666280"/>
          </a:xfrm>
          <a:prstGeom prst="rect">
            <a:avLst/>
          </a:prstGeom>
          <a:noFill/>
          <a:ln/>
        </p:spPr>
        <p:txBody>
          <a:bodyPr wrap="square" rtlCol="0" anchor="t"/>
          <a:lstStyle/>
          <a:p>
            <a:pPr marL="0" indent="0">
              <a:lnSpc>
                <a:spcPts val="2624"/>
              </a:lnSpc>
              <a:buNone/>
            </a:pPr>
            <a:r>
              <a:rPr lang="en-US" sz="1750" dirty="0">
                <a:solidFill>
                  <a:srgbClr val="00002E"/>
                </a:solidFill>
                <a:latin typeface="PT Sans" pitchFamily="34" charset="0"/>
                <a:ea typeface="PT Sans" pitchFamily="34" charset="-122"/>
                <a:cs typeface="PT Sans" pitchFamily="34" charset="-120"/>
              </a:rPr>
              <a:t>To gain a deeper understanding of the "mtcars" dataset, we'll start by visualizing the distribution of the data through a histogram. This powerful graphical tool allows us to see the spread and shape of the variable's values, revealing key characteristics like central tendency, skewness, and potential outliers.</a:t>
            </a:r>
            <a:endParaRPr lang="en-US" sz="1750" dirty="0"/>
          </a:p>
        </p:txBody>
      </p:sp>
      <p:pic>
        <p:nvPicPr>
          <p:cNvPr id="1026" name="Picture 2"/>
          <p:cNvPicPr>
            <a:picLocks noChangeAspect="1" noChangeArrowheads="1"/>
          </p:cNvPicPr>
          <p:nvPr/>
        </p:nvPicPr>
        <p:blipFill>
          <a:blip r:embed="rId4"/>
          <a:srcRect/>
          <a:stretch>
            <a:fillRect/>
          </a:stretch>
        </p:blipFill>
        <p:spPr bwMode="auto">
          <a:xfrm>
            <a:off x="8310800" y="1209040"/>
            <a:ext cx="5659120" cy="551719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722273"/>
            <a:ext cx="14630400" cy="8981440"/>
          </a:xfrm>
          <a:prstGeom prst="rect">
            <a:avLst/>
          </a:prstGeom>
          <a:solidFill>
            <a:srgbClr val="F3F3FF">
              <a:alpha val="75000"/>
            </a:srgbClr>
          </a:solidFill>
          <a:ln/>
        </p:spPr>
      </p:sp>
      <p:sp>
        <p:nvSpPr>
          <p:cNvPr id="5" name="Text 1"/>
          <p:cNvSpPr/>
          <p:nvPr/>
        </p:nvSpPr>
        <p:spPr>
          <a:xfrm>
            <a:off x="833199" y="2461617"/>
            <a:ext cx="7477601" cy="1306830"/>
          </a:xfrm>
          <a:prstGeom prst="rect">
            <a:avLst/>
          </a:prstGeom>
          <a:noFill/>
          <a:ln/>
        </p:spPr>
        <p:txBody>
          <a:bodyPr wrap="square" rtlCol="0" anchor="t"/>
          <a:lstStyle/>
          <a:p>
            <a:pPr>
              <a:lnSpc>
                <a:spcPts val="5146"/>
              </a:lnSpc>
            </a:pPr>
            <a:r>
              <a:rPr lang="en-US" sz="4400" b="1" dirty="0" smtClean="0"/>
              <a:t>Interpreting the </a:t>
            </a:r>
            <a:r>
              <a:rPr lang="en-US" sz="4400" b="1" dirty="0" err="1" smtClean="0"/>
              <a:t>Boxplot</a:t>
            </a:r>
            <a:endParaRPr lang="en-US" sz="4400" b="1" dirty="0" smtClean="0"/>
          </a:p>
          <a:p>
            <a:pPr marL="0" indent="0">
              <a:lnSpc>
                <a:spcPts val="5146"/>
              </a:lnSpc>
              <a:buNone/>
            </a:pPr>
            <a:endParaRPr lang="en-US" sz="4117" dirty="0"/>
          </a:p>
        </p:txBody>
      </p:sp>
      <p:sp>
        <p:nvSpPr>
          <p:cNvPr id="6" name="Text 2"/>
          <p:cNvSpPr/>
          <p:nvPr/>
        </p:nvSpPr>
        <p:spPr>
          <a:xfrm>
            <a:off x="833199" y="4101703"/>
            <a:ext cx="7477601" cy="1666280"/>
          </a:xfrm>
          <a:prstGeom prst="rect">
            <a:avLst/>
          </a:prstGeom>
          <a:noFill/>
          <a:ln/>
        </p:spPr>
        <p:txBody>
          <a:bodyPr wrap="square" rtlCol="0" anchor="t"/>
          <a:lstStyle/>
          <a:p>
            <a:pPr>
              <a:lnSpc>
                <a:spcPts val="2624"/>
              </a:lnSpc>
            </a:pPr>
            <a:r>
              <a:rPr lang="en-US" sz="1750" dirty="0" smtClean="0"/>
              <a:t>In </a:t>
            </a:r>
            <a:r>
              <a:rPr lang="en-US" sz="1750" dirty="0" smtClean="0"/>
              <a:t>R programming, a </a:t>
            </a:r>
            <a:r>
              <a:rPr lang="en-US" sz="1750" dirty="0" err="1" smtClean="0"/>
              <a:t>boxplot</a:t>
            </a:r>
            <a:r>
              <a:rPr lang="en-US" sz="1750" dirty="0" smtClean="0"/>
              <a:t> is a graphical representation of the distribution of a dataset based on five summary statistics: minimum, first quartile (Q1), median, third quartile (Q3), and maximum. It displays these statistics as a box with whiskers, where the box spans from Q1 to Q3 with the median marked inside, and the whiskers extend to the minimum and maximum values of the data, with potential outliers plotted individually. </a:t>
            </a:r>
            <a:r>
              <a:rPr lang="en-US" sz="1750" dirty="0" err="1" smtClean="0"/>
              <a:t>Boxplots</a:t>
            </a:r>
            <a:r>
              <a:rPr lang="en-US" sz="1750" dirty="0" smtClean="0"/>
              <a:t> are useful for visualizing the spread, </a:t>
            </a:r>
            <a:r>
              <a:rPr lang="en-US" sz="1750" dirty="0" err="1" smtClean="0"/>
              <a:t>skewness</a:t>
            </a:r>
            <a:r>
              <a:rPr lang="en-US" sz="1750" dirty="0" smtClean="0"/>
              <a:t>, and potential outliers in the data distribution. They can be created using the `</a:t>
            </a:r>
            <a:r>
              <a:rPr lang="en-US" sz="1750" dirty="0" err="1" smtClean="0"/>
              <a:t>boxplot</a:t>
            </a:r>
            <a:r>
              <a:rPr lang="en-US" sz="1750" dirty="0" smtClean="0"/>
              <a:t>()` function in R.</a:t>
            </a:r>
            <a:endParaRPr lang="en-US" sz="1750" dirty="0"/>
          </a:p>
        </p:txBody>
      </p:sp>
      <p:pic>
        <p:nvPicPr>
          <p:cNvPr id="3074" name="Picture 2" descr="Data Visualization Using R - MAKE ME ANALYST"/>
          <p:cNvPicPr>
            <a:picLocks noChangeAspect="1" noChangeArrowheads="1"/>
          </p:cNvPicPr>
          <p:nvPr/>
        </p:nvPicPr>
        <p:blipFill>
          <a:blip r:embed="rId4"/>
          <a:srcRect/>
          <a:stretch>
            <a:fillRect/>
          </a:stretch>
        </p:blipFill>
        <p:spPr bwMode="auto">
          <a:xfrm>
            <a:off x="8309610" y="1522412"/>
            <a:ext cx="5924550" cy="536606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2348389" y="1161931"/>
            <a:ext cx="9933503" cy="1306830"/>
          </a:xfrm>
          <a:prstGeom prst="rect">
            <a:avLst/>
          </a:prstGeom>
          <a:noFill/>
          <a:ln/>
        </p:spPr>
        <p:txBody>
          <a:bodyPr wrap="square" rtlCol="0" anchor="t"/>
          <a:lstStyle/>
          <a:p>
            <a:pPr marL="0" indent="0">
              <a:lnSpc>
                <a:spcPts val="5146"/>
              </a:lnSpc>
              <a:buNone/>
            </a:pPr>
            <a:r>
              <a:rPr lang="en-US" sz="4117" b="1" dirty="0">
                <a:solidFill>
                  <a:srgbClr val="00002E"/>
                </a:solidFill>
                <a:latin typeface="Nunito" pitchFamily="34" charset="0"/>
                <a:ea typeface="Nunito" pitchFamily="34" charset="-122"/>
                <a:cs typeface="Nunito" pitchFamily="34" charset="-120"/>
              </a:rPr>
              <a:t>Scatterplot: Exploring the Relationship Between Variables</a:t>
            </a:r>
            <a:endParaRPr lang="en-US" sz="4117" dirty="0"/>
          </a:p>
        </p:txBody>
      </p:sp>
      <p:sp>
        <p:nvSpPr>
          <p:cNvPr id="5" name="Text 2"/>
          <p:cNvSpPr/>
          <p:nvPr/>
        </p:nvSpPr>
        <p:spPr>
          <a:xfrm>
            <a:off x="2348389" y="3001923"/>
            <a:ext cx="4695706" cy="2332792"/>
          </a:xfrm>
          <a:prstGeom prst="rect">
            <a:avLst/>
          </a:prstGeom>
          <a:noFill/>
          <a:ln/>
        </p:spPr>
        <p:txBody>
          <a:bodyPr wrap="square" rtlCol="0" anchor="t"/>
          <a:lstStyle/>
          <a:p>
            <a:pPr marL="0" indent="0">
              <a:lnSpc>
                <a:spcPts val="2624"/>
              </a:lnSpc>
              <a:buNone/>
            </a:pPr>
            <a:r>
              <a:rPr lang="en-US" sz="1750" dirty="0">
                <a:solidFill>
                  <a:srgbClr val="00002E"/>
                </a:solidFill>
                <a:latin typeface="PT Sans" pitchFamily="34" charset="0"/>
                <a:ea typeface="PT Sans" pitchFamily="34" charset="-122"/>
                <a:cs typeface="PT Sans" pitchFamily="34" charset="-120"/>
              </a:rPr>
              <a:t>A scatterplot is a powerful visualization technique that allows us to explore the relationship between two variables in the </a:t>
            </a:r>
            <a:r>
              <a:rPr lang="en-US" sz="1750" b="1" dirty="0">
                <a:solidFill>
                  <a:srgbClr val="00002E"/>
                </a:solidFill>
                <a:latin typeface="PT Sans" pitchFamily="34" charset="0"/>
                <a:ea typeface="PT Sans" pitchFamily="34" charset="-122"/>
                <a:cs typeface="PT Sans" pitchFamily="34" charset="-120"/>
              </a:rPr>
              <a:t>mtcars</a:t>
            </a:r>
            <a:r>
              <a:rPr lang="en-US" sz="1750" dirty="0">
                <a:solidFill>
                  <a:srgbClr val="00002E"/>
                </a:solidFill>
                <a:latin typeface="PT Sans" pitchFamily="34" charset="0"/>
                <a:ea typeface="PT Sans" pitchFamily="34" charset="-122"/>
                <a:cs typeface="PT Sans" pitchFamily="34" charset="-120"/>
              </a:rPr>
              <a:t> dataset. By plotting the values of one variable (e.g., horsepower) against another (e.g., miles per gallon), we can identify patterns, trends, and potential correlations.</a:t>
            </a:r>
            <a:endParaRPr lang="en-US" sz="1750" dirty="0"/>
          </a:p>
        </p:txBody>
      </p:sp>
      <p:sp>
        <p:nvSpPr>
          <p:cNvPr id="6" name="Text 3"/>
          <p:cNvSpPr/>
          <p:nvPr/>
        </p:nvSpPr>
        <p:spPr>
          <a:xfrm>
            <a:off x="2348389" y="5534620"/>
            <a:ext cx="4695706" cy="1333024"/>
          </a:xfrm>
          <a:prstGeom prst="rect">
            <a:avLst/>
          </a:prstGeom>
          <a:noFill/>
          <a:ln/>
        </p:spPr>
        <p:txBody>
          <a:bodyPr wrap="square" rtlCol="0" anchor="t"/>
          <a:lstStyle/>
          <a:p>
            <a:pPr marL="0" indent="0">
              <a:lnSpc>
                <a:spcPts val="2624"/>
              </a:lnSpc>
              <a:buNone/>
            </a:pPr>
            <a:r>
              <a:rPr lang="en-US" sz="1750" dirty="0">
                <a:solidFill>
                  <a:srgbClr val="00002E"/>
                </a:solidFill>
                <a:latin typeface="PT Sans" pitchFamily="34" charset="0"/>
                <a:ea typeface="PT Sans" pitchFamily="34" charset="-122"/>
                <a:cs typeface="PT Sans" pitchFamily="34" charset="-120"/>
              </a:rPr>
              <a:t>Analyzing the scatterplot can provide valuable insights into how these variables are associated, which is an important step in understanding the underlying dynamics of the dataset.</a:t>
            </a:r>
            <a:endParaRPr lang="en-US" sz="1750" dirty="0"/>
          </a:p>
        </p:txBody>
      </p:sp>
      <p:pic>
        <p:nvPicPr>
          <p:cNvPr id="7" name="Image 1" descr="preencoded.png"/>
          <p:cNvPicPr>
            <a:picLocks noChangeAspect="1"/>
          </p:cNvPicPr>
          <p:nvPr/>
        </p:nvPicPr>
        <p:blipFill>
          <a:blip r:embed="rId4"/>
          <a:stretch>
            <a:fillRect/>
          </a:stretch>
        </p:blipFill>
        <p:spPr>
          <a:xfrm>
            <a:off x="7593687" y="2468762"/>
            <a:ext cx="4695706" cy="439888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2348389" y="749379"/>
            <a:ext cx="9933503" cy="1306830"/>
          </a:xfrm>
          <a:prstGeom prst="rect">
            <a:avLst/>
          </a:prstGeom>
          <a:noFill/>
          <a:ln/>
        </p:spPr>
        <p:txBody>
          <a:bodyPr wrap="square" rtlCol="0" anchor="t"/>
          <a:lstStyle/>
          <a:p>
            <a:pPr marL="0" indent="0">
              <a:lnSpc>
                <a:spcPts val="5146"/>
              </a:lnSpc>
              <a:buNone/>
            </a:pPr>
            <a:r>
              <a:rPr lang="en-US" sz="4117" b="1" dirty="0">
                <a:solidFill>
                  <a:srgbClr val="00002E"/>
                </a:solidFill>
                <a:latin typeface="Nunito" pitchFamily="34" charset="0"/>
                <a:ea typeface="Nunito" pitchFamily="34" charset="-122"/>
                <a:cs typeface="Nunito" pitchFamily="34" charset="-120"/>
              </a:rPr>
              <a:t>Correlation plot: analyzing the correlation between variables</a:t>
            </a:r>
            <a:endParaRPr lang="en-US" sz="4117" dirty="0"/>
          </a:p>
        </p:txBody>
      </p:sp>
      <p:sp>
        <p:nvSpPr>
          <p:cNvPr id="5" name="Shape 2"/>
          <p:cNvSpPr/>
          <p:nvPr/>
        </p:nvSpPr>
        <p:spPr>
          <a:xfrm>
            <a:off x="2348389" y="2500551"/>
            <a:ext cx="3088958" cy="1909048"/>
          </a:xfrm>
          <a:prstGeom prst="roundRect">
            <a:avLst>
              <a:gd name="adj" fmla="val 20951"/>
            </a:avLst>
          </a:prstGeom>
          <a:noFill/>
          <a:ln w="22860">
            <a:solidFill>
              <a:srgbClr val="2D4DF2"/>
            </a:solidFill>
            <a:prstDash val="solid"/>
          </a:ln>
        </p:spPr>
      </p:sp>
      <p:pic>
        <p:nvPicPr>
          <p:cNvPr id="6" name="Image 1" descr="preencoded.png"/>
          <p:cNvPicPr>
            <a:picLocks noChangeAspect="1"/>
          </p:cNvPicPr>
          <p:nvPr/>
        </p:nvPicPr>
        <p:blipFill>
          <a:blip r:embed="rId4"/>
          <a:stretch>
            <a:fillRect/>
          </a:stretch>
        </p:blipFill>
        <p:spPr>
          <a:xfrm>
            <a:off x="2371249" y="2523411"/>
            <a:ext cx="3043238" cy="1863328"/>
          </a:xfrm>
          <a:prstGeom prst="rect">
            <a:avLst/>
          </a:prstGeom>
        </p:spPr>
      </p:pic>
      <p:sp>
        <p:nvSpPr>
          <p:cNvPr id="7" name="Text 3"/>
          <p:cNvSpPr/>
          <p:nvPr/>
        </p:nvSpPr>
        <p:spPr>
          <a:xfrm>
            <a:off x="2348389" y="4687253"/>
            <a:ext cx="2990850" cy="326827"/>
          </a:xfrm>
          <a:prstGeom prst="rect">
            <a:avLst/>
          </a:prstGeom>
          <a:noFill/>
          <a:ln/>
        </p:spPr>
        <p:txBody>
          <a:bodyPr wrap="none" rtlCol="0" anchor="t"/>
          <a:lstStyle/>
          <a:p>
            <a:pPr marL="0" indent="0" algn="l">
              <a:lnSpc>
                <a:spcPts val="2573"/>
              </a:lnSpc>
              <a:buNone/>
            </a:pPr>
            <a:r>
              <a:rPr lang="en-US" sz="2058" b="1" dirty="0">
                <a:solidFill>
                  <a:srgbClr val="2D4DF2"/>
                </a:solidFill>
                <a:latin typeface="Nunito" pitchFamily="34" charset="0"/>
                <a:ea typeface="Nunito" pitchFamily="34" charset="-122"/>
                <a:cs typeface="Nunito" pitchFamily="34" charset="-120"/>
              </a:rPr>
              <a:t>Visualizing Relationships</a:t>
            </a:r>
            <a:endParaRPr lang="en-US" sz="2058" dirty="0"/>
          </a:p>
        </p:txBody>
      </p:sp>
      <p:sp>
        <p:nvSpPr>
          <p:cNvPr id="8" name="Text 4"/>
          <p:cNvSpPr/>
          <p:nvPr/>
        </p:nvSpPr>
        <p:spPr>
          <a:xfrm>
            <a:off x="2348389" y="5147310"/>
            <a:ext cx="3088958" cy="2332792"/>
          </a:xfrm>
          <a:prstGeom prst="rect">
            <a:avLst/>
          </a:prstGeom>
          <a:noFill/>
          <a:ln/>
        </p:spPr>
        <p:txBody>
          <a:bodyPr wrap="square" rtlCol="0" anchor="t"/>
          <a:lstStyle/>
          <a:p>
            <a:pPr marL="0" indent="0" algn="l">
              <a:lnSpc>
                <a:spcPts val="2624"/>
              </a:lnSpc>
              <a:buNone/>
            </a:pPr>
            <a:r>
              <a:rPr lang="en-US" sz="1750" dirty="0">
                <a:solidFill>
                  <a:srgbClr val="00002E"/>
                </a:solidFill>
                <a:latin typeface="PT Sans" pitchFamily="34" charset="0"/>
                <a:ea typeface="PT Sans" pitchFamily="34" charset="-122"/>
                <a:cs typeface="PT Sans" pitchFamily="34" charset="-120"/>
              </a:rPr>
              <a:t>The correlation plot provides a visual representation of the strength and direction of relationships between variables in the dataset. This allows us to quickly identify which variables are strongly correlated.</a:t>
            </a:r>
            <a:endParaRPr lang="en-US" sz="1750" dirty="0"/>
          </a:p>
        </p:txBody>
      </p:sp>
      <p:sp>
        <p:nvSpPr>
          <p:cNvPr id="9" name="Shape 5"/>
          <p:cNvSpPr/>
          <p:nvPr/>
        </p:nvSpPr>
        <p:spPr>
          <a:xfrm>
            <a:off x="5770602" y="2500551"/>
            <a:ext cx="3088958" cy="1909048"/>
          </a:xfrm>
          <a:prstGeom prst="roundRect">
            <a:avLst>
              <a:gd name="adj" fmla="val 20951"/>
            </a:avLst>
          </a:prstGeom>
          <a:noFill/>
          <a:ln w="22860">
            <a:solidFill>
              <a:srgbClr val="015F98"/>
            </a:solidFill>
            <a:prstDash val="solid"/>
          </a:ln>
        </p:spPr>
      </p:sp>
      <p:pic>
        <p:nvPicPr>
          <p:cNvPr id="10" name="Image 2" descr="preencoded.png"/>
          <p:cNvPicPr>
            <a:picLocks noChangeAspect="1"/>
          </p:cNvPicPr>
          <p:nvPr/>
        </p:nvPicPr>
        <p:blipFill>
          <a:blip r:embed="rId5"/>
          <a:stretch>
            <a:fillRect/>
          </a:stretch>
        </p:blipFill>
        <p:spPr>
          <a:xfrm>
            <a:off x="5793462" y="2523411"/>
            <a:ext cx="3043238" cy="1863328"/>
          </a:xfrm>
          <a:prstGeom prst="rect">
            <a:avLst/>
          </a:prstGeom>
        </p:spPr>
      </p:pic>
      <p:sp>
        <p:nvSpPr>
          <p:cNvPr id="11" name="Text 6"/>
          <p:cNvSpPr/>
          <p:nvPr/>
        </p:nvSpPr>
        <p:spPr>
          <a:xfrm>
            <a:off x="5770602" y="4687253"/>
            <a:ext cx="3088958" cy="653653"/>
          </a:xfrm>
          <a:prstGeom prst="rect">
            <a:avLst/>
          </a:prstGeom>
          <a:noFill/>
          <a:ln/>
        </p:spPr>
        <p:txBody>
          <a:bodyPr wrap="square" rtlCol="0" anchor="t"/>
          <a:lstStyle/>
          <a:p>
            <a:pPr marL="0" indent="0" algn="l">
              <a:lnSpc>
                <a:spcPts val="2573"/>
              </a:lnSpc>
              <a:buNone/>
            </a:pPr>
            <a:r>
              <a:rPr lang="en-US" sz="2058" b="1" dirty="0">
                <a:solidFill>
                  <a:srgbClr val="015F98"/>
                </a:solidFill>
                <a:latin typeface="Nunito" pitchFamily="34" charset="0"/>
                <a:ea typeface="Nunito" pitchFamily="34" charset="-122"/>
                <a:cs typeface="Nunito" pitchFamily="34" charset="-120"/>
              </a:rPr>
              <a:t>Understanding the Correlation Matrix</a:t>
            </a:r>
            <a:endParaRPr lang="en-US" sz="2058" dirty="0"/>
          </a:p>
        </p:txBody>
      </p:sp>
      <p:sp>
        <p:nvSpPr>
          <p:cNvPr id="12" name="Text 7"/>
          <p:cNvSpPr/>
          <p:nvPr/>
        </p:nvSpPr>
        <p:spPr>
          <a:xfrm>
            <a:off x="5770602" y="5474137"/>
            <a:ext cx="3088958" cy="1999536"/>
          </a:xfrm>
          <a:prstGeom prst="rect">
            <a:avLst/>
          </a:prstGeom>
          <a:noFill/>
          <a:ln/>
        </p:spPr>
        <p:txBody>
          <a:bodyPr wrap="square" rtlCol="0" anchor="t"/>
          <a:lstStyle/>
          <a:p>
            <a:pPr marL="0" indent="0" algn="l">
              <a:lnSpc>
                <a:spcPts val="2624"/>
              </a:lnSpc>
              <a:buNone/>
            </a:pPr>
            <a:r>
              <a:rPr lang="en-US" sz="1750" dirty="0">
                <a:solidFill>
                  <a:srgbClr val="00002E"/>
                </a:solidFill>
                <a:latin typeface="PT Sans" pitchFamily="34" charset="0"/>
                <a:ea typeface="PT Sans" pitchFamily="34" charset="-122"/>
                <a:cs typeface="PT Sans" pitchFamily="34" charset="-120"/>
              </a:rPr>
              <a:t>The correlation matrix displays the correlation coefficients between all pairs of variables. The values range from -1 to 1, indicating negative, positive, or no correlation.</a:t>
            </a:r>
            <a:endParaRPr lang="en-US" sz="1750" dirty="0"/>
          </a:p>
        </p:txBody>
      </p:sp>
      <p:sp>
        <p:nvSpPr>
          <p:cNvPr id="13" name="Shape 8"/>
          <p:cNvSpPr/>
          <p:nvPr/>
        </p:nvSpPr>
        <p:spPr>
          <a:xfrm>
            <a:off x="9192816" y="2500551"/>
            <a:ext cx="3089077" cy="1909167"/>
          </a:xfrm>
          <a:prstGeom prst="roundRect">
            <a:avLst>
              <a:gd name="adj" fmla="val 20949"/>
            </a:avLst>
          </a:prstGeom>
          <a:noFill/>
          <a:ln w="22860">
            <a:solidFill>
              <a:srgbClr val="AD1F96"/>
            </a:solidFill>
            <a:prstDash val="solid"/>
          </a:ln>
        </p:spPr>
      </p:sp>
      <p:pic>
        <p:nvPicPr>
          <p:cNvPr id="14" name="Image 3" descr="preencoded.png"/>
          <p:cNvPicPr>
            <a:picLocks noChangeAspect="1"/>
          </p:cNvPicPr>
          <p:nvPr/>
        </p:nvPicPr>
        <p:blipFill>
          <a:blip r:embed="rId6"/>
          <a:stretch>
            <a:fillRect/>
          </a:stretch>
        </p:blipFill>
        <p:spPr>
          <a:xfrm>
            <a:off x="9215676" y="2523411"/>
            <a:ext cx="3043357" cy="1863447"/>
          </a:xfrm>
          <a:prstGeom prst="rect">
            <a:avLst/>
          </a:prstGeom>
        </p:spPr>
      </p:pic>
      <p:sp>
        <p:nvSpPr>
          <p:cNvPr id="15" name="Text 9"/>
          <p:cNvSpPr/>
          <p:nvPr/>
        </p:nvSpPr>
        <p:spPr>
          <a:xfrm>
            <a:off x="9192816" y="4687372"/>
            <a:ext cx="3089077" cy="653653"/>
          </a:xfrm>
          <a:prstGeom prst="rect">
            <a:avLst/>
          </a:prstGeom>
          <a:noFill/>
          <a:ln/>
        </p:spPr>
        <p:txBody>
          <a:bodyPr wrap="square" rtlCol="0" anchor="t"/>
          <a:lstStyle/>
          <a:p>
            <a:pPr marL="0" indent="0" algn="l">
              <a:lnSpc>
                <a:spcPts val="2573"/>
              </a:lnSpc>
              <a:buNone/>
            </a:pPr>
            <a:r>
              <a:rPr lang="en-US" sz="2058" b="1" dirty="0">
                <a:solidFill>
                  <a:srgbClr val="AD1F96"/>
                </a:solidFill>
                <a:latin typeface="Nunito" pitchFamily="34" charset="0"/>
                <a:ea typeface="Nunito" pitchFamily="34" charset="-122"/>
                <a:cs typeface="Nunito" pitchFamily="34" charset="-120"/>
              </a:rPr>
              <a:t>Exploring Variable Relationships</a:t>
            </a:r>
            <a:endParaRPr lang="en-US" sz="2058" dirty="0"/>
          </a:p>
        </p:txBody>
      </p:sp>
      <p:sp>
        <p:nvSpPr>
          <p:cNvPr id="16" name="Text 10"/>
          <p:cNvSpPr/>
          <p:nvPr/>
        </p:nvSpPr>
        <p:spPr>
          <a:xfrm>
            <a:off x="9192816" y="5474256"/>
            <a:ext cx="3089077" cy="1999536"/>
          </a:xfrm>
          <a:prstGeom prst="rect">
            <a:avLst/>
          </a:prstGeom>
          <a:noFill/>
          <a:ln/>
        </p:spPr>
        <p:txBody>
          <a:bodyPr wrap="square" rtlCol="0" anchor="t"/>
          <a:lstStyle/>
          <a:p>
            <a:pPr marL="0" indent="0" algn="l">
              <a:lnSpc>
                <a:spcPts val="2624"/>
              </a:lnSpc>
              <a:buNone/>
            </a:pPr>
            <a:r>
              <a:rPr lang="en-US" sz="1750" dirty="0">
                <a:solidFill>
                  <a:srgbClr val="00002E"/>
                </a:solidFill>
                <a:latin typeface="PT Sans" pitchFamily="34" charset="0"/>
                <a:ea typeface="PT Sans" pitchFamily="34" charset="-122"/>
                <a:cs typeface="PT Sans" pitchFamily="34" charset="-120"/>
              </a:rPr>
              <a:t>A scatterplot matrix provides a grid of scatterplots showing the pairwise relationships between all variables. This helps uncover complex patterns and potential nonlinear relationships.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267"/>
          </a:xfrm>
          <a:prstGeom prst="rect">
            <a:avLst/>
          </a:prstGeom>
          <a:solidFill>
            <a:srgbClr val="F3F3FF">
              <a:alpha val="75000"/>
            </a:srgbClr>
          </a:solidFill>
          <a:ln/>
        </p:spPr>
      </p:sp>
      <p:sp>
        <p:nvSpPr>
          <p:cNvPr id="4" name="Text 1"/>
          <p:cNvSpPr/>
          <p:nvPr/>
        </p:nvSpPr>
        <p:spPr>
          <a:xfrm>
            <a:off x="3260646" y="498753"/>
            <a:ext cx="8108990" cy="1067038"/>
          </a:xfrm>
          <a:prstGeom prst="rect">
            <a:avLst/>
          </a:prstGeom>
          <a:noFill/>
          <a:ln/>
        </p:spPr>
        <p:txBody>
          <a:bodyPr wrap="square" rtlCol="0" anchor="t"/>
          <a:lstStyle/>
          <a:p>
            <a:pPr marL="0" indent="0">
              <a:lnSpc>
                <a:spcPts val="4201"/>
              </a:lnSpc>
              <a:buNone/>
            </a:pPr>
            <a:r>
              <a:rPr lang="en-US" sz="3361" b="1" dirty="0">
                <a:solidFill>
                  <a:srgbClr val="00002E"/>
                </a:solidFill>
                <a:latin typeface="Nunito" pitchFamily="34" charset="0"/>
                <a:ea typeface="Nunito" pitchFamily="34" charset="-122"/>
                <a:cs typeface="Nunito" pitchFamily="34" charset="-120"/>
              </a:rPr>
              <a:t>T-test: Hypothesis Testing to Compare Groups</a:t>
            </a:r>
            <a:endParaRPr lang="en-US" sz="3361" dirty="0"/>
          </a:p>
        </p:txBody>
      </p:sp>
      <p:pic>
        <p:nvPicPr>
          <p:cNvPr id="5" name="Image 1" descr="preencoded.png"/>
          <p:cNvPicPr>
            <a:picLocks noChangeAspect="1"/>
          </p:cNvPicPr>
          <p:nvPr/>
        </p:nvPicPr>
        <p:blipFill>
          <a:blip r:embed="rId4"/>
          <a:stretch>
            <a:fillRect/>
          </a:stretch>
        </p:blipFill>
        <p:spPr>
          <a:xfrm>
            <a:off x="3260646" y="1928455"/>
            <a:ext cx="906899" cy="1451015"/>
          </a:xfrm>
          <a:prstGeom prst="rect">
            <a:avLst/>
          </a:prstGeom>
        </p:spPr>
      </p:pic>
      <p:sp>
        <p:nvSpPr>
          <p:cNvPr id="6" name="Text 2"/>
          <p:cNvSpPr/>
          <p:nvPr/>
        </p:nvSpPr>
        <p:spPr>
          <a:xfrm>
            <a:off x="4439603" y="2109787"/>
            <a:ext cx="2470190" cy="266700"/>
          </a:xfrm>
          <a:prstGeom prst="rect">
            <a:avLst/>
          </a:prstGeom>
          <a:noFill/>
          <a:ln/>
        </p:spPr>
        <p:txBody>
          <a:bodyPr wrap="none" rtlCol="0" anchor="t"/>
          <a:lstStyle/>
          <a:p>
            <a:pPr marL="0" indent="0" algn="l">
              <a:lnSpc>
                <a:spcPts val="2100"/>
              </a:lnSpc>
              <a:buNone/>
            </a:pPr>
            <a:r>
              <a:rPr lang="en-US" sz="1680" b="1" dirty="0">
                <a:solidFill>
                  <a:srgbClr val="2D4DF2"/>
                </a:solidFill>
                <a:latin typeface="Nunito" pitchFamily="34" charset="0"/>
                <a:ea typeface="Nunito" pitchFamily="34" charset="-122"/>
                <a:cs typeface="Nunito" pitchFamily="34" charset="-120"/>
              </a:rPr>
              <a:t>Understand Assumptions</a:t>
            </a:r>
            <a:endParaRPr lang="en-US" sz="1680" dirty="0"/>
          </a:p>
        </p:txBody>
      </p:sp>
      <p:sp>
        <p:nvSpPr>
          <p:cNvPr id="7" name="Text 3"/>
          <p:cNvSpPr/>
          <p:nvPr/>
        </p:nvSpPr>
        <p:spPr>
          <a:xfrm>
            <a:off x="4439603" y="2485311"/>
            <a:ext cx="6930033" cy="543878"/>
          </a:xfrm>
          <a:prstGeom prst="rect">
            <a:avLst/>
          </a:prstGeom>
          <a:noFill/>
          <a:ln/>
        </p:spPr>
        <p:txBody>
          <a:bodyPr wrap="square" rtlCol="0" anchor="t"/>
          <a:lstStyle/>
          <a:p>
            <a:pPr marL="0" indent="0" algn="l">
              <a:lnSpc>
                <a:spcPts val="2142"/>
              </a:lnSpc>
              <a:buNone/>
            </a:pPr>
            <a:r>
              <a:rPr lang="en-US" sz="1428" dirty="0">
                <a:solidFill>
                  <a:srgbClr val="00002E"/>
                </a:solidFill>
                <a:latin typeface="PT Sans" pitchFamily="34" charset="0"/>
                <a:ea typeface="PT Sans" pitchFamily="34" charset="-122"/>
                <a:cs typeface="PT Sans" pitchFamily="34" charset="-120"/>
              </a:rPr>
              <a:t>The t-test requires that the data follows a normal distribution and has equal variances between groups.</a:t>
            </a:r>
            <a:endParaRPr lang="en-US" sz="1428" dirty="0"/>
          </a:p>
        </p:txBody>
      </p:sp>
      <p:pic>
        <p:nvPicPr>
          <p:cNvPr id="8" name="Image 2" descr="preencoded.png"/>
          <p:cNvPicPr>
            <a:picLocks noChangeAspect="1"/>
          </p:cNvPicPr>
          <p:nvPr/>
        </p:nvPicPr>
        <p:blipFill>
          <a:blip r:embed="rId5"/>
          <a:stretch>
            <a:fillRect/>
          </a:stretch>
        </p:blipFill>
        <p:spPr>
          <a:xfrm>
            <a:off x="3260646" y="3379470"/>
            <a:ext cx="906899" cy="1451015"/>
          </a:xfrm>
          <a:prstGeom prst="rect">
            <a:avLst/>
          </a:prstGeom>
        </p:spPr>
      </p:pic>
      <p:sp>
        <p:nvSpPr>
          <p:cNvPr id="9" name="Text 4"/>
          <p:cNvSpPr/>
          <p:nvPr/>
        </p:nvSpPr>
        <p:spPr>
          <a:xfrm>
            <a:off x="4439603" y="3560802"/>
            <a:ext cx="2206585" cy="266700"/>
          </a:xfrm>
          <a:prstGeom prst="rect">
            <a:avLst/>
          </a:prstGeom>
          <a:noFill/>
          <a:ln/>
        </p:spPr>
        <p:txBody>
          <a:bodyPr wrap="none" rtlCol="0" anchor="t"/>
          <a:lstStyle/>
          <a:p>
            <a:pPr marL="0" indent="0" algn="l">
              <a:lnSpc>
                <a:spcPts val="2100"/>
              </a:lnSpc>
              <a:buNone/>
            </a:pPr>
            <a:r>
              <a:rPr lang="en-US" sz="1680" b="1" dirty="0">
                <a:solidFill>
                  <a:srgbClr val="015F98"/>
                </a:solidFill>
                <a:latin typeface="Nunito" pitchFamily="34" charset="0"/>
                <a:ea typeface="Nunito" pitchFamily="34" charset="-122"/>
                <a:cs typeface="Nunito" pitchFamily="34" charset="-120"/>
              </a:rPr>
              <a:t>Formulate Hypotheses</a:t>
            </a:r>
            <a:endParaRPr lang="en-US" sz="1680" dirty="0"/>
          </a:p>
        </p:txBody>
      </p:sp>
      <p:sp>
        <p:nvSpPr>
          <p:cNvPr id="10" name="Text 5"/>
          <p:cNvSpPr/>
          <p:nvPr/>
        </p:nvSpPr>
        <p:spPr>
          <a:xfrm>
            <a:off x="4439603" y="3936325"/>
            <a:ext cx="6930033" cy="543878"/>
          </a:xfrm>
          <a:prstGeom prst="rect">
            <a:avLst/>
          </a:prstGeom>
          <a:noFill/>
          <a:ln/>
        </p:spPr>
        <p:txBody>
          <a:bodyPr wrap="square" rtlCol="0" anchor="t"/>
          <a:lstStyle/>
          <a:p>
            <a:pPr marL="0" indent="0" algn="l">
              <a:lnSpc>
                <a:spcPts val="2142"/>
              </a:lnSpc>
              <a:buNone/>
            </a:pPr>
            <a:r>
              <a:rPr lang="en-US" sz="1428" dirty="0">
                <a:solidFill>
                  <a:srgbClr val="00002E"/>
                </a:solidFill>
                <a:latin typeface="PT Sans" pitchFamily="34" charset="0"/>
                <a:ea typeface="PT Sans" pitchFamily="34" charset="-122"/>
                <a:cs typeface="PT Sans" pitchFamily="34" charset="-120"/>
              </a:rPr>
              <a:t>Establish the null and alternative hypotheses to determine if there is a significant difference between the groups.</a:t>
            </a:r>
            <a:endParaRPr lang="en-US" sz="1428" dirty="0"/>
          </a:p>
        </p:txBody>
      </p:sp>
      <p:pic>
        <p:nvPicPr>
          <p:cNvPr id="11" name="Image 3" descr="preencoded.png"/>
          <p:cNvPicPr>
            <a:picLocks noChangeAspect="1"/>
          </p:cNvPicPr>
          <p:nvPr/>
        </p:nvPicPr>
        <p:blipFill>
          <a:blip r:embed="rId6"/>
          <a:stretch>
            <a:fillRect/>
          </a:stretch>
        </p:blipFill>
        <p:spPr>
          <a:xfrm>
            <a:off x="3260646" y="4830485"/>
            <a:ext cx="906899" cy="1451015"/>
          </a:xfrm>
          <a:prstGeom prst="rect">
            <a:avLst/>
          </a:prstGeom>
        </p:spPr>
      </p:pic>
      <p:sp>
        <p:nvSpPr>
          <p:cNvPr id="12" name="Text 6"/>
          <p:cNvSpPr/>
          <p:nvPr/>
        </p:nvSpPr>
        <p:spPr>
          <a:xfrm>
            <a:off x="4439603" y="5011817"/>
            <a:ext cx="2596277" cy="266700"/>
          </a:xfrm>
          <a:prstGeom prst="rect">
            <a:avLst/>
          </a:prstGeom>
          <a:noFill/>
          <a:ln/>
        </p:spPr>
        <p:txBody>
          <a:bodyPr wrap="none" rtlCol="0" anchor="t"/>
          <a:lstStyle/>
          <a:p>
            <a:pPr marL="0" indent="0" algn="l">
              <a:lnSpc>
                <a:spcPts val="2100"/>
              </a:lnSpc>
              <a:buNone/>
            </a:pPr>
            <a:r>
              <a:rPr lang="en-US" sz="1680" b="1" dirty="0">
                <a:solidFill>
                  <a:srgbClr val="AD1F96"/>
                </a:solidFill>
                <a:latin typeface="Nunito" pitchFamily="34" charset="0"/>
                <a:ea typeface="Nunito" pitchFamily="34" charset="-122"/>
                <a:cs typeface="Nunito" pitchFamily="34" charset="-120"/>
              </a:rPr>
              <a:t>Calculate the Test Statistic</a:t>
            </a:r>
            <a:endParaRPr lang="en-US" sz="1680" dirty="0"/>
          </a:p>
        </p:txBody>
      </p:sp>
      <p:sp>
        <p:nvSpPr>
          <p:cNvPr id="13" name="Text 7"/>
          <p:cNvSpPr/>
          <p:nvPr/>
        </p:nvSpPr>
        <p:spPr>
          <a:xfrm>
            <a:off x="4439603" y="5387340"/>
            <a:ext cx="6930033" cy="543878"/>
          </a:xfrm>
          <a:prstGeom prst="rect">
            <a:avLst/>
          </a:prstGeom>
          <a:noFill/>
          <a:ln/>
        </p:spPr>
        <p:txBody>
          <a:bodyPr wrap="square" rtlCol="0" anchor="t"/>
          <a:lstStyle/>
          <a:p>
            <a:pPr marL="0" indent="0" algn="l">
              <a:lnSpc>
                <a:spcPts val="2142"/>
              </a:lnSpc>
              <a:buNone/>
            </a:pPr>
            <a:r>
              <a:rPr lang="en-US" sz="1428" dirty="0">
                <a:solidFill>
                  <a:srgbClr val="00002E"/>
                </a:solidFill>
                <a:latin typeface="PT Sans" pitchFamily="34" charset="0"/>
                <a:ea typeface="PT Sans" pitchFamily="34" charset="-122"/>
                <a:cs typeface="PT Sans" pitchFamily="34" charset="-120"/>
              </a:rPr>
              <a:t>Compute the t-statistic based on the sample means, standard deviations, and sample sizes of the two groups.</a:t>
            </a:r>
            <a:endParaRPr lang="en-US" sz="1428" dirty="0"/>
          </a:p>
        </p:txBody>
      </p:sp>
      <p:pic>
        <p:nvPicPr>
          <p:cNvPr id="14" name="Image 4" descr="preencoded.png"/>
          <p:cNvPicPr>
            <a:picLocks noChangeAspect="1"/>
          </p:cNvPicPr>
          <p:nvPr/>
        </p:nvPicPr>
        <p:blipFill>
          <a:blip r:embed="rId7"/>
          <a:stretch>
            <a:fillRect/>
          </a:stretch>
        </p:blipFill>
        <p:spPr>
          <a:xfrm>
            <a:off x="3260646" y="6281499"/>
            <a:ext cx="906899" cy="1451015"/>
          </a:xfrm>
          <a:prstGeom prst="rect">
            <a:avLst/>
          </a:prstGeom>
        </p:spPr>
      </p:pic>
      <p:sp>
        <p:nvSpPr>
          <p:cNvPr id="15" name="Text 8"/>
          <p:cNvSpPr/>
          <p:nvPr/>
        </p:nvSpPr>
        <p:spPr>
          <a:xfrm>
            <a:off x="4439603" y="6462832"/>
            <a:ext cx="2133957" cy="266700"/>
          </a:xfrm>
          <a:prstGeom prst="rect">
            <a:avLst/>
          </a:prstGeom>
          <a:noFill/>
          <a:ln/>
        </p:spPr>
        <p:txBody>
          <a:bodyPr wrap="none" rtlCol="0" anchor="t"/>
          <a:lstStyle/>
          <a:p>
            <a:pPr marL="0" indent="0" algn="l">
              <a:lnSpc>
                <a:spcPts val="2100"/>
              </a:lnSpc>
              <a:buNone/>
            </a:pPr>
            <a:r>
              <a:rPr lang="en-US" sz="1680" b="1" dirty="0">
                <a:solidFill>
                  <a:srgbClr val="2D4DF2"/>
                </a:solidFill>
                <a:latin typeface="Nunito" pitchFamily="34" charset="0"/>
                <a:ea typeface="Nunito" pitchFamily="34" charset="-122"/>
                <a:cs typeface="Nunito" pitchFamily="34" charset="-120"/>
              </a:rPr>
              <a:t>Interpret the P-value</a:t>
            </a:r>
            <a:endParaRPr lang="en-US" sz="1680" dirty="0"/>
          </a:p>
        </p:txBody>
      </p:sp>
      <p:sp>
        <p:nvSpPr>
          <p:cNvPr id="16" name="Text 9"/>
          <p:cNvSpPr/>
          <p:nvPr/>
        </p:nvSpPr>
        <p:spPr>
          <a:xfrm>
            <a:off x="4439603" y="6838355"/>
            <a:ext cx="6930033" cy="543878"/>
          </a:xfrm>
          <a:prstGeom prst="rect">
            <a:avLst/>
          </a:prstGeom>
          <a:noFill/>
          <a:ln/>
        </p:spPr>
        <p:txBody>
          <a:bodyPr wrap="square" rtlCol="0" anchor="t"/>
          <a:lstStyle/>
          <a:p>
            <a:pPr marL="0" indent="0" algn="l">
              <a:lnSpc>
                <a:spcPts val="2142"/>
              </a:lnSpc>
              <a:buNone/>
            </a:pPr>
            <a:r>
              <a:rPr lang="en-US" sz="1428" dirty="0">
                <a:solidFill>
                  <a:srgbClr val="00002E"/>
                </a:solidFill>
                <a:latin typeface="PT Sans" pitchFamily="34" charset="0"/>
                <a:ea typeface="PT Sans" pitchFamily="34" charset="-122"/>
                <a:cs typeface="PT Sans" pitchFamily="34" charset="-120"/>
              </a:rPr>
              <a:t>Determine the probability of observing the test statistic if the null hypothesis is true. This p-value guides the decision to reject or fail to reject the null hypothesis.</a:t>
            </a:r>
            <a:endParaRPr lang="en-US" sz="1428"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5" name="Text 1"/>
          <p:cNvSpPr/>
          <p:nvPr/>
        </p:nvSpPr>
        <p:spPr>
          <a:xfrm>
            <a:off x="4613434" y="710922"/>
            <a:ext cx="9061013" cy="1192054"/>
          </a:xfrm>
          <a:prstGeom prst="rect">
            <a:avLst/>
          </a:prstGeom>
          <a:noFill/>
          <a:ln/>
        </p:spPr>
        <p:txBody>
          <a:bodyPr wrap="square" rtlCol="0" anchor="t"/>
          <a:lstStyle/>
          <a:p>
            <a:pPr marL="0" indent="0">
              <a:lnSpc>
                <a:spcPts val="4694"/>
              </a:lnSpc>
              <a:buNone/>
            </a:pPr>
            <a:r>
              <a:rPr lang="en-US" sz="3755" b="1" dirty="0">
                <a:solidFill>
                  <a:srgbClr val="00002E"/>
                </a:solidFill>
                <a:latin typeface="Nunito" pitchFamily="34" charset="0"/>
                <a:ea typeface="Nunito" pitchFamily="34" charset="-122"/>
                <a:cs typeface="Nunito" pitchFamily="34" charset="-120"/>
              </a:rPr>
              <a:t>Regression analysis: predicting MPG based on horsepower</a:t>
            </a:r>
            <a:endParaRPr lang="en-US" sz="3755" dirty="0"/>
          </a:p>
        </p:txBody>
      </p:sp>
      <p:sp>
        <p:nvSpPr>
          <p:cNvPr id="6" name="Shape 2"/>
          <p:cNvSpPr/>
          <p:nvPr/>
        </p:nvSpPr>
        <p:spPr>
          <a:xfrm>
            <a:off x="4904780" y="2206943"/>
            <a:ext cx="25241" cy="5311616"/>
          </a:xfrm>
          <a:prstGeom prst="rect">
            <a:avLst/>
          </a:prstGeom>
          <a:solidFill>
            <a:srgbClr val="DFDFEB"/>
          </a:solidFill>
          <a:ln/>
        </p:spPr>
      </p:sp>
      <p:sp>
        <p:nvSpPr>
          <p:cNvPr id="7" name="Shape 3"/>
          <p:cNvSpPr/>
          <p:nvPr/>
        </p:nvSpPr>
        <p:spPr>
          <a:xfrm>
            <a:off x="5145405" y="2650331"/>
            <a:ext cx="709374" cy="25241"/>
          </a:xfrm>
          <a:prstGeom prst="rect">
            <a:avLst/>
          </a:prstGeom>
          <a:solidFill>
            <a:srgbClr val="2D4DF2"/>
          </a:solidFill>
          <a:ln/>
        </p:spPr>
      </p:sp>
      <p:sp>
        <p:nvSpPr>
          <p:cNvPr id="8" name="Shape 4"/>
          <p:cNvSpPr/>
          <p:nvPr/>
        </p:nvSpPr>
        <p:spPr>
          <a:xfrm>
            <a:off x="4689396" y="2434947"/>
            <a:ext cx="456009" cy="456009"/>
          </a:xfrm>
          <a:prstGeom prst="roundRect">
            <a:avLst>
              <a:gd name="adj" fmla="val 80004"/>
            </a:avLst>
          </a:prstGeom>
          <a:solidFill>
            <a:srgbClr val="F3F3FF"/>
          </a:solidFill>
          <a:ln w="22860">
            <a:solidFill>
              <a:srgbClr val="00002E"/>
            </a:solidFill>
            <a:prstDash val="solid"/>
          </a:ln>
        </p:spPr>
      </p:sp>
      <p:sp>
        <p:nvSpPr>
          <p:cNvPr id="9" name="Text 5"/>
          <p:cNvSpPr/>
          <p:nvPr/>
        </p:nvSpPr>
        <p:spPr>
          <a:xfrm>
            <a:off x="4831556" y="2484120"/>
            <a:ext cx="171688" cy="357545"/>
          </a:xfrm>
          <a:prstGeom prst="rect">
            <a:avLst/>
          </a:prstGeom>
          <a:noFill/>
          <a:ln/>
        </p:spPr>
        <p:txBody>
          <a:bodyPr wrap="none" rtlCol="0" anchor="t"/>
          <a:lstStyle/>
          <a:p>
            <a:pPr marL="0" indent="0" algn="ctr">
              <a:lnSpc>
                <a:spcPts val="2816"/>
              </a:lnSpc>
              <a:buNone/>
            </a:pPr>
            <a:r>
              <a:rPr lang="en-US" sz="2253" b="1" dirty="0">
                <a:solidFill>
                  <a:srgbClr val="2D4DF2"/>
                </a:solidFill>
                <a:latin typeface="Nunito" pitchFamily="34" charset="0"/>
                <a:ea typeface="Nunito" pitchFamily="34" charset="-122"/>
                <a:cs typeface="Nunito" pitchFamily="34" charset="-120"/>
              </a:rPr>
              <a:t>1</a:t>
            </a:r>
            <a:endParaRPr lang="en-US" sz="2253" dirty="0"/>
          </a:p>
        </p:txBody>
      </p:sp>
      <p:sp>
        <p:nvSpPr>
          <p:cNvPr id="10" name="Text 6"/>
          <p:cNvSpPr/>
          <p:nvPr/>
        </p:nvSpPr>
        <p:spPr>
          <a:xfrm>
            <a:off x="6032063" y="2409587"/>
            <a:ext cx="2384465" cy="298013"/>
          </a:xfrm>
          <a:prstGeom prst="rect">
            <a:avLst/>
          </a:prstGeom>
          <a:noFill/>
          <a:ln/>
        </p:spPr>
        <p:txBody>
          <a:bodyPr wrap="none" rtlCol="0" anchor="t"/>
          <a:lstStyle/>
          <a:p>
            <a:pPr marL="0" indent="0" algn="l">
              <a:lnSpc>
                <a:spcPts val="2347"/>
              </a:lnSpc>
              <a:buNone/>
            </a:pPr>
            <a:r>
              <a:rPr lang="en-US" sz="1878" b="1" dirty="0">
                <a:solidFill>
                  <a:srgbClr val="2D4DF2"/>
                </a:solidFill>
                <a:latin typeface="Nunito" pitchFamily="34" charset="0"/>
                <a:ea typeface="Nunito" pitchFamily="34" charset="-122"/>
                <a:cs typeface="Nunito" pitchFamily="34" charset="-120"/>
              </a:rPr>
              <a:t>Regression Model</a:t>
            </a:r>
            <a:endParaRPr lang="en-US" sz="1878" dirty="0"/>
          </a:p>
        </p:txBody>
      </p:sp>
      <p:sp>
        <p:nvSpPr>
          <p:cNvPr id="11" name="Text 7"/>
          <p:cNvSpPr/>
          <p:nvPr/>
        </p:nvSpPr>
        <p:spPr>
          <a:xfrm>
            <a:off x="6032063" y="2829163"/>
            <a:ext cx="7642384" cy="911900"/>
          </a:xfrm>
          <a:prstGeom prst="rect">
            <a:avLst/>
          </a:prstGeom>
          <a:noFill/>
          <a:ln/>
        </p:spPr>
        <p:txBody>
          <a:bodyPr wrap="square" rtlCol="0" anchor="t"/>
          <a:lstStyle/>
          <a:p>
            <a:pPr marL="0" indent="0" algn="l">
              <a:lnSpc>
                <a:spcPts val="2394"/>
              </a:lnSpc>
              <a:buNone/>
            </a:pPr>
            <a:r>
              <a:rPr lang="en-US" sz="1596" dirty="0">
                <a:solidFill>
                  <a:srgbClr val="00002E"/>
                </a:solidFill>
                <a:latin typeface="PT Sans" pitchFamily="34" charset="0"/>
                <a:ea typeface="PT Sans" pitchFamily="34" charset="-122"/>
                <a:cs typeface="PT Sans" pitchFamily="34" charset="-120"/>
              </a:rPr>
              <a:t>Using linear regression, we can build a predictive model to estimate a car's miles per gallon (MPG) based on its horsepower. This allows us to understand the relationship between these two variables and make predictions.</a:t>
            </a:r>
            <a:endParaRPr lang="en-US" sz="1596" dirty="0"/>
          </a:p>
        </p:txBody>
      </p:sp>
      <p:sp>
        <p:nvSpPr>
          <p:cNvPr id="12" name="Shape 8"/>
          <p:cNvSpPr/>
          <p:nvPr/>
        </p:nvSpPr>
        <p:spPr>
          <a:xfrm>
            <a:off x="5145405" y="4589740"/>
            <a:ext cx="709374" cy="25241"/>
          </a:xfrm>
          <a:prstGeom prst="rect">
            <a:avLst/>
          </a:prstGeom>
          <a:solidFill>
            <a:srgbClr val="015F98"/>
          </a:solidFill>
          <a:ln/>
        </p:spPr>
      </p:sp>
      <p:sp>
        <p:nvSpPr>
          <p:cNvPr id="13" name="Shape 9"/>
          <p:cNvSpPr/>
          <p:nvPr/>
        </p:nvSpPr>
        <p:spPr>
          <a:xfrm>
            <a:off x="4689396" y="4374356"/>
            <a:ext cx="456009" cy="456009"/>
          </a:xfrm>
          <a:prstGeom prst="roundRect">
            <a:avLst>
              <a:gd name="adj" fmla="val 80004"/>
            </a:avLst>
          </a:prstGeom>
          <a:solidFill>
            <a:srgbClr val="F3F3FF"/>
          </a:solidFill>
          <a:ln w="22860">
            <a:solidFill>
              <a:srgbClr val="00002E"/>
            </a:solidFill>
            <a:prstDash val="solid"/>
          </a:ln>
        </p:spPr>
      </p:sp>
      <p:sp>
        <p:nvSpPr>
          <p:cNvPr id="14" name="Text 10"/>
          <p:cNvSpPr/>
          <p:nvPr/>
        </p:nvSpPr>
        <p:spPr>
          <a:xfrm>
            <a:off x="4831556" y="4423529"/>
            <a:ext cx="171688" cy="357545"/>
          </a:xfrm>
          <a:prstGeom prst="rect">
            <a:avLst/>
          </a:prstGeom>
          <a:noFill/>
          <a:ln/>
        </p:spPr>
        <p:txBody>
          <a:bodyPr wrap="none" rtlCol="0" anchor="t"/>
          <a:lstStyle/>
          <a:p>
            <a:pPr marL="0" indent="0" algn="ctr">
              <a:lnSpc>
                <a:spcPts val="2816"/>
              </a:lnSpc>
              <a:buNone/>
            </a:pPr>
            <a:r>
              <a:rPr lang="en-US" sz="2253" b="1" dirty="0">
                <a:solidFill>
                  <a:srgbClr val="015F98"/>
                </a:solidFill>
                <a:latin typeface="Nunito" pitchFamily="34" charset="0"/>
                <a:ea typeface="Nunito" pitchFamily="34" charset="-122"/>
                <a:cs typeface="Nunito" pitchFamily="34" charset="-120"/>
              </a:rPr>
              <a:t>2</a:t>
            </a:r>
            <a:endParaRPr lang="en-US" sz="2253" dirty="0"/>
          </a:p>
        </p:txBody>
      </p:sp>
      <p:sp>
        <p:nvSpPr>
          <p:cNvPr id="15" name="Text 11"/>
          <p:cNvSpPr/>
          <p:nvPr/>
        </p:nvSpPr>
        <p:spPr>
          <a:xfrm>
            <a:off x="6032063" y="4348996"/>
            <a:ext cx="2384465" cy="298013"/>
          </a:xfrm>
          <a:prstGeom prst="rect">
            <a:avLst/>
          </a:prstGeom>
          <a:noFill/>
          <a:ln/>
        </p:spPr>
        <p:txBody>
          <a:bodyPr wrap="none" rtlCol="0" anchor="t"/>
          <a:lstStyle/>
          <a:p>
            <a:pPr marL="0" indent="0" algn="l">
              <a:lnSpc>
                <a:spcPts val="2347"/>
              </a:lnSpc>
              <a:buNone/>
            </a:pPr>
            <a:r>
              <a:rPr lang="en-US" sz="1878" b="1" dirty="0">
                <a:solidFill>
                  <a:srgbClr val="015F98"/>
                </a:solidFill>
                <a:latin typeface="Nunito" pitchFamily="34" charset="0"/>
                <a:ea typeface="Nunito" pitchFamily="34" charset="-122"/>
                <a:cs typeface="Nunito" pitchFamily="34" charset="-120"/>
              </a:rPr>
              <a:t>Model Equation</a:t>
            </a:r>
            <a:endParaRPr lang="en-US" sz="1878" dirty="0"/>
          </a:p>
        </p:txBody>
      </p:sp>
      <p:sp>
        <p:nvSpPr>
          <p:cNvPr id="16" name="Text 12"/>
          <p:cNvSpPr/>
          <p:nvPr/>
        </p:nvSpPr>
        <p:spPr>
          <a:xfrm>
            <a:off x="6032063" y="4768572"/>
            <a:ext cx="7642384" cy="607933"/>
          </a:xfrm>
          <a:prstGeom prst="rect">
            <a:avLst/>
          </a:prstGeom>
          <a:noFill/>
          <a:ln/>
        </p:spPr>
        <p:txBody>
          <a:bodyPr wrap="square" rtlCol="0" anchor="t"/>
          <a:lstStyle/>
          <a:p>
            <a:pPr marL="0" indent="0" algn="l">
              <a:lnSpc>
                <a:spcPts val="2394"/>
              </a:lnSpc>
              <a:buNone/>
            </a:pPr>
            <a:r>
              <a:rPr lang="en-US" sz="1596" dirty="0">
                <a:solidFill>
                  <a:srgbClr val="00002E"/>
                </a:solidFill>
                <a:latin typeface="PT Sans" pitchFamily="34" charset="0"/>
                <a:ea typeface="PT Sans" pitchFamily="34" charset="-122"/>
                <a:cs typeface="PT Sans" pitchFamily="34" charset="-120"/>
              </a:rPr>
              <a:t>The regression equation is: MPG = a + b * Horsepower, where a is the y-intercept and b is the slope coefficient. We can estimate the values of a and b from the data.</a:t>
            </a:r>
            <a:endParaRPr lang="en-US" sz="1596" dirty="0"/>
          </a:p>
        </p:txBody>
      </p:sp>
      <p:sp>
        <p:nvSpPr>
          <p:cNvPr id="17" name="Shape 13"/>
          <p:cNvSpPr/>
          <p:nvPr/>
        </p:nvSpPr>
        <p:spPr>
          <a:xfrm>
            <a:off x="5145405" y="6225183"/>
            <a:ext cx="709374" cy="25241"/>
          </a:xfrm>
          <a:prstGeom prst="rect">
            <a:avLst/>
          </a:prstGeom>
          <a:solidFill>
            <a:srgbClr val="AD1F96"/>
          </a:solidFill>
          <a:ln/>
        </p:spPr>
      </p:sp>
      <p:sp>
        <p:nvSpPr>
          <p:cNvPr id="18" name="Shape 14"/>
          <p:cNvSpPr/>
          <p:nvPr/>
        </p:nvSpPr>
        <p:spPr>
          <a:xfrm>
            <a:off x="4689396" y="6009799"/>
            <a:ext cx="456009" cy="456009"/>
          </a:xfrm>
          <a:prstGeom prst="roundRect">
            <a:avLst>
              <a:gd name="adj" fmla="val 80004"/>
            </a:avLst>
          </a:prstGeom>
          <a:solidFill>
            <a:srgbClr val="F3F3FF"/>
          </a:solidFill>
          <a:ln w="22860">
            <a:solidFill>
              <a:srgbClr val="00002E"/>
            </a:solidFill>
            <a:prstDash val="solid"/>
          </a:ln>
        </p:spPr>
      </p:sp>
      <p:sp>
        <p:nvSpPr>
          <p:cNvPr id="19" name="Text 15"/>
          <p:cNvSpPr/>
          <p:nvPr/>
        </p:nvSpPr>
        <p:spPr>
          <a:xfrm>
            <a:off x="4831556" y="6058972"/>
            <a:ext cx="171688" cy="357545"/>
          </a:xfrm>
          <a:prstGeom prst="rect">
            <a:avLst/>
          </a:prstGeom>
          <a:noFill/>
          <a:ln/>
        </p:spPr>
        <p:txBody>
          <a:bodyPr wrap="none" rtlCol="0" anchor="t"/>
          <a:lstStyle/>
          <a:p>
            <a:pPr marL="0" indent="0" algn="ctr">
              <a:lnSpc>
                <a:spcPts val="2816"/>
              </a:lnSpc>
              <a:buNone/>
            </a:pPr>
            <a:r>
              <a:rPr lang="en-US" sz="2253" b="1" dirty="0">
                <a:solidFill>
                  <a:srgbClr val="AD1F96"/>
                </a:solidFill>
                <a:latin typeface="Nunito" pitchFamily="34" charset="0"/>
                <a:ea typeface="Nunito" pitchFamily="34" charset="-122"/>
                <a:cs typeface="Nunito" pitchFamily="34" charset="-120"/>
              </a:rPr>
              <a:t>3</a:t>
            </a:r>
            <a:endParaRPr lang="en-US" sz="2253" dirty="0"/>
          </a:p>
        </p:txBody>
      </p:sp>
      <p:sp>
        <p:nvSpPr>
          <p:cNvPr id="20" name="Text 16"/>
          <p:cNvSpPr/>
          <p:nvPr/>
        </p:nvSpPr>
        <p:spPr>
          <a:xfrm>
            <a:off x="6032063" y="5984438"/>
            <a:ext cx="2576274" cy="298013"/>
          </a:xfrm>
          <a:prstGeom prst="rect">
            <a:avLst/>
          </a:prstGeom>
          <a:noFill/>
          <a:ln/>
        </p:spPr>
        <p:txBody>
          <a:bodyPr wrap="none" rtlCol="0" anchor="t"/>
          <a:lstStyle/>
          <a:p>
            <a:pPr marL="0" indent="0" algn="l">
              <a:lnSpc>
                <a:spcPts val="2347"/>
              </a:lnSpc>
              <a:buNone/>
            </a:pPr>
            <a:r>
              <a:rPr lang="en-US" sz="1878" b="1" dirty="0">
                <a:solidFill>
                  <a:srgbClr val="AD1F96"/>
                </a:solidFill>
                <a:latin typeface="Nunito" pitchFamily="34" charset="0"/>
                <a:ea typeface="Nunito" pitchFamily="34" charset="-122"/>
                <a:cs typeface="Nunito" pitchFamily="34" charset="-120"/>
              </a:rPr>
              <a:t>Interpreting the Results</a:t>
            </a:r>
            <a:endParaRPr lang="en-US" sz="1878" dirty="0"/>
          </a:p>
        </p:txBody>
      </p:sp>
      <p:sp>
        <p:nvSpPr>
          <p:cNvPr id="21" name="Text 17"/>
          <p:cNvSpPr/>
          <p:nvPr/>
        </p:nvSpPr>
        <p:spPr>
          <a:xfrm>
            <a:off x="6032063" y="6404015"/>
            <a:ext cx="7642384" cy="911900"/>
          </a:xfrm>
          <a:prstGeom prst="rect">
            <a:avLst/>
          </a:prstGeom>
          <a:noFill/>
          <a:ln/>
        </p:spPr>
        <p:txBody>
          <a:bodyPr wrap="square" rtlCol="0" anchor="t"/>
          <a:lstStyle/>
          <a:p>
            <a:pPr marL="0" indent="0" algn="l">
              <a:lnSpc>
                <a:spcPts val="2394"/>
              </a:lnSpc>
              <a:buNone/>
            </a:pPr>
            <a:r>
              <a:rPr lang="en-US" sz="1596" dirty="0">
                <a:solidFill>
                  <a:srgbClr val="00002E"/>
                </a:solidFill>
                <a:latin typeface="PT Sans" pitchFamily="34" charset="0"/>
                <a:ea typeface="PT Sans" pitchFamily="34" charset="-122"/>
                <a:cs typeface="PT Sans" pitchFamily="34" charset="-120"/>
              </a:rPr>
              <a:t>The regression analysis reveals the direction and strength of the relationship between MPG and horsepower. We can use the model to predict MPG given a car's horsepower and understand how changes in horsepower affect fuel efficiency.</a:t>
            </a:r>
            <a:endParaRPr lang="en-US" sz="1596" dirty="0"/>
          </a:p>
        </p:txBody>
      </p:sp>
      <p:sp>
        <p:nvSpPr>
          <p:cNvPr id="8194" name="AutoShape 2" descr="Regression analysis for Auto-Mpg data set using SVR. | Downloa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6" name="AutoShape 4" descr="Regression analysis for Auto-Mpg data set using SVR. | Downloa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8" name="AutoShape 6" descr="Regression analysis for Auto-Mpg data set using SVR. | Downloa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199" name="Picture 7"/>
          <p:cNvPicPr>
            <a:picLocks noChangeAspect="1" noChangeArrowheads="1"/>
          </p:cNvPicPr>
          <p:nvPr/>
        </p:nvPicPr>
        <p:blipFill>
          <a:blip r:embed="rId4"/>
          <a:srcRect/>
          <a:stretch>
            <a:fillRect/>
          </a:stretch>
        </p:blipFill>
        <p:spPr bwMode="auto">
          <a:xfrm>
            <a:off x="1" y="1168400"/>
            <a:ext cx="4613433" cy="5760719"/>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1134</Words>
  <Application>Microsoft Office PowerPoint</Application>
  <PresentationFormat>Custom</PresentationFormat>
  <Paragraphs>87</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hari</cp:lastModifiedBy>
  <cp:revision>10</cp:revision>
  <dcterms:created xsi:type="dcterms:W3CDTF">2024-06-12T09:35:55Z</dcterms:created>
  <dcterms:modified xsi:type="dcterms:W3CDTF">2024-06-14T05:08:53Z</dcterms:modified>
</cp:coreProperties>
</file>