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099BE-8921-41F2-A922-766BE974A262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DFB8D-F5FC-4ECD-9506-E5B169413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00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DFB8D-F5FC-4ECD-9506-E5B16941339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88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/>
          <p:nvPr/>
        </p:nvPicPr>
        <p:blipFill>
          <a:blip r:embed="rId14"/>
          <a:stretch/>
        </p:blipFill>
        <p:spPr>
          <a:xfrm>
            <a:off x="0" y="-35280"/>
            <a:ext cx="9139680" cy="6930000"/>
          </a:xfrm>
          <a:prstGeom prst="rect">
            <a:avLst/>
          </a:prstGeom>
          <a:ln w="9360">
            <a:noFill/>
          </a:ln>
        </p:spPr>
      </p:pic>
      <p:sp>
        <p:nvSpPr>
          <p:cNvPr id="13" name="CustomShape 1"/>
          <p:cNvSpPr/>
          <p:nvPr/>
        </p:nvSpPr>
        <p:spPr>
          <a:xfrm>
            <a:off x="0" y="152280"/>
            <a:ext cx="1443600" cy="118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2" name="Picture 2" descr="https://lh4.googleusercontent.com/proxy/YA9Xoqs7jhpeuwrEjwhdi_EVSCDwUdpr72V-2YHZ2lz2y1FaqityK8c8RlZRTvUDEw3Y2TekyGNi07wcREil5Ez3ii80dA-DE8G6HAQjEmJVz8W32Wy2uaDAWwuZs6uPZtJp2zrUJ_Qps2T1CUmSpuPR8dk2XA=w128-h144-k-no"/>
          <p:cNvPicPr/>
          <p:nvPr/>
        </p:nvPicPr>
        <p:blipFill>
          <a:blip r:embed="rId15"/>
          <a:stretch/>
        </p:blipFill>
        <p:spPr>
          <a:xfrm>
            <a:off x="179640" y="138600"/>
            <a:ext cx="864360" cy="967680"/>
          </a:xfrm>
          <a:prstGeom prst="rect">
            <a:avLst/>
          </a:prstGeom>
          <a:ln>
            <a:noFill/>
          </a:ln>
        </p:spPr>
      </p:pic>
      <p:grpSp>
        <p:nvGrpSpPr>
          <p:cNvPr id="3" name="Group 2"/>
          <p:cNvGrpSpPr/>
          <p:nvPr/>
        </p:nvGrpSpPr>
        <p:grpSpPr>
          <a:xfrm>
            <a:off x="1219320" y="102240"/>
            <a:ext cx="7920360" cy="1000440"/>
            <a:chOff x="1219320" y="102240"/>
            <a:chExt cx="7920360" cy="1000440"/>
          </a:xfrm>
        </p:grpSpPr>
        <p:pic>
          <p:nvPicPr>
            <p:cNvPr id="4" name="Picture 2"/>
            <p:cNvPicPr/>
            <p:nvPr/>
          </p:nvPicPr>
          <p:blipFill>
            <a:blip r:embed="rId16"/>
            <a:stretch/>
          </p:blipFill>
          <p:spPr>
            <a:xfrm>
              <a:off x="2702520" y="103320"/>
              <a:ext cx="1616760" cy="98640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5" name="Picture 3"/>
            <p:cNvPicPr/>
            <p:nvPr/>
          </p:nvPicPr>
          <p:blipFill>
            <a:blip r:embed="rId17"/>
            <a:stretch/>
          </p:blipFill>
          <p:spPr>
            <a:xfrm>
              <a:off x="4323600" y="106560"/>
              <a:ext cx="1615680" cy="98424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6" name="Picture 5"/>
            <p:cNvPicPr/>
            <p:nvPr/>
          </p:nvPicPr>
          <p:blipFill>
            <a:blip r:embed="rId18"/>
            <a:stretch/>
          </p:blipFill>
          <p:spPr>
            <a:xfrm>
              <a:off x="5923800" y="117000"/>
              <a:ext cx="1615680" cy="98568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7" name="Picture 6"/>
            <p:cNvPicPr/>
            <p:nvPr/>
          </p:nvPicPr>
          <p:blipFill>
            <a:blip r:embed="rId19"/>
            <a:stretch/>
          </p:blipFill>
          <p:spPr>
            <a:xfrm>
              <a:off x="7524000" y="111960"/>
              <a:ext cx="1615680" cy="98568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8" name="Picture 7"/>
            <p:cNvPicPr/>
            <p:nvPr/>
          </p:nvPicPr>
          <p:blipFill>
            <a:blip r:embed="rId20"/>
            <a:stretch/>
          </p:blipFill>
          <p:spPr>
            <a:xfrm>
              <a:off x="1219320" y="102240"/>
              <a:ext cx="1615680" cy="98568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9" name="Picture 2"/>
          <p:cNvPicPr/>
          <p:nvPr/>
        </p:nvPicPr>
        <p:blipFill>
          <a:blip r:embed="rId21"/>
          <a:stretch/>
        </p:blipFill>
        <p:spPr>
          <a:xfrm>
            <a:off x="7530120" y="1600200"/>
            <a:ext cx="1595880" cy="5122800"/>
          </a:xfrm>
          <a:prstGeom prst="rect">
            <a:avLst/>
          </a:prstGeom>
          <a:ln w="9360">
            <a:noFill/>
          </a:ln>
        </p:spPr>
      </p:pic>
      <p:sp>
        <p:nvSpPr>
          <p:cNvPr id="10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/>
          <p:cNvPicPr/>
          <p:nvPr/>
        </p:nvPicPr>
        <p:blipFill>
          <a:blip r:embed="rId14"/>
          <a:stretch/>
        </p:blipFill>
        <p:spPr>
          <a:xfrm>
            <a:off x="0" y="-35280"/>
            <a:ext cx="9139680" cy="6930000"/>
          </a:xfrm>
          <a:prstGeom prst="rect">
            <a:avLst/>
          </a:prstGeom>
          <a:ln w="9360"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0" y="152280"/>
            <a:ext cx="1443600" cy="118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50" name="Picture 2" descr="https://lh4.googleusercontent.com/proxy/YA9Xoqs7jhpeuwrEjwhdi_EVSCDwUdpr72V-2YHZ2lz2y1FaqityK8c8RlZRTvUDEw3Y2TekyGNi07wcREil5Ez3ii80dA-DE8G6HAQjEmJVz8W32Wy2uaDAWwuZs6uPZtJp2zrUJ_Qps2T1CUmSpuPR8dk2XA=w128-h144-k-no"/>
          <p:cNvPicPr/>
          <p:nvPr/>
        </p:nvPicPr>
        <p:blipFill>
          <a:blip r:embed="rId15"/>
          <a:stretch/>
        </p:blipFill>
        <p:spPr>
          <a:xfrm>
            <a:off x="179640" y="138600"/>
            <a:ext cx="864360" cy="967680"/>
          </a:xfrm>
          <a:prstGeom prst="rect">
            <a:avLst/>
          </a:prstGeom>
          <a:ln>
            <a:noFill/>
          </a:ln>
        </p:spPr>
      </p:pic>
      <p:grpSp>
        <p:nvGrpSpPr>
          <p:cNvPr id="51" name="Group 2"/>
          <p:cNvGrpSpPr/>
          <p:nvPr/>
        </p:nvGrpSpPr>
        <p:grpSpPr>
          <a:xfrm>
            <a:off x="1219320" y="102240"/>
            <a:ext cx="7920360" cy="1000440"/>
            <a:chOff x="1219320" y="102240"/>
            <a:chExt cx="7920360" cy="1000440"/>
          </a:xfrm>
        </p:grpSpPr>
        <p:pic>
          <p:nvPicPr>
            <p:cNvPr id="52" name="Picture 2"/>
            <p:cNvPicPr/>
            <p:nvPr/>
          </p:nvPicPr>
          <p:blipFill>
            <a:blip r:embed="rId16"/>
            <a:stretch/>
          </p:blipFill>
          <p:spPr>
            <a:xfrm>
              <a:off x="2702520" y="103320"/>
              <a:ext cx="1616760" cy="98640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53" name="Picture 3"/>
            <p:cNvPicPr/>
            <p:nvPr/>
          </p:nvPicPr>
          <p:blipFill>
            <a:blip r:embed="rId17"/>
            <a:stretch/>
          </p:blipFill>
          <p:spPr>
            <a:xfrm>
              <a:off x="4323600" y="106560"/>
              <a:ext cx="1615680" cy="98424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54" name="Picture 5"/>
            <p:cNvPicPr/>
            <p:nvPr/>
          </p:nvPicPr>
          <p:blipFill>
            <a:blip r:embed="rId18"/>
            <a:stretch/>
          </p:blipFill>
          <p:spPr>
            <a:xfrm>
              <a:off x="5923800" y="117000"/>
              <a:ext cx="1615680" cy="98568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55" name="Picture 6"/>
            <p:cNvPicPr/>
            <p:nvPr/>
          </p:nvPicPr>
          <p:blipFill>
            <a:blip r:embed="rId19"/>
            <a:stretch/>
          </p:blipFill>
          <p:spPr>
            <a:xfrm>
              <a:off x="7524000" y="111960"/>
              <a:ext cx="1615680" cy="98568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56" name="Picture 7"/>
            <p:cNvPicPr/>
            <p:nvPr/>
          </p:nvPicPr>
          <p:blipFill>
            <a:blip r:embed="rId20"/>
            <a:stretch/>
          </p:blipFill>
          <p:spPr>
            <a:xfrm>
              <a:off x="1219320" y="102240"/>
              <a:ext cx="1615680" cy="98568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57" name="Picture 2"/>
          <p:cNvPicPr/>
          <p:nvPr/>
        </p:nvPicPr>
        <p:blipFill>
          <a:blip r:embed="rId21"/>
          <a:stretch/>
        </p:blipFill>
        <p:spPr>
          <a:xfrm>
            <a:off x="7530120" y="1600200"/>
            <a:ext cx="1595880" cy="5122800"/>
          </a:xfrm>
          <a:prstGeom prst="rect">
            <a:avLst/>
          </a:prstGeom>
          <a:ln w="9360">
            <a:noFill/>
          </a:ln>
        </p:spPr>
      </p:pic>
      <p:sp>
        <p:nvSpPr>
          <p:cNvPr id="5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656000"/>
            <a:ext cx="91396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0000"/>
                </a:solidFill>
                <a:latin typeface="Trebuchet MS"/>
                <a:ea typeface="DejaVu Sans"/>
              </a:rPr>
              <a:t>HCI Project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23640" y="2744280"/>
            <a:ext cx="8453880" cy="159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33CC"/>
                </a:solidFill>
                <a:latin typeface="Trebuchet MS"/>
                <a:ea typeface="Trebuchet MS"/>
              </a:rPr>
              <a:t>Title       :         Fun learning kid </a:t>
            </a:r>
            <a:r>
              <a:rPr lang="en-US" sz="2400" b="0" strike="noStrike" spc="-1">
                <a:solidFill>
                  <a:srgbClr val="0000FF"/>
                </a:solidFill>
                <a:latin typeface="Trebuchet MS"/>
                <a:ea typeface="Trebuchet MS"/>
              </a:rPr>
              <a:t> </a:t>
            </a:r>
            <a:r>
              <a:rPr lang="en-US" sz="2400" b="0" strike="noStrike" spc="-1">
                <a:solidFill>
                  <a:srgbClr val="0033CC"/>
                </a:solidFill>
                <a:latin typeface="Trebuchet MS"/>
                <a:ea typeface="Trebuchet MS"/>
              </a:rPr>
              <a:t>                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33CC"/>
                </a:solidFill>
                <a:latin typeface="Trebuchet MS"/>
                <a:ea typeface="Trebuchet MS"/>
              </a:rPr>
              <a:t>                                   Team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33CC"/>
                </a:solidFill>
                <a:latin typeface="Trebuchet MS"/>
                <a:ea typeface="Trebuchet MS"/>
              </a:rPr>
              <a:t>	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33CC"/>
                </a:solidFill>
                <a:latin typeface="Trebuchet MS"/>
                <a:ea typeface="Trebuchet MS"/>
              </a:rPr>
              <a:t>Madhu K S 	                              :  PES1201802478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33CC"/>
                </a:solidFill>
                <a:latin typeface="Trebuchet MS"/>
                <a:ea typeface="Trebuchet MS"/>
              </a:rPr>
              <a:t>Chandrashekhara V Angadi     :  PES1201802491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33CC"/>
                </a:solidFill>
                <a:latin typeface="Trebuchet MS"/>
                <a:ea typeface="Trebuchet MS"/>
              </a:rPr>
              <a:t>                             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523880" y="1581120"/>
            <a:ext cx="7615800" cy="3204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2666880" y="1143000"/>
            <a:ext cx="6472800" cy="455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2720" indent="-338400" algn="r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Trebuchet MS"/>
                <a:ea typeface="DejaVu Sans"/>
              </a:rPr>
              <a:t>Heuristic Evaluation..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216000" y="1728000"/>
            <a:ext cx="8782560" cy="471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85800" indent="-338760" algn="just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endParaRPr lang="en-IN" sz="1800" b="0" strike="noStrike" spc="-1" dirty="0">
              <a:latin typeface="Arial"/>
            </a:endParaRPr>
          </a:p>
          <a:p>
            <a:pPr marL="685800" indent="-338760" algn="just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FF"/>
                </a:solidFill>
                <a:latin typeface="Trebuchet MS"/>
                <a:ea typeface="DejaVu Sans"/>
              </a:rPr>
              <a:t>Recognition rather than recall : User just has to </a:t>
            </a:r>
            <a:r>
              <a:rPr lang="en-IN" sz="2400" spc="-1" dirty="0" smtClean="0">
                <a:solidFill>
                  <a:srgbClr val="0000FF"/>
                </a:solidFill>
                <a:latin typeface="Trebuchet MS"/>
                <a:ea typeface="DejaVu Sans"/>
              </a:rPr>
              <a:t>recognize the object present in the image</a:t>
            </a:r>
            <a:r>
              <a:rPr lang="en-IN" sz="2400" spc="-1" dirty="0">
                <a:solidFill>
                  <a:srgbClr val="0000FF"/>
                </a:solidFill>
                <a:latin typeface="Trebuchet MS"/>
                <a:ea typeface="DejaVu Sans"/>
              </a:rPr>
              <a:t>.</a:t>
            </a:r>
            <a:endParaRPr lang="en-IN" sz="2400" b="0" strike="noStrike" spc="-1" dirty="0">
              <a:latin typeface="Arial"/>
            </a:endParaRPr>
          </a:p>
          <a:p>
            <a:pPr marL="685800" indent="-338760" algn="just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endParaRPr lang="en-IN" sz="2400" b="0" strike="noStrike" spc="-1" dirty="0">
              <a:latin typeface="Arial"/>
            </a:endParaRPr>
          </a:p>
          <a:p>
            <a:pPr marL="685800" indent="-338760" algn="just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FF"/>
                </a:solidFill>
                <a:latin typeface="Trebuchet MS"/>
                <a:ea typeface="DejaVu Sans"/>
              </a:rPr>
              <a:t>Help and documentation : we can make a document which has some images or story board to tell kids how to paly </a:t>
            </a:r>
            <a:r>
              <a:rPr lang="en-IN" sz="2400" b="0" strike="noStrike" spc="-1" dirty="0" smtClean="0">
                <a:solidFill>
                  <a:srgbClr val="0000FF"/>
                </a:solidFill>
                <a:latin typeface="Trebuchet MS"/>
                <a:ea typeface="DejaVu Sans"/>
              </a:rPr>
              <a:t>game.</a:t>
            </a:r>
            <a:endParaRPr lang="en-IN" sz="2400" b="0" strike="noStrike" spc="-1" dirty="0">
              <a:latin typeface="Arial"/>
            </a:endParaRPr>
          </a:p>
          <a:p>
            <a:pPr marL="347040" algn="just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</a:pPr>
            <a:r>
              <a:rPr lang="en-IN" sz="2400" b="0" strike="noStrike" spc="-1" dirty="0">
                <a:solidFill>
                  <a:srgbClr val="0000FF"/>
                </a:solidFill>
                <a:latin typeface="Trebuchet MS"/>
                <a:ea typeface="DejaVu Sans"/>
              </a:rPr>
              <a:t>  </a:t>
            </a:r>
            <a:endParaRPr lang="en-IN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 dirty="0">
              <a:latin typeface="Arial"/>
            </a:endParaRPr>
          </a:p>
          <a:p>
            <a:pPr marL="342720" indent="12600"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 dirty="0">
              <a:latin typeface="Arial"/>
            </a:endParaRPr>
          </a:p>
          <a:p>
            <a:pPr marL="342720" indent="12600"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 dirty="0">
              <a:latin typeface="Arial"/>
            </a:endParaRPr>
          </a:p>
          <a:p>
            <a:pPr marL="342720" indent="12600"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 dirty="0">
              <a:latin typeface="Arial"/>
            </a:endParaRPr>
          </a:p>
          <a:p>
            <a:pPr marL="342720" indent="12600"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 dirty="0">
              <a:latin typeface="Arial"/>
            </a:endParaRPr>
          </a:p>
          <a:p>
            <a:pPr marL="342720" indent="12600"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 dirty="0">
              <a:latin typeface="Arial"/>
            </a:endParaRPr>
          </a:p>
          <a:p>
            <a:pPr marL="342720" indent="12600"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 dirty="0">
              <a:latin typeface="Arial"/>
            </a:endParaRPr>
          </a:p>
          <a:p>
            <a:pPr marL="342720" indent="12600" algn="just">
              <a:lnSpc>
                <a:spcPct val="100000"/>
              </a:lnSpc>
              <a:spcBef>
                <a:spcPts val="561"/>
              </a:spcBef>
            </a:pP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523880" y="1581120"/>
            <a:ext cx="7615800" cy="3204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2"/>
          <p:cNvSpPr/>
          <p:nvPr/>
        </p:nvSpPr>
        <p:spPr>
          <a:xfrm>
            <a:off x="2666880" y="1143000"/>
            <a:ext cx="6472800" cy="455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2720" indent="-338400" algn="r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Trebuchet MS"/>
                <a:ea typeface="DejaVu Sans"/>
              </a:rPr>
              <a:t>Need Finding..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145440" y="2138040"/>
            <a:ext cx="8782560" cy="471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en-IN" sz="2400" b="0" strike="noStrike" spc="-1">
                <a:solidFill>
                  <a:srgbClr val="0000FF"/>
                </a:solidFill>
                <a:latin typeface="Trebuchet MS"/>
                <a:ea typeface="DejaVu Sans"/>
              </a:rPr>
              <a:t>With the adoption of mobile/computer devices children are using computer technology at increasingly younger ages. Although they have become a potential end-user group for computer applications, the possibilities for early design evaluation methods are still being explored.  Designing  applications for 7 – 8 year old children who are interested in mobile or computer devices for their learning purpose is our main motivation  </a:t>
            </a: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>
              <a:latin typeface="Arial"/>
            </a:endParaRPr>
          </a:p>
          <a:p>
            <a:pPr marL="342720" indent="12600"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>
              <a:latin typeface="Arial"/>
            </a:endParaRPr>
          </a:p>
          <a:p>
            <a:pPr marL="342720" indent="12600"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>
              <a:latin typeface="Arial"/>
            </a:endParaRPr>
          </a:p>
          <a:p>
            <a:pPr marL="342720" indent="12600"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>
              <a:latin typeface="Arial"/>
            </a:endParaRPr>
          </a:p>
          <a:p>
            <a:pPr marL="342720" indent="12600"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>
              <a:latin typeface="Arial"/>
            </a:endParaRPr>
          </a:p>
          <a:p>
            <a:pPr marL="342720" indent="12600"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>
              <a:latin typeface="Arial"/>
            </a:endParaRPr>
          </a:p>
          <a:p>
            <a:pPr marL="342720" indent="12600"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>
              <a:latin typeface="Arial"/>
            </a:endParaRPr>
          </a:p>
          <a:p>
            <a:pPr marL="342720" indent="12600" algn="just">
              <a:lnSpc>
                <a:spcPct val="100000"/>
              </a:lnSpc>
              <a:spcBef>
                <a:spcPts val="561"/>
              </a:spcBef>
            </a:pP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523880" y="1581120"/>
            <a:ext cx="7615800" cy="3204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2666880" y="1143000"/>
            <a:ext cx="6472800" cy="455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2720" indent="-338400" algn="r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Trebuchet MS"/>
                <a:ea typeface="DejaVu Sans"/>
              </a:rPr>
              <a:t>Low fidelity prototype.. 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79280" y="2135160"/>
            <a:ext cx="8782560" cy="471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85800" indent="-338760" algn="just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FF"/>
                </a:solidFill>
                <a:latin typeface="Trebuchet MS"/>
                <a:ea typeface="DejaVu Sans"/>
              </a:rPr>
              <a:t>To demonstrate how we are making a way to children to learn themselves in a fun way we are using STORY BOARDing method </a:t>
            </a: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>
              <a:latin typeface="Arial"/>
            </a:endParaRPr>
          </a:p>
          <a:p>
            <a:pPr marL="342720" indent="12600"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>
              <a:latin typeface="Arial"/>
            </a:endParaRPr>
          </a:p>
          <a:p>
            <a:pPr marL="342720" indent="12600"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>
              <a:latin typeface="Arial"/>
            </a:endParaRPr>
          </a:p>
          <a:p>
            <a:pPr marL="342720" indent="12600"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>
              <a:latin typeface="Arial"/>
            </a:endParaRPr>
          </a:p>
          <a:p>
            <a:pPr marL="342720" indent="12600"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>
              <a:latin typeface="Arial"/>
            </a:endParaRPr>
          </a:p>
          <a:p>
            <a:pPr marL="342720" indent="12600"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>
              <a:latin typeface="Arial"/>
            </a:endParaRPr>
          </a:p>
          <a:p>
            <a:pPr marL="342720" indent="12600"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>
              <a:latin typeface="Arial"/>
            </a:endParaRPr>
          </a:p>
          <a:p>
            <a:pPr marL="342720" indent="12600" algn="just">
              <a:lnSpc>
                <a:spcPct val="100000"/>
              </a:lnSpc>
              <a:spcBef>
                <a:spcPts val="561"/>
              </a:spcBef>
            </a:pP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/>
          <p:cNvPicPr/>
          <p:nvPr/>
        </p:nvPicPr>
        <p:blipFill>
          <a:blip r:embed="rId2"/>
          <a:stretch/>
        </p:blipFill>
        <p:spPr>
          <a:xfrm>
            <a:off x="1800000" y="1307880"/>
            <a:ext cx="5544000" cy="4020120"/>
          </a:xfrm>
          <a:prstGeom prst="rect">
            <a:avLst/>
          </a:prstGeom>
          <a:ln>
            <a:noFill/>
          </a:ln>
        </p:spPr>
      </p:pic>
      <p:sp>
        <p:nvSpPr>
          <p:cNvPr id="105" name="TextShape 1"/>
          <p:cNvSpPr txBox="1"/>
          <p:nvPr/>
        </p:nvSpPr>
        <p:spPr>
          <a:xfrm>
            <a:off x="654120" y="5675760"/>
            <a:ext cx="7704000" cy="373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2000" b="0" strike="noStrike" spc="-1">
                <a:latin typeface="Arial"/>
              </a:rPr>
              <a:t>    </a:t>
            </a:r>
            <a:r>
              <a:rPr lang="en-IN" sz="2000" b="1" strike="noStrike" spc="-1">
                <a:latin typeface="Arial"/>
              </a:rPr>
              <a:t>Initially we will dispaly all the objects with their id to the kid</a:t>
            </a:r>
            <a:r>
              <a:rPr lang="en-IN" sz="2000" b="0" strike="noStrike" spc="-1">
                <a:latin typeface="Arial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2376000" y="1584000"/>
            <a:ext cx="4752000" cy="3600000"/>
          </a:xfrm>
          <a:prstGeom prst="rect">
            <a:avLst/>
          </a:prstGeom>
          <a:ln>
            <a:noFill/>
          </a:ln>
        </p:spPr>
      </p:pic>
      <p:sp>
        <p:nvSpPr>
          <p:cNvPr id="107" name="TextShape 1"/>
          <p:cNvSpPr txBox="1"/>
          <p:nvPr/>
        </p:nvSpPr>
        <p:spPr>
          <a:xfrm>
            <a:off x="576000" y="5472000"/>
            <a:ext cx="835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>
                <a:latin typeface="Arial"/>
              </a:rPr>
              <a:t>By looking at the image of the object kid has to enter its id and correct spelling and he has to click check button for its verification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/>
          <p:cNvPicPr/>
          <p:nvPr/>
        </p:nvPicPr>
        <p:blipFill>
          <a:blip r:embed="rId2"/>
          <a:stretch/>
        </p:blipFill>
        <p:spPr>
          <a:xfrm>
            <a:off x="1944000" y="1512000"/>
            <a:ext cx="5256000" cy="3557880"/>
          </a:xfrm>
          <a:prstGeom prst="rect">
            <a:avLst/>
          </a:prstGeom>
          <a:ln>
            <a:noFill/>
          </a:ln>
        </p:spPr>
      </p:pic>
      <p:sp>
        <p:nvSpPr>
          <p:cNvPr id="109" name="TextShape 1"/>
          <p:cNvSpPr txBox="1"/>
          <p:nvPr/>
        </p:nvSpPr>
        <p:spPr>
          <a:xfrm>
            <a:off x="720000" y="5472000"/>
            <a:ext cx="7920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>
                <a:latin typeface="Arial"/>
              </a:rPr>
              <a:t>   If kid enters correct spelling irrespective of case it will say its correct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/>
          <p:cNvPicPr/>
          <p:nvPr/>
        </p:nvPicPr>
        <p:blipFill>
          <a:blip r:embed="rId2"/>
          <a:stretch/>
        </p:blipFill>
        <p:spPr>
          <a:xfrm>
            <a:off x="2376000" y="1440000"/>
            <a:ext cx="4536000" cy="3610800"/>
          </a:xfrm>
          <a:prstGeom prst="rect">
            <a:avLst/>
          </a:prstGeom>
          <a:ln>
            <a:noFill/>
          </a:ln>
        </p:spPr>
      </p:pic>
      <p:sp>
        <p:nvSpPr>
          <p:cNvPr id="111" name="TextShape 1"/>
          <p:cNvSpPr txBox="1"/>
          <p:nvPr/>
        </p:nvSpPr>
        <p:spPr>
          <a:xfrm>
            <a:off x="1152000" y="5400000"/>
            <a:ext cx="720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IN" sz="1800" b="1" strike="noStrike" spc="-1">
                <a:latin typeface="Arial"/>
              </a:rPr>
              <a:t>If kid enters wrong spelling it will say wrong</a:t>
            </a:r>
            <a:r>
              <a:rPr lang="en-IN" sz="1800" b="0" strike="noStrike" spc="-1">
                <a:latin typeface="Arial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523880" y="1581120"/>
            <a:ext cx="7615800" cy="3204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2"/>
          <p:cNvSpPr/>
          <p:nvPr/>
        </p:nvSpPr>
        <p:spPr>
          <a:xfrm>
            <a:off x="2666880" y="1143000"/>
            <a:ext cx="6472800" cy="455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2720" indent="-338400" algn="r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Trebuchet MS"/>
                <a:ea typeface="DejaVu Sans"/>
              </a:rPr>
              <a:t>Technology used .. 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216000" y="1728000"/>
            <a:ext cx="8782560" cy="471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85800" indent="-338760" algn="just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endParaRPr lang="en-IN" sz="1800" b="0" strike="noStrike" spc="-1" dirty="0">
              <a:latin typeface="Arial"/>
            </a:endParaRPr>
          </a:p>
          <a:p>
            <a:pPr marL="685800" indent="-338760" algn="just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FF"/>
                </a:solidFill>
                <a:latin typeface="Trebuchet MS"/>
                <a:ea typeface="DejaVu Sans"/>
              </a:rPr>
              <a:t>HTML</a:t>
            </a:r>
            <a:endParaRPr lang="en-IN" sz="2400" b="0" strike="noStrike" spc="-1" dirty="0">
              <a:latin typeface="Arial"/>
            </a:endParaRPr>
          </a:p>
          <a:p>
            <a:pPr marL="347040" algn="just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</a:pPr>
            <a:r>
              <a:rPr lang="en-IN" sz="2400" b="0" strike="noStrike" spc="-1" dirty="0">
                <a:solidFill>
                  <a:srgbClr val="0000FF"/>
                </a:solidFill>
                <a:latin typeface="Trebuchet MS"/>
                <a:ea typeface="DejaVu Sans"/>
              </a:rPr>
              <a:t> </a:t>
            </a:r>
            <a:endParaRPr lang="en-IN" sz="2400" b="0" strike="noStrike" spc="-1" dirty="0">
              <a:latin typeface="Arial"/>
            </a:endParaRPr>
          </a:p>
          <a:p>
            <a:pPr marL="685800" indent="-338760" algn="just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FF"/>
                </a:solidFill>
                <a:latin typeface="Trebuchet MS"/>
                <a:ea typeface="DejaVu Sans"/>
              </a:rPr>
              <a:t>CSS</a:t>
            </a:r>
            <a:endParaRPr lang="en-IN" sz="2400" b="0" strike="noStrike" spc="-1" dirty="0">
              <a:latin typeface="Arial"/>
            </a:endParaRPr>
          </a:p>
          <a:p>
            <a:pPr marL="347040" algn="just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</a:pPr>
            <a:endParaRPr lang="en-IN" sz="2400" b="0" strike="noStrike" spc="-1" dirty="0">
              <a:latin typeface="Arial"/>
            </a:endParaRPr>
          </a:p>
          <a:p>
            <a:pPr marL="685800" indent="-338760" algn="just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FF"/>
                </a:solidFill>
                <a:latin typeface="Trebuchet MS"/>
                <a:ea typeface="DejaVu Sans"/>
              </a:rPr>
              <a:t>JAVASCRIPT</a:t>
            </a:r>
            <a:endParaRPr lang="en-IN" sz="2400" b="0" strike="noStrike" spc="-1" dirty="0">
              <a:latin typeface="Arial"/>
            </a:endParaRPr>
          </a:p>
          <a:p>
            <a:pPr marL="685800" indent="-338760" algn="just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endParaRPr lang="en-IN" sz="2400" b="0" strike="noStrike" spc="-1" dirty="0">
              <a:latin typeface="Arial"/>
            </a:endParaRPr>
          </a:p>
          <a:p>
            <a:pPr marL="685800" indent="-338760" algn="just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FF"/>
                </a:solidFill>
                <a:latin typeface="Trebuchet MS"/>
                <a:ea typeface="DejaVu Sans"/>
              </a:rPr>
              <a:t>PHP</a:t>
            </a:r>
            <a:endParaRPr lang="en-IN" sz="2400" b="0" strike="noStrike" spc="-1" dirty="0">
              <a:latin typeface="Arial"/>
            </a:endParaRPr>
          </a:p>
          <a:p>
            <a:pPr marL="347040" algn="just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</a:pPr>
            <a:r>
              <a:rPr lang="en-IN" sz="2400" b="0" strike="noStrike" spc="-1" dirty="0">
                <a:solidFill>
                  <a:srgbClr val="0000FF"/>
                </a:solidFill>
                <a:latin typeface="Trebuchet MS"/>
                <a:ea typeface="DejaVu Sans"/>
              </a:rPr>
              <a:t> </a:t>
            </a:r>
            <a:endParaRPr lang="en-IN" sz="2400" b="0" strike="noStrike" spc="-1" dirty="0">
              <a:latin typeface="Arial"/>
            </a:endParaRPr>
          </a:p>
          <a:p>
            <a:pPr marL="685800" indent="-338760" algn="just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FF"/>
                </a:solidFill>
                <a:latin typeface="Trebuchet MS"/>
                <a:ea typeface="DejaVu Sans"/>
              </a:rPr>
              <a:t>DATABASE </a:t>
            </a:r>
            <a:endParaRPr lang="en-IN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 dirty="0">
              <a:latin typeface="Arial"/>
            </a:endParaRPr>
          </a:p>
          <a:p>
            <a:pPr marL="342720" indent="12600"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 dirty="0">
              <a:latin typeface="Arial"/>
            </a:endParaRPr>
          </a:p>
          <a:p>
            <a:pPr marL="342720" indent="12600"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 dirty="0">
              <a:latin typeface="Arial"/>
            </a:endParaRPr>
          </a:p>
          <a:p>
            <a:pPr marL="342720" indent="12600"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 dirty="0">
              <a:latin typeface="Arial"/>
            </a:endParaRPr>
          </a:p>
          <a:p>
            <a:pPr marL="342720" indent="12600"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 dirty="0">
              <a:latin typeface="Arial"/>
            </a:endParaRPr>
          </a:p>
          <a:p>
            <a:pPr marL="342720" indent="12600"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 dirty="0">
              <a:latin typeface="Arial"/>
            </a:endParaRPr>
          </a:p>
          <a:p>
            <a:pPr marL="342720" indent="12600"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 dirty="0">
              <a:latin typeface="Arial"/>
            </a:endParaRPr>
          </a:p>
          <a:p>
            <a:pPr marL="342720" indent="12600" algn="just">
              <a:lnSpc>
                <a:spcPct val="100000"/>
              </a:lnSpc>
              <a:spcBef>
                <a:spcPts val="561"/>
              </a:spcBef>
            </a:pP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523880" y="1581120"/>
            <a:ext cx="7615800" cy="3204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2666880" y="1143000"/>
            <a:ext cx="6472800" cy="455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2720" indent="-338400" algn="r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FF0000"/>
                </a:solidFill>
                <a:latin typeface="Trebuchet MS"/>
                <a:ea typeface="DejaVu Sans"/>
              </a:rPr>
              <a:t>Heuristic Evaluation..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216000" y="1728000"/>
            <a:ext cx="8782560" cy="471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85800" indent="-338760" algn="just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endParaRPr lang="en-IN" sz="1800" b="0" strike="noStrike" spc="-1" dirty="0">
              <a:latin typeface="Arial"/>
            </a:endParaRPr>
          </a:p>
          <a:p>
            <a:pPr marL="685800" indent="-338760" algn="just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FF"/>
                </a:solidFill>
                <a:latin typeface="Trebuchet MS"/>
                <a:ea typeface="DejaVu Sans"/>
              </a:rPr>
              <a:t>Visibility of system status : </a:t>
            </a:r>
            <a:r>
              <a:rPr lang="en-IN" sz="2400" b="0" strike="noStrike" spc="-1" dirty="0" smtClean="0">
                <a:solidFill>
                  <a:srgbClr val="0000FF"/>
                </a:solidFill>
                <a:latin typeface="Trebuchet MS"/>
                <a:ea typeface="DejaVu Sans"/>
              </a:rPr>
              <a:t>System will show all the images and along with the ID of </a:t>
            </a:r>
            <a:r>
              <a:rPr lang="en-IN" sz="2400" b="0" strike="noStrike" spc="-1" smtClean="0">
                <a:solidFill>
                  <a:srgbClr val="0000FF"/>
                </a:solidFill>
                <a:latin typeface="Trebuchet MS"/>
                <a:ea typeface="DejaVu Sans"/>
              </a:rPr>
              <a:t>the image.</a:t>
            </a:r>
            <a:endParaRPr lang="en-IN" sz="2400" b="0" strike="noStrike" spc="-1" dirty="0">
              <a:latin typeface="Arial"/>
            </a:endParaRPr>
          </a:p>
          <a:p>
            <a:pPr marL="685800" indent="-338760" algn="just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endParaRPr lang="en-IN" sz="2400" b="0" strike="noStrike" spc="-1" dirty="0">
              <a:latin typeface="Arial"/>
            </a:endParaRPr>
          </a:p>
          <a:p>
            <a:pPr marL="685800" indent="-338760" algn="just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FF"/>
                </a:solidFill>
                <a:latin typeface="Trebuchet MS"/>
                <a:ea typeface="DejaVu Sans"/>
              </a:rPr>
              <a:t>User control and freedom : Offers user to </a:t>
            </a:r>
            <a:r>
              <a:rPr lang="en-IN" sz="2400" b="0" strike="noStrike" spc="-1" dirty="0" smtClean="0">
                <a:solidFill>
                  <a:srgbClr val="0000FF"/>
                </a:solidFill>
                <a:latin typeface="Trebuchet MS"/>
                <a:ea typeface="DejaVu Sans"/>
              </a:rPr>
              <a:t>re enter </a:t>
            </a:r>
            <a:r>
              <a:rPr lang="en-IN" sz="2400" b="0" strike="noStrike" spc="-1" dirty="0">
                <a:solidFill>
                  <a:srgbClr val="0000FF"/>
                </a:solidFill>
                <a:latin typeface="Trebuchet MS"/>
                <a:ea typeface="DejaVu Sans"/>
              </a:rPr>
              <a:t>the object name if it was wrong in first time</a:t>
            </a:r>
            <a:endParaRPr lang="en-IN" sz="2400" b="0" strike="noStrike" spc="-1" dirty="0">
              <a:latin typeface="Arial"/>
            </a:endParaRPr>
          </a:p>
          <a:p>
            <a:pPr marL="685800" indent="-338760" algn="just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endParaRPr lang="en-IN" sz="2400" b="0" strike="noStrike" spc="-1" dirty="0">
              <a:latin typeface="Arial"/>
            </a:endParaRPr>
          </a:p>
          <a:p>
            <a:pPr marL="685800" indent="-338760" algn="just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FF"/>
                </a:solidFill>
                <a:latin typeface="Trebuchet MS"/>
                <a:ea typeface="DejaVu Sans"/>
              </a:rPr>
              <a:t>Consistency and standards : </a:t>
            </a:r>
            <a:r>
              <a:rPr lang="en-IN" sz="2400" spc="-1" dirty="0" smtClean="0">
                <a:solidFill>
                  <a:srgbClr val="0000FF"/>
                </a:solidFill>
                <a:latin typeface="Trebuchet MS"/>
                <a:ea typeface="DejaVu Sans"/>
              </a:rPr>
              <a:t>if one ID is representing one image then the same id cannot represent another image.</a:t>
            </a:r>
            <a:endParaRPr lang="en-IN" sz="2400" b="0" strike="noStrike" spc="-1" dirty="0">
              <a:latin typeface="Arial"/>
            </a:endParaRPr>
          </a:p>
          <a:p>
            <a:pPr marL="347040" algn="just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</a:pPr>
            <a:r>
              <a:rPr lang="en-IN" sz="2400" b="0" strike="noStrike" spc="-1" dirty="0">
                <a:solidFill>
                  <a:srgbClr val="0000FF"/>
                </a:solidFill>
                <a:latin typeface="Trebuchet MS"/>
                <a:ea typeface="DejaVu Sans"/>
              </a:rPr>
              <a:t>  </a:t>
            </a:r>
            <a:endParaRPr lang="en-IN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 dirty="0">
              <a:latin typeface="Arial"/>
            </a:endParaRPr>
          </a:p>
          <a:p>
            <a:pPr marL="342720" indent="12600"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 dirty="0">
              <a:latin typeface="Arial"/>
            </a:endParaRPr>
          </a:p>
          <a:p>
            <a:pPr marL="342720" indent="12600"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 dirty="0">
              <a:latin typeface="Arial"/>
            </a:endParaRPr>
          </a:p>
          <a:p>
            <a:pPr marL="342720" indent="12600"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 dirty="0">
              <a:latin typeface="Arial"/>
            </a:endParaRPr>
          </a:p>
          <a:p>
            <a:pPr marL="342720" indent="12600"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 dirty="0">
              <a:latin typeface="Arial"/>
            </a:endParaRPr>
          </a:p>
          <a:p>
            <a:pPr marL="342720" indent="12600"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 dirty="0">
              <a:latin typeface="Arial"/>
            </a:endParaRPr>
          </a:p>
          <a:p>
            <a:pPr marL="342720" indent="12600" algn="just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 dirty="0">
              <a:latin typeface="Arial"/>
            </a:endParaRPr>
          </a:p>
          <a:p>
            <a:pPr marL="342720" indent="12600" algn="just">
              <a:lnSpc>
                <a:spcPct val="100000"/>
              </a:lnSpc>
              <a:spcBef>
                <a:spcPts val="561"/>
              </a:spcBef>
            </a:pP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14131</TotalTime>
  <Words>288</Words>
  <Application>Microsoft Office PowerPoint</Application>
  <PresentationFormat>On-screen Show (4:3)</PresentationFormat>
  <Paragraphs>78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DejaVu Sans</vt:lpstr>
      <vt:lpstr>Symbol</vt:lpstr>
      <vt:lpstr>Trebuchet MS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KTwo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Profile PPT</dc:title>
  <dc:subject/>
  <dc:creator>Anant R Koppar</dc:creator>
  <dc:description/>
  <cp:lastModifiedBy>Acer</cp:lastModifiedBy>
  <cp:revision>980</cp:revision>
  <dcterms:created xsi:type="dcterms:W3CDTF">2009-01-21T07:44:06Z</dcterms:created>
  <dcterms:modified xsi:type="dcterms:W3CDTF">2020-11-22T07:59:47Z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KTwo Technology Solutions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14</vt:i4>
  </property>
  <property fmtid="{D5CDD505-2E9C-101B-9397-08002B2CF9AE}" pid="13" name="_NewReviewCycle">
    <vt:lpwstr/>
  </property>
</Properties>
</file>