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3" d="100"/>
          <a:sy n="63" d="100"/>
        </p:scale>
        <p:origin x="7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mudhalvan.csv]Naan mudhalvan!PivotTable2</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8202537182852143"/>
          <c:y val="0.1480590717299578"/>
          <c:w val="0.7183862642169728"/>
          <c:h val="0.7456191235589222"/>
        </c:manualLayout>
      </c:layout>
      <c:barChart>
        <c:barDir val="col"/>
        <c:grouping val="clustered"/>
        <c:varyColors val="0"/>
        <c:ser>
          <c:idx val="0"/>
          <c:order val="0"/>
          <c:tx>
            <c:strRef>
              <c:f>'Naan mudhalvan'!$B$3:$B$4</c:f>
              <c:strCache>
                <c:ptCount val="1"/>
                <c:pt idx="0">
                  <c:v>HIGH</c:v>
                </c:pt>
              </c:strCache>
            </c:strRef>
          </c:tx>
          <c:spPr>
            <a:solidFill>
              <a:schemeClr val="accent1"/>
            </a:solidFill>
            <a:ln>
              <a:noFill/>
            </a:ln>
            <a:effectLst/>
          </c:spPr>
          <c:invertIfNegative val="0"/>
          <c:cat>
            <c:strRef>
              <c:f>'Naan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mudhalvan'!$B$5:$B$15</c:f>
              <c:numCache>
                <c:formatCode>General</c:formatCode>
                <c:ptCount val="10"/>
                <c:pt idx="0">
                  <c:v>46.0</c:v>
                </c:pt>
                <c:pt idx="1">
                  <c:v>43.0</c:v>
                </c:pt>
                <c:pt idx="2">
                  <c:v>37.0</c:v>
                </c:pt>
                <c:pt idx="3">
                  <c:v>38.0</c:v>
                </c:pt>
                <c:pt idx="4">
                  <c:v>34.0</c:v>
                </c:pt>
                <c:pt idx="5">
                  <c:v>43.0</c:v>
                </c:pt>
                <c:pt idx="6">
                  <c:v>38.0</c:v>
                </c:pt>
                <c:pt idx="7">
                  <c:v>46.0</c:v>
                </c:pt>
                <c:pt idx="8">
                  <c:v>49.0</c:v>
                </c:pt>
                <c:pt idx="9">
                  <c:v>43.0</c:v>
                </c:pt>
              </c:numCache>
            </c:numRef>
          </c:val>
        </c:ser>
        <c:ser>
          <c:idx val="1"/>
          <c:order val="1"/>
          <c:tx>
            <c:strRef>
              <c:f>'Naan mudhalvan'!$C$3:$C$4</c:f>
              <c:strCache>
                <c:ptCount val="1"/>
                <c:pt idx="0">
                  <c:v>LOW</c:v>
                </c:pt>
              </c:strCache>
            </c:strRef>
          </c:tx>
          <c:spPr>
            <a:solidFill>
              <a:schemeClr val="accent2"/>
            </a:solidFill>
            <a:ln>
              <a:noFill/>
            </a:ln>
            <a:effectLst/>
          </c:spPr>
          <c:invertIfNegative val="0"/>
          <c:cat>
            <c:strRef>
              <c:f>'Naan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mudhalvan'!$C$5:$C$15</c:f>
              <c:numCache>
                <c:formatCode>General</c:formatCode>
                <c:ptCount val="10"/>
                <c:pt idx="0">
                  <c:v>82.0</c:v>
                </c:pt>
                <c:pt idx="1">
                  <c:v>88.0</c:v>
                </c:pt>
                <c:pt idx="2">
                  <c:v>77.0</c:v>
                </c:pt>
                <c:pt idx="3">
                  <c:v>73.0</c:v>
                </c:pt>
                <c:pt idx="4">
                  <c:v>81.0</c:v>
                </c:pt>
                <c:pt idx="5">
                  <c:v>83.0</c:v>
                </c:pt>
                <c:pt idx="6">
                  <c:v>78.0</c:v>
                </c:pt>
                <c:pt idx="7">
                  <c:v>79.0</c:v>
                </c:pt>
                <c:pt idx="8">
                  <c:v>70.0</c:v>
                </c:pt>
                <c:pt idx="9">
                  <c:v>75.0</c:v>
                </c:pt>
              </c:numCache>
            </c:numRef>
          </c:val>
        </c:ser>
        <c:ser>
          <c:idx val="2"/>
          <c:order val="2"/>
          <c:tx>
            <c:strRef>
              <c:f>'Naan mudhalvan'!$D$3:$D$4</c:f>
              <c:strCache>
                <c:ptCount val="1"/>
                <c:pt idx="0">
                  <c:v>MED</c:v>
                </c:pt>
              </c:strCache>
            </c:strRef>
          </c:tx>
          <c:spPr>
            <a:solidFill>
              <a:schemeClr val="accent3"/>
            </a:solidFill>
            <a:ln>
              <a:noFill/>
            </a:ln>
            <a:effectLst/>
          </c:spPr>
          <c:invertIfNegative val="0"/>
          <c:cat>
            <c:strRef>
              <c:f>'Naan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mudhalvan'!$D$5:$D$15</c:f>
              <c:numCache>
                <c:formatCode>General</c:formatCode>
                <c:ptCount val="10"/>
                <c:pt idx="0">
                  <c:v>145.0</c:v>
                </c:pt>
                <c:pt idx="1">
                  <c:v>151.0</c:v>
                </c:pt>
                <c:pt idx="2">
                  <c:v>157.0</c:v>
                </c:pt>
                <c:pt idx="3">
                  <c:v>156.0</c:v>
                </c:pt>
                <c:pt idx="4">
                  <c:v>158.0</c:v>
                </c:pt>
                <c:pt idx="5">
                  <c:v>154.0</c:v>
                </c:pt>
                <c:pt idx="6">
                  <c:v>153.0</c:v>
                </c:pt>
                <c:pt idx="7">
                  <c:v>152.0</c:v>
                </c:pt>
                <c:pt idx="8">
                  <c:v>153.0</c:v>
                </c:pt>
                <c:pt idx="9">
                  <c:v>148.0</c:v>
                </c:pt>
              </c:numCache>
            </c:numRef>
          </c:val>
        </c:ser>
        <c:ser>
          <c:idx val="3"/>
          <c:order val="3"/>
          <c:tx>
            <c:strRef>
              <c:f>'Naan mudhalvan'!$E$3:$E$4</c:f>
              <c:strCache>
                <c:ptCount val="1"/>
                <c:pt idx="0">
                  <c:v>VERY HIGH</c:v>
                </c:pt>
              </c:strCache>
            </c:strRef>
          </c:tx>
          <c:spPr>
            <a:solidFill>
              <a:schemeClr val="accent4"/>
            </a:solidFill>
            <a:ln>
              <a:noFill/>
            </a:ln>
            <a:effectLst/>
          </c:spPr>
          <c:invertIfNegative val="0"/>
          <c:cat>
            <c:strRef>
              <c:f>'Naan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mudhalvan'!$E$5:$E$15</c:f>
              <c:numCache>
                <c:formatCode>General</c:formatCode>
                <c:ptCount val="10"/>
                <c:pt idx="0">
                  <c:v>30.0</c:v>
                </c:pt>
                <c:pt idx="1">
                  <c:v>18.0</c:v>
                </c:pt>
                <c:pt idx="2">
                  <c:v>31.0</c:v>
                </c:pt>
                <c:pt idx="3">
                  <c:v>29.0</c:v>
                </c:pt>
                <c:pt idx="4">
                  <c:v>31.0</c:v>
                </c:pt>
                <c:pt idx="5">
                  <c:v>21.0</c:v>
                </c:pt>
                <c:pt idx="6">
                  <c:v>30.0</c:v>
                </c:pt>
                <c:pt idx="7">
                  <c:v>27.0</c:v>
                </c:pt>
                <c:pt idx="8">
                  <c:v>25.0</c:v>
                </c:pt>
                <c:pt idx="9">
                  <c:v>28.0</c:v>
                </c:pt>
              </c:numCache>
            </c:numRef>
          </c:val>
        </c:ser>
        <c:dLbls>
          <c:showLegendKey val="0"/>
          <c:showVal val="0"/>
          <c:showCatName val="0"/>
          <c:showSerName val="0"/>
          <c:showPercent val="0"/>
          <c:showBubbleSize val="0"/>
        </c:dLbls>
        <c:gapWidth val="219"/>
        <c:overlap val="-27"/>
        <c:axId val="1623078943"/>
        <c:axId val="1623079903"/>
      </c:barChart>
      <c:catAx>
        <c:axId val="1623078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3079903"/>
        <c:crosses val="autoZero"/>
        <c:auto val="1"/>
        <c:lblAlgn val="ctr"/>
        <c:lblOffset val="100"/>
        <c:noMultiLvlLbl val="0"/>
      </c:catAx>
      <c:valAx>
        <c:axId val="1623079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30789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609600" y="304800"/>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1981200" y="3048000"/>
            <a:ext cx="8610600" cy="3025140"/>
          </a:xfrm>
          <a:prstGeom prst="rect"/>
          <a:noFill/>
        </p:spPr>
        <p:txBody>
          <a:bodyPr rtlCol="0" wrap="square">
            <a:spAutoFit/>
          </a:bodyPr>
          <a:p>
            <a:r>
              <a:rPr dirty="0" sz="2800" lang="en-US"/>
              <a:t>STUDENT NAME:</a:t>
            </a:r>
            <a:r>
              <a:rPr dirty="0" sz="2800" lang="en-US"/>
              <a:t> </a:t>
            </a:r>
            <a:r>
              <a:rPr dirty="0" sz="2800" lang="en-US"/>
              <a:t>B</a:t>
            </a:r>
            <a:r>
              <a:rPr dirty="0" sz="2800" lang="en-US"/>
              <a:t> </a:t>
            </a:r>
            <a:r>
              <a:rPr dirty="0" sz="2800" lang="en-US"/>
              <a:t>M</a:t>
            </a:r>
            <a:r>
              <a:rPr dirty="0" sz="2800" lang="en-US"/>
              <a:t>a</a:t>
            </a:r>
            <a:r>
              <a:rPr dirty="0" sz="2800" lang="en-US"/>
              <a:t>d</a:t>
            </a:r>
            <a:r>
              <a:rPr dirty="0" sz="2800" lang="en-US"/>
              <a:t>h</a:t>
            </a:r>
            <a:r>
              <a:rPr dirty="0" sz="2800" lang="en-US"/>
              <a:t>u</a:t>
            </a:r>
            <a:r>
              <a:rPr dirty="0" sz="2800" lang="en-US"/>
              <a:t>s</a:t>
            </a:r>
            <a:r>
              <a:rPr dirty="0" sz="2800" lang="en-US"/>
              <a:t>h</a:t>
            </a:r>
            <a:r>
              <a:rPr dirty="0" sz="2800" lang="en-US"/>
              <a:t>ree </a:t>
            </a:r>
            <a:endParaRPr altLang="en-US" lang="zh-CN"/>
          </a:p>
          <a:p>
            <a:r>
              <a:rPr dirty="0" sz="2800" lang="en-US"/>
              <a:t>REGISTER NO:  </a:t>
            </a:r>
            <a:r>
              <a:rPr dirty="0" sz="2800" lang="en-US">
                <a:solidFill>
                  <a:srgbClr val="0070C0"/>
                </a:solidFill>
              </a:rPr>
              <a:t>3122158</a:t>
            </a:r>
            <a:r>
              <a:rPr dirty="0" sz="2800" lang="en-US">
                <a:solidFill>
                  <a:srgbClr val="0070C0"/>
                </a:solidFill>
              </a:rPr>
              <a:t>4</a:t>
            </a:r>
            <a:r>
              <a:rPr dirty="0" sz="2800" lang="en-US">
                <a:solidFill>
                  <a:srgbClr val="0070C0"/>
                </a:solidFill>
              </a:rPr>
              <a:t>2</a:t>
            </a:r>
            <a:endParaRPr altLang="en-US" lang="zh-CN"/>
          </a:p>
          <a:p>
            <a:r>
              <a:rPr dirty="0" sz="2800" lang="en-US"/>
              <a:t>DEPARTMENT:</a:t>
            </a:r>
            <a:r>
              <a:rPr dirty="0" sz="2800" lang="en-US">
                <a:solidFill>
                  <a:srgbClr val="0070C0"/>
                </a:solidFill>
              </a:rPr>
              <a:t> 3</a:t>
            </a:r>
            <a:r>
              <a:rPr baseline="30000" dirty="0" sz="2800" lang="en-US">
                <a:solidFill>
                  <a:srgbClr val="0070C0"/>
                </a:solidFill>
              </a:rPr>
              <a:t>rd</a:t>
            </a:r>
            <a:r>
              <a:rPr dirty="0" sz="2800" lang="en-US">
                <a:solidFill>
                  <a:srgbClr val="0070C0"/>
                </a:solidFill>
              </a:rPr>
              <a:t>  B.com(A&amp;F) </a:t>
            </a:r>
          </a:p>
          <a:p>
            <a:r>
              <a:rPr dirty="0" sz="2800" lang="en-US"/>
              <a:t>COLLEGE: </a:t>
            </a:r>
            <a:r>
              <a:rPr dirty="0" sz="2800" lang="en-US">
                <a:solidFill>
                  <a:srgbClr val="0070C0"/>
                </a:solidFill>
              </a:rPr>
              <a:t> Shri shankarla sundarbai shasun jain college for                             </a:t>
            </a:r>
          </a:p>
          <a:p>
            <a:r>
              <a:rPr dirty="0" sz="2800" lang="en-US">
                <a:solidFill>
                  <a:srgbClr val="0070C0"/>
                </a:solidFill>
              </a:rPr>
              <a:t>                   women </a:t>
            </a:r>
          </a:p>
          <a:p>
            <a:r>
              <a:rPr dirty="0" sz="2800" lang="en-US">
                <a:solidFill>
                  <a:srgbClr val="0070C0"/>
                </a:solidFill>
              </a:rPr>
              <a:t>           </a:t>
            </a:r>
            <a:endParaRPr dirty="0" sz="2800" lang="en-IN">
              <a:solidFill>
                <a:srgbClr val="0070C0"/>
              </a:solidFill>
            </a:endParaRPr>
          </a:p>
        </p:txBody>
      </p:sp>
    </p:spTree>
  </p:cSld>
  <p:clrMapOvr>
    <a:masterClrMapping/>
  </p:clrMapOvr>
  <p:transition>
    <p:strips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6"/>
          <p:cNvSpPr/>
          <p:nvPr/>
        </p:nvSpPr>
        <p:spPr>
          <a:xfrm>
            <a:off x="1219200" y="1371600"/>
            <a:ext cx="7391400" cy="4893647"/>
          </a:xfrm>
          <a:prstGeom prst="rect"/>
        </p:spPr>
        <p:txBody>
          <a:bodyPr wrap="square">
            <a:spAutoFit/>
          </a:bodyPr>
          <a:p>
            <a:pPr algn="just" indent="-342900" marL="342900">
              <a:buAutoNum type="arabicPeriod"/>
            </a:pPr>
            <a:r>
              <a:rPr b="1" dirty="0" sz="2400" lang="en-IN" u="sng">
                <a:solidFill>
                  <a:srgbClr val="FF0000"/>
                </a:solidFill>
                <a:latin typeface="Times New Roman" pitchFamily="18" charset="0"/>
                <a:cs typeface="Times New Roman" pitchFamily="18" charset="0"/>
              </a:rPr>
              <a:t> Data Collection: </a:t>
            </a:r>
          </a:p>
          <a:p>
            <a:pPr algn="just" indent="-342900" marL="342900"/>
            <a:r>
              <a:rPr b="1" dirty="0" sz="2400" i="1" lang="en-IN">
                <a:latin typeface="Times New Roman" pitchFamily="18" charset="0"/>
                <a:cs typeface="Times New Roman" pitchFamily="18" charset="0"/>
              </a:rPr>
              <a:t>                   </a:t>
            </a:r>
            <a:r>
              <a:rPr b="1" dirty="0" sz="2400" i="1" lang="en-IN">
                <a:solidFill>
                  <a:srgbClr val="002060"/>
                </a:solidFill>
                <a:latin typeface="Times New Roman" pitchFamily="18" charset="0"/>
                <a:cs typeface="Times New Roman" pitchFamily="18" charset="0"/>
              </a:rPr>
              <a:t>Data sourced from Edunet dashboard. </a:t>
            </a:r>
          </a:p>
          <a:p>
            <a:pPr algn="just" indent="-342900" marL="342900"/>
            <a:r>
              <a:rPr b="1" dirty="0" sz="2400" i="1" lang="en-IN">
                <a:latin typeface="Times New Roman" pitchFamily="18" charset="0"/>
                <a:cs typeface="Times New Roman" pitchFamily="18" charset="0"/>
              </a:rPr>
              <a:t> </a:t>
            </a:r>
            <a:r>
              <a:rPr b="1" dirty="0" sz="2400" i="1" lang="en-IN">
                <a:solidFill>
                  <a:srgbClr val="FF0000"/>
                </a:solidFill>
                <a:latin typeface="Times New Roman" pitchFamily="18" charset="0"/>
                <a:cs typeface="Times New Roman" pitchFamily="18" charset="0"/>
              </a:rPr>
              <a:t>2.  </a:t>
            </a:r>
            <a:r>
              <a:rPr b="1" dirty="0" sz="2400" lang="en-IN" u="sng">
                <a:solidFill>
                  <a:srgbClr val="FF0000"/>
                </a:solidFill>
                <a:latin typeface="Times New Roman" pitchFamily="18" charset="0"/>
                <a:cs typeface="Times New Roman" pitchFamily="18" charset="0"/>
              </a:rPr>
              <a:t>Feature Collection</a:t>
            </a:r>
            <a:r>
              <a:rPr b="1" dirty="0" sz="2400" i="1" lang="en-IN">
                <a:solidFill>
                  <a:srgbClr val="FF0000"/>
                </a:solidFill>
                <a:latin typeface="Times New Roman" pitchFamily="18" charset="0"/>
                <a:cs typeface="Times New Roman" pitchFamily="18" charset="0"/>
              </a:rPr>
              <a:t>:</a:t>
            </a:r>
          </a:p>
          <a:p>
            <a:pPr algn="just" indent="-342900" marL="342900"/>
            <a:r>
              <a:rPr b="1" dirty="0" sz="2400" i="1" lang="en-IN">
                <a:latin typeface="Times New Roman" pitchFamily="18" charset="0"/>
                <a:cs typeface="Times New Roman" pitchFamily="18" charset="0"/>
              </a:rPr>
              <a:t>                   </a:t>
            </a:r>
            <a:r>
              <a:rPr b="1" dirty="0" sz="2400" i="1" lang="en-IN">
                <a:solidFill>
                  <a:srgbClr val="002060"/>
                </a:solidFill>
                <a:latin typeface="Times New Roman" pitchFamily="18" charset="0"/>
                <a:cs typeface="Times New Roman" pitchFamily="18" charset="0"/>
              </a:rPr>
              <a:t>The listed 10 features selected for analysis.  </a:t>
            </a:r>
          </a:p>
          <a:p>
            <a:pPr algn="just" indent="-342900" marL="342900"/>
            <a:r>
              <a:rPr b="1" dirty="0" sz="2400" i="1" lang="en-IN">
                <a:solidFill>
                  <a:srgbClr val="FF0000"/>
                </a:solidFill>
                <a:latin typeface="Times New Roman" pitchFamily="18" charset="0"/>
                <a:cs typeface="Times New Roman" pitchFamily="18" charset="0"/>
              </a:rPr>
              <a:t>3.  </a:t>
            </a:r>
            <a:r>
              <a:rPr b="1" dirty="0" sz="2400" lang="en-IN" u="sng">
                <a:solidFill>
                  <a:srgbClr val="FF0000"/>
                </a:solidFill>
                <a:latin typeface="Times New Roman" pitchFamily="18" charset="0"/>
                <a:cs typeface="Times New Roman" pitchFamily="18" charset="0"/>
              </a:rPr>
              <a:t>Data Cleaning:</a:t>
            </a:r>
          </a:p>
          <a:p>
            <a:pPr algn="just" indent="-342900" marL="342900"/>
            <a:r>
              <a:rPr b="1" dirty="0" sz="2400" i="1" lang="en-IN">
                <a:latin typeface="Times New Roman" pitchFamily="18" charset="0"/>
                <a:cs typeface="Times New Roman" pitchFamily="18" charset="0"/>
              </a:rPr>
              <a:t>                   </a:t>
            </a:r>
            <a:r>
              <a:rPr b="1" dirty="0" sz="2400" i="1" lang="en-IN">
                <a:solidFill>
                  <a:srgbClr val="002060"/>
                </a:solidFill>
                <a:latin typeface="Times New Roman" pitchFamily="18" charset="0"/>
                <a:cs typeface="Times New Roman" pitchFamily="18" charset="0"/>
              </a:rPr>
              <a:t>Handling missing values.  </a:t>
            </a:r>
          </a:p>
          <a:p>
            <a:pPr algn="just" indent="-342900" marL="342900"/>
            <a:r>
              <a:rPr b="1" dirty="0" sz="2400" i="1" lang="en-IN">
                <a:solidFill>
                  <a:srgbClr val="FF0000"/>
                </a:solidFill>
                <a:latin typeface="Times New Roman" pitchFamily="18" charset="0"/>
                <a:cs typeface="Times New Roman" pitchFamily="18" charset="0"/>
              </a:rPr>
              <a:t>4.  </a:t>
            </a:r>
            <a:r>
              <a:rPr b="1" dirty="0" sz="2400" lang="en-IN" u="sng">
                <a:solidFill>
                  <a:srgbClr val="FF0000"/>
                </a:solidFill>
                <a:latin typeface="Times New Roman" pitchFamily="18" charset="0"/>
                <a:cs typeface="Times New Roman" pitchFamily="18" charset="0"/>
              </a:rPr>
              <a:t>Calculation of Performance Level</a:t>
            </a:r>
            <a:r>
              <a:rPr b="1" dirty="0" sz="2400" i="1" lang="en-IN">
                <a:solidFill>
                  <a:srgbClr val="FF0000"/>
                </a:solidFill>
                <a:latin typeface="Times New Roman" pitchFamily="18" charset="0"/>
                <a:cs typeface="Times New Roman" pitchFamily="18" charset="0"/>
              </a:rPr>
              <a:t>:</a:t>
            </a:r>
          </a:p>
          <a:p>
            <a:pPr algn="just" indent="-342900" marL="342900"/>
            <a:r>
              <a:rPr b="1" dirty="0" sz="2400" i="1" lang="en-IN">
                <a:solidFill>
                  <a:srgbClr val="002060"/>
                </a:solidFill>
                <a:latin typeface="Times New Roman" pitchFamily="18" charset="0"/>
                <a:cs typeface="Times New Roman" pitchFamily="18" charset="0"/>
              </a:rPr>
              <a:t>                  Using employee rating to determine performance. </a:t>
            </a:r>
          </a:p>
          <a:p>
            <a:pPr algn="just" indent="-342900" marL="342900"/>
            <a:r>
              <a:rPr b="1" dirty="0" sz="2400" i="1" lang="en-IN">
                <a:solidFill>
                  <a:srgbClr val="002060"/>
                </a:solidFill>
                <a:latin typeface="Times New Roman" pitchFamily="18" charset="0"/>
                <a:cs typeface="Times New Roman" pitchFamily="18" charset="0"/>
              </a:rPr>
              <a:t> </a:t>
            </a:r>
            <a:r>
              <a:rPr b="1" dirty="0" sz="2400" i="1" lang="en-IN">
                <a:solidFill>
                  <a:srgbClr val="FF0000"/>
                </a:solidFill>
                <a:latin typeface="Times New Roman" pitchFamily="18" charset="0"/>
                <a:cs typeface="Times New Roman" pitchFamily="18" charset="0"/>
              </a:rPr>
              <a:t>5.  </a:t>
            </a:r>
            <a:r>
              <a:rPr b="1" dirty="0" sz="2400" lang="en-IN" u="sng">
                <a:solidFill>
                  <a:srgbClr val="FF0000"/>
                </a:solidFill>
                <a:latin typeface="Times New Roman" pitchFamily="18" charset="0"/>
                <a:cs typeface="Times New Roman" pitchFamily="18" charset="0"/>
              </a:rPr>
              <a:t>Summary of Pivot Level: </a:t>
            </a:r>
          </a:p>
          <a:p>
            <a:pPr algn="just" indent="-342900" marL="342900"/>
            <a:r>
              <a:rPr b="1" dirty="0" sz="2400" i="1" lang="en-IN">
                <a:solidFill>
                  <a:srgbClr val="002060"/>
                </a:solidFill>
                <a:latin typeface="Times New Roman" pitchFamily="18" charset="0"/>
                <a:cs typeface="Times New Roman" pitchFamily="18" charset="0"/>
              </a:rPr>
              <a:t>                  Organizing data using pivot tables. </a:t>
            </a:r>
          </a:p>
          <a:p>
            <a:pPr algn="just" indent="-342900" marL="342900"/>
            <a:r>
              <a:rPr b="1" dirty="0" sz="2400" i="1" lang="en-IN">
                <a:solidFill>
                  <a:srgbClr val="002060"/>
                </a:solidFill>
                <a:latin typeface="Times New Roman" pitchFamily="18" charset="0"/>
                <a:cs typeface="Times New Roman" pitchFamily="18" charset="0"/>
              </a:rPr>
              <a:t> </a:t>
            </a:r>
            <a:r>
              <a:rPr b="1" dirty="0" sz="2400" i="1" lang="en-IN">
                <a:solidFill>
                  <a:srgbClr val="FF0000"/>
                </a:solidFill>
                <a:latin typeface="Times New Roman" pitchFamily="18" charset="0"/>
                <a:cs typeface="Times New Roman" pitchFamily="18" charset="0"/>
              </a:rPr>
              <a:t>6.  </a:t>
            </a:r>
            <a:r>
              <a:rPr b="1" dirty="0" sz="2400" lang="en-IN" u="sng">
                <a:solidFill>
                  <a:srgbClr val="FF0000"/>
                </a:solidFill>
                <a:latin typeface="Times New Roman" pitchFamily="18" charset="0"/>
                <a:cs typeface="Times New Roman" pitchFamily="18" charset="0"/>
              </a:rPr>
              <a:t>Visualization: </a:t>
            </a:r>
          </a:p>
          <a:p>
            <a:pPr algn="just" indent="-342900" marL="342900"/>
            <a:r>
              <a:rPr b="1" dirty="0" sz="2400" i="1" lang="en-IN">
                <a:solidFill>
                  <a:srgbClr val="002060"/>
                </a:solidFill>
                <a:latin typeface="Times New Roman" pitchFamily="18" charset="0"/>
                <a:cs typeface="Times New Roman" pitchFamily="18" charset="0"/>
              </a:rPr>
              <a:t>                 Graphical representation using pivot tables</a:t>
            </a:r>
            <a:r>
              <a:rPr b="1" dirty="0" sz="2400" i="1" lang="en-IN">
                <a:latin typeface="Times New Roman" pitchFamily="18" charset="0"/>
                <a:cs typeface="Times New Roman" pitchFamily="18" charset="0"/>
              </a:rPr>
              <a:t>.</a:t>
            </a:r>
          </a:p>
        </p:txBody>
      </p:sp>
    </p:spTree>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87067"/>
            <a:ext cx="971550" cy="432707"/>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712798"/>
            <a:ext cx="667941" cy="30650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905670"/>
            <a:ext cx="384572" cy="171280"/>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4" y="6476999"/>
            <a:ext cx="161925" cy="168275"/>
          </a:xfrm>
          <a:prstGeom prst="rect"/>
        </p:spPr>
      </p:pic>
      <p:sp>
        <p:nvSpPr>
          <p:cNvPr id="1048688" name="object 7"/>
          <p:cNvSpPr txBox="1">
            <a:spLocks noGrp="1"/>
          </p:cNvSpPr>
          <p:nvPr>
            <p:ph type="title"/>
          </p:nvPr>
        </p:nvSpPr>
        <p:spPr>
          <a:xfrm>
            <a:off x="755331" y="426060"/>
            <a:ext cx="5178901"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7" y="6483609"/>
            <a:ext cx="485775" cy="181497"/>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90" name="Rectangle 7"/>
          <p:cNvSpPr/>
          <p:nvPr/>
        </p:nvSpPr>
        <p:spPr>
          <a:xfrm>
            <a:off x="762000" y="1676400"/>
            <a:ext cx="7848600" cy="923330"/>
          </a:xfrm>
          <a:prstGeom prst="rect"/>
        </p:spPr>
        <p:txBody>
          <a:bodyPr wrap="square">
            <a:spAutoFit/>
          </a:bodyPr>
          <a:p>
            <a:r>
              <a:rPr dirty="0" lang="en-IN"/>
              <a:t>=IF(AND(Z8&gt;=5),"VERY HIGH",IF(AND(Z8&gt;=4),"HIGH",IF(AND(Z8&gt;=3),"MED","LOW")))</a:t>
            </a:r>
          </a:p>
          <a:p>
            <a:endParaRPr dirty="0" lang="en-IN"/>
          </a:p>
        </p:txBody>
      </p:sp>
      <p:graphicFrame>
        <p:nvGraphicFramePr>
          <p:cNvPr id="4194304" name="Employee Performance Analysis"/>
          <p:cNvGraphicFramePr>
            <a:graphicFrameLocks/>
          </p:cNvGraphicFramePr>
          <p:nvPr/>
        </p:nvGraphicFramePr>
        <p:xfrm>
          <a:off x="2133600" y="2894540"/>
          <a:ext cx="5230416" cy="30099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Rectangle 2"/>
          <p:cNvSpPr/>
          <p:nvPr/>
        </p:nvSpPr>
        <p:spPr>
          <a:xfrm>
            <a:off x="1295400" y="1295400"/>
            <a:ext cx="7162800" cy="4524315"/>
          </a:xfrm>
          <a:prstGeom prst="rect"/>
        </p:spPr>
        <p:txBody>
          <a:bodyPr wrap="square">
            <a:spAutoFit/>
          </a:bodyPr>
          <a:p>
            <a:pPr algn="just">
              <a:lnSpc>
                <a:spcPct val="150000"/>
              </a:lnSpc>
            </a:pPr>
            <a:r>
              <a:rPr b="1" dirty="0" sz="2400" i="1" lang="en-IN">
                <a:solidFill>
                  <a:srgbClr val="002060"/>
                </a:solidFill>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algn="just" indent="-342900" marL="342900">
              <a:lnSpc>
                <a:spcPct val="150000"/>
              </a:lnSpc>
              <a:buAutoNum type="arabicPeriod"/>
            </a:pPr>
            <a:r>
              <a:rPr b="1" dirty="0" sz="2400" i="1" lang="en-IN">
                <a:solidFill>
                  <a:srgbClr val="002060"/>
                </a:solidFill>
                <a:latin typeface="Times New Roman" pitchFamily="18" charset="0"/>
                <a:cs typeface="Times New Roman" pitchFamily="18" charset="0"/>
              </a:rPr>
              <a:t>Identify Performance Trends </a:t>
            </a:r>
          </a:p>
          <a:p>
            <a:pPr algn="just" indent="-342900" marL="342900">
              <a:lnSpc>
                <a:spcPct val="150000"/>
              </a:lnSpc>
            </a:pPr>
            <a:r>
              <a:rPr b="1" dirty="0" sz="2400" i="1" lang="en-IN">
                <a:solidFill>
                  <a:srgbClr val="002060"/>
                </a:solidFill>
                <a:latin typeface="Times New Roman" pitchFamily="18" charset="0"/>
                <a:cs typeface="Times New Roman" pitchFamily="18" charset="0"/>
              </a:rPr>
              <a:t> 2. Highlight Key Metrics</a:t>
            </a:r>
          </a:p>
          <a:p>
            <a:pPr algn="just" indent="-342900" marL="342900">
              <a:lnSpc>
                <a:spcPct val="150000"/>
              </a:lnSpc>
            </a:pPr>
            <a:r>
              <a:rPr b="1" dirty="0" sz="2400" i="1" lang="en-IN">
                <a:solidFill>
                  <a:srgbClr val="002060"/>
                </a:solidFill>
                <a:latin typeface="Times New Roman" pitchFamily="18" charset="0"/>
                <a:cs typeface="Times New Roman" pitchFamily="18" charset="0"/>
              </a:rPr>
              <a:t>3. Utilize Advanced Excel Tools</a:t>
            </a:r>
          </a:p>
        </p:txBody>
      </p:sp>
    </p:spTree>
  </p:cSld>
  <p:clrMapOvr>
    <a:masterClrMapping/>
  </p:clrMapOvr>
  <p:transition>
    <p:strips dir="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22860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effectLst>
            <a:innerShdw blurRad="63500" dir="13500000" dist="50800">
              <a:prstClr val="black">
                <a:alpha val="50000"/>
              </a:prstClr>
            </a:innerShdw>
          </a:effectLst>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70669"/>
          </a:xfrm>
          <a:prstGeom prst="rect"/>
        </p:spPr>
        <p:txBody>
          <a:bodyPr bIns="0" lIns="0" rIns="0" rtlCol="0" tIns="16510" vert="horz" wrap="square">
            <a:spAutoFit/>
          </a:bodyPr>
          <a:p>
            <a:pPr marL="12700">
              <a:lnSpc>
                <a:spcPct val="100000"/>
              </a:lnSpc>
              <a:spcBef>
                <a:spcPts val="130"/>
              </a:spcBef>
            </a:pPr>
            <a:r>
              <a:rPr dirty="0" sz="3600" spc="5">
                <a:latin typeface="Times New Roman" pitchFamily="18" charset="0"/>
                <a:cs typeface="Times New Roman" pitchFamily="18" charset="0"/>
              </a:rPr>
              <a:t>PROJECT</a:t>
            </a:r>
            <a:r>
              <a:rPr dirty="0" sz="3600" spc="-85">
                <a:latin typeface="Times New Roman" pitchFamily="18" charset="0"/>
                <a:cs typeface="Times New Roman" pitchFamily="18" charset="0"/>
              </a:rPr>
              <a:t> </a:t>
            </a:r>
            <a:r>
              <a:rPr dirty="0" sz="3600" spc="25">
                <a:latin typeface="Times New Roman" pitchFamily="18" charset="0"/>
                <a:cs typeface="Times New Roman" pitchFamily="18" charset="0"/>
              </a:rPr>
              <a:t>TITLE</a:t>
            </a:r>
            <a:endParaRPr dirty="0" sz="3600">
              <a:latin typeface="Times New Roman" pitchFamily="18" charset="0"/>
              <a:cs typeface="Times New Roman" pitchFamily="18" charset="0"/>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scene3d>
            <a:camera prst="orthographicFront"/>
            <a:lightRig dir="t" rig="threePt"/>
          </a:scene3d>
          <a:sp3d>
            <a:bevelT prst="relaxedInset"/>
          </a:sp3d>
        </p:spPr>
        <p:style>
          <a:lnRef idx="2">
            <a:schemeClr val="accent2"/>
          </a:lnRef>
          <a:fillRef idx="1">
            <a:schemeClr val="lt1"/>
          </a:fillRef>
          <a:effectRef idx="0">
            <a:schemeClr val="accent2"/>
          </a:effectRef>
          <a:fontRef idx="minor">
            <a:schemeClr val="dk1"/>
          </a:fontRef>
        </p:style>
        <p:txBody>
          <a:bodyPr rtlCol="0" wrap="square">
            <a:spAutoFit/>
          </a:bodyPr>
          <a:p>
            <a:r>
              <a:rPr b="1" dirty="0" sz="4400" i="1" lang="en-US">
                <a:solidFill>
                  <a:srgbClr val="7030A0"/>
                </a:solidFill>
                <a:latin typeface="Times New Roman" pitchFamily="18" charset="0"/>
                <a:cs typeface="Times New Roman" pitchFamily="18" charset="0"/>
              </a:rPr>
              <a:t>Employee Performance Analysis using Excel</a:t>
            </a:r>
            <a:endParaRPr dirty="0" sz="2800" i="1" lang="en-IN">
              <a:solidFill>
                <a:srgbClr val="7030A0"/>
              </a:solidFill>
              <a:latin typeface="Times New Roman" pitchFamily="18" charset="0"/>
              <a:cs typeface="Times New Roman" pitchFamily="18" charset="0"/>
            </a:endParaRPr>
          </a:p>
        </p:txBody>
      </p:sp>
    </p:spTree>
  </p:cSld>
  <p:clrMapOvr>
    <a:masterClrMapping/>
  </p:clrMapOvr>
  <p:transition>
    <p:strips dir="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0" y="0"/>
            <a:ext cx="12862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239000" y="0"/>
            <a:ext cx="5638800"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9018"/>
          </a:xfrm>
          <a:prstGeom prst="rect"/>
        </p:spPr>
        <p:txBody>
          <a:bodyPr bIns="0" lIns="0" rIns="0" rtlCol="0" tIns="13335" vert="horz" wrap="square">
            <a:spAutoFit/>
          </a:bodyPr>
          <a:p>
            <a:pPr marL="12700">
              <a:lnSpc>
                <a:spcPct val="100000"/>
              </a:lnSpc>
              <a:spcBef>
                <a:spcPts val="105"/>
              </a:spcBef>
            </a:pPr>
            <a:r>
              <a:rPr dirty="0" sz="4000" spc="25">
                <a:latin typeface="Times New Roman" pitchFamily="18" charset="0"/>
                <a:cs typeface="Times New Roman" pitchFamily="18" charset="0"/>
              </a:rPr>
              <a:t>A</a:t>
            </a:r>
            <a:r>
              <a:rPr dirty="0" sz="4000" spc="-5">
                <a:latin typeface="Times New Roman" pitchFamily="18" charset="0"/>
                <a:cs typeface="Times New Roman" pitchFamily="18" charset="0"/>
              </a:rPr>
              <a:t>G</a:t>
            </a:r>
            <a:r>
              <a:rPr dirty="0" sz="4000" spc="-35">
                <a:latin typeface="Times New Roman" pitchFamily="18" charset="0"/>
                <a:cs typeface="Times New Roman" pitchFamily="18" charset="0"/>
              </a:rPr>
              <a:t>E</a:t>
            </a:r>
            <a:r>
              <a:rPr dirty="0" sz="4000" spc="15">
                <a:latin typeface="Times New Roman" pitchFamily="18" charset="0"/>
                <a:cs typeface="Times New Roman" pitchFamily="18" charset="0"/>
              </a:rPr>
              <a:t>N</a:t>
            </a:r>
            <a:r>
              <a:rPr dirty="0" sz="4000">
                <a:latin typeface="Times New Roman" pitchFamily="18" charset="0"/>
                <a:cs typeface="Times New Roman"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362200" y="816203"/>
            <a:ext cx="5029200" cy="5958840"/>
          </a:xfrm>
          <a:prstGeom prst="rect"/>
          <a:noFill/>
        </p:spPr>
        <p:txBody>
          <a:bodyPr anchor="ctr" rtlCol="0" wrap="square">
            <a:spAutoFit/>
          </a:bodyPr>
          <a:p>
            <a:pPr algn="l"/>
            <a:endParaRPr b="0" dirty="0" sz="2800" i="0" lang="en-US">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b="1" dirty="0" sz="2800" i="1" lang="en-US">
                <a:solidFill>
                  <a:srgbClr val="002060"/>
                </a:solidFill>
                <a:effectLst/>
                <a:latin typeface="Times New Roman" panose="02020603050405020304" pitchFamily="18" charset="0"/>
                <a:cs typeface="Times New Roman" panose="02020603050405020304" pitchFamily="18" charset="0"/>
              </a:rPr>
              <a:t> Problem Statement</a:t>
            </a:r>
          </a:p>
          <a:p>
            <a:pPr algn="just">
              <a:lnSpc>
                <a:spcPct val="150000"/>
              </a:lnSpc>
              <a:buFont typeface="+mj-lt"/>
              <a:buAutoNum type="arabicPeriod"/>
            </a:pPr>
            <a:r>
              <a:rPr b="1" dirty="0" sz="2800" i="1" lang="en-US">
                <a:solidFill>
                  <a:srgbClr val="002060"/>
                </a:solidFill>
                <a:effectLst/>
                <a:latin typeface="Times New Roman" panose="02020603050405020304" pitchFamily="18" charset="0"/>
                <a:cs typeface="Times New Roman" panose="02020603050405020304" pitchFamily="18" charset="0"/>
              </a:rPr>
              <a:t> Project Overview</a:t>
            </a:r>
          </a:p>
          <a:p>
            <a:pPr algn="just">
              <a:lnSpc>
                <a:spcPct val="150000"/>
              </a:lnSpc>
              <a:buFont typeface="+mj-lt"/>
              <a:buAutoNum type="arabicPeriod"/>
            </a:pPr>
            <a:r>
              <a:rPr b="1" dirty="0" sz="2800" i="1" lang="en-US">
                <a:solidFill>
                  <a:srgbClr val="002060"/>
                </a:solidFill>
                <a:effectLst/>
                <a:latin typeface="Times New Roman" panose="02020603050405020304" pitchFamily="18" charset="0"/>
                <a:cs typeface="Times New Roman" panose="02020603050405020304" pitchFamily="18" charset="0"/>
              </a:rPr>
              <a:t> End Users</a:t>
            </a:r>
          </a:p>
          <a:p>
            <a:pPr algn="just">
              <a:lnSpc>
                <a:spcPct val="150000"/>
              </a:lnSpc>
              <a:buFont typeface="+mj-lt"/>
              <a:buAutoNum type="arabicPeriod"/>
            </a:pPr>
            <a:r>
              <a:rPr b="1" dirty="0" sz="2800" i="1" lang="en-US">
                <a:solidFill>
                  <a:srgbClr val="002060"/>
                </a:solidFill>
                <a:effectLst/>
                <a:latin typeface="Times New Roman" panose="02020603050405020304" pitchFamily="18" charset="0"/>
                <a:cs typeface="Times New Roman" panose="02020603050405020304" pitchFamily="18" charset="0"/>
              </a:rPr>
              <a:t> Our Solution And Proposition</a:t>
            </a:r>
          </a:p>
          <a:p>
            <a:pPr algn="just">
              <a:lnSpc>
                <a:spcPct val="150000"/>
              </a:lnSpc>
              <a:buFont typeface="+mj-lt"/>
              <a:buAutoNum type="arabicPeriod"/>
            </a:pPr>
            <a:r>
              <a:rPr b="1" dirty="0" sz="2800" i="1" lang="en-US">
                <a:solidFill>
                  <a:srgbClr val="002060"/>
                </a:solidFill>
                <a:latin typeface="Times New Roman" panose="02020603050405020304" pitchFamily="18" charset="0"/>
                <a:cs typeface="Times New Roman" panose="02020603050405020304" pitchFamily="18" charset="0"/>
              </a:rPr>
              <a:t> Dataset Description</a:t>
            </a:r>
            <a:endParaRPr b="1" dirty="0" sz="2800" i="1" lang="en-US">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b="1" dirty="0" sz="2800" i="1" lang="en-US">
                <a:solidFill>
                  <a:srgbClr val="002060"/>
                </a:solidFill>
                <a:effectLst/>
                <a:latin typeface="Times New Roman" panose="02020603050405020304" pitchFamily="18" charset="0"/>
                <a:cs typeface="Times New Roman" panose="02020603050405020304" pitchFamily="18" charset="0"/>
              </a:rPr>
              <a:t> Modelling Approach</a:t>
            </a:r>
          </a:p>
          <a:p>
            <a:pPr algn="just">
              <a:lnSpc>
                <a:spcPct val="150000"/>
              </a:lnSpc>
              <a:buFont typeface="+mj-lt"/>
              <a:buAutoNum type="arabicPeriod"/>
            </a:pPr>
            <a:r>
              <a:rPr b="1" dirty="0" sz="2800" i="1" lang="en-US">
                <a:solidFill>
                  <a:srgbClr val="002060"/>
                </a:solidFill>
                <a:effectLst/>
                <a:latin typeface="Times New Roman" panose="02020603050405020304" pitchFamily="18" charset="0"/>
                <a:cs typeface="Times New Roman" panose="02020603050405020304" pitchFamily="18" charset="0"/>
              </a:rPr>
              <a:t> Results And </a:t>
            </a:r>
            <a:r>
              <a:rPr b="1" dirty="0" sz="2800" i="1" lang="en-US">
                <a:solidFill>
                  <a:srgbClr val="002060"/>
                </a:solidFill>
                <a:latin typeface="Times New Roman" panose="02020603050405020304" pitchFamily="18" charset="0"/>
                <a:cs typeface="Times New Roman" panose="02020603050405020304" pitchFamily="18" charset="0"/>
              </a:rPr>
              <a:t>Discussion</a:t>
            </a:r>
            <a:endParaRPr b="1" dirty="0" sz="2800" i="1" lang="en-US">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b="1" dirty="0" sz="2800" i="1" lang="en-US">
                <a:solidFill>
                  <a:srgbClr val="002060"/>
                </a:solidFill>
                <a:effectLst/>
                <a:latin typeface="Times New Roman" panose="02020603050405020304" pitchFamily="18" charset="0"/>
                <a:cs typeface="Times New Roman" panose="02020603050405020304" pitchFamily="18" charset="0"/>
              </a:rPr>
              <a:t> Conclusion</a:t>
            </a:r>
          </a:p>
          <a:p>
            <a:pPr algn="just"/>
            <a:endParaRPr b="1" dirty="0" sz="2800" i="1" lang="en-IN">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685800" y="2110889"/>
            <a:ext cx="7620000" cy="3863340"/>
          </a:xfrm>
          <a:prstGeom prst="rect"/>
        </p:spPr>
        <p:txBody>
          <a:bodyPr anchor="ctr" wrap="square">
            <a:spAutoFit/>
          </a:bodyPr>
          <a:p>
            <a:pPr algn="just"/>
            <a:r>
              <a:rPr b="1" dirty="0" sz="2800" i="1" lang="en-IN">
                <a:solidFill>
                  <a:srgbClr val="002060"/>
                </a:solidFill>
                <a:latin typeface="Times New Roman" pitchFamily="18" charset="0"/>
                <a:cs typeface="Times New Roman"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p>
        </p:txBody>
      </p:sp>
    </p:spTree>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Rectangle 11"/>
          <p:cNvSpPr/>
          <p:nvPr/>
        </p:nvSpPr>
        <p:spPr>
          <a:xfrm>
            <a:off x="1371600" y="1905000"/>
            <a:ext cx="6781800" cy="3139441"/>
          </a:xfrm>
          <a:prstGeom prst="rect"/>
        </p:spPr>
        <p:txBody>
          <a:bodyPr wrap="square">
            <a:spAutoFit/>
          </a:bodyPr>
          <a:p>
            <a:pPr algn="just"/>
            <a:r>
              <a:rPr b="1" dirty="0" sz="2000" i="1" lang="en-IN">
                <a:solidFill>
                  <a:srgbClr val="002060"/>
                </a:solidFill>
                <a:latin typeface="Times New Roman" pitchFamily="18" charset="0"/>
                <a:cs typeface="Times New Roman"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p>
        </p:txBody>
      </p:sp>
    </p:spTree>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2" name="Rectangle 8"/>
          <p:cNvSpPr/>
          <p:nvPr/>
        </p:nvSpPr>
        <p:spPr>
          <a:xfrm>
            <a:off x="1219200" y="1752600"/>
            <a:ext cx="8077200" cy="4491990"/>
          </a:xfrm>
          <a:prstGeom prst="rect"/>
        </p:spPr>
        <p:txBody>
          <a:bodyPr wrap="square">
            <a:spAutoFit/>
          </a:bodyPr>
          <a:p>
            <a:pPr algn="just">
              <a:lnSpc>
                <a:spcPct val="150000"/>
              </a:lnSpc>
            </a:pPr>
            <a:r>
              <a:rPr b="1" dirty="0" sz="2800" i="1" lang="en-IN">
                <a:solidFill>
                  <a:srgbClr val="002060"/>
                </a:solidFill>
                <a:latin typeface="Times New Roman" pitchFamily="18" charset="0"/>
                <a:cs typeface="Times New Roman" pitchFamily="18" charset="0"/>
              </a:rPr>
              <a:t>1. Human Resources (HR) Departments</a:t>
            </a:r>
          </a:p>
          <a:p>
            <a:pPr algn="just">
              <a:lnSpc>
                <a:spcPct val="150000"/>
              </a:lnSpc>
            </a:pPr>
            <a:r>
              <a:rPr b="1" dirty="0" sz="2800" i="1" lang="en-IN">
                <a:solidFill>
                  <a:srgbClr val="002060"/>
                </a:solidFill>
                <a:latin typeface="Times New Roman" pitchFamily="18" charset="0"/>
                <a:cs typeface="Times New Roman" pitchFamily="18" charset="0"/>
              </a:rPr>
              <a:t>2. Managers and Supervisors</a:t>
            </a:r>
          </a:p>
          <a:p>
            <a:pPr algn="just">
              <a:lnSpc>
                <a:spcPct val="150000"/>
              </a:lnSpc>
            </a:pPr>
            <a:r>
              <a:rPr b="1" dirty="0" sz="2800" i="1" lang="en-IN">
                <a:solidFill>
                  <a:srgbClr val="002060"/>
                </a:solidFill>
                <a:latin typeface="Times New Roman" pitchFamily="18" charset="0"/>
                <a:cs typeface="Times New Roman" pitchFamily="18" charset="0"/>
              </a:rPr>
              <a:t>3. Executives and Senior Management</a:t>
            </a:r>
          </a:p>
          <a:p>
            <a:pPr algn="just">
              <a:lnSpc>
                <a:spcPct val="150000"/>
              </a:lnSpc>
            </a:pPr>
            <a:r>
              <a:rPr b="1" dirty="0" sz="2800" i="1" lang="en-IN">
                <a:solidFill>
                  <a:srgbClr val="002060"/>
                </a:solidFill>
                <a:latin typeface="Times New Roman" pitchFamily="18" charset="0"/>
                <a:cs typeface="Times New Roman" pitchFamily="18" charset="0"/>
              </a:rPr>
              <a:t>4. Employees</a:t>
            </a:r>
          </a:p>
          <a:p>
            <a:pPr algn="just">
              <a:lnSpc>
                <a:spcPct val="150000"/>
              </a:lnSpc>
            </a:pPr>
            <a:r>
              <a:rPr b="1" dirty="0" sz="2800" i="1" lang="en-IN">
                <a:solidFill>
                  <a:srgbClr val="002060"/>
                </a:solidFill>
                <a:latin typeface="Times New Roman" pitchFamily="18" charset="0"/>
                <a:cs typeface="Times New Roman" pitchFamily="18" charset="0"/>
              </a:rPr>
              <a:t>5. Training and Development Teams</a:t>
            </a:r>
          </a:p>
          <a:p>
            <a:pPr algn="just">
              <a:lnSpc>
                <a:spcPct val="150000"/>
              </a:lnSpc>
            </a:pPr>
            <a:r>
              <a:rPr b="1" dirty="0" sz="2800" i="1" lang="en-IN">
                <a:solidFill>
                  <a:srgbClr val="002060"/>
                </a:solidFill>
                <a:latin typeface="Times New Roman" pitchFamily="18" charset="0"/>
                <a:cs typeface="Times New Roman" pitchFamily="18" charset="0"/>
              </a:rPr>
              <a:t>6. Compensation and Benefits Teams</a:t>
            </a:r>
          </a:p>
          <a:p>
            <a:pPr algn="just">
              <a:lnSpc>
                <a:spcPct val="150000"/>
              </a:lnSpc>
            </a:pPr>
            <a:r>
              <a:rPr b="1" dirty="0" sz="2800" i="1" lang="en-IN">
                <a:solidFill>
                  <a:srgbClr val="002060"/>
                </a:solidFill>
                <a:latin typeface="Times New Roman" pitchFamily="18" charset="0"/>
                <a:cs typeface="Times New Roman" pitchFamily="18" charset="0"/>
              </a:rPr>
              <a:t>7. Consultants and Analysts</a:t>
            </a:r>
          </a:p>
        </p:txBody>
      </p:sp>
    </p:spTree>
  </p:cSld>
  <p:clrMapOvr>
    <a:masterClrMapping/>
  </p:clrMapOvr>
  <p:transition>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36099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8" name="Rectangle 9"/>
          <p:cNvSpPr/>
          <p:nvPr/>
        </p:nvSpPr>
        <p:spPr>
          <a:xfrm>
            <a:off x="609600" y="1981200"/>
            <a:ext cx="7239000" cy="1200329"/>
          </a:xfrm>
          <a:prstGeom prst="rect"/>
        </p:spPr>
        <p:txBody>
          <a:bodyPr anchor="ctr" wrap="square">
            <a:spAutoFit/>
          </a:bodyPr>
          <a:p>
            <a:pPr algn="just"/>
            <a:r>
              <a:rPr b="1" dirty="0" sz="2400" i="1" lang="en-IN">
                <a:latin typeface="Times New Roman" pitchFamily="18" charset="0"/>
                <a:cs typeface="Times New Roman" pitchFamily="18" charset="0"/>
              </a:rPr>
              <a:t>    </a:t>
            </a:r>
            <a:r>
              <a:rPr b="1" dirty="0" sz="2400" i="1" lang="en-IN">
                <a:solidFill>
                  <a:srgbClr val="002060"/>
                </a:solidFill>
                <a:latin typeface="Times New Roman" pitchFamily="18" charset="0"/>
                <a:cs typeface="Times New Roman" pitchFamily="18" charset="0"/>
              </a:rPr>
              <a:t>Your solution leverages Excel to provide a comprehensive, user-friendly, and cost-effective approach to employee performance analysis.</a:t>
            </a:r>
          </a:p>
        </p:txBody>
      </p:sp>
      <p:sp>
        <p:nvSpPr>
          <p:cNvPr id="1048669" name="Rectangle 10"/>
          <p:cNvSpPr/>
          <p:nvPr/>
        </p:nvSpPr>
        <p:spPr>
          <a:xfrm>
            <a:off x="3124200" y="3581400"/>
            <a:ext cx="6096000" cy="2369880"/>
          </a:xfrm>
          <a:prstGeom prst="rect"/>
        </p:spPr>
        <p:txBody>
          <a:bodyPr wrap="square">
            <a:spAutoFit/>
          </a:bodyPr>
          <a:p>
            <a:r>
              <a:rPr b="1" dirty="0" sz="2800" lang="en-IN"/>
              <a:t>Value Proposition:</a:t>
            </a:r>
          </a:p>
          <a:p>
            <a:pPr algn="just"/>
            <a:r>
              <a:rPr b="1" dirty="0" sz="2400" i="1" lang="en-IN">
                <a:solidFill>
                  <a:srgbClr val="002060"/>
                </a:solidFill>
                <a:latin typeface="Times New Roman" pitchFamily="18" charset="0"/>
                <a:cs typeface="Times New Roman" pitchFamily="18" charset="0"/>
              </a:rPr>
              <a:t> 1. Cost-Effectiveness</a:t>
            </a:r>
          </a:p>
          <a:p>
            <a:pPr algn="just"/>
            <a:r>
              <a:rPr b="1" dirty="0" sz="2400" i="1" lang="en-IN">
                <a:solidFill>
                  <a:srgbClr val="002060"/>
                </a:solidFill>
                <a:latin typeface="Times New Roman" pitchFamily="18" charset="0"/>
                <a:cs typeface="Times New Roman" pitchFamily="18" charset="0"/>
              </a:rPr>
              <a:t> 2. Ease of Use</a:t>
            </a:r>
          </a:p>
          <a:p>
            <a:pPr algn="just"/>
            <a:r>
              <a:rPr b="1" dirty="0" sz="2400" i="1" lang="en-IN">
                <a:solidFill>
                  <a:srgbClr val="002060"/>
                </a:solidFill>
                <a:latin typeface="Times New Roman" pitchFamily="18" charset="0"/>
                <a:cs typeface="Times New Roman" pitchFamily="18" charset="0"/>
              </a:rPr>
              <a:t> 3. Data Management</a:t>
            </a:r>
          </a:p>
          <a:p>
            <a:pPr algn="just"/>
            <a:r>
              <a:rPr b="1" dirty="0" sz="2400" i="1" lang="en-IN">
                <a:solidFill>
                  <a:srgbClr val="002060"/>
                </a:solidFill>
                <a:latin typeface="Times New Roman" pitchFamily="18" charset="0"/>
                <a:cs typeface="Times New Roman" pitchFamily="18" charset="0"/>
              </a:rPr>
              <a:t> 4. Customizable Analysis</a:t>
            </a:r>
          </a:p>
          <a:p>
            <a:pPr algn="just"/>
            <a:r>
              <a:rPr b="1" dirty="0" sz="2400" i="1" lang="en-IN">
                <a:solidFill>
                  <a:srgbClr val="002060"/>
                </a:solidFill>
                <a:latin typeface="Times New Roman" pitchFamily="18" charset="0"/>
                <a:cs typeface="Times New Roman" pitchFamily="18" charset="0"/>
              </a:rPr>
              <a:t> 5. Real-Time Analysis</a:t>
            </a:r>
          </a:p>
        </p:txBody>
      </p:sp>
    </p:spTree>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Rectangle 2"/>
          <p:cNvSpPr/>
          <p:nvPr/>
        </p:nvSpPr>
        <p:spPr>
          <a:xfrm>
            <a:off x="1066800" y="2514600"/>
            <a:ext cx="6096000" cy="4154984"/>
          </a:xfrm>
          <a:prstGeom prst="rect"/>
        </p:spPr>
        <p:txBody>
          <a:bodyPr>
            <a:spAutoFit/>
          </a:bodyPr>
          <a:p>
            <a:pPr algn="just"/>
            <a:r>
              <a:rPr b="1" dirty="0" sz="2400" lang="en-IN">
                <a:latin typeface="Times New Roman" pitchFamily="18" charset="0"/>
                <a:cs typeface="Times New Roman" pitchFamily="18" charset="0"/>
              </a:rPr>
              <a:t>Listed Features:</a:t>
            </a:r>
          </a:p>
          <a:p>
            <a:pPr algn="just"/>
            <a:r>
              <a:rPr b="1" dirty="0" sz="2400" i="1" lang="en-IN">
                <a:solidFill>
                  <a:srgbClr val="002060"/>
                </a:solidFill>
                <a:latin typeface="Times New Roman" pitchFamily="18" charset="0"/>
                <a:cs typeface="Times New Roman" pitchFamily="18" charset="0"/>
              </a:rPr>
              <a:t>  1. Employee ID   </a:t>
            </a:r>
          </a:p>
          <a:p>
            <a:pPr algn="just"/>
            <a:r>
              <a:rPr b="1" dirty="0" sz="2400" i="1" lang="en-IN">
                <a:solidFill>
                  <a:srgbClr val="002060"/>
                </a:solidFill>
                <a:latin typeface="Times New Roman" pitchFamily="18" charset="0"/>
                <a:cs typeface="Times New Roman" pitchFamily="18" charset="0"/>
              </a:rPr>
              <a:t>  2. First name  </a:t>
            </a:r>
          </a:p>
          <a:p>
            <a:pPr algn="just"/>
            <a:r>
              <a:rPr b="1" dirty="0" sz="2400" i="1" lang="en-IN">
                <a:solidFill>
                  <a:srgbClr val="002060"/>
                </a:solidFill>
                <a:latin typeface="Times New Roman" pitchFamily="18" charset="0"/>
                <a:cs typeface="Times New Roman" pitchFamily="18" charset="0"/>
              </a:rPr>
              <a:t>  3. Last name  </a:t>
            </a:r>
          </a:p>
          <a:p>
            <a:pPr algn="just"/>
            <a:r>
              <a:rPr b="1" dirty="0" sz="2400" i="1" lang="en-IN">
                <a:solidFill>
                  <a:srgbClr val="002060"/>
                </a:solidFill>
                <a:latin typeface="Times New Roman" pitchFamily="18" charset="0"/>
                <a:cs typeface="Times New Roman" pitchFamily="18" charset="0"/>
              </a:rPr>
              <a:t>  4. Business unit </a:t>
            </a:r>
          </a:p>
          <a:p>
            <a:pPr algn="just"/>
            <a:r>
              <a:rPr b="1" dirty="0" sz="2400" i="1" lang="en-IN">
                <a:solidFill>
                  <a:srgbClr val="002060"/>
                </a:solidFill>
                <a:latin typeface="Times New Roman" pitchFamily="18" charset="0"/>
                <a:cs typeface="Times New Roman" pitchFamily="18" charset="0"/>
              </a:rPr>
              <a:t>  5. Employee Type </a:t>
            </a:r>
          </a:p>
          <a:p>
            <a:pPr algn="just"/>
            <a:r>
              <a:rPr b="1" dirty="0" sz="2400" i="1" lang="en-IN">
                <a:solidFill>
                  <a:srgbClr val="002060"/>
                </a:solidFill>
                <a:latin typeface="Times New Roman" pitchFamily="18" charset="0"/>
                <a:cs typeface="Times New Roman" pitchFamily="18" charset="0"/>
              </a:rPr>
              <a:t>  6. Employee Status  </a:t>
            </a:r>
          </a:p>
          <a:p>
            <a:pPr algn="just"/>
            <a:r>
              <a:rPr b="1" dirty="0" sz="2400" i="1" lang="en-IN">
                <a:solidFill>
                  <a:srgbClr val="002060"/>
                </a:solidFill>
                <a:latin typeface="Times New Roman" pitchFamily="18" charset="0"/>
                <a:cs typeface="Times New Roman" pitchFamily="18" charset="0"/>
              </a:rPr>
              <a:t>  7. Employee classification type  </a:t>
            </a:r>
          </a:p>
          <a:p>
            <a:pPr algn="just"/>
            <a:r>
              <a:rPr b="1" dirty="0" sz="2400" i="1" lang="en-IN">
                <a:solidFill>
                  <a:srgbClr val="002060"/>
                </a:solidFill>
                <a:latin typeface="Times New Roman" pitchFamily="18" charset="0"/>
                <a:cs typeface="Times New Roman" pitchFamily="18" charset="0"/>
              </a:rPr>
              <a:t>  8. Gender Code</a:t>
            </a:r>
          </a:p>
          <a:p>
            <a:pPr algn="just"/>
            <a:r>
              <a:rPr b="1" dirty="0" sz="2400" i="1" lang="en-IN">
                <a:solidFill>
                  <a:srgbClr val="002060"/>
                </a:solidFill>
                <a:latin typeface="Times New Roman" pitchFamily="18" charset="0"/>
                <a:cs typeface="Times New Roman" pitchFamily="18" charset="0"/>
              </a:rPr>
              <a:t>  9. Performance Score </a:t>
            </a:r>
          </a:p>
          <a:p>
            <a:pPr algn="just"/>
            <a:r>
              <a:rPr b="1" dirty="0" sz="2400" i="1" lang="en-IN">
                <a:solidFill>
                  <a:srgbClr val="002060"/>
                </a:solidFill>
                <a:latin typeface="Times New Roman" pitchFamily="18" charset="0"/>
                <a:cs typeface="Times New Roman" pitchFamily="18" charset="0"/>
              </a:rPr>
              <a:t>10. Current employee rating</a:t>
            </a:r>
          </a:p>
        </p:txBody>
      </p:sp>
      <p:sp>
        <p:nvSpPr>
          <p:cNvPr id="1048672" name="Rectangle 3"/>
          <p:cNvSpPr/>
          <p:nvPr/>
        </p:nvSpPr>
        <p:spPr>
          <a:xfrm>
            <a:off x="381000" y="1295400"/>
            <a:ext cx="6096000" cy="830997"/>
          </a:xfrm>
          <a:prstGeom prst="rect"/>
        </p:spPr>
        <p:txBody>
          <a:bodyPr>
            <a:spAutoFit/>
          </a:bodyPr>
          <a:p>
            <a:pPr lvl="2"/>
            <a:r>
              <a:rPr b="1" dirty="0" sz="2400" i="1" lang="en-IN">
                <a:solidFill>
                  <a:srgbClr val="002060"/>
                </a:solidFill>
                <a:latin typeface="Times New Roman" pitchFamily="18" charset="0"/>
                <a:cs typeface="Times New Roman" pitchFamily="18" charset="0"/>
              </a:rPr>
              <a:t>*Employee data set taken from kaggle.</a:t>
            </a:r>
          </a:p>
          <a:p>
            <a:r>
              <a:rPr b="1" dirty="0" sz="2400" i="1" lang="en-IN">
                <a:solidFill>
                  <a:srgbClr val="002060"/>
                </a:solidFill>
                <a:latin typeface="Times New Roman" pitchFamily="18" charset="0"/>
                <a:cs typeface="Times New Roman" pitchFamily="18" charset="0"/>
              </a:rPr>
              <a:t>           *Out of 26 features, 9 were selected.  </a:t>
            </a:r>
          </a:p>
        </p:txBody>
      </p:sp>
    </p:spTree>
  </p:cSld>
  <p:clrMapOvr>
    <a:masterClrMapping/>
  </p:clrMapOvr>
  <p:transition>
    <p:strips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9" name="Rectangle 9"/>
          <p:cNvSpPr/>
          <p:nvPr/>
        </p:nvSpPr>
        <p:spPr>
          <a:xfrm>
            <a:off x="2819400" y="2133600"/>
            <a:ext cx="6096000" cy="3785652"/>
          </a:xfrm>
          <a:prstGeom prst="rect"/>
        </p:spPr>
        <p:txBody>
          <a:bodyPr>
            <a:spAutoFit/>
          </a:bodyPr>
          <a:p>
            <a:pPr algn="just" indent="-342900" marL="342900">
              <a:buAutoNum type="arabicPeriod"/>
            </a:pPr>
            <a:r>
              <a:rPr b="1" dirty="0" sz="2400" i="1" lang="en-IN">
                <a:solidFill>
                  <a:srgbClr val="002060"/>
                </a:solidFill>
                <a:latin typeface="Times New Roman" pitchFamily="18" charset="0"/>
                <a:cs typeface="Times New Roman" pitchFamily="18" charset="0"/>
              </a:rPr>
              <a:t> Interactive Dashboards</a:t>
            </a:r>
          </a:p>
          <a:p>
            <a:pPr algn="just" indent="-342900" marL="342900"/>
            <a:r>
              <a:rPr b="1" dirty="0" sz="2400" i="1" lang="en-IN">
                <a:solidFill>
                  <a:srgbClr val="002060"/>
                </a:solidFill>
                <a:latin typeface="Times New Roman" pitchFamily="18" charset="0"/>
                <a:cs typeface="Times New Roman" pitchFamily="18" charset="0"/>
              </a:rPr>
              <a:t>2.  Data Visualization</a:t>
            </a:r>
          </a:p>
          <a:p>
            <a:pPr algn="just" indent="-342900" marL="342900"/>
            <a:r>
              <a:rPr b="1" dirty="0" sz="2400" i="1" lang="en-IN">
                <a:solidFill>
                  <a:srgbClr val="002060"/>
                </a:solidFill>
                <a:latin typeface="Times New Roman" pitchFamily="18" charset="0"/>
                <a:cs typeface="Times New Roman" pitchFamily="18" charset="0"/>
              </a:rPr>
              <a:t>3.  Automated Reporting</a:t>
            </a:r>
          </a:p>
          <a:p>
            <a:pPr algn="just" indent="-342900" marL="342900"/>
            <a:r>
              <a:rPr b="1" dirty="0" sz="2400" i="1" lang="en-IN">
                <a:solidFill>
                  <a:srgbClr val="002060"/>
                </a:solidFill>
                <a:latin typeface="Times New Roman" pitchFamily="18" charset="0"/>
                <a:cs typeface="Times New Roman" pitchFamily="18" charset="0"/>
              </a:rPr>
              <a:t>4.  Predictive Analysis</a:t>
            </a:r>
          </a:p>
          <a:p>
            <a:pPr algn="just" indent="-342900" marL="342900"/>
            <a:r>
              <a:rPr b="1" dirty="0" sz="2400" i="1" lang="en-IN">
                <a:solidFill>
                  <a:srgbClr val="002060"/>
                </a:solidFill>
                <a:latin typeface="Times New Roman" pitchFamily="18" charset="0"/>
                <a:cs typeface="Times New Roman" pitchFamily="18" charset="0"/>
              </a:rPr>
              <a:t>5.  Scorecards and Balanced Scorecards</a:t>
            </a:r>
          </a:p>
          <a:p>
            <a:pPr algn="just" indent="-342900" marL="342900"/>
            <a:r>
              <a:rPr b="1" dirty="0" sz="2400" i="1" lang="en-IN">
                <a:solidFill>
                  <a:srgbClr val="002060"/>
                </a:solidFill>
                <a:latin typeface="Times New Roman" pitchFamily="18" charset="0"/>
                <a:cs typeface="Times New Roman" pitchFamily="18" charset="0"/>
              </a:rPr>
              <a:t>6.  Employee Ranking and Comparison</a:t>
            </a:r>
          </a:p>
          <a:p>
            <a:pPr algn="just" indent="-342900" marL="342900"/>
            <a:r>
              <a:rPr b="1" dirty="0" sz="2400" i="1" lang="en-IN">
                <a:solidFill>
                  <a:srgbClr val="002060"/>
                </a:solidFill>
                <a:latin typeface="Times New Roman" pitchFamily="18" charset="0"/>
                <a:cs typeface="Times New Roman" pitchFamily="18" charset="0"/>
              </a:rPr>
              <a:t>7.  Training and Development Analysis</a:t>
            </a:r>
          </a:p>
          <a:p>
            <a:pPr algn="just" indent="-342900" marL="342900"/>
            <a:r>
              <a:rPr b="1" dirty="0" sz="2400" i="1" lang="en-IN">
                <a:solidFill>
                  <a:srgbClr val="002060"/>
                </a:solidFill>
                <a:latin typeface="Times New Roman" pitchFamily="18" charset="0"/>
                <a:cs typeface="Times New Roman" pitchFamily="18" charset="0"/>
              </a:rPr>
              <a:t>8.  Employee Feedback and Sentiment </a:t>
            </a:r>
            <a:r>
              <a:rPr b="1" dirty="0" sz="2400" i="1" lang="en-IN" err="1">
                <a:solidFill>
                  <a:srgbClr val="002060"/>
                </a:solidFill>
                <a:latin typeface="Times New Roman" pitchFamily="18" charset="0"/>
                <a:cs typeface="Times New Roman" pitchFamily="18" charset="0"/>
              </a:rPr>
              <a:t>Anlysis</a:t>
            </a:r>
            <a:endParaRPr b="1" dirty="0" sz="2400" i="1" lang="en-IN">
              <a:solidFill>
                <a:srgbClr val="002060"/>
              </a:solidFill>
              <a:latin typeface="Times New Roman" pitchFamily="18" charset="0"/>
              <a:cs typeface="Times New Roman" pitchFamily="18" charset="0"/>
            </a:endParaRPr>
          </a:p>
          <a:p>
            <a:pPr algn="just" indent="-457200" marL="457200"/>
            <a:r>
              <a:rPr b="1" dirty="0" sz="2400" i="1" lang="en-IN">
                <a:solidFill>
                  <a:srgbClr val="002060"/>
                </a:solidFill>
                <a:latin typeface="Times New Roman" pitchFamily="18" charset="0"/>
                <a:cs typeface="Times New Roman" pitchFamily="18" charset="0"/>
              </a:rPr>
              <a:t>9.  KPI Tracking with Alerts</a:t>
            </a:r>
          </a:p>
          <a:p>
            <a:pPr algn="just" indent="-457200" marL="457200"/>
            <a:r>
              <a:rPr b="1" dirty="0" sz="2400" i="1" lang="en-IN">
                <a:solidFill>
                  <a:srgbClr val="002060"/>
                </a:solidFill>
                <a:latin typeface="Times New Roman" pitchFamily="18" charset="0"/>
                <a:cs typeface="Times New Roman" pitchFamily="18" charset="0"/>
              </a:rPr>
              <a:t>10. Data Security and Privacy</a:t>
            </a:r>
          </a:p>
        </p:txBody>
      </p:sp>
    </p:spTree>
  </p:cSld>
  <p:clrMapOvr>
    <a:masterClrMapping/>
  </p:clrMapOvr>
  <p:transition>
    <p:strips dir="ru"/>
  </p:transition>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lenovo</cp:lastModifiedBy>
  <dcterms:created xsi:type="dcterms:W3CDTF">2024-03-29T04:07:22Z</dcterms:created>
  <dcterms:modified xsi:type="dcterms:W3CDTF">2024-08-31T11:18:51Z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776d10bb5e5042468198c011d2aaeb38</vt:lpwstr>
  </property>
</Properties>
</file>