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09001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331794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632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50308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5950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77622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136951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158749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320289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37542-C4F5-4A0F-9D12-144656368227}"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60150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37542-C4F5-4A0F-9D12-144656368227}"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24019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37542-C4F5-4A0F-9D12-144656368227}"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83957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37542-C4F5-4A0F-9D12-144656368227}"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268730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37542-C4F5-4A0F-9D12-144656368227}"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366281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737542-C4F5-4A0F-9D12-144656368227}"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113095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37542-C4F5-4A0F-9D12-144656368227}"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69010-07B9-4076-8BCA-162C74E28C3C}" type="slidenum">
              <a:rPr lang="en-IN" smtClean="0"/>
              <a:t>‹#›</a:t>
            </a:fld>
            <a:endParaRPr lang="en-IN"/>
          </a:p>
        </p:txBody>
      </p:sp>
    </p:spTree>
    <p:extLst>
      <p:ext uri="{BB962C8B-B14F-4D97-AF65-F5344CB8AC3E}">
        <p14:creationId xmlns:p14="http://schemas.microsoft.com/office/powerpoint/2010/main" val="325700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737542-C4F5-4A0F-9D12-144656368227}" type="datetimeFigureOut">
              <a:rPr lang="en-IN" smtClean="0"/>
              <a:t>28-08-2023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E69010-07B9-4076-8BCA-162C74E28C3C}" type="slidenum">
              <a:rPr lang="en-IN" smtClean="0"/>
              <a:t>‹#›</a:t>
            </a:fld>
            <a:endParaRPr lang="en-IN"/>
          </a:p>
        </p:txBody>
      </p:sp>
    </p:spTree>
    <p:extLst>
      <p:ext uri="{BB962C8B-B14F-4D97-AF65-F5344CB8AC3E}">
        <p14:creationId xmlns:p14="http://schemas.microsoft.com/office/powerpoint/2010/main" val="273692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60CE-ABF8-96E2-E9AD-809CEE2E295E}"/>
              </a:ext>
            </a:extLst>
          </p:cNvPr>
          <p:cNvSpPr>
            <a:spLocks noGrp="1"/>
          </p:cNvSpPr>
          <p:nvPr>
            <p:ph type="ctrTitle"/>
          </p:nvPr>
        </p:nvSpPr>
        <p:spPr/>
        <p:txBody>
          <a:bodyPr/>
          <a:lstStyle/>
          <a:p>
            <a:r>
              <a:rPr lang="en-US" dirty="0"/>
              <a:t>DIABETES PREDICTION</a:t>
            </a:r>
            <a:endParaRPr lang="en-IN" dirty="0"/>
          </a:p>
        </p:txBody>
      </p:sp>
      <p:sp>
        <p:nvSpPr>
          <p:cNvPr id="3" name="Subtitle 2">
            <a:extLst>
              <a:ext uri="{FF2B5EF4-FFF2-40B4-BE49-F238E27FC236}">
                <a16:creationId xmlns:a16="http://schemas.microsoft.com/office/drawing/2014/main" id="{8B74B5ED-49FF-2B2B-0F7E-7FB33AE27E62}"/>
              </a:ext>
            </a:extLst>
          </p:cNvPr>
          <p:cNvSpPr>
            <a:spLocks noGrp="1"/>
          </p:cNvSpPr>
          <p:nvPr>
            <p:ph type="subTitle" idx="1"/>
          </p:nvPr>
        </p:nvSpPr>
        <p:spPr>
          <a:xfrm>
            <a:off x="1507067" y="4762500"/>
            <a:ext cx="7766936" cy="385232"/>
          </a:xfrm>
        </p:spPr>
        <p:txBody>
          <a:bodyPr/>
          <a:lstStyle/>
          <a:p>
            <a:r>
              <a:rPr lang="en-US" dirty="0"/>
              <a:t>NAME:MADHUSHREE P S</a:t>
            </a:r>
            <a:endParaRPr lang="en-IN" dirty="0"/>
          </a:p>
        </p:txBody>
      </p:sp>
    </p:spTree>
    <p:extLst>
      <p:ext uri="{BB962C8B-B14F-4D97-AF65-F5344CB8AC3E}">
        <p14:creationId xmlns:p14="http://schemas.microsoft.com/office/powerpoint/2010/main" val="200487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947-6E16-564E-796A-2AB695B08E8D}"/>
              </a:ext>
            </a:extLst>
          </p:cNvPr>
          <p:cNvSpPr>
            <a:spLocks noGrp="1"/>
          </p:cNvSpPr>
          <p:nvPr>
            <p:ph type="title"/>
          </p:nvPr>
        </p:nvSpPr>
        <p:spPr>
          <a:xfrm>
            <a:off x="3611880" y="2423160"/>
            <a:ext cx="5662122" cy="3307080"/>
          </a:xfrm>
        </p:spPr>
        <p:txBody>
          <a:bodyPr>
            <a:normAutofit/>
          </a:bodyPr>
          <a:lstStyle/>
          <a:p>
            <a:r>
              <a:rPr lang="en-US" sz="4400" dirty="0"/>
              <a:t>THANK YOU</a:t>
            </a:r>
            <a:endParaRPr lang="en-IN" sz="4400" dirty="0"/>
          </a:p>
        </p:txBody>
      </p:sp>
    </p:spTree>
    <p:extLst>
      <p:ext uri="{BB962C8B-B14F-4D97-AF65-F5344CB8AC3E}">
        <p14:creationId xmlns:p14="http://schemas.microsoft.com/office/powerpoint/2010/main" val="325251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ED3C-0089-3A49-4310-08C0009AA4C3}"/>
              </a:ext>
            </a:extLst>
          </p:cNvPr>
          <p:cNvSpPr>
            <a:spLocks noGrp="1"/>
          </p:cNvSpPr>
          <p:nvPr>
            <p:ph type="title"/>
          </p:nvPr>
        </p:nvSpPr>
        <p:spPr>
          <a:xfrm>
            <a:off x="609600" y="152400"/>
            <a:ext cx="8664402" cy="65532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81ED7E6-E208-7FC5-39EE-DD8E2EBB6F34}"/>
              </a:ext>
            </a:extLst>
          </p:cNvPr>
          <p:cNvSpPr>
            <a:spLocks noGrp="1"/>
          </p:cNvSpPr>
          <p:nvPr>
            <p:ph idx="1"/>
          </p:nvPr>
        </p:nvSpPr>
        <p:spPr>
          <a:xfrm>
            <a:off x="259080" y="1402080"/>
            <a:ext cx="9014922" cy="5806439"/>
          </a:xfrm>
        </p:spPr>
        <p:txBody>
          <a:bodyPr>
            <a:noAutofit/>
          </a:bodyPr>
          <a:lstStyle/>
          <a:p>
            <a:r>
              <a:rPr lang="en-US" sz="2400" dirty="0">
                <a:solidFill>
                  <a:srgbClr val="333333"/>
                </a:solidFill>
                <a:effectLst/>
                <a:latin typeface="Calibri" panose="020F0502020204030204" pitchFamily="34" charset="0"/>
                <a:ea typeface="Times New Roman" panose="02020603050405020304" pitchFamily="18" charset="0"/>
              </a:rPr>
              <a:t>Diabetes is a chronic disease with the potential to cause a worldwide health care crisis. According to International Diabetes Federation 382 million people are living with diabetes across the whole world. By 2035, this will be doubled as 592 million. Diabetes is a disease caused due to the increase level of blood glucose. This high blood glucose produces the symptoms of frequent urination, increased thirst, and increased hunger. Diabetes is a one of the leading cause of blindness, kidney failure, amputations, heart failure and stroke. When we eat, our body turns food into sugars, or glucose. At that point, our pancreas is supposed to release insulin. Insulin serves as a key to open our cells, to allow the glucose to enter and allow us to use the glucose for energy. </a:t>
            </a:r>
            <a:endParaRPr lang="en-IN" sz="2000" dirty="0"/>
          </a:p>
        </p:txBody>
      </p:sp>
    </p:spTree>
    <p:extLst>
      <p:ext uri="{BB962C8B-B14F-4D97-AF65-F5344CB8AC3E}">
        <p14:creationId xmlns:p14="http://schemas.microsoft.com/office/powerpoint/2010/main" val="327437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CA5F3-BBB4-BC81-7328-4C3F716C19BC}"/>
              </a:ext>
            </a:extLst>
          </p:cNvPr>
          <p:cNvSpPr>
            <a:spLocks noGrp="1"/>
          </p:cNvSpPr>
          <p:nvPr>
            <p:ph idx="1"/>
          </p:nvPr>
        </p:nvSpPr>
        <p:spPr>
          <a:xfrm>
            <a:off x="677334" y="777241"/>
            <a:ext cx="8596668" cy="5264122"/>
          </a:xfrm>
        </p:spPr>
        <p:txBody>
          <a:bodyPr>
            <a:noAutofit/>
          </a:bodyPr>
          <a:lstStyle/>
          <a:p>
            <a:r>
              <a:rPr lang="en-US" sz="2400" dirty="0">
                <a:solidFill>
                  <a:srgbClr val="333333"/>
                </a:solidFill>
                <a:effectLst/>
                <a:latin typeface="Calibri" panose="020F0502020204030204" pitchFamily="34" charset="0"/>
                <a:ea typeface="Times New Roman" panose="02020603050405020304" pitchFamily="18" charset="0"/>
              </a:rPr>
              <a:t>But with diabetes, this system does not work. Type 1 and type 2 diabetes are the most common forms of the disease, but there are also other kinds, such as gestational diabetes, which occurs during pregnancy, as well as other forms. Machine learning is an emerging scientific field in data science dealing with the ways in which machines learn from experience. The aim of this project is to develop a system which can perform early prediction of diabetes for a patient with a higher accuracy by combining the results of different machine learning techniques. The algorithms like K nearest </a:t>
            </a:r>
            <a:r>
              <a:rPr lang="en-US" sz="2400" dirty="0" err="1">
                <a:solidFill>
                  <a:srgbClr val="333333"/>
                </a:solidFill>
                <a:effectLst/>
                <a:latin typeface="Calibri" panose="020F0502020204030204" pitchFamily="34" charset="0"/>
                <a:ea typeface="Times New Roman" panose="02020603050405020304" pitchFamily="18" charset="0"/>
              </a:rPr>
              <a:t>neighbour</a:t>
            </a:r>
            <a:r>
              <a:rPr lang="en-US" sz="2400" dirty="0">
                <a:solidFill>
                  <a:srgbClr val="333333"/>
                </a:solidFill>
                <a:effectLst/>
                <a:latin typeface="Calibri" panose="020F0502020204030204" pitchFamily="34" charset="0"/>
                <a:ea typeface="Times New Roman" panose="02020603050405020304" pitchFamily="18" charset="0"/>
              </a:rPr>
              <a:t>, Logistic Regression, Random forest, Support vector machine and Decision tree are used. The accuracy of the model using each of the algorithms is calculated.</a:t>
            </a:r>
            <a:endParaRPr lang="en-IN" sz="2400" dirty="0"/>
          </a:p>
        </p:txBody>
      </p:sp>
    </p:spTree>
    <p:extLst>
      <p:ext uri="{BB962C8B-B14F-4D97-AF65-F5344CB8AC3E}">
        <p14:creationId xmlns:p14="http://schemas.microsoft.com/office/powerpoint/2010/main" val="33814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26D-16E5-1571-5E17-73D1EF2645B0}"/>
              </a:ext>
            </a:extLst>
          </p:cNvPr>
          <p:cNvSpPr>
            <a:spLocks noGrp="1"/>
          </p:cNvSpPr>
          <p:nvPr>
            <p:ph type="title"/>
          </p:nvPr>
        </p:nvSpPr>
        <p:spPr>
          <a:xfrm>
            <a:off x="677334" y="609600"/>
            <a:ext cx="8596668" cy="518160"/>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8957981A-E30B-15B7-9326-EAF59249C5A0}"/>
              </a:ext>
            </a:extLst>
          </p:cNvPr>
          <p:cNvSpPr>
            <a:spLocks noGrp="1"/>
          </p:cNvSpPr>
          <p:nvPr>
            <p:ph idx="1"/>
          </p:nvPr>
        </p:nvSpPr>
        <p:spPr>
          <a:xfrm>
            <a:off x="563880" y="1676400"/>
            <a:ext cx="8710122" cy="5318759"/>
          </a:xfrm>
        </p:spPr>
        <p:txBody>
          <a:bodyPr>
            <a:normAutofit/>
          </a:bodyPr>
          <a:lstStyle/>
          <a:p>
            <a:r>
              <a:rPr lang="en-US" sz="2800" b="0" i="0" dirty="0">
                <a:solidFill>
                  <a:srgbClr val="374151"/>
                </a:solidFill>
                <a:effectLst/>
                <a:latin typeface="Söhne"/>
              </a:rPr>
              <a:t>Diabetes is a prevalent disease characterized by high blood glucose levels. Timely prediction of diabetes can aid in early intervention and management, improving patients' quality of life. Data science techniques offer a powerful means to analyze large datasets and extract valuable insights for predicting diabetes. This report presents an overview of the data science methods employed for diabetes prediction.</a:t>
            </a:r>
            <a:endParaRPr lang="en-IN" sz="2800" dirty="0"/>
          </a:p>
        </p:txBody>
      </p:sp>
    </p:spTree>
    <p:extLst>
      <p:ext uri="{BB962C8B-B14F-4D97-AF65-F5344CB8AC3E}">
        <p14:creationId xmlns:p14="http://schemas.microsoft.com/office/powerpoint/2010/main" val="237849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00C0-46C9-0D81-3282-9D83F1F1A36C}"/>
              </a:ext>
            </a:extLst>
          </p:cNvPr>
          <p:cNvSpPr>
            <a:spLocks noGrp="1"/>
          </p:cNvSpPr>
          <p:nvPr>
            <p:ph type="title"/>
          </p:nvPr>
        </p:nvSpPr>
        <p:spPr>
          <a:xfrm>
            <a:off x="589280" y="203200"/>
            <a:ext cx="8684722" cy="1727200"/>
          </a:xfrm>
        </p:spPr>
        <p:txBody>
          <a:bodyPr/>
          <a:lstStyle/>
          <a:p>
            <a:r>
              <a:rPr lang="en-US" dirty="0"/>
              <a:t>DATSET </a:t>
            </a:r>
            <a:endParaRPr lang="en-IN" dirty="0"/>
          </a:p>
        </p:txBody>
      </p:sp>
      <p:graphicFrame>
        <p:nvGraphicFramePr>
          <p:cNvPr id="4" name="Content Placeholder 3">
            <a:extLst>
              <a:ext uri="{FF2B5EF4-FFF2-40B4-BE49-F238E27FC236}">
                <a16:creationId xmlns:a16="http://schemas.microsoft.com/office/drawing/2014/main" id="{0A70616E-C669-2EA4-3597-A2CCD775086F}"/>
              </a:ext>
            </a:extLst>
          </p:cNvPr>
          <p:cNvGraphicFramePr>
            <a:graphicFrameLocks noGrp="1"/>
          </p:cNvGraphicFramePr>
          <p:nvPr>
            <p:ph idx="1"/>
            <p:extLst>
              <p:ext uri="{D42A27DB-BD31-4B8C-83A1-F6EECF244321}">
                <p14:modId xmlns:p14="http://schemas.microsoft.com/office/powerpoint/2010/main" val="3610200017"/>
              </p:ext>
            </p:extLst>
          </p:nvPr>
        </p:nvGraphicFramePr>
        <p:xfrm>
          <a:off x="1544322" y="1148071"/>
          <a:ext cx="6695437" cy="5293367"/>
        </p:xfrm>
        <a:graphic>
          <a:graphicData uri="http://schemas.openxmlformats.org/drawingml/2006/table">
            <a:tbl>
              <a:tblPr firstRow="1" firstCol="1" bandRow="1">
                <a:tableStyleId>{5C22544A-7EE6-4342-B048-85BDC9FD1C3A}</a:tableStyleId>
              </a:tblPr>
              <a:tblGrid>
                <a:gridCol w="682452">
                  <a:extLst>
                    <a:ext uri="{9D8B030D-6E8A-4147-A177-3AD203B41FA5}">
                      <a16:colId xmlns:a16="http://schemas.microsoft.com/office/drawing/2014/main" val="2086922284"/>
                    </a:ext>
                  </a:extLst>
                </a:gridCol>
                <a:gridCol w="591211">
                  <a:extLst>
                    <a:ext uri="{9D8B030D-6E8A-4147-A177-3AD203B41FA5}">
                      <a16:colId xmlns:a16="http://schemas.microsoft.com/office/drawing/2014/main" val="2199806372"/>
                    </a:ext>
                  </a:extLst>
                </a:gridCol>
                <a:gridCol w="813748">
                  <a:extLst>
                    <a:ext uri="{9D8B030D-6E8A-4147-A177-3AD203B41FA5}">
                      <a16:colId xmlns:a16="http://schemas.microsoft.com/office/drawing/2014/main" val="602221812"/>
                    </a:ext>
                  </a:extLst>
                </a:gridCol>
                <a:gridCol w="775917">
                  <a:extLst>
                    <a:ext uri="{9D8B030D-6E8A-4147-A177-3AD203B41FA5}">
                      <a16:colId xmlns:a16="http://schemas.microsoft.com/office/drawing/2014/main" val="983502780"/>
                    </a:ext>
                  </a:extLst>
                </a:gridCol>
                <a:gridCol w="591951">
                  <a:extLst>
                    <a:ext uri="{9D8B030D-6E8A-4147-A177-3AD203B41FA5}">
                      <a16:colId xmlns:a16="http://schemas.microsoft.com/office/drawing/2014/main" val="4087410577"/>
                    </a:ext>
                  </a:extLst>
                </a:gridCol>
                <a:gridCol w="591951">
                  <a:extLst>
                    <a:ext uri="{9D8B030D-6E8A-4147-A177-3AD203B41FA5}">
                      <a16:colId xmlns:a16="http://schemas.microsoft.com/office/drawing/2014/main" val="3001123706"/>
                    </a:ext>
                  </a:extLst>
                </a:gridCol>
                <a:gridCol w="1464305">
                  <a:extLst>
                    <a:ext uri="{9D8B030D-6E8A-4147-A177-3AD203B41FA5}">
                      <a16:colId xmlns:a16="http://schemas.microsoft.com/office/drawing/2014/main" val="2707262344"/>
                    </a:ext>
                  </a:extLst>
                </a:gridCol>
                <a:gridCol w="591951">
                  <a:extLst>
                    <a:ext uri="{9D8B030D-6E8A-4147-A177-3AD203B41FA5}">
                      <a16:colId xmlns:a16="http://schemas.microsoft.com/office/drawing/2014/main" val="185083972"/>
                    </a:ext>
                  </a:extLst>
                </a:gridCol>
                <a:gridCol w="591951">
                  <a:extLst>
                    <a:ext uri="{9D8B030D-6E8A-4147-A177-3AD203B41FA5}">
                      <a16:colId xmlns:a16="http://schemas.microsoft.com/office/drawing/2014/main" val="1292554520"/>
                    </a:ext>
                  </a:extLst>
                </a:gridCol>
              </a:tblGrid>
              <a:tr h="245387">
                <a:tc>
                  <a:txBody>
                    <a:bodyPr/>
                    <a:lstStyle/>
                    <a:p>
                      <a:pPr>
                        <a:lnSpc>
                          <a:spcPct val="115000"/>
                        </a:lnSpc>
                      </a:pPr>
                      <a:r>
                        <a:rPr lang="en-IN" sz="500">
                          <a:effectLst/>
                        </a:rPr>
                        <a:t>Pregnancies</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Glucose</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BloodPressure</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SkinThickness</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Insulin</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BMI</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DiabetesPedigreeFunction</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Age</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nSpc>
                          <a:spcPct val="115000"/>
                        </a:lnSpc>
                      </a:pPr>
                      <a:r>
                        <a:rPr lang="en-IN" sz="500">
                          <a:effectLst/>
                        </a:rPr>
                        <a:t>Outcome</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007560099"/>
                  </a:ext>
                </a:extLst>
              </a:tr>
              <a:tr h="120190">
                <a:tc>
                  <a:txBody>
                    <a:bodyPr/>
                    <a:lstStyle/>
                    <a:p>
                      <a:pPr algn="r">
                        <a:lnSpc>
                          <a:spcPct val="115000"/>
                        </a:lnSpc>
                      </a:pPr>
                      <a:r>
                        <a:rPr lang="en-IN" sz="500">
                          <a:effectLst/>
                        </a:rPr>
                        <a:t>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0.627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337393307"/>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0.351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83220592"/>
                  </a:ext>
                </a:extLst>
              </a:tr>
              <a:tr h="120190">
                <a:tc>
                  <a:txBody>
                    <a:bodyPr/>
                    <a:lstStyle/>
                    <a:p>
                      <a:pPr algn="r">
                        <a:lnSpc>
                          <a:spcPct val="115000"/>
                        </a:lnSpc>
                      </a:pPr>
                      <a:r>
                        <a:rPr lang="en-IN" sz="500">
                          <a:effectLst/>
                        </a:rPr>
                        <a:t>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183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0.672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4047589624"/>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28.1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0.167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222542060"/>
                  </a:ext>
                </a:extLst>
              </a:tr>
              <a:tr h="120190">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137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168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2.288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339794796"/>
                  </a:ext>
                </a:extLst>
              </a:tr>
              <a:tr h="120190">
                <a:tc>
                  <a:txBody>
                    <a:bodyPr/>
                    <a:lstStyle/>
                    <a:p>
                      <a:pPr algn="r">
                        <a:lnSpc>
                          <a:spcPct val="115000"/>
                        </a:lnSpc>
                      </a:pPr>
                      <a:r>
                        <a:rPr lang="en-IN" sz="500">
                          <a:effectLst/>
                        </a:rPr>
                        <a:t>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25.6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0.201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406171609"/>
                  </a:ext>
                </a:extLst>
              </a:tr>
              <a:tr h="120190">
                <a:tc>
                  <a:txBody>
                    <a:bodyPr/>
                    <a:lstStyle/>
                    <a:p>
                      <a:pPr algn="r">
                        <a:lnSpc>
                          <a:spcPct val="115000"/>
                        </a:lnSpc>
                      </a:pPr>
                      <a:r>
                        <a:rPr lang="en-IN" sz="500">
                          <a:effectLst/>
                        </a:rPr>
                        <a:t>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0.248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143034826"/>
                  </a:ext>
                </a:extLst>
              </a:tr>
              <a:tr h="120190">
                <a:tc>
                  <a:txBody>
                    <a:bodyPr/>
                    <a:lstStyle/>
                    <a:p>
                      <a:pPr algn="r">
                        <a:lnSpc>
                          <a:spcPct val="115000"/>
                        </a:lnSpc>
                      </a:pPr>
                      <a:r>
                        <a:rPr lang="en-IN" sz="500">
                          <a:effectLst/>
                        </a:rPr>
                        <a:t>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0.134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986019187"/>
                  </a:ext>
                </a:extLst>
              </a:tr>
              <a:tr h="120190">
                <a:tc>
                  <a:txBody>
                    <a:bodyPr/>
                    <a:lstStyle/>
                    <a:p>
                      <a:pPr algn="r">
                        <a:lnSpc>
                          <a:spcPct val="115000"/>
                        </a:lnSpc>
                      </a:pPr>
                      <a:r>
                        <a:rPr lang="en-IN" sz="500">
                          <a:effectLst/>
                        </a:rPr>
                        <a:t>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543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0.158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214771105"/>
                  </a:ext>
                </a:extLst>
              </a:tr>
              <a:tr h="120190">
                <a:tc>
                  <a:txBody>
                    <a:bodyPr/>
                    <a:lstStyle/>
                    <a:p>
                      <a:pPr algn="r">
                        <a:lnSpc>
                          <a:spcPct val="115000"/>
                        </a:lnSpc>
                      </a:pPr>
                      <a:r>
                        <a:rPr lang="en-IN" sz="500">
                          <a:effectLst/>
                        </a:rPr>
                        <a:t>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125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862671661"/>
                  </a:ext>
                </a:extLst>
              </a:tr>
              <a:tr h="120190">
                <a:tc>
                  <a:txBody>
                    <a:bodyPr/>
                    <a:lstStyle/>
                    <a:p>
                      <a:pPr algn="r">
                        <a:lnSpc>
                          <a:spcPct val="115000"/>
                        </a:lnSpc>
                      </a:pPr>
                      <a:r>
                        <a:rPr lang="en-IN" sz="500">
                          <a:effectLst/>
                        </a:rPr>
                        <a:t>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0.191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650476849"/>
                  </a:ext>
                </a:extLst>
              </a:tr>
              <a:tr h="120190">
                <a:tc>
                  <a:txBody>
                    <a:bodyPr/>
                    <a:lstStyle/>
                    <a:p>
                      <a:pPr algn="r">
                        <a:lnSpc>
                          <a:spcPct val="115000"/>
                        </a:lnSpc>
                      </a:pPr>
                      <a:r>
                        <a:rPr lang="en-IN" sz="500">
                          <a:effectLst/>
                        </a:rPr>
                        <a:t>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168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0.537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4137804358"/>
                  </a:ext>
                </a:extLst>
              </a:tr>
              <a:tr h="120190">
                <a:tc>
                  <a:txBody>
                    <a:bodyPr/>
                    <a:lstStyle/>
                    <a:p>
                      <a:pPr algn="r">
                        <a:lnSpc>
                          <a:spcPct val="115000"/>
                        </a:lnSpc>
                      </a:pPr>
                      <a:r>
                        <a:rPr lang="en-IN" sz="500">
                          <a:effectLst/>
                        </a:rPr>
                        <a:t>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139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27.1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1.441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621493755"/>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189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846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0.398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057582514"/>
                  </a:ext>
                </a:extLst>
              </a:tr>
              <a:tr h="120190">
                <a:tc>
                  <a:txBody>
                    <a:bodyPr/>
                    <a:lstStyle/>
                    <a:p>
                      <a:pPr algn="r">
                        <a:lnSpc>
                          <a:spcPct val="115000"/>
                        </a:lnSpc>
                      </a:pPr>
                      <a:r>
                        <a:rPr lang="en-IN" sz="500">
                          <a:effectLst/>
                        </a:rPr>
                        <a:t>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175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25.8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0.587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438075843"/>
                  </a:ext>
                </a:extLst>
              </a:tr>
              <a:tr h="120190">
                <a:tc>
                  <a:txBody>
                    <a:bodyPr/>
                    <a:lstStyle/>
                    <a:p>
                      <a:pPr algn="r">
                        <a:lnSpc>
                          <a:spcPct val="115000"/>
                        </a:lnSpc>
                      </a:pPr>
                      <a:r>
                        <a:rPr lang="en-IN" sz="500">
                          <a:effectLst/>
                        </a:rPr>
                        <a:t>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0.484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187800577"/>
                  </a:ext>
                </a:extLst>
              </a:tr>
              <a:tr h="120190">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45.8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223752576"/>
                  </a:ext>
                </a:extLst>
              </a:tr>
              <a:tr h="120190">
                <a:tc>
                  <a:txBody>
                    <a:bodyPr/>
                    <a:lstStyle/>
                    <a:p>
                      <a:pPr algn="r">
                        <a:lnSpc>
                          <a:spcPct val="115000"/>
                        </a:lnSpc>
                      </a:pPr>
                      <a:r>
                        <a:rPr lang="en-IN" sz="500">
                          <a:effectLst/>
                        </a:rPr>
                        <a:t>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29.6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0.254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38856634"/>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0.183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4032733642"/>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34.6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880374250"/>
                  </a:ext>
                </a:extLst>
              </a:tr>
              <a:tr h="120190">
                <a:tc>
                  <a:txBody>
                    <a:bodyPr/>
                    <a:lstStyle/>
                    <a:p>
                      <a:pPr algn="r">
                        <a:lnSpc>
                          <a:spcPct val="115000"/>
                        </a:lnSpc>
                      </a:pPr>
                      <a:r>
                        <a:rPr lang="en-IN" sz="500">
                          <a:effectLst/>
                        </a:rPr>
                        <a:t>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126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39.3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dirty="0">
                          <a:effectLst/>
                        </a:rPr>
                        <a:t>0.704</a:t>
                      </a:r>
                      <a:endParaRPr lang="en-IN"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829077549"/>
                  </a:ext>
                </a:extLst>
              </a:tr>
              <a:tr h="120190">
                <a:tc>
                  <a:txBody>
                    <a:bodyPr/>
                    <a:lstStyle/>
                    <a:p>
                      <a:pPr algn="r">
                        <a:lnSpc>
                          <a:spcPct val="115000"/>
                        </a:lnSpc>
                      </a:pPr>
                      <a:r>
                        <a:rPr lang="en-IN" sz="500">
                          <a:effectLst/>
                        </a:rPr>
                        <a:t>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0.388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22897080"/>
                  </a:ext>
                </a:extLst>
              </a:tr>
              <a:tr h="120190">
                <a:tc>
                  <a:txBody>
                    <a:bodyPr/>
                    <a:lstStyle/>
                    <a:p>
                      <a:pPr algn="r">
                        <a:lnSpc>
                          <a:spcPct val="115000"/>
                        </a:lnSpc>
                      </a:pPr>
                      <a:r>
                        <a:rPr lang="en-IN" sz="500">
                          <a:effectLst/>
                        </a:rPr>
                        <a:t>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39.8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0.451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268891890"/>
                  </a:ext>
                </a:extLst>
              </a:tr>
              <a:tr h="120190">
                <a:tc>
                  <a:txBody>
                    <a:bodyPr/>
                    <a:lstStyle/>
                    <a:p>
                      <a:pPr algn="r">
                        <a:lnSpc>
                          <a:spcPct val="115000"/>
                        </a:lnSpc>
                      </a:pPr>
                      <a:r>
                        <a:rPr lang="en-IN" sz="500">
                          <a:effectLst/>
                        </a:rPr>
                        <a:t>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0.263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288192833"/>
                  </a:ext>
                </a:extLst>
              </a:tr>
              <a:tr h="120190">
                <a:tc>
                  <a:txBody>
                    <a:bodyPr/>
                    <a:lstStyle/>
                    <a:p>
                      <a:pPr algn="r">
                        <a:lnSpc>
                          <a:spcPct val="115000"/>
                        </a:lnSpc>
                      </a:pPr>
                      <a:r>
                        <a:rPr lang="en-IN" sz="500">
                          <a:effectLst/>
                        </a:rPr>
                        <a:t>11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0.254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70686965"/>
                  </a:ext>
                </a:extLst>
              </a:tr>
              <a:tr h="120190">
                <a:tc>
                  <a:txBody>
                    <a:bodyPr/>
                    <a:lstStyle/>
                    <a:p>
                      <a:pPr algn="r">
                        <a:lnSpc>
                          <a:spcPct val="115000"/>
                        </a:lnSpc>
                      </a:pPr>
                      <a:r>
                        <a:rPr lang="en-IN" sz="500">
                          <a:effectLst/>
                        </a:rPr>
                        <a:t>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125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0.205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925583381"/>
                  </a:ext>
                </a:extLst>
              </a:tr>
              <a:tr h="120190">
                <a:tc>
                  <a:txBody>
                    <a:bodyPr/>
                    <a:lstStyle/>
                    <a:p>
                      <a:pPr algn="r">
                        <a:lnSpc>
                          <a:spcPct val="115000"/>
                        </a:lnSpc>
                      </a:pPr>
                      <a:r>
                        <a:rPr lang="en-IN" sz="500">
                          <a:effectLst/>
                        </a:rPr>
                        <a:t>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39.4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0.257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785278876"/>
                  </a:ext>
                </a:extLst>
              </a:tr>
              <a:tr h="120190">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0.487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95445747"/>
                  </a:ext>
                </a:extLst>
              </a:tr>
              <a:tr h="120190">
                <a:tc>
                  <a:txBody>
                    <a:bodyPr/>
                    <a:lstStyle/>
                    <a:p>
                      <a:pPr algn="r">
                        <a:lnSpc>
                          <a:spcPct val="115000"/>
                        </a:lnSpc>
                      </a:pPr>
                      <a:r>
                        <a:rPr lang="en-IN" sz="500">
                          <a:effectLst/>
                        </a:rPr>
                        <a:t>13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145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22.2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0.245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082973165"/>
                  </a:ext>
                </a:extLst>
              </a:tr>
              <a:tr h="120190">
                <a:tc>
                  <a:txBody>
                    <a:bodyPr/>
                    <a:lstStyle/>
                    <a:p>
                      <a:pPr algn="r">
                        <a:lnSpc>
                          <a:spcPct val="115000"/>
                        </a:lnSpc>
                      </a:pPr>
                      <a:r>
                        <a:rPr lang="en-IN" sz="500">
                          <a:effectLst/>
                        </a:rPr>
                        <a:t>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34.1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0.337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661519223"/>
                  </a:ext>
                </a:extLst>
              </a:tr>
              <a:tr h="120190">
                <a:tc>
                  <a:txBody>
                    <a:bodyPr/>
                    <a:lstStyle/>
                    <a:p>
                      <a:pPr algn="r">
                        <a:lnSpc>
                          <a:spcPct val="115000"/>
                        </a:lnSpc>
                      </a:pPr>
                      <a:r>
                        <a:rPr lang="en-IN" sz="500">
                          <a:effectLst/>
                        </a:rPr>
                        <a:t>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0.546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503633943"/>
                  </a:ext>
                </a:extLst>
              </a:tr>
              <a:tr h="120190">
                <a:tc>
                  <a:txBody>
                    <a:bodyPr/>
                    <a:lstStyle/>
                    <a:p>
                      <a:pPr algn="r">
                        <a:lnSpc>
                          <a:spcPct val="115000"/>
                        </a:lnSpc>
                      </a:pPr>
                      <a:r>
                        <a:rPr lang="en-IN" sz="500">
                          <a:effectLst/>
                        </a:rPr>
                        <a:t>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158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245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0.851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58900162"/>
                  </a:ext>
                </a:extLst>
              </a:tr>
              <a:tr h="120190">
                <a:tc>
                  <a:txBody>
                    <a:bodyPr/>
                    <a:lstStyle/>
                    <a:p>
                      <a:pPr algn="r">
                        <a:lnSpc>
                          <a:spcPct val="115000"/>
                        </a:lnSpc>
                      </a:pPr>
                      <a:r>
                        <a:rPr lang="en-IN" sz="500">
                          <a:effectLst/>
                        </a:rPr>
                        <a:t>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24.8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0.267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744455629"/>
                  </a:ext>
                </a:extLst>
              </a:tr>
              <a:tr h="120190">
                <a:tc>
                  <a:txBody>
                    <a:bodyPr/>
                    <a:lstStyle/>
                    <a:p>
                      <a:pPr algn="r">
                        <a:lnSpc>
                          <a:spcPct val="115000"/>
                        </a:lnSpc>
                      </a:pPr>
                      <a:r>
                        <a:rPr lang="en-IN" sz="500">
                          <a:effectLst/>
                        </a:rPr>
                        <a:t>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0.188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463827832"/>
                  </a:ext>
                </a:extLst>
              </a:tr>
              <a:tr h="120190">
                <a:tc>
                  <a:txBody>
                    <a:bodyPr/>
                    <a:lstStyle/>
                    <a:p>
                      <a:pPr algn="r">
                        <a:lnSpc>
                          <a:spcPct val="115000"/>
                        </a:lnSpc>
                      </a:pPr>
                      <a:r>
                        <a:rPr lang="en-IN" sz="500">
                          <a:effectLst/>
                        </a:rPr>
                        <a:t>10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122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0.512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231566569"/>
                  </a:ext>
                </a:extLst>
              </a:tr>
              <a:tr h="120190">
                <a:tc>
                  <a:txBody>
                    <a:bodyPr/>
                    <a:lstStyle/>
                    <a:p>
                      <a:pPr algn="r">
                        <a:lnSpc>
                          <a:spcPct val="115000"/>
                        </a:lnSpc>
                      </a:pPr>
                      <a:r>
                        <a:rPr lang="en-IN" sz="500">
                          <a:effectLst/>
                        </a:rPr>
                        <a:t>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192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0.966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34701714"/>
                  </a:ext>
                </a:extLst>
              </a:tr>
              <a:tr h="120190">
                <a:tc>
                  <a:txBody>
                    <a:bodyPr/>
                    <a:lstStyle/>
                    <a:p>
                      <a:pPr algn="r">
                        <a:lnSpc>
                          <a:spcPct val="115000"/>
                        </a:lnSpc>
                      </a:pPr>
                      <a:r>
                        <a:rPr lang="en-IN" sz="500">
                          <a:effectLst/>
                        </a:rPr>
                        <a:t>11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138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33.2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0.42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849823196"/>
                  </a:ext>
                </a:extLst>
              </a:tr>
              <a:tr h="120190">
                <a:tc>
                  <a:txBody>
                    <a:bodyPr/>
                    <a:lstStyle/>
                    <a:p>
                      <a:pPr algn="r">
                        <a:lnSpc>
                          <a:spcPct val="115000"/>
                        </a:lnSpc>
                      </a:pPr>
                      <a:r>
                        <a:rPr lang="en-IN" sz="500">
                          <a:effectLst/>
                        </a:rPr>
                        <a:t>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102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32.9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0.665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516335512"/>
                  </a:ext>
                </a:extLst>
              </a:tr>
              <a:tr h="120190">
                <a:tc>
                  <a:txBody>
                    <a:bodyPr/>
                    <a:lstStyle/>
                    <a:p>
                      <a:pPr algn="r">
                        <a:lnSpc>
                          <a:spcPct val="115000"/>
                        </a:lnSpc>
                      </a:pPr>
                      <a:r>
                        <a:rPr lang="en-IN" sz="500">
                          <a:effectLst/>
                        </a:rPr>
                        <a:t>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90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68</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38.2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0.503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826260793"/>
                  </a:ext>
                </a:extLst>
              </a:tr>
              <a:tr h="120190">
                <a:tc>
                  <a:txBody>
                    <a:bodyPr/>
                    <a:lstStyle/>
                    <a:p>
                      <a:pPr algn="r">
                        <a:lnSpc>
                          <a:spcPct val="115000"/>
                        </a:lnSpc>
                      </a:pPr>
                      <a:r>
                        <a:rPr lang="en-IN" sz="500">
                          <a:effectLst/>
                        </a:rPr>
                        <a:t>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111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207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37.1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1.39</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56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1027498421"/>
                  </a:ext>
                </a:extLst>
              </a:tr>
              <a:tr h="120190">
                <a:tc>
                  <a:txBody>
                    <a:bodyPr/>
                    <a:lstStyle/>
                    <a:p>
                      <a:pPr algn="r">
                        <a:lnSpc>
                          <a:spcPct val="115000"/>
                        </a:lnSpc>
                      </a:pPr>
                      <a:r>
                        <a:rPr lang="en-IN" sz="500">
                          <a:effectLst/>
                        </a:rPr>
                        <a:t>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180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64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25</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70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0.271</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26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3924445025"/>
                  </a:ext>
                </a:extLst>
              </a:tr>
              <a:tr h="120190">
                <a:tc>
                  <a:txBody>
                    <a:bodyPr/>
                    <a:lstStyle/>
                    <a:p>
                      <a:pPr algn="r">
                        <a:lnSpc>
                          <a:spcPct val="115000"/>
                        </a:lnSpc>
                      </a:pPr>
                      <a:r>
                        <a:rPr lang="en-IN" sz="500">
                          <a:effectLst/>
                        </a:rPr>
                        <a:t>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133</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84</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40.2</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0.696</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a:effectLst/>
                        </a:rPr>
                        <a:t>37</a:t>
                      </a:r>
                      <a:endParaRPr lang="en-IN"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tc>
                  <a:txBody>
                    <a:bodyPr/>
                    <a:lstStyle/>
                    <a:p>
                      <a:pPr algn="r">
                        <a:lnSpc>
                          <a:spcPct val="115000"/>
                        </a:lnSpc>
                      </a:pPr>
                      <a:r>
                        <a:rPr lang="en-IN" sz="500" dirty="0">
                          <a:effectLst/>
                        </a:rPr>
                        <a:t>0</a:t>
                      </a:r>
                      <a:endParaRPr lang="en-IN"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049" marR="33049" marT="0" marB="0" anchor="b"/>
                </a:tc>
                <a:extLst>
                  <a:ext uri="{0D108BD9-81ED-4DB2-BD59-A6C34878D82A}">
                    <a16:rowId xmlns:a16="http://schemas.microsoft.com/office/drawing/2014/main" val="2041552616"/>
                  </a:ext>
                </a:extLst>
              </a:tr>
            </a:tbl>
          </a:graphicData>
        </a:graphic>
      </p:graphicFrame>
      <p:sp>
        <p:nvSpPr>
          <p:cNvPr id="5" name="Rectangle 1">
            <a:extLst>
              <a:ext uri="{FF2B5EF4-FFF2-40B4-BE49-F238E27FC236}">
                <a16:creationId xmlns:a16="http://schemas.microsoft.com/office/drawing/2014/main" id="{060D5F34-EE02-9C4E-DDD9-767E5EDC91D1}"/>
              </a:ext>
            </a:extLst>
          </p:cNvPr>
          <p:cNvSpPr>
            <a:spLocks noChangeArrowheads="1"/>
          </p:cNvSpPr>
          <p:nvPr/>
        </p:nvSpPr>
        <p:spPr bwMode="auto">
          <a:xfrm>
            <a:off x="-9051911" y="0"/>
            <a:ext cx="295544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ff1"/>
                <a:ea typeface="Times New Roman" panose="02020603050405020304" pitchFamily="18" charset="0"/>
              </a:rPr>
              <a:t>                     DATASET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0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DA9EFB-09F8-C729-B619-59EE407C29D2}"/>
              </a:ext>
            </a:extLst>
          </p:cNvPr>
          <p:cNvGraphicFramePr>
            <a:graphicFrameLocks noGrp="1"/>
          </p:cNvGraphicFramePr>
          <p:nvPr>
            <p:ph idx="1"/>
            <p:extLst>
              <p:ext uri="{D42A27DB-BD31-4B8C-83A1-F6EECF244321}">
                <p14:modId xmlns:p14="http://schemas.microsoft.com/office/powerpoint/2010/main" val="2452552270"/>
              </p:ext>
            </p:extLst>
          </p:nvPr>
        </p:nvGraphicFramePr>
        <p:xfrm>
          <a:off x="904240" y="447040"/>
          <a:ext cx="6817358" cy="6024883"/>
        </p:xfrm>
        <a:graphic>
          <a:graphicData uri="http://schemas.openxmlformats.org/drawingml/2006/table">
            <a:tbl>
              <a:tblPr firstRow="1" firstCol="1" bandRow="1">
                <a:tableStyleId>{5C22544A-7EE6-4342-B048-85BDC9FD1C3A}</a:tableStyleId>
              </a:tblPr>
              <a:tblGrid>
                <a:gridCol w="694877">
                  <a:extLst>
                    <a:ext uri="{9D8B030D-6E8A-4147-A177-3AD203B41FA5}">
                      <a16:colId xmlns:a16="http://schemas.microsoft.com/office/drawing/2014/main" val="2928694348"/>
                    </a:ext>
                  </a:extLst>
                </a:gridCol>
                <a:gridCol w="601976">
                  <a:extLst>
                    <a:ext uri="{9D8B030D-6E8A-4147-A177-3AD203B41FA5}">
                      <a16:colId xmlns:a16="http://schemas.microsoft.com/office/drawing/2014/main" val="3749432593"/>
                    </a:ext>
                  </a:extLst>
                </a:gridCol>
                <a:gridCol w="828568">
                  <a:extLst>
                    <a:ext uri="{9D8B030D-6E8A-4147-A177-3AD203B41FA5}">
                      <a16:colId xmlns:a16="http://schemas.microsoft.com/office/drawing/2014/main" val="1195906277"/>
                    </a:ext>
                  </a:extLst>
                </a:gridCol>
                <a:gridCol w="790046">
                  <a:extLst>
                    <a:ext uri="{9D8B030D-6E8A-4147-A177-3AD203B41FA5}">
                      <a16:colId xmlns:a16="http://schemas.microsoft.com/office/drawing/2014/main" val="3709637238"/>
                    </a:ext>
                  </a:extLst>
                </a:gridCol>
                <a:gridCol w="602731">
                  <a:extLst>
                    <a:ext uri="{9D8B030D-6E8A-4147-A177-3AD203B41FA5}">
                      <a16:colId xmlns:a16="http://schemas.microsoft.com/office/drawing/2014/main" val="3560635927"/>
                    </a:ext>
                  </a:extLst>
                </a:gridCol>
                <a:gridCol w="602731">
                  <a:extLst>
                    <a:ext uri="{9D8B030D-6E8A-4147-A177-3AD203B41FA5}">
                      <a16:colId xmlns:a16="http://schemas.microsoft.com/office/drawing/2014/main" val="3243275007"/>
                    </a:ext>
                  </a:extLst>
                </a:gridCol>
                <a:gridCol w="1490967">
                  <a:extLst>
                    <a:ext uri="{9D8B030D-6E8A-4147-A177-3AD203B41FA5}">
                      <a16:colId xmlns:a16="http://schemas.microsoft.com/office/drawing/2014/main" val="2245803164"/>
                    </a:ext>
                  </a:extLst>
                </a:gridCol>
                <a:gridCol w="602731">
                  <a:extLst>
                    <a:ext uri="{9D8B030D-6E8A-4147-A177-3AD203B41FA5}">
                      <a16:colId xmlns:a16="http://schemas.microsoft.com/office/drawing/2014/main" val="716787764"/>
                    </a:ext>
                  </a:extLst>
                </a:gridCol>
                <a:gridCol w="602731">
                  <a:extLst>
                    <a:ext uri="{9D8B030D-6E8A-4147-A177-3AD203B41FA5}">
                      <a16:colId xmlns:a16="http://schemas.microsoft.com/office/drawing/2014/main" val="878562469"/>
                    </a:ext>
                  </a:extLst>
                </a:gridCol>
              </a:tblGrid>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0.235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209455661"/>
                  </a:ext>
                </a:extLst>
              </a:tr>
              <a:tr h="128189">
                <a:tc>
                  <a:txBody>
                    <a:bodyPr/>
                    <a:lstStyle/>
                    <a:p>
                      <a:pPr algn="r">
                        <a:lnSpc>
                          <a:spcPct val="115000"/>
                        </a:lnSpc>
                      </a:pPr>
                      <a:r>
                        <a:rPr lang="en-IN" sz="500">
                          <a:effectLst/>
                        </a:rPr>
                        <a:t>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171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0.721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572995208"/>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159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0.294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885371359"/>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180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1.893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512349568"/>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29.7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0.564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578051657"/>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0.586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538501177"/>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39.1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0.344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653992398"/>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0.305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4005809426"/>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19.4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0.491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811253536"/>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0.526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044089129"/>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296020000"/>
                  </a:ext>
                </a:extLst>
              </a:tr>
              <a:tr h="128189">
                <a:tc>
                  <a:txBody>
                    <a:bodyPr/>
                    <a:lstStyle/>
                    <a:p>
                      <a:pPr algn="r">
                        <a:lnSpc>
                          <a:spcPct val="115000"/>
                        </a:lnSpc>
                      </a:pPr>
                      <a:r>
                        <a:rPr lang="en-IN" sz="500">
                          <a:effectLst/>
                        </a:rPr>
                        <a:t>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176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300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33.7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0.467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793567790"/>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150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34.7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0.718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851539619"/>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0.248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973228615"/>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187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304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37.7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076274861"/>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46.8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0.962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362254040"/>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40.5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1.781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71774594"/>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41.5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0.173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542763241"/>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0.304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941905171"/>
                  </a:ext>
                </a:extLst>
              </a:tr>
              <a:tr h="128189">
                <a:tc>
                  <a:txBody>
                    <a:bodyPr/>
                    <a:lstStyle/>
                    <a:p>
                      <a:pPr algn="r">
                        <a:lnSpc>
                          <a:spcPct val="115000"/>
                        </a:lnSpc>
                      </a:pPr>
                      <a:r>
                        <a:rPr lang="en-IN" sz="500">
                          <a:effectLst/>
                        </a:rPr>
                        <a:t>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4149700387"/>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0.587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393754803"/>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128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0.699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972136907"/>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0.258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741174256"/>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0.203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502999888"/>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0.855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297890526"/>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0.845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92937703"/>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19.6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0.334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355335398"/>
                  </a:ext>
                </a:extLst>
              </a:tr>
              <a:tr h="128189">
                <a:tc>
                  <a:txBody>
                    <a:bodyPr/>
                    <a:lstStyle/>
                    <a:p>
                      <a:pPr algn="r">
                        <a:lnSpc>
                          <a:spcPct val="115000"/>
                        </a:lnSpc>
                      </a:pPr>
                      <a:r>
                        <a:rPr lang="en-IN" sz="500">
                          <a:effectLst/>
                        </a:rPr>
                        <a:t>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28.9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0.189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83357817"/>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0.867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651222277"/>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140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28.6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0.411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01278275"/>
                  </a:ext>
                </a:extLst>
              </a:tr>
              <a:tr h="128189">
                <a:tc>
                  <a:txBody>
                    <a:bodyPr/>
                    <a:lstStyle/>
                    <a:p>
                      <a:pPr algn="r">
                        <a:lnSpc>
                          <a:spcPct val="115000"/>
                        </a:lnSpc>
                      </a:pPr>
                      <a:r>
                        <a:rPr lang="en-IN" sz="500">
                          <a:effectLst/>
                        </a:rPr>
                        <a:t>13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43.4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0.583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762414779"/>
                  </a:ext>
                </a:extLst>
              </a:tr>
              <a:tr h="128189">
                <a:tc>
                  <a:txBody>
                    <a:bodyPr/>
                    <a:lstStyle/>
                    <a:p>
                      <a:pPr algn="r">
                        <a:lnSpc>
                          <a:spcPct val="115000"/>
                        </a:lnSpc>
                      </a:pPr>
                      <a:r>
                        <a:rPr lang="en-IN" sz="500">
                          <a:effectLst/>
                        </a:rPr>
                        <a:t>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35.1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0.231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057994911"/>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0.396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085466791"/>
                  </a:ext>
                </a:extLst>
              </a:tr>
              <a:tr h="128189">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652326177"/>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0.391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846657615"/>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95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37.7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07918929"/>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43.2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797245230"/>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0.307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25969430"/>
                  </a:ext>
                </a:extLst>
              </a:tr>
              <a:tr h="128189">
                <a:tc>
                  <a:txBody>
                    <a:bodyPr/>
                    <a:lstStyle/>
                    <a:p>
                      <a:pPr algn="r">
                        <a:lnSpc>
                          <a:spcPct val="115000"/>
                        </a:lnSpc>
                      </a:pPr>
                      <a:r>
                        <a:rPr lang="en-IN" sz="500">
                          <a:effectLst/>
                        </a:rPr>
                        <a:t>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984962306"/>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0.102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507967534"/>
                  </a:ext>
                </a:extLst>
              </a:tr>
              <a:tr h="128189">
                <a:tc>
                  <a:txBody>
                    <a:bodyPr/>
                    <a:lstStyle/>
                    <a:p>
                      <a:pPr algn="r">
                        <a:lnSpc>
                          <a:spcPct val="115000"/>
                        </a:lnSpc>
                      </a:pPr>
                      <a:r>
                        <a:rPr lang="en-IN" sz="500">
                          <a:effectLst/>
                        </a:rPr>
                        <a:t>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83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29.3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0.767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833367698"/>
                  </a:ext>
                </a:extLst>
              </a:tr>
              <a:tr h="128189">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24.6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0.237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731332286"/>
                  </a:ext>
                </a:extLst>
              </a:tr>
              <a:tr h="128189">
                <a:tc>
                  <a:txBody>
                    <a:bodyPr/>
                    <a:lstStyle/>
                    <a:p>
                      <a:pPr algn="r">
                        <a:lnSpc>
                          <a:spcPct val="115000"/>
                        </a:lnSpc>
                      </a:pPr>
                      <a:r>
                        <a:rPr lang="en-IN" sz="500">
                          <a:effectLst/>
                        </a:rPr>
                        <a:t>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48.8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0.227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090648391"/>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29</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0.698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27</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1916253724"/>
                  </a:ext>
                </a:extLst>
              </a:tr>
              <a:tr h="128189">
                <a:tc>
                  <a:txBody>
                    <a:bodyPr/>
                    <a:lstStyle/>
                    <a:p>
                      <a:pPr algn="r">
                        <a:lnSpc>
                          <a:spcPct val="115000"/>
                        </a:lnSpc>
                      </a:pPr>
                      <a:r>
                        <a:rPr lang="en-IN" sz="500">
                          <a:effectLst/>
                        </a:rPr>
                        <a:t>13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54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36.6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0.178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3643927772"/>
                  </a:ext>
                </a:extLst>
              </a:tr>
              <a:tr h="128189">
                <a:tc>
                  <a:txBody>
                    <a:bodyPr/>
                    <a:lstStyle/>
                    <a:p>
                      <a:pPr algn="r">
                        <a:lnSpc>
                          <a:spcPct val="115000"/>
                        </a:lnSpc>
                      </a:pPr>
                      <a:r>
                        <a:rPr lang="en-IN" sz="500">
                          <a:effectLst/>
                        </a:rPr>
                        <a:t>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100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68</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38.5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0.324</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26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587273991"/>
                  </a:ext>
                </a:extLst>
              </a:tr>
              <a:tr h="128189">
                <a:tc>
                  <a:txBody>
                    <a:bodyPr/>
                    <a:lstStyle/>
                    <a:p>
                      <a:pPr algn="r">
                        <a:lnSpc>
                          <a:spcPct val="115000"/>
                        </a:lnSpc>
                      </a:pPr>
                      <a:r>
                        <a:rPr lang="en-IN" sz="500">
                          <a:effectLst/>
                        </a:rPr>
                        <a:t>15</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136</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70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32</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110</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37.1</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0.153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a:effectLst/>
                        </a:rPr>
                        <a:t>43</a:t>
                      </a:r>
                      <a:endParaRPr lang="en-IN" sz="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tc>
                  <a:txBody>
                    <a:bodyPr/>
                    <a:lstStyle/>
                    <a:p>
                      <a:pPr algn="r">
                        <a:lnSpc>
                          <a:spcPct val="115000"/>
                        </a:lnSpc>
                      </a:pPr>
                      <a:r>
                        <a:rPr lang="en-IN" sz="500" dirty="0">
                          <a:effectLst/>
                        </a:rPr>
                        <a:t>1</a:t>
                      </a:r>
                      <a:endParaRPr lang="en-IN" sz="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969" marR="30969" marT="0" marB="0" anchor="b"/>
                </a:tc>
                <a:extLst>
                  <a:ext uri="{0D108BD9-81ED-4DB2-BD59-A6C34878D82A}">
                    <a16:rowId xmlns:a16="http://schemas.microsoft.com/office/drawing/2014/main" val="2708680915"/>
                  </a:ext>
                </a:extLst>
              </a:tr>
            </a:tbl>
          </a:graphicData>
        </a:graphic>
      </p:graphicFrame>
    </p:spTree>
    <p:extLst>
      <p:ext uri="{BB962C8B-B14F-4D97-AF65-F5344CB8AC3E}">
        <p14:creationId xmlns:p14="http://schemas.microsoft.com/office/powerpoint/2010/main" val="26641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F83B-0CAD-2713-0653-263B6FE69E9B}"/>
              </a:ext>
            </a:extLst>
          </p:cNvPr>
          <p:cNvSpPr>
            <a:spLocks noGrp="1"/>
          </p:cNvSpPr>
          <p:nvPr>
            <p:ph type="title"/>
          </p:nvPr>
        </p:nvSpPr>
        <p:spPr>
          <a:xfrm>
            <a:off x="677334" y="609600"/>
            <a:ext cx="8596668" cy="6111240"/>
          </a:xfrm>
        </p:spPr>
        <p:txBody>
          <a:bodyPr>
            <a:normAutofit fontScale="90000"/>
          </a:bodyPr>
          <a:lstStyle/>
          <a:p>
            <a:r>
              <a:rPr lang="en-US" dirty="0"/>
              <a:t>CODE IMPLEMENTATION</a:t>
            </a:r>
            <a:br>
              <a:rPr lang="en-US" dirty="0"/>
            </a:br>
            <a:r>
              <a:rPr lang="en-US" sz="1800" dirty="0">
                <a:solidFill>
                  <a:schemeClr val="tx1"/>
                </a:solidFill>
                <a:effectLst/>
                <a:latin typeface="Calibri" panose="020F0502020204030204" pitchFamily="34" charset="0"/>
                <a:ea typeface="Times New Roman" panose="02020603050405020304" pitchFamily="18" charset="0"/>
              </a:rPr>
              <a:t>Importing the Dependencies</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import numpy as np</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import pandas as pd</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from sklearn . preprocessing import StandardScaler</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from sklearn.model_selection import train_test_split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from sklearn import svm</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from sklearn . metrics import accuracy _ score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Data Collection and Analysis</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PIMA Diabetes Dataset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loading the diabetes dataset to a pandas DataFrame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diabetes _ dataset = pd . read_ csv('/content/diabetes.csv')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pd .  read _ csv?</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printing the first 5 rows of the dataset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diabetes _ dataset . head()</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number of rows and Columns in this dataset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diabetes _ dataset . shape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getting the statistical measures of the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diabetes _ dataset . describe()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diabetes _ dataset['Outcome’]. Value _ counts()</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0 --&gt; Non-Diabetic</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18423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AC10-3532-A142-745B-6986284001B8}"/>
              </a:ext>
            </a:extLst>
          </p:cNvPr>
          <p:cNvSpPr>
            <a:spLocks noGrp="1"/>
          </p:cNvSpPr>
          <p:nvPr>
            <p:ph type="title"/>
          </p:nvPr>
        </p:nvSpPr>
        <p:spPr>
          <a:xfrm>
            <a:off x="304800" y="0"/>
            <a:ext cx="8969202" cy="7604760"/>
          </a:xfrm>
        </p:spPr>
        <p:txBody>
          <a:bodyPr>
            <a:normAutofit fontScale="90000"/>
          </a:bodyPr>
          <a:lstStyle/>
          <a:p>
            <a:r>
              <a:rPr lang="en-US" sz="1600" dirty="0">
                <a:solidFill>
                  <a:schemeClr val="tx1"/>
                </a:solidFill>
                <a:effectLst/>
                <a:latin typeface="Calibri" panose="020F0502020204030204" pitchFamily="34" charset="0"/>
                <a:ea typeface="Times New Roman" panose="02020603050405020304" pitchFamily="18" charset="0"/>
              </a:rPr>
              <a:t>1 --&gt; Diabetic</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diabetes _ dataset. </a:t>
            </a:r>
            <a:r>
              <a:rPr lang="en-US" sz="1600" dirty="0" err="1">
                <a:solidFill>
                  <a:schemeClr val="tx1"/>
                </a:solidFill>
                <a:effectLst/>
                <a:latin typeface="Calibri" panose="020F0502020204030204" pitchFamily="34" charset="0"/>
                <a:ea typeface="Times New Roman" panose="02020603050405020304" pitchFamily="18" charset="0"/>
              </a:rPr>
              <a:t>Groupby</a:t>
            </a:r>
            <a:r>
              <a:rPr lang="en-US" sz="1600" dirty="0">
                <a:solidFill>
                  <a:schemeClr val="tx1"/>
                </a:solidFill>
                <a:effectLst/>
                <a:latin typeface="Calibri" panose="020F0502020204030204" pitchFamily="34" charset="0"/>
                <a:ea typeface="Times New Roman" panose="02020603050405020304" pitchFamily="18" charset="0"/>
              </a:rPr>
              <a:t> ('Outcome').mean()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 separating the data and labels</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X = diabetes _ dataset. drop(columns = 'Outcome', axis=1)</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Y = diabetes _ dataset['Outcome']</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print(X)</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print(Y)</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Data Standardization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scaler = StandardScaler()</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scaler . fit(X)</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standardized _ data =  scaler . transform(X)</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print(standardized _ data)</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X = standardized _ data</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Y = diabetes _ dataset['Outcome']</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print(X)</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print(Y)</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Train Test Split</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X _ train  , X _ test,  Y _ train, Y _ test = train_test_split(X,Y, test _ size = 0.2, stratify=Y,  random _ state=2)</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print(X . shape,  X _ train. shape, X _ test. shape)</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Training the Model</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classifier = svm . SVC(kernel='linear')</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#training the support vector Machine Classifier</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classifier . fit(X _ train, Y _ train)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Model Evaluation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Accuracy Score</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 accuracy score on the training data</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X _ train_ prediction = classifier .predict (X_train)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training _ data _ accuracy = accuracy_score(X _ train _ prediction, Y _ train)</a:t>
            </a:r>
            <a:br>
              <a:rPr lang="en-IN"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Calibri" panose="020F0502020204030204" pitchFamily="34" charset="0"/>
                <a:ea typeface="Times New Roman" panose="02020603050405020304" pitchFamily="18" charset="0"/>
              </a:rPr>
              <a:t>print('Accuracy score of the training data : ', training _ data _ accuracy)</a:t>
            </a:r>
            <a:br>
              <a:rPr lang="en-IN" sz="1800"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294199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C58D-AD9E-0F09-ADFD-329B46F7A0E0}"/>
              </a:ext>
            </a:extLst>
          </p:cNvPr>
          <p:cNvSpPr>
            <a:spLocks noGrp="1"/>
          </p:cNvSpPr>
          <p:nvPr>
            <p:ph type="title"/>
          </p:nvPr>
        </p:nvSpPr>
        <p:spPr>
          <a:xfrm>
            <a:off x="457200" y="152400"/>
            <a:ext cx="8816802" cy="6827520"/>
          </a:xfrm>
        </p:spPr>
        <p:txBody>
          <a:bodyPr>
            <a:normAutofit fontScale="90000"/>
          </a:bodyPr>
          <a:lstStyle/>
          <a:p>
            <a:r>
              <a:rPr lang="en-US" sz="1800" dirty="0">
                <a:solidFill>
                  <a:schemeClr val="tx1"/>
                </a:solidFill>
                <a:effectLst/>
                <a:latin typeface="Calibri" panose="020F0502020204030204" pitchFamily="34" charset="0"/>
                <a:ea typeface="Times New Roman" panose="02020603050405020304" pitchFamily="18" charset="0"/>
              </a:rPr>
              <a:t># accuracy score on the test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X _ test _ prediction = classifier . Predict (X _ test)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test _ data _ accuracy = accuracy_score(X _ test _ prediction, Y _ test)</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print('Accuracy score of the test data : ', test _ data _ accuracy)</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Making a Predictive System</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input _ data = (5,166,72,19,175,25.8,0.587,51)</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changing the input _ data to numpy array</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input _ data _ as _ numpy _ array = np . </a:t>
            </a:r>
            <a:r>
              <a:rPr lang="en-US" sz="1800" dirty="0" err="1">
                <a:solidFill>
                  <a:schemeClr val="tx1"/>
                </a:solidFill>
                <a:effectLst/>
                <a:latin typeface="Calibri" panose="020F0502020204030204" pitchFamily="34" charset="0"/>
                <a:ea typeface="Times New Roman" panose="02020603050405020304" pitchFamily="18" charset="0"/>
              </a:rPr>
              <a:t>Asarray</a:t>
            </a:r>
            <a:r>
              <a:rPr lang="en-US" sz="1800" dirty="0">
                <a:solidFill>
                  <a:schemeClr val="tx1"/>
                </a:solidFill>
                <a:effectLst/>
                <a:latin typeface="Calibri" panose="020F0502020204030204" pitchFamily="34" charset="0"/>
                <a:ea typeface="Times New Roman" panose="02020603050405020304" pitchFamily="18" charset="0"/>
              </a:rPr>
              <a:t> (input _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reshape the array as we are predicting for one instance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input _ data _reshaped = Input _ data _a s _ numpy _ array . reshape(1,-1)</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standardize the input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std _ data =  scaler . Transform (input _ data _ reshaped)</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print(std _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prediction = classifier . predict(std _ data)</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print(prediction)</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if (prediction[0] == 0):</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print('The person is not diabetic')</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else:</a:t>
            </a:r>
            <a:br>
              <a:rPr lang="en-IN"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print('The person is diabetic')</a:t>
            </a:r>
            <a:br>
              <a:rPr lang="en-IN" sz="1800" dirty="0">
                <a:solidFill>
                  <a:schemeClr val="tx1"/>
                </a:solidFill>
                <a:effectLst/>
                <a:latin typeface="Times New Roman" panose="02020603050405020304" pitchFamily="18" charset="0"/>
                <a:ea typeface="Times New Roman" panose="02020603050405020304" pitchFamily="18" charset="0"/>
              </a:rPr>
            </a:br>
            <a:br>
              <a:rPr lang="en-US" sz="1800" dirty="0">
                <a:solidFill>
                  <a:schemeClr val="tx1"/>
                </a:solidFill>
                <a:effectLst/>
                <a:latin typeface="Calibri" panose="020F0502020204030204" pitchFamily="34" charset="0"/>
                <a:ea typeface="Times New Roman" panose="02020603050405020304" pitchFamily="18" charset="0"/>
              </a:rPr>
            </a:br>
            <a:r>
              <a:rPr lang="en-US" sz="1800" dirty="0">
                <a:solidFill>
                  <a:schemeClr val="tx1"/>
                </a:solidFill>
                <a:effectLst/>
                <a:latin typeface="Calibri" panose="020F0502020204030204" pitchFamily="34"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2840109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1849</Words>
  <Application>Microsoft Office PowerPoint</Application>
  <PresentationFormat>Widescreen</PresentationFormat>
  <Paragraphs>823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ff1</vt:lpstr>
      <vt:lpstr>Söhne</vt:lpstr>
      <vt:lpstr>Times New Roman</vt:lpstr>
      <vt:lpstr>Trebuchet MS</vt:lpstr>
      <vt:lpstr>Wingdings 3</vt:lpstr>
      <vt:lpstr>Facet</vt:lpstr>
      <vt:lpstr>DIABETES PREDICTION</vt:lpstr>
      <vt:lpstr>ABSTRACT</vt:lpstr>
      <vt:lpstr>PowerPoint Presentation</vt:lpstr>
      <vt:lpstr>INTRODUCTION</vt:lpstr>
      <vt:lpstr>DATSET </vt:lpstr>
      <vt:lpstr>PowerPoint Presentation</vt:lpstr>
      <vt:lpstr>CODE IMPLEMENTATION Importing the Dependencies import numpy as np import pandas as pd from sklearn . preprocessing import StandardScaler from sklearn.model_selection import train_test_split from sklearn import svm from sklearn . metrics import accuracy _ score Data Collection and Analysis   PIMA Diabetes Dataset # loading the diabetes dataset to a pandas DataFrame diabetes _ dataset = pd . read_ csv('/content/diabetes.csv')  pd .  read _ csv? # printing the first 5 rows of the dataset diabetes _ dataset . head() # number of rows and Columns in this dataset diabetes _ dataset . shape # getting the statistical measures of the data diabetes _ dataset . describe() diabetes _ dataset['Outcome’]. Value _ counts() 0 --&gt; Non-Diabetic </vt:lpstr>
      <vt:lpstr>1 --&gt; Diabetic diabetes _ dataset. Groupby ('Outcome').mean() # separating the data and labels X = diabetes _ dataset. drop(columns = 'Outcome', axis=1) Y = diabetes _ dataset['Outcome'] print(X) print(Y) Data Standardization scaler = StandardScaler() scaler . fit(X) standardized _ data =  scaler . transform(X) print(standardized _ data) X = standardized _ data Y = diabetes _ dataset['Outcome'] print(X) print(Y) Train Test Split X _ train  , X _ test,  Y _ train, Y _ test = train_test_split(X,Y, test _ size = 0.2, stratify=Y,  random _ state=2) print(X . shape,  X _ train. shape, X _ test. shape) Training the Model classifier = svm . SVC(kernel='linear') #training the support vector Machine Classifier classifier . fit(X _ train, Y _ train) Model Evaluation Accuracy Score # accuracy score on the training data X _ train_ prediction = classifier .predict (X_train) training _ data _ accuracy = accuracy_score(X _ train _ prediction, Y _ train) print('Accuracy score of the training data : ', training _ data _ accuracy) </vt:lpstr>
      <vt:lpstr># accuracy score on the test data X _ test _ prediction = classifier . Predict (X _ test) test _ data _ accuracy = accuracy_score(X _ test _ prediction, Y _ test) print('Accuracy score of the test data : ', test _ data _ accuracy) Making a Predictive System input _ data = (5,166,72,19,175,25.8,0.587,51)   # changing the input _ data to numpy array input _ data _ as _ numpy _ array = np . Asarray (input _ data)   # reshape the array as we are predicting for one instance input _ data _reshaped = Input _ data _a s _ numpy _ array . reshape(1,-1)   # standardize the input data std _ data =  scaler . Transform (input _ data _ reshaped) print(std _ data)   prediction = classifier . predict(std _ data) print(prediction)   if (prediction[0] == 0):   print('The person is not diabetic') else:   print('The person is diabetic')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Madhushree P S</dc:creator>
  <cp:lastModifiedBy>Madhushree P S</cp:lastModifiedBy>
  <cp:revision>1</cp:revision>
  <dcterms:created xsi:type="dcterms:W3CDTF">2023-06-02T14:44:20Z</dcterms:created>
  <dcterms:modified xsi:type="dcterms:W3CDTF">2023-08-28T04:11:02Z</dcterms:modified>
</cp:coreProperties>
</file>