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5" r:id="rId2"/>
    <p:sldId id="257" r:id="rId3"/>
    <p:sldId id="258" r:id="rId4"/>
    <p:sldId id="259" r:id="rId5"/>
    <p:sldId id="260" r:id="rId6"/>
    <p:sldId id="261" r:id="rId7"/>
    <p:sldId id="262" r:id="rId8"/>
    <p:sldId id="263" r:id="rId9"/>
    <p:sldId id="276" r:id="rId10"/>
    <p:sldId id="277" r:id="rId11"/>
    <p:sldId id="278"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1" d="100"/>
          <a:sy n="81"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48DDFE9-5FB6-4C3C-B4BE-9824444B7725}" type="datetimeFigureOut">
              <a:rPr lang="en-IN" smtClean="0"/>
              <a:t>28-07-2024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425092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DDFE9-5FB6-4C3C-B4BE-9824444B7725}"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332639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8DDFE9-5FB6-4C3C-B4BE-9824444B7725}"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45269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8DDFE9-5FB6-4C3C-B4BE-9824444B7725}"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1621721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DDFE9-5FB6-4C3C-B4BE-9824444B7725}"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3081332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8DDFE9-5FB6-4C3C-B4BE-9824444B7725}"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2264696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8DDFE9-5FB6-4C3C-B4BE-9824444B7725}" type="datetimeFigureOut">
              <a:rPr lang="en-IN" smtClean="0"/>
              <a:t>28-07-2024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959811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48DDFE9-5FB6-4C3C-B4BE-9824444B7725}"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2874891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48DDFE9-5FB6-4C3C-B4BE-9824444B7725}"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394651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DDFE9-5FB6-4C3C-B4BE-9824444B7725}"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172977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DDFE9-5FB6-4C3C-B4BE-9824444B7725}"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355723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DDFE9-5FB6-4C3C-B4BE-9824444B7725}"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63205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DDFE9-5FB6-4C3C-B4BE-9824444B7725}"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257124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DDFE9-5FB6-4C3C-B4BE-9824444B7725}"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118374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DDFE9-5FB6-4C3C-B4BE-9824444B7725}" type="datetimeFigureOut">
              <a:rPr lang="en-IN" smtClean="0"/>
              <a:t>28-07-2024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279042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DDFE9-5FB6-4C3C-B4BE-9824444B7725}"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375312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DDFE9-5FB6-4C3C-B4BE-9824444B7725}"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6B154A-CAEF-4B45-9135-03ABAC86664B}" type="slidenum">
              <a:rPr lang="en-IN" smtClean="0"/>
              <a:t>‹#›</a:t>
            </a:fld>
            <a:endParaRPr lang="en-IN"/>
          </a:p>
        </p:txBody>
      </p:sp>
    </p:spTree>
    <p:extLst>
      <p:ext uri="{BB962C8B-B14F-4D97-AF65-F5344CB8AC3E}">
        <p14:creationId xmlns:p14="http://schemas.microsoft.com/office/powerpoint/2010/main" val="81332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8DDFE9-5FB6-4C3C-B4BE-9824444B7725}" type="datetimeFigureOut">
              <a:rPr lang="en-IN" smtClean="0"/>
              <a:t>28-07-2024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6B154A-CAEF-4B45-9135-03ABAC86664B}" type="slidenum">
              <a:rPr lang="en-IN" smtClean="0"/>
              <a:t>‹#›</a:t>
            </a:fld>
            <a:endParaRPr lang="en-IN"/>
          </a:p>
        </p:txBody>
      </p:sp>
    </p:spTree>
    <p:extLst>
      <p:ext uri="{BB962C8B-B14F-4D97-AF65-F5344CB8AC3E}">
        <p14:creationId xmlns:p14="http://schemas.microsoft.com/office/powerpoint/2010/main" val="23115956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5BA743-7A43-C9EA-CB4E-A28E70C03655}"/>
              </a:ext>
            </a:extLst>
          </p:cNvPr>
          <p:cNvSpPr txBox="1"/>
          <p:nvPr/>
        </p:nvSpPr>
        <p:spPr>
          <a:xfrm>
            <a:off x="3758981" y="634403"/>
            <a:ext cx="4674039" cy="507831"/>
          </a:xfrm>
          <a:prstGeom prst="rect">
            <a:avLst/>
          </a:prstGeom>
          <a:noFill/>
        </p:spPr>
        <p:txBody>
          <a:bodyPr wrap="square">
            <a:spAutoFit/>
          </a:bodyP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VISVESVARAYA TECHNOLOGICAL UNIVERSITY </a:t>
            </a:r>
          </a:p>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“JNANA SANGAMA”, BELAGAVI - 590018</a:t>
            </a:r>
            <a:endParaRPr lang="en-IN" sz="135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descr="Visvesvaraya Technological University - Wikipedia">
            <a:extLst>
              <a:ext uri="{FF2B5EF4-FFF2-40B4-BE49-F238E27FC236}">
                <a16:creationId xmlns:a16="http://schemas.microsoft.com/office/drawing/2014/main" id="{E113C97E-6F29-988B-2F3E-41480B8B5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534" y="1285860"/>
            <a:ext cx="1220932" cy="7143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B191DA-B4A9-768B-91DF-14739F76EF90}"/>
              </a:ext>
            </a:extLst>
          </p:cNvPr>
          <p:cNvSpPr txBox="1"/>
          <p:nvPr/>
        </p:nvSpPr>
        <p:spPr>
          <a:xfrm>
            <a:off x="2577060" y="2143867"/>
            <a:ext cx="7697755" cy="4212692"/>
          </a:xfrm>
          <a:prstGeom prst="rect">
            <a:avLst/>
          </a:prstGeom>
          <a:noFill/>
        </p:spPr>
        <p:txBody>
          <a:bodyPr wrap="square">
            <a:spAutoFit/>
          </a:bodyPr>
          <a:lstStyle/>
          <a:p>
            <a:pPr algn="ctr">
              <a:lnSpc>
                <a:spcPct val="150000"/>
              </a:lnSpc>
            </a:pPr>
            <a:r>
              <a:rPr lang="en-US" sz="1350" b="1" dirty="0">
                <a:solidFill>
                  <a:schemeClr val="accent2">
                    <a:lumMod val="50000"/>
                  </a:schemeClr>
                </a:solidFill>
                <a:latin typeface="Times New Roman" pitchFamily="18" charset="0"/>
                <a:cs typeface="Times New Roman" pitchFamily="18" charset="0"/>
              </a:rPr>
              <a:t>K.R PET KRISHNA GOVERNMENT ENGINEERING COLLEGE, K.R PET -571426</a:t>
            </a:r>
          </a:p>
          <a:p>
            <a:pPr algn="ctr">
              <a:lnSpc>
                <a:spcPct val="150000"/>
              </a:lnSpc>
            </a:pPr>
            <a:r>
              <a:rPr lang="en-US" sz="1350" b="1" dirty="0">
                <a:solidFill>
                  <a:srgbClr val="7030A0"/>
                </a:solidFill>
                <a:latin typeface="Times New Roman" pitchFamily="18" charset="0"/>
                <a:cs typeface="Times New Roman" pitchFamily="18" charset="0"/>
              </a:rPr>
              <a:t>Department of Computer Science &amp; Engineering    </a:t>
            </a:r>
          </a:p>
          <a:p>
            <a:pPr algn="ctr">
              <a:lnSpc>
                <a:spcPct val="150000"/>
              </a:lnSpc>
            </a:pPr>
            <a:r>
              <a:rPr lang="en-US" sz="1350" b="1" dirty="0">
                <a:solidFill>
                  <a:srgbClr val="7030A0"/>
                </a:solidFill>
                <a:latin typeface="Times New Roman" pitchFamily="18" charset="0"/>
                <a:cs typeface="Times New Roman" pitchFamily="18" charset="0"/>
              </a:rPr>
              <a:t> </a:t>
            </a:r>
            <a:r>
              <a:rPr lang="en-US" sz="1400" b="1" dirty="0">
                <a:solidFill>
                  <a:schemeClr val="accent2">
                    <a:lumMod val="75000"/>
                  </a:schemeClr>
                </a:solidFill>
                <a:latin typeface="Times New Roman" pitchFamily="18" charset="0"/>
                <a:cs typeface="Times New Roman" pitchFamily="18" charset="0"/>
              </a:rPr>
              <a:t>Mini Project of 6</a:t>
            </a:r>
            <a:r>
              <a:rPr lang="en-US" sz="1400" b="1" baseline="30000" dirty="0">
                <a:solidFill>
                  <a:schemeClr val="accent2">
                    <a:lumMod val="75000"/>
                  </a:schemeClr>
                </a:solidFill>
                <a:latin typeface="Times New Roman" pitchFamily="18" charset="0"/>
                <a:cs typeface="Times New Roman" pitchFamily="18" charset="0"/>
              </a:rPr>
              <a:t>th</a:t>
            </a:r>
            <a:r>
              <a:rPr lang="en-US" sz="1400" b="1" dirty="0">
                <a:solidFill>
                  <a:schemeClr val="accent2">
                    <a:lumMod val="75000"/>
                  </a:schemeClr>
                </a:solidFill>
                <a:latin typeface="Times New Roman" pitchFamily="18" charset="0"/>
                <a:cs typeface="Times New Roman" pitchFamily="18" charset="0"/>
              </a:rPr>
              <a:t> semester</a:t>
            </a:r>
          </a:p>
          <a:p>
            <a:pPr algn="ctr">
              <a:lnSpc>
                <a:spcPct val="150000"/>
              </a:lnSpc>
            </a:pPr>
            <a:r>
              <a:rPr lang="en-US" sz="1350" b="1" dirty="0">
                <a:solidFill>
                  <a:srgbClr val="7030A0"/>
                </a:solidFill>
                <a:latin typeface="Times New Roman" pitchFamily="18" charset="0"/>
                <a:cs typeface="Times New Roman" pitchFamily="18" charset="0"/>
              </a:rPr>
              <a:t>on                                                                       </a:t>
            </a:r>
          </a:p>
          <a:p>
            <a:pPr algn="ctr">
              <a:lnSpc>
                <a:spcPct val="150000"/>
              </a:lnSpc>
            </a:pPr>
            <a:r>
              <a:rPr lang="en-US" sz="1350" b="1" dirty="0">
                <a:solidFill>
                  <a:srgbClr val="006600"/>
                </a:solidFill>
                <a:latin typeface="Times New Roman" panose="02020603050405020304" pitchFamily="18" charset="0"/>
                <a:cs typeface="Times New Roman" panose="02020603050405020304" pitchFamily="18" charset="0"/>
              </a:rPr>
              <a:t>“STOCK MARKET PRICE PREDICTION USING MACHINE LEARNING”</a:t>
            </a:r>
            <a:endParaRPr lang="en-US" sz="1500" b="1" dirty="0">
              <a:solidFill>
                <a:srgbClr val="006600"/>
              </a:solidFill>
              <a:latin typeface="Times New Roman" panose="02020603050405020304" pitchFamily="18" charset="0"/>
              <a:cs typeface="Times New Roman" panose="02020603050405020304" pitchFamily="18" charset="0"/>
            </a:endParaRPr>
          </a:p>
          <a:p>
            <a:pPr algn="ctr">
              <a:lnSpc>
                <a:spcPct val="150000"/>
              </a:lnSpc>
            </a:pPr>
            <a:r>
              <a:rPr lang="en-US" sz="1500" b="1" dirty="0">
                <a:solidFill>
                  <a:srgbClr val="FF0000"/>
                </a:solidFill>
                <a:latin typeface="Times New Roman" panose="02020603050405020304" pitchFamily="18" charset="0"/>
                <a:cs typeface="Times New Roman" panose="02020603050405020304" pitchFamily="18" charset="0"/>
              </a:rPr>
              <a:t> Presented by</a:t>
            </a:r>
          </a:p>
          <a:p>
            <a:pPr algn="just"/>
            <a:r>
              <a:rPr lang="en-US" sz="1350" dirty="0">
                <a:solidFill>
                  <a:prstClr val="black"/>
                </a:solidFill>
                <a:latin typeface="Times New Roman" panose="02020603050405020304" pitchFamily="18" charset="0"/>
                <a:cs typeface="Times New Roman" panose="02020603050405020304" pitchFamily="18" charset="0"/>
              </a:rPr>
              <a:t>	HAMSA D M	      	                                                                      4GK21CS016    </a:t>
            </a:r>
          </a:p>
          <a:p>
            <a:pPr algn="just"/>
            <a:r>
              <a:rPr lang="en-US" sz="1350" dirty="0">
                <a:solidFill>
                  <a:prstClr val="black"/>
                </a:solidFill>
                <a:latin typeface="Times New Roman" panose="02020603050405020304" pitchFamily="18" charset="0"/>
                <a:cs typeface="Times New Roman" panose="02020603050405020304" pitchFamily="18" charset="0"/>
              </a:rPr>
              <a:t>          MADHUSHREE C K                             			                           4GK21CS020</a:t>
            </a:r>
          </a:p>
          <a:p>
            <a:pPr algn="just"/>
            <a:r>
              <a:rPr lang="en-US" sz="1350" dirty="0">
                <a:solidFill>
                  <a:prstClr val="black"/>
                </a:solidFill>
                <a:latin typeface="Times New Roman" panose="02020603050405020304" pitchFamily="18" charset="0"/>
                <a:cs typeface="Times New Roman" panose="02020603050405020304" pitchFamily="18" charset="0"/>
              </a:rPr>
              <a:t>          PRIYANKA B R                                                                                      4GK21CS034</a:t>
            </a:r>
          </a:p>
          <a:p>
            <a:pPr algn="just"/>
            <a:r>
              <a:rPr lang="en-US" sz="1350" dirty="0">
                <a:solidFill>
                  <a:prstClr val="black"/>
                </a:solidFill>
                <a:latin typeface="Times New Roman" panose="02020603050405020304" pitchFamily="18" charset="0"/>
                <a:cs typeface="Times New Roman" panose="02020603050405020304" pitchFamily="18" charset="0"/>
              </a:rPr>
              <a:t>          SHIVAYOGI A M                                                                                    4GK21CS044              			                                          </a:t>
            </a:r>
            <a:r>
              <a:rPr lang="en-US" sz="1350" b="1" dirty="0">
                <a:solidFill>
                  <a:schemeClr val="bg2">
                    <a:lumMod val="25000"/>
                  </a:schemeClr>
                </a:solidFill>
                <a:latin typeface="Times New Roman" panose="02020603050405020304" pitchFamily="18" charset="0"/>
                <a:cs typeface="Times New Roman" panose="02020603050405020304" pitchFamily="18" charset="0"/>
              </a:rPr>
              <a:t>Under the Supervision of </a:t>
            </a:r>
            <a:r>
              <a:rPr lang="en-US" sz="1350" b="1" dirty="0">
                <a:solidFill>
                  <a:srgbClr val="002060"/>
                </a:solidFill>
                <a:latin typeface="Times New Roman" panose="02020603050405020304" pitchFamily="18" charset="0"/>
                <a:cs typeface="Times New Roman" panose="02020603050405020304" pitchFamily="18" charset="0"/>
              </a:rPr>
              <a:t>			</a:t>
            </a:r>
          </a:p>
          <a:p>
            <a:pPr algn="just"/>
            <a:r>
              <a:rPr lang="en-US" sz="1350" b="1" dirty="0">
                <a:solidFill>
                  <a:srgbClr val="002060"/>
                </a:solidFill>
                <a:latin typeface="Times New Roman" panose="02020603050405020304" pitchFamily="18" charset="0"/>
                <a:cs typeface="Times New Roman" panose="02020603050405020304" pitchFamily="18" charset="0"/>
              </a:rPr>
              <a:t>			   </a:t>
            </a:r>
          </a:p>
          <a:p>
            <a:pPr algn="just"/>
            <a:r>
              <a:rPr lang="en-US" sz="1350" b="1" dirty="0">
                <a:solidFill>
                  <a:srgbClr val="002060"/>
                </a:solidFill>
                <a:latin typeface="Times New Roman" panose="02020603050405020304" pitchFamily="18" charset="0"/>
                <a:cs typeface="Times New Roman" panose="02020603050405020304" pitchFamily="18" charset="0"/>
              </a:rPr>
              <a:t>	        </a:t>
            </a:r>
          </a:p>
          <a:p>
            <a:pPr algn="just"/>
            <a:r>
              <a:rPr lang="en-US" sz="1350" b="1" dirty="0">
                <a:solidFill>
                  <a:srgbClr val="002060"/>
                </a:solidFill>
                <a:latin typeface="Times New Roman" panose="02020603050405020304" pitchFamily="18" charset="0"/>
                <a:cs typeface="Times New Roman" panose="02020603050405020304" pitchFamily="18" charset="0"/>
              </a:rPr>
              <a:t>    </a:t>
            </a:r>
            <a:r>
              <a:rPr lang="en-US" sz="1350" b="1" dirty="0">
                <a:solidFill>
                  <a:srgbClr val="FF0000"/>
                </a:solidFill>
                <a:latin typeface="Times New Roman" panose="02020603050405020304" pitchFamily="18" charset="0"/>
                <a:cs typeface="Times New Roman" panose="02020603050405020304" pitchFamily="18" charset="0"/>
              </a:rPr>
              <a:t>Project Guide</a:t>
            </a:r>
            <a:r>
              <a:rPr lang="en-US" sz="1200" b="1" dirty="0">
                <a:solidFill>
                  <a:srgbClr val="FF0000"/>
                </a:solidFill>
                <a:latin typeface="Times New Roman" panose="02020603050405020304" pitchFamily="18" charset="0"/>
                <a:cs typeface="Times New Roman" panose="02020603050405020304" pitchFamily="18" charset="0"/>
              </a:rPr>
              <a:t>					                                                Head of the Department</a:t>
            </a:r>
          </a:p>
          <a:p>
            <a:pPr algn="just"/>
            <a:r>
              <a:rPr lang="en-US" sz="1200" b="1" dirty="0">
                <a:solidFill>
                  <a:srgbClr val="002060"/>
                </a:solidFill>
                <a:latin typeface="Times New Roman" panose="02020603050405020304" pitchFamily="18" charset="0"/>
                <a:cs typeface="Times New Roman" panose="02020603050405020304" pitchFamily="18" charset="0"/>
              </a:rPr>
              <a:t>        Dr Hareesh k  				                                                                  Dr Hareesh K	                                             Assistant Professor                                                                                                    Assistant Professor and HOD</a:t>
            </a:r>
          </a:p>
          <a:p>
            <a:pPr algn="just"/>
            <a:r>
              <a:rPr lang="en-US" sz="1200" b="1" dirty="0">
                <a:solidFill>
                  <a:srgbClr val="002060"/>
                </a:solidFill>
                <a:latin typeface="Times New Roman" panose="02020603050405020304" pitchFamily="18" charset="0"/>
                <a:cs typeface="Times New Roman" panose="02020603050405020304" pitchFamily="18" charset="0"/>
              </a:rPr>
              <a:t>  Department of CSE				          2023-24						</a:t>
            </a:r>
            <a:endParaRPr lang="en-IN" sz="1350" dirty="0"/>
          </a:p>
        </p:txBody>
      </p:sp>
    </p:spTree>
    <p:extLst>
      <p:ext uri="{BB962C8B-B14F-4D97-AF65-F5344CB8AC3E}">
        <p14:creationId xmlns:p14="http://schemas.microsoft.com/office/powerpoint/2010/main" val="822189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72611-CCBB-BF6B-AB84-5799F8E796E2}"/>
              </a:ext>
            </a:extLst>
          </p:cNvPr>
          <p:cNvPicPr>
            <a:picLocks noChangeAspect="1"/>
          </p:cNvPicPr>
          <p:nvPr/>
        </p:nvPicPr>
        <p:blipFill rotWithShape="1">
          <a:blip r:embed="rId2">
            <a:extLst>
              <a:ext uri="{28A0092B-C50C-407E-A947-70E740481C1C}">
                <a14:useLocalDpi xmlns:a14="http://schemas.microsoft.com/office/drawing/2010/main" val="0"/>
              </a:ext>
            </a:extLst>
          </a:blip>
          <a:srcRect l="24981" t="27742" r="19947" b="32903"/>
          <a:stretch/>
        </p:blipFill>
        <p:spPr>
          <a:xfrm>
            <a:off x="625151" y="2565915"/>
            <a:ext cx="5075854" cy="2631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76840ACA-503F-FE3E-23D3-6D92A633B383}"/>
              </a:ext>
            </a:extLst>
          </p:cNvPr>
          <p:cNvPicPr>
            <a:picLocks noChangeAspect="1"/>
          </p:cNvPicPr>
          <p:nvPr/>
        </p:nvPicPr>
        <p:blipFill rotWithShape="1">
          <a:blip r:embed="rId3">
            <a:extLst>
              <a:ext uri="{28A0092B-C50C-407E-A947-70E740481C1C}">
                <a14:useLocalDpi xmlns:a14="http://schemas.microsoft.com/office/drawing/2010/main" val="0"/>
              </a:ext>
            </a:extLst>
          </a:blip>
          <a:srcRect l="25561" t="26259" r="20179" b="35374"/>
          <a:stretch/>
        </p:blipFill>
        <p:spPr>
          <a:xfrm>
            <a:off x="6718040" y="2565914"/>
            <a:ext cx="5075854" cy="2631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634FC41A-BF2D-6715-497D-D3B4D209ABC3}"/>
              </a:ext>
            </a:extLst>
          </p:cNvPr>
          <p:cNvSpPr txBox="1"/>
          <p:nvPr/>
        </p:nvSpPr>
        <p:spPr>
          <a:xfrm>
            <a:off x="3978111" y="5656082"/>
            <a:ext cx="4119514" cy="369332"/>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       Representation of datasets </a:t>
            </a:r>
            <a:endParaRPr lang="en-IN" dirty="0"/>
          </a:p>
        </p:txBody>
      </p:sp>
    </p:spTree>
    <p:extLst>
      <p:ext uri="{BB962C8B-B14F-4D97-AF65-F5344CB8AC3E}">
        <p14:creationId xmlns:p14="http://schemas.microsoft.com/office/powerpoint/2010/main" val="107632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FAC69D-56A6-40BD-4530-A3B2D7C77DF2}"/>
              </a:ext>
            </a:extLst>
          </p:cNvPr>
          <p:cNvPicPr>
            <a:picLocks noChangeAspect="1"/>
          </p:cNvPicPr>
          <p:nvPr/>
        </p:nvPicPr>
        <p:blipFill rotWithShape="1">
          <a:blip r:embed="rId2">
            <a:extLst>
              <a:ext uri="{28A0092B-C50C-407E-A947-70E740481C1C}">
                <a14:useLocalDpi xmlns:a14="http://schemas.microsoft.com/office/drawing/2010/main" val="0"/>
              </a:ext>
            </a:extLst>
          </a:blip>
          <a:srcRect l="25485" t="34831" r="7168" b="20407"/>
          <a:stretch/>
        </p:blipFill>
        <p:spPr>
          <a:xfrm>
            <a:off x="998376" y="2519265"/>
            <a:ext cx="5001208" cy="3069771"/>
          </a:xfrm>
          <a:prstGeom prst="rect">
            <a:avLst/>
          </a:prstGeom>
        </p:spPr>
      </p:pic>
      <p:pic>
        <p:nvPicPr>
          <p:cNvPr id="7" name="Picture 6">
            <a:extLst>
              <a:ext uri="{FF2B5EF4-FFF2-40B4-BE49-F238E27FC236}">
                <a16:creationId xmlns:a16="http://schemas.microsoft.com/office/drawing/2014/main" id="{FDA70D92-4ED5-09A4-6527-0FC406C2C60B}"/>
              </a:ext>
            </a:extLst>
          </p:cNvPr>
          <p:cNvPicPr>
            <a:picLocks noChangeAspect="1"/>
          </p:cNvPicPr>
          <p:nvPr/>
        </p:nvPicPr>
        <p:blipFill rotWithShape="1">
          <a:blip r:embed="rId3">
            <a:extLst>
              <a:ext uri="{28A0092B-C50C-407E-A947-70E740481C1C}">
                <a14:useLocalDpi xmlns:a14="http://schemas.microsoft.com/office/drawing/2010/main" val="0"/>
              </a:ext>
            </a:extLst>
          </a:blip>
          <a:srcRect l="25868" t="32245" r="19107" b="28163"/>
          <a:stretch/>
        </p:blipFill>
        <p:spPr>
          <a:xfrm>
            <a:off x="7128587" y="2696546"/>
            <a:ext cx="4842588" cy="2715208"/>
          </a:xfrm>
          <a:prstGeom prst="rect">
            <a:avLst/>
          </a:prstGeom>
        </p:spPr>
      </p:pic>
      <p:sp>
        <p:nvSpPr>
          <p:cNvPr id="2" name="TextBox 1">
            <a:extLst>
              <a:ext uri="{FF2B5EF4-FFF2-40B4-BE49-F238E27FC236}">
                <a16:creationId xmlns:a16="http://schemas.microsoft.com/office/drawing/2014/main" id="{2AA59634-9ADF-462B-A006-4CBA72334B76}"/>
              </a:ext>
            </a:extLst>
          </p:cNvPr>
          <p:cNvSpPr txBox="1"/>
          <p:nvPr/>
        </p:nvSpPr>
        <p:spPr>
          <a:xfrm>
            <a:off x="5608949" y="5920033"/>
            <a:ext cx="3195687" cy="646331"/>
          </a:xfrm>
          <a:prstGeom prst="rect">
            <a:avLst/>
          </a:prstGeom>
          <a:noFill/>
        </p:spPr>
        <p:txBody>
          <a:bodyPr wrap="square" rtlCol="0">
            <a:spAutoFit/>
          </a:bodyPr>
          <a:lstStyle/>
          <a:p>
            <a:r>
              <a:rPr lang="en-IN" sz="1800" b="1" kern="100" dirty="0">
                <a:solidFill>
                  <a:srgbClr val="000000"/>
                </a:solidFill>
                <a:effectLst/>
                <a:latin typeface="Times New Roman" panose="02020603050405020304" pitchFamily="18" charset="0"/>
                <a:ea typeface="Times New Roman" panose="02020603050405020304" pitchFamily="18" charset="0"/>
              </a:rPr>
              <a:t>Open stock price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0309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75C2-BEDD-D363-479F-6BD36F336F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974C51-55AB-6073-D44A-6CEA1F541A33}"/>
              </a:ext>
            </a:extLst>
          </p:cNvPr>
          <p:cNvSpPr>
            <a:spLocks noGrp="1"/>
          </p:cNvSpPr>
          <p:nvPr>
            <p:ph idx="1"/>
          </p:nvPr>
        </p:nvSpPr>
        <p:spPr>
          <a:xfrm>
            <a:off x="1090708" y="2570480"/>
            <a:ext cx="8825659" cy="3733800"/>
          </a:xfrm>
        </p:spPr>
        <p:txBody>
          <a:bodyPr>
            <a:normAutofit/>
          </a:bodyPr>
          <a:lstStyle/>
          <a:p>
            <a:r>
              <a:rPr lang="en-US" sz="2400" dirty="0">
                <a:latin typeface="Times New Roman" panose="02020603050405020304" pitchFamily="18" charset="0"/>
                <a:cs typeface="Times New Roman" panose="02020603050405020304" pitchFamily="18" charset="0"/>
              </a:rPr>
              <a:t>Improved Accuracy</a:t>
            </a:r>
          </a:p>
          <a:p>
            <a:r>
              <a:rPr lang="en-US" sz="2400" dirty="0">
                <a:latin typeface="Times New Roman" panose="02020603050405020304" pitchFamily="18" charset="0"/>
                <a:cs typeface="Times New Roman" panose="02020603050405020304" pitchFamily="18" charset="0"/>
              </a:rPr>
              <a:t>Automation and efficiency</a:t>
            </a:r>
          </a:p>
          <a:p>
            <a:r>
              <a:rPr lang="en-US" sz="2400" dirty="0">
                <a:latin typeface="Times New Roman" panose="02020603050405020304" pitchFamily="18" charset="0"/>
                <a:cs typeface="Times New Roman" panose="02020603050405020304" pitchFamily="18" charset="0"/>
              </a:rPr>
              <a:t>Risk management</a:t>
            </a:r>
          </a:p>
          <a:p>
            <a:r>
              <a:rPr lang="en-US" sz="2400" dirty="0">
                <a:latin typeface="Times New Roman" panose="02020603050405020304" pitchFamily="18" charset="0"/>
                <a:cs typeface="Times New Roman" panose="02020603050405020304" pitchFamily="18" charset="0"/>
              </a:rPr>
              <a:t>Incorporation of diverse data sources</a:t>
            </a:r>
          </a:p>
          <a:p>
            <a:r>
              <a:rPr lang="en-US" sz="2400" dirty="0">
                <a:latin typeface="Times New Roman" panose="02020603050405020304" pitchFamily="18" charset="0"/>
                <a:cs typeface="Times New Roman" panose="02020603050405020304" pitchFamily="18" charset="0"/>
              </a:rPr>
              <a:t>Enhanced portfolio management</a:t>
            </a:r>
          </a:p>
          <a:p>
            <a:r>
              <a:rPr lang="en-US" sz="2400" dirty="0">
                <a:latin typeface="Times New Roman" panose="02020603050405020304" pitchFamily="18" charset="0"/>
                <a:cs typeface="Times New Roman" panose="02020603050405020304" pitchFamily="18" charset="0"/>
              </a:rPr>
              <a:t>Scalability and consistency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18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B608-D307-9776-3100-000236CE55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98EDD5-84FF-AFCE-F719-0FD9612FACB2}"/>
              </a:ext>
            </a:extLst>
          </p:cNvPr>
          <p:cNvSpPr>
            <a:spLocks noGrp="1"/>
          </p:cNvSpPr>
          <p:nvPr>
            <p:ph idx="1"/>
          </p:nvPr>
        </p:nvSpPr>
        <p:spPr>
          <a:xfrm>
            <a:off x="1154954" y="2603500"/>
            <a:ext cx="9797526" cy="3416300"/>
          </a:xfrm>
        </p:spPr>
        <p:txBody>
          <a:bodyPr>
            <a:noAutofit/>
          </a:bodyPr>
          <a:lstStyle/>
          <a:p>
            <a:r>
              <a:rPr lang="en-US" sz="2400" dirty="0">
                <a:latin typeface="Times New Roman" panose="02020603050405020304" pitchFamily="18" charset="0"/>
                <a:cs typeface="Times New Roman" panose="02020603050405020304" pitchFamily="18" charset="0"/>
              </a:rPr>
              <a:t>Inaccurate predictions: poor Quality or incomplete lead to erroneous predictions.</a:t>
            </a:r>
          </a:p>
          <a:p>
            <a:r>
              <a:rPr lang="en-US" sz="2400" dirty="0">
                <a:latin typeface="Times New Roman" panose="02020603050405020304" pitchFamily="18" charset="0"/>
                <a:cs typeface="Times New Roman" panose="02020603050405020304" pitchFamily="18" charset="0"/>
              </a:rPr>
              <a:t>Model overfitting: This Leads to Noise.</a:t>
            </a:r>
          </a:p>
          <a:p>
            <a:r>
              <a:rPr lang="en-US" sz="2400" dirty="0">
                <a:latin typeface="Times New Roman" panose="02020603050405020304" pitchFamily="18" charset="0"/>
                <a:cs typeface="Times New Roman" panose="02020603050405020304" pitchFamily="18" charset="0"/>
              </a:rPr>
              <a:t>Market volatility and Unpredictability: external factors ,Black swan events</a:t>
            </a:r>
          </a:p>
          <a:p>
            <a:r>
              <a:rPr lang="en-US" sz="2400" dirty="0">
                <a:latin typeface="Times New Roman" panose="02020603050405020304" pitchFamily="18" charset="0"/>
                <a:cs typeface="Times New Roman" panose="02020603050405020304" pitchFamily="18" charset="0"/>
              </a:rPr>
              <a:t>High computational cost.</a:t>
            </a:r>
          </a:p>
          <a:p>
            <a:r>
              <a:rPr lang="en-US" sz="2400" dirty="0">
                <a:latin typeface="Times New Roman" panose="02020603050405020304" pitchFamily="18" charset="0"/>
                <a:cs typeface="Times New Roman" panose="02020603050405020304" pitchFamily="18" charset="0"/>
              </a:rPr>
              <a:t>Dependency on historical Data: Past performance limitations.</a:t>
            </a:r>
          </a:p>
          <a:p>
            <a:r>
              <a:rPr lang="en-US" sz="2400" dirty="0">
                <a:latin typeface="Times New Roman" panose="02020603050405020304" pitchFamily="18" charset="0"/>
                <a:cs typeface="Times New Roman" panose="02020603050405020304" pitchFamily="18" charset="0"/>
              </a:rPr>
              <a:t>Ethical and logical risks.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1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CBE3-7378-6C1B-CDC7-6EA6BFFDBE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7C8B20-50F8-D22F-A9ED-9AA5C642B34A}"/>
              </a:ext>
            </a:extLst>
          </p:cNvPr>
          <p:cNvSpPr>
            <a:spLocks noGrp="1"/>
          </p:cNvSpPr>
          <p:nvPr>
            <p:ph idx="1"/>
          </p:nvPr>
        </p:nvSpPr>
        <p:spPr>
          <a:xfrm>
            <a:off x="1429274" y="2603500"/>
            <a:ext cx="8825659" cy="3416300"/>
          </a:xfrm>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explores the use of machine learning models, specifically LSTM, Facebook Prophet, and Random Forest Regressor, to improve stock market sentiment forecasting. The study contributes to the evolving discourse on stock market prediction, providing and understanding of machine learning models' capabilities and limitations. Further exploration and refinement of predictive techniques are essential for staying ahead in the dynamic financial market landscape.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29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32EA-8F55-9C6F-7070-0623749783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D0DCE4-0557-1D45-BA24-CF68062E047D}"/>
              </a:ext>
            </a:extLst>
          </p:cNvPr>
          <p:cNvSpPr>
            <a:spLocks noGrp="1"/>
          </p:cNvSpPr>
          <p:nvPr>
            <p:ph idx="1"/>
          </p:nvPr>
        </p:nvSpPr>
        <p:spPr>
          <a:xfrm>
            <a:off x="1154954" y="2603499"/>
            <a:ext cx="10275046" cy="4061251"/>
          </a:xfrm>
        </p:spPr>
        <p:txBody>
          <a:bodyPr>
            <a:normAutofit/>
          </a:bodyPr>
          <a:lstStyle/>
          <a:p>
            <a:r>
              <a:rPr lang="en-US" sz="1700" dirty="0">
                <a:solidFill>
                  <a:schemeClr val="tx1"/>
                </a:solidFill>
                <a:latin typeface="Times New Roman" panose="02020603050405020304" pitchFamily="18" charset="0"/>
                <a:cs typeface="Times New Roman" panose="02020603050405020304" pitchFamily="18" charset="0"/>
              </a:rPr>
              <a:t>Article  in  American International Journal of Sciences and Engineering Research ·February 2024</a:t>
            </a:r>
          </a:p>
          <a:p>
            <a:r>
              <a:rPr lang="da-DK" sz="1700" u="sng" dirty="0">
                <a:solidFill>
                  <a:schemeClr val="tx1"/>
                </a:solidFill>
                <a:latin typeface="Times New Roman" panose="02020603050405020304" pitchFamily="18" charset="0"/>
                <a:cs typeface="Times New Roman" panose="02020603050405020304" pitchFamily="18" charset="0"/>
              </a:rPr>
              <a:t>https://www.researchgate.net/publication/378008818</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Yoon, Y., &amp; Swales, G. (1991, January). Predicting stock price performance</a:t>
            </a:r>
          </a:p>
          <a:p>
            <a:r>
              <a:rPr lang="en-US" sz="1700" dirty="0">
                <a:solidFill>
                  <a:schemeClr val="tx1"/>
                </a:solidFill>
                <a:latin typeface="Times New Roman" panose="02020603050405020304" pitchFamily="18" charset="0"/>
                <a:cs typeface="Times New Roman" panose="02020603050405020304" pitchFamily="18" charset="0"/>
              </a:rPr>
              <a:t>Dhaka Stock Market Historical Data. Retrieved from https://www.dsebd.org </a:t>
            </a:r>
          </a:p>
          <a:p>
            <a:r>
              <a:rPr lang="en-IN" sz="17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t>
            </a:r>
            <a:endParaRPr lang="en-IN" sz="1700" dirty="0">
              <a:solidFill>
                <a:schemeClr val="tx1"/>
              </a:solidFill>
              <a:latin typeface="Times New Roman" panose="02020603050405020304" pitchFamily="18" charset="0"/>
              <a:cs typeface="Times New Roman" panose="02020603050405020304" pitchFamily="18" charset="0"/>
            </a:endParaRPr>
          </a:p>
          <a:p>
            <a:r>
              <a:rPr lang="en-IN" sz="1700" u="none"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Yu, L., Chen, H., Wang, S., &amp; Lai, K. K. (2008). Evolving least squares support vector machines for stock market trend mining. IEEE Transactions on evolutionary computation, 13(1), 87-102</a:t>
            </a:r>
          </a:p>
          <a:p>
            <a:r>
              <a:rPr lang="en-IN" sz="1700" u="none"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Mehta, Yash, Atharva </a:t>
            </a:r>
            <a:r>
              <a:rPr lang="en-IN" sz="1700" u="none"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rPr>
              <a:t>Malhar</a:t>
            </a:r>
            <a:r>
              <a:rPr lang="en-IN" sz="1700" u="none"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and Radha </a:t>
            </a:r>
            <a:r>
              <a:rPr lang="en-IN" sz="1700" u="none"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rPr>
              <a:t>Shankarmani</a:t>
            </a:r>
            <a:r>
              <a:rPr lang="en-IN" sz="1700" u="none"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"Stock Price Prediction using Machine Learning and Sentiment Analysis." 2021 2nd International Conference for Emerging Technology (INCET). IEEE, 2021.</a:t>
            </a:r>
          </a:p>
          <a:p>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5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D19B-0E07-7892-12E4-B44807BFC53B}"/>
              </a:ext>
            </a:extLst>
          </p:cNvPr>
          <p:cNvSpPr>
            <a:spLocks noGrp="1"/>
          </p:cNvSpPr>
          <p:nvPr>
            <p:ph type="title"/>
          </p:nvPr>
        </p:nvSpPr>
        <p:spPr/>
        <p:txBody>
          <a:bodyPr>
            <a:normAutofit fontScale="90000"/>
          </a:bodyPr>
          <a:lstStyle/>
          <a:p>
            <a:r>
              <a:rPr lang="en-US" sz="4800" b="1" dirty="0">
                <a:latin typeface="Times New Roman" panose="02020603050405020304" pitchFamily="18" charset="0"/>
                <a:cs typeface="Times New Roman" panose="02020603050405020304" pitchFamily="18" charset="0"/>
              </a:rPr>
              <a:t>CONTENTS:</a:t>
            </a:r>
            <a:endParaRPr lang="en-IN" sz="4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6FDFA4E-8ECD-7CC5-EB13-5CF5F81EFCF9}"/>
              </a:ext>
            </a:extLst>
          </p:cNvPr>
          <p:cNvSpPr>
            <a:spLocks noGrp="1"/>
          </p:cNvSpPr>
          <p:nvPr>
            <p:ph idx="1"/>
          </p:nvPr>
        </p:nvSpPr>
        <p:spPr>
          <a:xfrm>
            <a:off x="1154954" y="2269203"/>
            <a:ext cx="8825659" cy="4701868"/>
          </a:xfrm>
        </p:spPr>
        <p:txBody>
          <a:bodyPr>
            <a:normAutofit fontScale="92500" lnSpcReduction="20000"/>
          </a:bodyPr>
          <a:lstStyle/>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Abstract</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Literature survey</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Existing system</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Objectives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Advantage and Disadvantage</a:t>
            </a:r>
          </a:p>
          <a:p>
            <a:pPr marL="0" indent="0">
              <a:buNone/>
            </a:pPr>
            <a:r>
              <a:rPr lang="en-US" sz="3200" dirty="0">
                <a:latin typeface="Times New Roman" panose="02020603050405020304" pitchFamily="18" charset="0"/>
                <a:cs typeface="Times New Roman" panose="02020603050405020304" pitchFamily="18" charset="0"/>
              </a:rPr>
              <a:t>     Conclusion</a:t>
            </a:r>
          </a:p>
          <a:p>
            <a:pPr marL="0" indent="0">
              <a:buNone/>
            </a:pPr>
            <a:r>
              <a:rPr lang="en-US" sz="3200" dirty="0">
                <a:latin typeface="Times New Roman" panose="02020603050405020304" pitchFamily="18" charset="0"/>
                <a:cs typeface="Times New Roman" panose="02020603050405020304" pitchFamily="18" charset="0"/>
              </a:rPr>
              <a:t>     Reference</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92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792C-9B50-78F9-2530-98C9FEDCF2A3}"/>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Abstract: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72663C-21D1-CBDC-8118-32D04FD43517}"/>
              </a:ext>
            </a:extLst>
          </p:cNvPr>
          <p:cNvSpPr>
            <a:spLocks noGrp="1"/>
          </p:cNvSpPr>
          <p:nvPr>
            <p:ph idx="1"/>
          </p:nvPr>
        </p:nvSpPr>
        <p:spPr>
          <a:xfrm>
            <a:off x="1154954" y="2271251"/>
            <a:ext cx="10211136" cy="4660491"/>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Introducing Machine Learning algorithms has shown the feasibility of stock market price forecasting.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study employs advanced Machine Learning models that can predict stock price movements with the right level of accuracy.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research work, the LSTM model, which is a type of Recurrent Neural Network (RNN), time series forecasting Facebook Prophet algorithm and Random Forest.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Remarkably, the LSTM model exhibits significant accuracy, yielding the best results with evaluation metrics, including RMSE (0.35), MAPE (0.50%), and MAE (0.30).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09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24F8-B38E-8F67-3DF9-831DBF77E682}"/>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2B8CA1-5EFF-A0AF-EDB2-C1BB91E42E60}"/>
              </a:ext>
            </a:extLst>
          </p:cNvPr>
          <p:cNvSpPr>
            <a:spLocks noGrp="1"/>
          </p:cNvSpPr>
          <p:nvPr>
            <p:ph idx="1"/>
          </p:nvPr>
        </p:nvSpPr>
        <p:spPr>
          <a:xfrm>
            <a:off x="1154954" y="2396911"/>
            <a:ext cx="10053820" cy="3994558"/>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stock market constantly fluctuating in the fast-paced financial sector, finding it challenging to formulate reliable stock predictions.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Machine learning (ML) is becoming a strong tool for intelligent investment management that can help investors do better at buying and selling stocks.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study distinguishes between Mean Absolute Percentage Error (MAPE), Mean Absolute Error (MAE), and Root Mean Square Error (RMSE).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global stock market value has topped 68.654 trillion US dollars, according to a (World Bank, 2023) study.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5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B4E4-618B-F2A7-EB84-1CFEECDD1D2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Literature Survey:</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BB1FD1-D262-CA71-A45F-4776744B2AAE}"/>
              </a:ext>
            </a:extLst>
          </p:cNvPr>
          <p:cNvSpPr>
            <a:spLocks noGrp="1"/>
          </p:cNvSpPr>
          <p:nvPr>
            <p:ph idx="1"/>
          </p:nvPr>
        </p:nvSpPr>
        <p:spPr>
          <a:xfrm>
            <a:off x="836556" y="2623820"/>
            <a:ext cx="10756003" cy="4528820"/>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Predicting stock prices, a number of deciding algorithms, such as fuzzy systems, decision trees, neural networks, and genetic algorithms, have been developed.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Stock market data prediction is based on a Neural Network Approach in research by Yoon and Swales (1991), including both quantitative and qualitative elements for decision-making.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study uses neural networks and Support Vector Machines (SVM) in recognition of ARIMA's limits in capturing nonlinear patterns. </a:t>
            </a:r>
          </a:p>
        </p:txBody>
      </p:sp>
    </p:spTree>
    <p:extLst>
      <p:ext uri="{BB962C8B-B14F-4D97-AF65-F5344CB8AC3E}">
        <p14:creationId xmlns:p14="http://schemas.microsoft.com/office/powerpoint/2010/main" val="407234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D19C-9F33-701B-4EE6-20021CE3CD64}"/>
              </a:ext>
            </a:extLst>
          </p:cNvPr>
          <p:cNvSpPr>
            <a:spLocks noGrp="1"/>
          </p:cNvSpPr>
          <p:nvPr>
            <p:ph type="title"/>
          </p:nvPr>
        </p:nvSpPr>
        <p:spPr>
          <a:xfrm>
            <a:off x="1154954" y="868616"/>
            <a:ext cx="8761413" cy="974576"/>
          </a:xfrm>
        </p:spPr>
        <p:txBody>
          <a:bodyPr/>
          <a:lstStyle/>
          <a:p>
            <a:r>
              <a:rPr lang="en-US" sz="3600" dirty="0">
                <a:latin typeface="Times New Roman" panose="02020603050405020304" pitchFamily="18" charset="0"/>
                <a:cs typeface="Times New Roman" panose="02020603050405020304" pitchFamily="18" charset="0"/>
              </a:rPr>
              <a:t>Existing system</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71B05F7-01AE-AB01-2A5B-9D13E36EB5AE}"/>
              </a:ext>
            </a:extLst>
          </p:cNvPr>
          <p:cNvSpPr>
            <a:spLocks noGrp="1"/>
          </p:cNvSpPr>
          <p:nvPr>
            <p:ph idx="1"/>
          </p:nvPr>
        </p:nvSpPr>
        <p:spPr>
          <a:xfrm>
            <a:off x="1154954" y="2361236"/>
            <a:ext cx="10366486" cy="3790708"/>
          </a:xfrm>
        </p:spPr>
        <p:txBody>
          <a:bodyPr>
            <a:normAutofit/>
          </a:bodyPr>
          <a:lstStyle/>
          <a:p>
            <a:r>
              <a:rPr lang="en-US" sz="2400" dirty="0">
                <a:latin typeface="Times New Roman" panose="02020603050405020304" pitchFamily="18" charset="0"/>
                <a:cs typeface="Times New Roman" panose="02020603050405020304" pitchFamily="18" charset="0"/>
              </a:rPr>
              <a:t>Traditional statistical Models: Autoregressive integrated moving average(ARIMA),Generalized autoregressive conditional(GARCH)</a:t>
            </a:r>
          </a:p>
          <a:p>
            <a:r>
              <a:rPr lang="en-US" sz="2400" dirty="0">
                <a:latin typeface="Times New Roman" panose="02020603050405020304" pitchFamily="18" charset="0"/>
                <a:cs typeface="Times New Roman" panose="02020603050405020304" pitchFamily="18" charset="0"/>
              </a:rPr>
              <a:t>Basic Machine Learning Models: Linear regressions, support vector machines(SVM)</a:t>
            </a:r>
          </a:p>
          <a:p>
            <a:r>
              <a:rPr lang="en-US" sz="2400" dirty="0">
                <a:latin typeface="Times New Roman" panose="02020603050405020304" pitchFamily="18" charset="0"/>
                <a:cs typeface="Times New Roman" panose="02020603050405020304" pitchFamily="18" charset="0"/>
              </a:rPr>
              <a:t>Deep learning models: Long short-term memory networks(LSTM),CNN</a:t>
            </a:r>
          </a:p>
          <a:p>
            <a:r>
              <a:rPr lang="en-US" sz="2400" dirty="0">
                <a:latin typeface="Times New Roman" panose="02020603050405020304" pitchFamily="18" charset="0"/>
                <a:cs typeface="Times New Roman" panose="02020603050405020304" pitchFamily="18" charset="0"/>
              </a:rPr>
              <a:t>Research publications:Numnerous Academic papers</a:t>
            </a:r>
          </a:p>
          <a:p>
            <a:r>
              <a:rPr lang="en-US" sz="2400" dirty="0">
                <a:latin typeface="Times New Roman" panose="02020603050405020304" pitchFamily="18" charset="0"/>
                <a:cs typeface="Times New Roman" panose="02020603050405020304" pitchFamily="18" charset="0"/>
              </a:rPr>
              <a:t>Financial Instituitions:utilize proprietary algorithms e.g., Renaissance Technologies ext.</a:t>
            </a:r>
          </a:p>
          <a:p>
            <a:endParaRPr lang="en-IN" dirty="0"/>
          </a:p>
        </p:txBody>
      </p:sp>
    </p:spTree>
    <p:extLst>
      <p:ext uri="{BB962C8B-B14F-4D97-AF65-F5344CB8AC3E}">
        <p14:creationId xmlns:p14="http://schemas.microsoft.com/office/powerpoint/2010/main" val="149018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BD1E-1226-AB6B-38F4-919F5E18B5D7}"/>
              </a:ext>
            </a:extLst>
          </p:cNvPr>
          <p:cNvSpPr>
            <a:spLocks noGrp="1"/>
          </p:cNvSpPr>
          <p:nvPr>
            <p:ph type="title"/>
          </p:nvPr>
        </p:nvSpPr>
        <p:spPr>
          <a:xfrm>
            <a:off x="1090708" y="838200"/>
            <a:ext cx="8761413" cy="1032450"/>
          </a:xfrm>
        </p:spPr>
        <p:txBody>
          <a:bodyPr/>
          <a:lstStyle/>
          <a:p>
            <a:r>
              <a:rPr lang="en-US" sz="3600" dirty="0">
                <a:latin typeface="Times New Roman" panose="02020603050405020304" pitchFamily="18" charset="0"/>
                <a:cs typeface="Times New Roman" panose="02020603050405020304" pitchFamily="18" charset="0"/>
              </a:rPr>
              <a:t>Problem statement</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D1BCD9-C752-3808-B0DF-48ED44DF5E07}"/>
              </a:ext>
            </a:extLst>
          </p:cNvPr>
          <p:cNvSpPr>
            <a:spLocks noGrp="1"/>
          </p:cNvSpPr>
          <p:nvPr>
            <p:ph idx="1"/>
          </p:nvPr>
        </p:nvSpPr>
        <p:spPr>
          <a:xfrm>
            <a:off x="1090708" y="2326640"/>
            <a:ext cx="9947406" cy="3855720"/>
          </a:xfrm>
        </p:spPr>
        <p:txBody>
          <a:bodyPr>
            <a:normAutofit/>
          </a:bodyPr>
          <a:lstStyle/>
          <a:p>
            <a:pPr algn="just"/>
            <a:r>
              <a:rPr lang="en-US" sz="2400" dirty="0">
                <a:latin typeface="Times New Roman" panose="02020603050405020304" pitchFamily="18" charset="0"/>
                <a:cs typeface="Times New Roman" panose="02020603050405020304" pitchFamily="18" charset="0"/>
              </a:rPr>
              <a:t>Predicting stock market prices using machine learning techniques involves developing models that can analyze historical data, identify patterns, and make future price forecasts. The challenge lies in handling the complexity and volatility of financial markets, where multiple factors influence stock prices. Machine learning algorithms such as regression, time series analysis, can be applied to historical stock data, incorporating features like past prices, trading volumes, and market indicators to train predictive models.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65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BEE7-074F-8F78-EC81-BE0766924D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69902E-B1C8-C1CF-D3A0-F287B5DD27A6}"/>
              </a:ext>
            </a:extLst>
          </p:cNvPr>
          <p:cNvSpPr>
            <a:spLocks noGrp="1"/>
          </p:cNvSpPr>
          <p:nvPr>
            <p:ph idx="1"/>
          </p:nvPr>
        </p:nvSpPr>
        <p:spPr>
          <a:xfrm>
            <a:off x="819674" y="2397760"/>
            <a:ext cx="10732246" cy="3632200"/>
          </a:xfrm>
        </p:spPr>
        <p:txBody>
          <a:bodyPr>
            <a:normAutofit/>
          </a:bodyPr>
          <a:lstStyle/>
          <a:p>
            <a:r>
              <a:rPr lang="en-US" sz="2400" dirty="0">
                <a:latin typeface="Times New Roman" panose="02020603050405020304" pitchFamily="18" charset="0"/>
                <a:cs typeface="Times New Roman" panose="02020603050405020304" pitchFamily="18" charset="0"/>
              </a:rPr>
              <a:t>Develops models that can predict future stock prices with high accuracy.</a:t>
            </a:r>
          </a:p>
          <a:p>
            <a:r>
              <a:rPr lang="en-US" sz="2400" dirty="0">
                <a:latin typeface="Times New Roman" panose="02020603050405020304" pitchFamily="18" charset="0"/>
                <a:cs typeface="Times New Roman" panose="02020603050405020304" pitchFamily="18" charset="0"/>
              </a:rPr>
              <a:t>Strategies that maximize returns while minimizing risks through automated system.</a:t>
            </a:r>
          </a:p>
          <a:p>
            <a:r>
              <a:rPr lang="en-US" sz="2400" dirty="0">
                <a:latin typeface="Times New Roman" panose="02020603050405020304" pitchFamily="18" charset="0"/>
                <a:cs typeface="Times New Roman" panose="02020603050405020304" pitchFamily="18" charset="0"/>
              </a:rPr>
              <a:t>Models that adapt to changing market condition and remain robust over time.</a:t>
            </a:r>
          </a:p>
          <a:p>
            <a:r>
              <a:rPr lang="en-US" sz="2400" dirty="0">
                <a:latin typeface="Times New Roman" panose="02020603050405020304" pitchFamily="18" charset="0"/>
                <a:cs typeface="Times New Roman" panose="02020603050405020304" pitchFamily="18" charset="0"/>
              </a:rPr>
              <a:t>User-friendly interface.</a:t>
            </a:r>
          </a:p>
          <a:p>
            <a:r>
              <a:rPr lang="en-US" sz="2400" dirty="0">
                <a:latin typeface="Times New Roman" panose="02020603050405020304" pitchFamily="18" charset="0"/>
                <a:cs typeface="Times New Roman" panose="02020603050405020304" pitchFamily="18" charset="0"/>
              </a:rPr>
              <a:t>Educational Insights and learning opportunities for investors to understand market dynamics.</a:t>
            </a:r>
          </a:p>
          <a:p>
            <a:endParaRPr lang="en-IN" dirty="0"/>
          </a:p>
        </p:txBody>
      </p:sp>
    </p:spTree>
    <p:extLst>
      <p:ext uri="{BB962C8B-B14F-4D97-AF65-F5344CB8AC3E}">
        <p14:creationId xmlns:p14="http://schemas.microsoft.com/office/powerpoint/2010/main" val="29624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7A85-53A8-2A97-6D6B-8541292D048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snapshots</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3E56DD1-F26E-2F25-FBD5-485172C56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07" y="2463281"/>
            <a:ext cx="5141169" cy="2659225"/>
          </a:xfrm>
          <a:prstGeom prst="rect">
            <a:avLst/>
          </a:prstGeom>
        </p:spPr>
      </p:pic>
      <p:pic>
        <p:nvPicPr>
          <p:cNvPr id="11" name="Picture 10">
            <a:extLst>
              <a:ext uri="{FF2B5EF4-FFF2-40B4-BE49-F238E27FC236}">
                <a16:creationId xmlns:a16="http://schemas.microsoft.com/office/drawing/2014/main" id="{F7C22DA4-5305-AA45-C996-C9479246A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767" y="2463281"/>
            <a:ext cx="5215813" cy="2659224"/>
          </a:xfrm>
          <a:prstGeom prst="rect">
            <a:avLst/>
          </a:prstGeom>
        </p:spPr>
      </p:pic>
      <p:sp>
        <p:nvSpPr>
          <p:cNvPr id="3" name="TextBox 2">
            <a:extLst>
              <a:ext uri="{FF2B5EF4-FFF2-40B4-BE49-F238E27FC236}">
                <a16:creationId xmlns:a16="http://schemas.microsoft.com/office/drawing/2014/main" id="{B2C285F0-1883-9C97-8E87-7A42F0BC9930}"/>
              </a:ext>
            </a:extLst>
          </p:cNvPr>
          <p:cNvSpPr txBox="1"/>
          <p:nvPr/>
        </p:nvSpPr>
        <p:spPr>
          <a:xfrm>
            <a:off x="2196445" y="5291339"/>
            <a:ext cx="3657600" cy="369332"/>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 Distribution of datasets </a:t>
            </a:r>
            <a:endParaRPr lang="en-IN" dirty="0"/>
          </a:p>
        </p:txBody>
      </p:sp>
      <p:sp>
        <p:nvSpPr>
          <p:cNvPr id="4" name="TextBox 3">
            <a:extLst>
              <a:ext uri="{FF2B5EF4-FFF2-40B4-BE49-F238E27FC236}">
                <a16:creationId xmlns:a16="http://schemas.microsoft.com/office/drawing/2014/main" id="{BF479D4E-519A-3529-7888-391D69CBEA6C}"/>
              </a:ext>
            </a:extLst>
          </p:cNvPr>
          <p:cNvSpPr txBox="1"/>
          <p:nvPr/>
        </p:nvSpPr>
        <p:spPr>
          <a:xfrm>
            <a:off x="8441072" y="5291339"/>
            <a:ext cx="2950590" cy="646331"/>
          </a:xfrm>
          <a:prstGeom prst="rect">
            <a:avLst/>
          </a:prstGeom>
          <a:noFill/>
        </p:spPr>
        <p:txBody>
          <a:bodyPr wrap="square" rtlCol="0">
            <a:spAutoFit/>
          </a:bodyPr>
          <a:lstStyle/>
          <a:p>
            <a:r>
              <a:rPr lang="en-IN" sz="1800" b="1" kern="100" dirty="0">
                <a:solidFill>
                  <a:srgbClr val="000000"/>
                </a:solidFill>
                <a:effectLst/>
                <a:latin typeface="Times New Roman" panose="02020603050405020304" pitchFamily="18" charset="0"/>
                <a:ea typeface="Times New Roman" panose="02020603050405020304" pitchFamily="18" charset="0"/>
              </a:rPr>
              <a:t>2D distributions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97870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938</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Ion Boardroom</vt:lpstr>
      <vt:lpstr>PowerPoint Presentation</vt:lpstr>
      <vt:lpstr>CONTENTS:</vt:lpstr>
      <vt:lpstr>Abstract:</vt:lpstr>
      <vt:lpstr>Introduction:</vt:lpstr>
      <vt:lpstr>Literature Survey:</vt:lpstr>
      <vt:lpstr>Existing system </vt:lpstr>
      <vt:lpstr>Problem statement </vt:lpstr>
      <vt:lpstr>Objectives</vt:lpstr>
      <vt:lpstr>snapshots</vt:lpstr>
      <vt:lpstr>PowerPoint Presentation</vt:lpstr>
      <vt:lpstr>PowerPoint Presentation</vt:lpstr>
      <vt:lpstr>Advantages</vt:lpstr>
      <vt:lpstr>Disadvantages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ammudt8@outlook.com</dc:creator>
  <cp:lastModifiedBy>chanadana H K</cp:lastModifiedBy>
  <cp:revision>26</cp:revision>
  <dcterms:created xsi:type="dcterms:W3CDTF">2024-06-12T17:29:02Z</dcterms:created>
  <dcterms:modified xsi:type="dcterms:W3CDTF">2024-07-28T06:41:30Z</dcterms:modified>
</cp:coreProperties>
</file>