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iriam Libre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  <p:embeddedFont>
      <p:font typeface="Barlow SemiBold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  <p:embeddedFont>
      <p:font typeface="Overpass Mono SemiBo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B713D2-2BE7-4CAE-9F8B-D3106907DB08}">
  <a:tblStyle styleId="{E6B713D2-2BE7-4CAE-9F8B-D3106907D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5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-italic.fntdata"/><Relationship Id="rId21" Type="http://schemas.openxmlformats.org/officeDocument/2006/relationships/slide" Target="slides/slide16.xml"/><Relationship Id="rId43" Type="http://schemas.openxmlformats.org/officeDocument/2006/relationships/font" Target="fonts/Barlow-bold.fntdata"/><Relationship Id="rId24" Type="http://schemas.openxmlformats.org/officeDocument/2006/relationships/font" Target="fonts/MiriamLibre-regular.fntdata"/><Relationship Id="rId46" Type="http://schemas.openxmlformats.org/officeDocument/2006/relationships/font" Target="fonts/OverpassMonoSemiBold-regular.fntdata"/><Relationship Id="rId23" Type="http://schemas.openxmlformats.org/officeDocument/2006/relationships/slide" Target="slides/slide18.xml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MiriamLibre-bold.fntdata"/><Relationship Id="rId47" Type="http://schemas.openxmlformats.org/officeDocument/2006/relationships/font" Target="fonts/OverpassMonoSemiBold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32" Type="http://schemas.openxmlformats.org/officeDocument/2006/relationships/font" Target="fonts/WorkSans-italic.fntdata"/><Relationship Id="rId13" Type="http://schemas.openxmlformats.org/officeDocument/2006/relationships/slide" Target="slides/slide8.xml"/><Relationship Id="rId35" Type="http://schemas.openxmlformats.org/officeDocument/2006/relationships/font" Target="fonts/BarlowSemiBold-bold.fntdata"/><Relationship Id="rId12" Type="http://schemas.openxmlformats.org/officeDocument/2006/relationships/slide" Target="slides/slide7.xml"/><Relationship Id="rId34" Type="http://schemas.openxmlformats.org/officeDocument/2006/relationships/font" Target="fonts/Barlow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Barlow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1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a7e68bd35_0_4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a7e68bd3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b5941d2dc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b5941d2d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a7e68bd35_0_4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a7e68bd3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a7e68bd35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a7e68bd3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a7e68bd35_0_4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a7e68bd3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a7e68bd35_0_4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a7e68bd3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a7e68bd35_0_4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a7e68bd3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a7e68bd35_0_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a7e68bd3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ba2a2d0be_0_4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ba2a2d0b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a7e68bd3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a7e68bd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ba2a2d0b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ba2a2d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b5941d2dc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b5941d2d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a7e68bd3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a7e68bd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a7e68bd35_0_4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a7e68bd3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a7e68bd35_0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a7e68bd3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19b176e3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19b176e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a7e68bd35_0_4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a7e68bd3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30480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637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2987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6406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2"/>
          <p:cNvSpPr txBox="1"/>
          <p:nvPr/>
        </p:nvSpPr>
        <p:spPr>
          <a:xfrm>
            <a:off x="75837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75837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3" name="Google Shape;53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7" name="Google Shape;57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3"/>
          <p:cNvSpPr txBox="1"/>
          <p:nvPr/>
        </p:nvSpPr>
        <p:spPr>
          <a:xfrm>
            <a:off x="75837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5" name="Google Shape;65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8" name="Google Shape;68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81" name="Google Shape;81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4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92" name="Google Shape;92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3" name="Google Shape;93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3" name="Google Shape;103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23" name="Google Shape;123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7" name="Google Shape;137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6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6" name="Google Shape;156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0" name="Google Shape;170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7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4" name="Google Shape;194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95" name="Google Shape;195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14" name="Google Shape;214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8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30" name="Google Shape;230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7736100" y="-68125"/>
            <a:ext cx="140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Group 5 Harmonize Space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s://calendly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lueoceanstrategy.com/what-is-blue-ocean-strategy/" TargetMode="External"/><Relationship Id="rId4" Type="http://schemas.openxmlformats.org/officeDocument/2006/relationships/hyperlink" Target="https://www.investopedia.com/terms/b/bootstrapping.asp#:~:text=Bootstrapping%20describes%20a%20situation%20in,revenues%20of%20the%20new%20company" TargetMode="External"/><Relationship Id="rId9" Type="http://schemas.openxmlformats.org/officeDocument/2006/relationships/hyperlink" Target="https://getliner.com/en" TargetMode="External"/><Relationship Id="rId5" Type="http://schemas.openxmlformats.org/officeDocument/2006/relationships/hyperlink" Target="https://en.wikipedia.org/wiki/Angel_investor" TargetMode="External"/><Relationship Id="rId6" Type="http://schemas.openxmlformats.org/officeDocument/2006/relationships/hyperlink" Target="https://www.microsoft.com/en-in/microsoft-teams/group-chat-software" TargetMode="External"/><Relationship Id="rId7" Type="http://schemas.openxmlformats.org/officeDocument/2006/relationships/hyperlink" Target="https://zoom.us/" TargetMode="External"/><Relationship Id="rId8" Type="http://schemas.openxmlformats.org/officeDocument/2006/relationships/hyperlink" Target="https://workspace.google.com/intl/en_in/products/mee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3" Type="http://schemas.openxmlformats.org/officeDocument/2006/relationships/image" Target="../media/image5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6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Harmonize Space</a:t>
            </a:r>
            <a:endParaRPr sz="3000"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1777050" y="2930825"/>
            <a:ext cx="558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Presented by Group 5</a:t>
            </a:r>
            <a:endParaRPr b="1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Shubham Kumar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Bishyan Kar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Simran Mittal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Madhusree Bera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63642" r="0" t="0"/>
          <a:stretch/>
        </p:blipFill>
        <p:spPr>
          <a:xfrm>
            <a:off x="3959550" y="171351"/>
            <a:ext cx="1439875" cy="203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ctrTitle"/>
          </p:nvPr>
        </p:nvSpPr>
        <p:spPr>
          <a:xfrm>
            <a:off x="2626350" y="691525"/>
            <a:ext cx="38913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353" name="Google Shape;353;p22"/>
          <p:cNvSpPr txBox="1"/>
          <p:nvPr>
            <p:ph idx="1" type="subTitle"/>
          </p:nvPr>
        </p:nvSpPr>
        <p:spPr>
          <a:xfrm>
            <a:off x="2626350" y="16970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Highlighter</a:t>
            </a:r>
            <a:endParaRPr/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224" y="2665668"/>
            <a:ext cx="2881050" cy="166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360" name="Google Shape;360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Demand in market for functionalities provided by “Harmonize Space”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Recording Meeting in Android is not allowed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cases increases  with digitalization of conferences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Future Operating Systems of Desktop prohibits meeting recording/ screen recording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370" name="Google Shape;370;p23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371" name="Google Shape;371;p23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372" name="Google Shape;372;p23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228600" y="1297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9" name="Google Shape;379;p24"/>
          <p:cNvGraphicFramePr/>
          <p:nvPr/>
        </p:nvGraphicFramePr>
        <p:xfrm>
          <a:off x="409125" y="13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{E6B713D2-2BE7-4CAE-9F8B-D3106907DB08}</a:tableStyleId>
              </a:tblPr>
              <a:tblGrid>
                <a:gridCol w="1351250"/>
                <a:gridCol w="924175"/>
                <a:gridCol w="1139800"/>
                <a:gridCol w="983175"/>
                <a:gridCol w="921075"/>
              </a:tblGrid>
              <a:tr h="62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Highlighter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Transcripting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Scheduling meeting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 clipboard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1"/>
                    </a:solidFill>
                  </a:tcPr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600">
                        <a:solidFill>
                          <a:srgbClr val="CC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 Teams 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Meet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Zoom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1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Calendly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2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 (Harmonize Space)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✔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into an Entrepreneurship Venture</a:t>
            </a:r>
            <a:endParaRPr/>
          </a:p>
        </p:txBody>
      </p:sp>
      <p:sp>
        <p:nvSpPr>
          <p:cNvPr id="385" name="Google Shape;385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25"/>
          <p:cNvSpPr txBox="1"/>
          <p:nvPr>
            <p:ph idx="4294967295" type="body"/>
          </p:nvPr>
        </p:nvSpPr>
        <p:spPr>
          <a:xfrm>
            <a:off x="457200" y="1731625"/>
            <a:ext cx="51387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Blue Ocean Strategy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Create uncontested market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Make the competition irrelevant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Create and capture new demand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Align the whole system in pursuit of differentiation and low cost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Ventures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▹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Bootstrapping</a:t>
            </a:r>
            <a:r>
              <a:rPr lang="en" sz="1800"/>
              <a:t>: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800"/>
              <a:t>build a company from personal finances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Angel Investors</a:t>
            </a:r>
            <a:r>
              <a:rPr lang="en" sz="1800"/>
              <a:t>: an individual who provides capital for a business start-up, in exchange for convertible debt or ownership equity.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Schedule meeting using voice commands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Feature to organize online meeting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2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Project Benefits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Online Meeting </a:t>
            </a:r>
            <a:r>
              <a:rPr lang="en" sz="1400"/>
              <a:t>- </a:t>
            </a:r>
            <a:r>
              <a:rPr lang="en" sz="1400"/>
              <a:t>enable users to </a:t>
            </a:r>
            <a:r>
              <a:rPr lang="en" sz="1400"/>
              <a:t>generate and save  live transcripts, take notes, etc.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Sharing </a:t>
            </a:r>
            <a:r>
              <a:rPr lang="en" sz="1400"/>
              <a:t>- Users will be able to share content across their devices with much ease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Browsing </a:t>
            </a:r>
            <a:r>
              <a:rPr lang="en" sz="1400"/>
              <a:t>- Enables users to highlight important texts in the websites and search later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457200" y="535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457200" y="8191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What is Blue Ocean Strategy</a:t>
            </a:r>
            <a:endParaRPr>
              <a:solidFill>
                <a:srgbClr val="6463B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Char char="▹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Bootstrapping Definition</a:t>
            </a:r>
            <a:endParaRPr sz="1600">
              <a:solidFill>
                <a:srgbClr val="6463B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Char char="▹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Angel investor - Wikipedia</a:t>
            </a:r>
            <a:endParaRPr sz="1200">
              <a:solidFill>
                <a:srgbClr val="6463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Font typeface="Barlow"/>
              <a:buChar char="▹"/>
            </a:pPr>
            <a:r>
              <a:rPr lang="en" sz="16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Group Chat Software - Free Chat for Teams | Microsoft Teams</a:t>
            </a:r>
            <a:endParaRPr sz="1600">
              <a:solidFill>
                <a:srgbClr val="6463B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Font typeface="Barlow"/>
              <a:buChar char="▹"/>
            </a:pPr>
            <a:r>
              <a:rPr lang="en" sz="16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7"/>
              </a:rPr>
              <a:t>Zoom</a:t>
            </a:r>
            <a:endParaRPr sz="1600">
              <a:solidFill>
                <a:srgbClr val="6463B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Font typeface="Barlow"/>
              <a:buChar char="▹"/>
            </a:pPr>
            <a:r>
              <a:rPr lang="en" sz="16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8"/>
              </a:rPr>
              <a:t>Google Meet: Video conferencing for business</a:t>
            </a:r>
            <a:endParaRPr sz="1600">
              <a:solidFill>
                <a:srgbClr val="6463B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Font typeface="Barlow"/>
              <a:buChar char="▹"/>
            </a:pPr>
            <a:r>
              <a:rPr lang="en" sz="16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9"/>
              </a:rPr>
              <a:t>https://getliner.com/en</a:t>
            </a:r>
            <a:endParaRPr sz="1600">
              <a:solidFill>
                <a:srgbClr val="6463B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600"/>
              <a:buFont typeface="Barlow"/>
              <a:buChar char="▹"/>
            </a:pPr>
            <a:r>
              <a:rPr lang="en" sz="16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10"/>
              </a:rPr>
              <a:t>https://calendly.com/</a:t>
            </a:r>
            <a:r>
              <a:rPr lang="en" sz="1600">
                <a:solidFill>
                  <a:srgbClr val="6463B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>
              <a:solidFill>
                <a:srgbClr val="6463B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463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463B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463BD"/>
              </a:solidFill>
            </a:endParaRPr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ctrTitle"/>
          </p:nvPr>
        </p:nvSpPr>
        <p:spPr>
          <a:xfrm>
            <a:off x="2537550" y="2466000"/>
            <a:ext cx="40689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2848484" y="13588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utility software for desktop, android phones and web browsers that will provide various tools to make online meetings, browsing and organising more productive.</a:t>
            </a:r>
            <a:endParaRPr/>
          </a:p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14"/>
          <p:cNvSpPr txBox="1"/>
          <p:nvPr>
            <p:ph idx="4294967295" type="ctrTitle"/>
          </p:nvPr>
        </p:nvSpPr>
        <p:spPr>
          <a:xfrm>
            <a:off x="2783150" y="639750"/>
            <a:ext cx="3977400" cy="8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Harmonize Space</a:t>
            </a:r>
            <a:endParaRPr sz="3000"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14344" l="64148" r="0" t="15886"/>
          <a:stretch/>
        </p:blipFill>
        <p:spPr>
          <a:xfrm>
            <a:off x="4360600" y="213802"/>
            <a:ext cx="585874" cy="64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idx="4294967295" type="ctrTitle"/>
          </p:nvPr>
        </p:nvSpPr>
        <p:spPr>
          <a:xfrm>
            <a:off x="251450" y="342400"/>
            <a:ext cx="26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Harmonize</a:t>
            </a:r>
            <a:r>
              <a:rPr lang="en" sz="9600"/>
              <a:t> </a:t>
            </a:r>
            <a:r>
              <a:rPr lang="en" sz="3600"/>
              <a:t>Space</a:t>
            </a:r>
            <a:endParaRPr sz="3600"/>
          </a:p>
        </p:txBody>
      </p:sp>
      <p:sp>
        <p:nvSpPr>
          <p:cNvPr id="267" name="Google Shape;267;p15"/>
          <p:cNvSpPr txBox="1"/>
          <p:nvPr>
            <p:ph idx="4294967295" type="subTitle"/>
          </p:nvPr>
        </p:nvSpPr>
        <p:spPr>
          <a:xfrm>
            <a:off x="88175" y="1919200"/>
            <a:ext cx="27990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Barlow SemiBold"/>
                <a:ea typeface="Barlow SemiBold"/>
                <a:cs typeface="Barlow SemiBold"/>
                <a:sym typeface="Barlow SemiBold"/>
              </a:rPr>
              <a:t>Key Features:</a:t>
            </a:r>
            <a:endParaRPr sz="1800"/>
          </a:p>
        </p:txBody>
      </p:sp>
      <p:sp>
        <p:nvSpPr>
          <p:cNvPr id="268" name="Google Shape;268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350" y="246150"/>
            <a:ext cx="2434100" cy="21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250" y="1021825"/>
            <a:ext cx="1839649" cy="15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824" y="2741868"/>
            <a:ext cx="2881050" cy="166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5"/>
          <p:cNvSpPr txBox="1"/>
          <p:nvPr/>
        </p:nvSpPr>
        <p:spPr>
          <a:xfrm>
            <a:off x="46975" y="2371675"/>
            <a:ext cx="30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Bold"/>
              <a:buChar char="➔"/>
            </a:pPr>
            <a:r>
              <a:rPr lang="en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Meeting Audio Transcription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37900" y="2771875"/>
            <a:ext cx="25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Bold"/>
              <a:buChar char="➔"/>
            </a:pPr>
            <a:r>
              <a:rPr lang="en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Meeting Scheduler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48625" y="3176225"/>
            <a:ext cx="27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 SemiBold"/>
              <a:buChar char="➔"/>
            </a:pPr>
            <a:r>
              <a:rPr lang="en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Website Highlighter</a:t>
            </a:r>
            <a:endParaRPr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88175" y="3565150"/>
            <a:ext cx="27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Bold"/>
              <a:buChar char="➔"/>
            </a:pPr>
            <a:r>
              <a:rPr lang="en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Clipboard Synchronization</a:t>
            </a:r>
            <a:r>
              <a:rPr lang="en" sz="16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722" y="3429000"/>
            <a:ext cx="2299275" cy="14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39" y="4057750"/>
            <a:ext cx="886135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000" y="882373"/>
            <a:ext cx="1305025" cy="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6"/>
          <p:cNvSpPr txBox="1"/>
          <p:nvPr>
            <p:ph type="title"/>
          </p:nvPr>
        </p:nvSpPr>
        <p:spPr>
          <a:xfrm>
            <a:off x="459525" y="271875"/>
            <a:ext cx="5138700" cy="6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Harmonize Space includes</a:t>
            </a:r>
            <a:endParaRPr/>
          </a:p>
        </p:txBody>
      </p:sp>
      <p:grpSp>
        <p:nvGrpSpPr>
          <p:cNvPr id="285" name="Google Shape;285;p16"/>
          <p:cNvGrpSpPr/>
          <p:nvPr/>
        </p:nvGrpSpPr>
        <p:grpSpPr>
          <a:xfrm>
            <a:off x="1323113" y="1445957"/>
            <a:ext cx="3339000" cy="3339000"/>
            <a:chOff x="2902488" y="902232"/>
            <a:chExt cx="3339000" cy="3339000"/>
          </a:xfrm>
        </p:grpSpPr>
        <p:sp>
          <p:nvSpPr>
            <p:cNvPr id="286" name="Google Shape;286;p16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0D5DD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2084663" y="2207507"/>
            <a:ext cx="1815900" cy="1815900"/>
            <a:chOff x="3664038" y="1663782"/>
            <a:chExt cx="1815900" cy="1815900"/>
          </a:xfrm>
        </p:grpSpPr>
        <p:sp>
          <p:nvSpPr>
            <p:cNvPr id="289" name="Google Shape;289;p16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Harmonize Space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2462690" y="989554"/>
            <a:ext cx="1068600" cy="1068600"/>
            <a:chOff x="2859873" y="853971"/>
            <a:chExt cx="1068600" cy="1068600"/>
          </a:xfrm>
        </p:grpSpPr>
        <p:sp>
          <p:nvSpPr>
            <p:cNvPr id="292" name="Google Shape;292;p16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Desktop Application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16"/>
          <p:cNvGrpSpPr/>
          <p:nvPr/>
        </p:nvGrpSpPr>
        <p:grpSpPr>
          <a:xfrm>
            <a:off x="1011321" y="3430383"/>
            <a:ext cx="1068600" cy="1068600"/>
            <a:chOff x="2859873" y="853971"/>
            <a:chExt cx="1068600" cy="1068600"/>
          </a:xfrm>
        </p:grpSpPr>
        <p:sp>
          <p:nvSpPr>
            <p:cNvPr id="295" name="Google Shape;295;p16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Browser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Extension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3900668" y="3422738"/>
            <a:ext cx="1068600" cy="1068600"/>
            <a:chOff x="5214448" y="3234278"/>
            <a:chExt cx="1068600" cy="1068600"/>
          </a:xfrm>
        </p:grpSpPr>
        <p:sp>
          <p:nvSpPr>
            <p:cNvPr id="298" name="Google Shape;298;p1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Mobile Application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725" y="4214125"/>
            <a:ext cx="558894" cy="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457200" y="-9882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</a:t>
            </a:r>
            <a:endParaRPr/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952200"/>
            <a:ext cx="987949" cy="49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824" y="876000"/>
            <a:ext cx="1108426" cy="6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5">
            <a:alphaModFix/>
          </a:blip>
          <a:srcRect b="0" l="5598" r="0" t="0"/>
          <a:stretch/>
        </p:blipFill>
        <p:spPr>
          <a:xfrm>
            <a:off x="3760900" y="909150"/>
            <a:ext cx="1250599" cy="58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400" y="1615125"/>
            <a:ext cx="727200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9700" y="1615125"/>
            <a:ext cx="1250601" cy="7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4575" y="1550024"/>
            <a:ext cx="1403245" cy="85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5907" y="2588600"/>
            <a:ext cx="1250600" cy="6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3150" y="2664799"/>
            <a:ext cx="1250599" cy="5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2714" y="2588603"/>
            <a:ext cx="1498573" cy="5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8874" y="3546650"/>
            <a:ext cx="1457010" cy="6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78603" y="3645471"/>
            <a:ext cx="1457001" cy="31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782123" y="3440888"/>
            <a:ext cx="1456999" cy="7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2063" y="4289523"/>
            <a:ext cx="1136764" cy="5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40750" y="4302229"/>
            <a:ext cx="1136750" cy="43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457200" y="-9882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326" name="Google Shape;326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3">
            <a:alphaModFix/>
          </a:blip>
          <a:srcRect b="17136" l="0" r="0" t="0"/>
          <a:stretch/>
        </p:blipFill>
        <p:spPr>
          <a:xfrm>
            <a:off x="1122713" y="1053850"/>
            <a:ext cx="3807674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ctrTitle"/>
          </p:nvPr>
        </p:nvSpPr>
        <p:spPr>
          <a:xfrm>
            <a:off x="2626350" y="691525"/>
            <a:ext cx="38913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333" name="Google Shape;333;p19"/>
          <p:cNvSpPr txBox="1"/>
          <p:nvPr>
            <p:ph idx="1" type="subTitle"/>
          </p:nvPr>
        </p:nvSpPr>
        <p:spPr>
          <a:xfrm>
            <a:off x="2778750" y="16970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Audio Transcriptor: Desktop App</a:t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363" y="2757675"/>
            <a:ext cx="1685676" cy="1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0"/>
          <p:cNvSpPr txBox="1"/>
          <p:nvPr>
            <p:ph idx="4294967295" type="subTitle"/>
          </p:nvPr>
        </p:nvSpPr>
        <p:spPr>
          <a:xfrm>
            <a:off x="1873600" y="260225"/>
            <a:ext cx="53967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Audio Transcriptor: Mobile App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ctrTitle"/>
          </p:nvPr>
        </p:nvSpPr>
        <p:spPr>
          <a:xfrm>
            <a:off x="2626350" y="691525"/>
            <a:ext cx="38913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346" name="Google Shape;346;p21"/>
          <p:cNvSpPr txBox="1"/>
          <p:nvPr>
            <p:ph idx="1" type="subTitle"/>
          </p:nvPr>
        </p:nvSpPr>
        <p:spPr>
          <a:xfrm>
            <a:off x="2626350" y="16970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Scheduler</a:t>
            </a: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75" y="2481850"/>
            <a:ext cx="1839649" cy="15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