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nton" charset="1" panose="00000500000000000000"/>
      <p:regular r:id="rId16"/>
    </p:embeddedFont>
    <p:embeddedFont>
      <p:font typeface="Cooper BT Bold" charset="1" panose="0208080404030B020404"/>
      <p:regular r:id="rId17"/>
    </p:embeddedFont>
    <p:embeddedFont>
      <p:font typeface="Times New Roman Bold" charset="1" panose="02030802070405020303"/>
      <p:regular r:id="rId18"/>
    </p:embeddedFont>
    <p:embeddedFont>
      <p:font typeface="Times New Roman" charset="1" panose="02030502070405020303"/>
      <p:regular r:id="rId19"/>
    </p:embeddedFont>
    <p:embeddedFont>
      <p:font typeface="Glacial Indifference" charset="1" panose="00000000000000000000"/>
      <p:regular r:id="rId20"/>
    </p:embeddedFont>
    <p:embeddedFont>
      <p:font typeface="Alice" charset="1" panose="00000500000000000000"/>
      <p:regular r:id="rId21"/>
    </p:embeddedFont>
    <p:embeddedFont>
      <p:font typeface="Canva Sans Bold" charset="1" panose="020B08030305010401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35312" y="2808115"/>
            <a:ext cx="15520704" cy="5269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35"/>
              </a:lnSpc>
            </a:pPr>
            <a:r>
              <a:rPr lang="en-US" sz="15096">
                <a:solidFill>
                  <a:srgbClr val="0D0F68"/>
                </a:solidFill>
                <a:latin typeface="Anton"/>
                <a:ea typeface="Anton"/>
                <a:cs typeface="Anton"/>
                <a:sym typeface="Anton"/>
              </a:rPr>
              <a:t>Predicting Hospital Readmission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05438" y="1220064"/>
            <a:ext cx="8803421" cy="1454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88"/>
              </a:lnSpc>
            </a:pPr>
            <a:r>
              <a:rPr lang="en-US" sz="8562">
                <a:solidFill>
                  <a:srgbClr val="0D0F68"/>
                </a:solidFill>
                <a:latin typeface="Anton"/>
                <a:ea typeface="Anton"/>
                <a:cs typeface="Anton"/>
                <a:sym typeface="Anton"/>
              </a:rPr>
              <a:t>Group 10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04359" y="4558708"/>
            <a:ext cx="14679282" cy="2008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50"/>
              </a:lnSpc>
            </a:pPr>
            <a:r>
              <a:rPr lang="en-US" sz="11679">
                <a:solidFill>
                  <a:srgbClr val="0D0F68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03711" y="6795510"/>
            <a:ext cx="11680579" cy="9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D0F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G-10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292137" y="1234124"/>
            <a:ext cx="8528211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D0F68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Team Members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239025" y="3497898"/>
            <a:ext cx="6492732" cy="1217823"/>
            <a:chOff x="0" y="0"/>
            <a:chExt cx="1710020" cy="3207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10020" cy="320744"/>
            </a:xfrm>
            <a:custGeom>
              <a:avLst/>
              <a:gdLst/>
              <a:ahLst/>
              <a:cxnLst/>
              <a:rect r="r" b="b" t="t" l="l"/>
              <a:pathLst>
                <a:path h="320744" w="1710020">
                  <a:moveTo>
                    <a:pt x="60812" y="0"/>
                  </a:moveTo>
                  <a:lnTo>
                    <a:pt x="1649208" y="0"/>
                  </a:lnTo>
                  <a:cubicBezTo>
                    <a:pt x="1682793" y="0"/>
                    <a:pt x="1710020" y="27227"/>
                    <a:pt x="1710020" y="60812"/>
                  </a:cubicBezTo>
                  <a:lnTo>
                    <a:pt x="1710020" y="259931"/>
                  </a:lnTo>
                  <a:cubicBezTo>
                    <a:pt x="1710020" y="293517"/>
                    <a:pt x="1682793" y="320744"/>
                    <a:pt x="1649208" y="320744"/>
                  </a:cubicBezTo>
                  <a:lnTo>
                    <a:pt x="60812" y="320744"/>
                  </a:lnTo>
                  <a:cubicBezTo>
                    <a:pt x="27227" y="320744"/>
                    <a:pt x="0" y="293517"/>
                    <a:pt x="0" y="259931"/>
                  </a:cubicBezTo>
                  <a:lnTo>
                    <a:pt x="0" y="60812"/>
                  </a:lnTo>
                  <a:cubicBezTo>
                    <a:pt x="0" y="27227"/>
                    <a:pt x="27227" y="0"/>
                    <a:pt x="60812" y="0"/>
                  </a:cubicBezTo>
                  <a:close/>
                </a:path>
              </a:pathLst>
            </a:custGeom>
            <a:solidFill>
              <a:srgbClr val="0D0F68"/>
            </a:solidFill>
            <a:ln cap="rnd">
              <a:noFill/>
              <a:prstDash val="dash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1710020" cy="3969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696070" y="3592460"/>
            <a:ext cx="884008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11690" y="3698822"/>
            <a:ext cx="4687954" cy="67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Madhusudan Singh 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556243" y="3497898"/>
            <a:ext cx="6492732" cy="1217823"/>
            <a:chOff x="0" y="0"/>
            <a:chExt cx="1710020" cy="32074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10020" cy="320744"/>
            </a:xfrm>
            <a:custGeom>
              <a:avLst/>
              <a:gdLst/>
              <a:ahLst/>
              <a:cxnLst/>
              <a:rect r="r" b="b" t="t" l="l"/>
              <a:pathLst>
                <a:path h="320744" w="1710020">
                  <a:moveTo>
                    <a:pt x="60812" y="0"/>
                  </a:moveTo>
                  <a:lnTo>
                    <a:pt x="1649208" y="0"/>
                  </a:lnTo>
                  <a:cubicBezTo>
                    <a:pt x="1682793" y="0"/>
                    <a:pt x="1710020" y="27227"/>
                    <a:pt x="1710020" y="60812"/>
                  </a:cubicBezTo>
                  <a:lnTo>
                    <a:pt x="1710020" y="259931"/>
                  </a:lnTo>
                  <a:cubicBezTo>
                    <a:pt x="1710020" y="293517"/>
                    <a:pt x="1682793" y="320744"/>
                    <a:pt x="1649208" y="320744"/>
                  </a:cubicBezTo>
                  <a:lnTo>
                    <a:pt x="60812" y="320744"/>
                  </a:lnTo>
                  <a:cubicBezTo>
                    <a:pt x="27227" y="320744"/>
                    <a:pt x="0" y="293517"/>
                    <a:pt x="0" y="259931"/>
                  </a:cubicBezTo>
                  <a:lnTo>
                    <a:pt x="0" y="60812"/>
                  </a:lnTo>
                  <a:cubicBezTo>
                    <a:pt x="0" y="27227"/>
                    <a:pt x="27227" y="0"/>
                    <a:pt x="60812" y="0"/>
                  </a:cubicBezTo>
                  <a:close/>
                </a:path>
              </a:pathLst>
            </a:custGeom>
            <a:solidFill>
              <a:srgbClr val="65A4C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1710020" cy="3969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000822" y="3592460"/>
            <a:ext cx="884008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D0F68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916442" y="3698822"/>
            <a:ext cx="4687954" cy="67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D0F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Swati Agarwal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2239025" y="7043102"/>
            <a:ext cx="6492732" cy="1217823"/>
            <a:chOff x="0" y="0"/>
            <a:chExt cx="8656976" cy="1623764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8656976" cy="1623764"/>
              <a:chOff x="0" y="0"/>
              <a:chExt cx="1710020" cy="320744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710020" cy="320744"/>
              </a:xfrm>
              <a:custGeom>
                <a:avLst/>
                <a:gdLst/>
                <a:ahLst/>
                <a:cxnLst/>
                <a:rect r="r" b="b" t="t" l="l"/>
                <a:pathLst>
                  <a:path h="320744" w="1710020">
                    <a:moveTo>
                      <a:pt x="60812" y="0"/>
                    </a:moveTo>
                    <a:lnTo>
                      <a:pt x="1649208" y="0"/>
                    </a:lnTo>
                    <a:cubicBezTo>
                      <a:pt x="1682793" y="0"/>
                      <a:pt x="1710020" y="27227"/>
                      <a:pt x="1710020" y="60812"/>
                    </a:cubicBezTo>
                    <a:lnTo>
                      <a:pt x="1710020" y="259931"/>
                    </a:lnTo>
                    <a:cubicBezTo>
                      <a:pt x="1710020" y="293517"/>
                      <a:pt x="1682793" y="320744"/>
                      <a:pt x="1649208" y="320744"/>
                    </a:cubicBezTo>
                    <a:lnTo>
                      <a:pt x="60812" y="320744"/>
                    </a:lnTo>
                    <a:cubicBezTo>
                      <a:pt x="27227" y="320744"/>
                      <a:pt x="0" y="293517"/>
                      <a:pt x="0" y="259931"/>
                    </a:cubicBezTo>
                    <a:lnTo>
                      <a:pt x="0" y="60812"/>
                    </a:lnTo>
                    <a:cubicBezTo>
                      <a:pt x="0" y="27227"/>
                      <a:pt x="27227" y="0"/>
                      <a:pt x="60812" y="0"/>
                    </a:cubicBezTo>
                    <a:close/>
                  </a:path>
                </a:pathLst>
              </a:custGeom>
              <a:solidFill>
                <a:srgbClr val="0D0F68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1710020" cy="3588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592773" y="285750"/>
              <a:ext cx="1178678" cy="1085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99"/>
                </a:lnSpc>
              </a:pPr>
              <a:r>
                <a:rPr lang="en-US" sz="4500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05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1813598" y="418042"/>
              <a:ext cx="6250605" cy="8498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00"/>
                </a:lnSpc>
              </a:pPr>
              <a:r>
                <a:rPr lang="en-US" sz="35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Amit Saraswat 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556243" y="5272829"/>
            <a:ext cx="6492732" cy="1217823"/>
            <a:chOff x="0" y="0"/>
            <a:chExt cx="1710020" cy="32074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710020" cy="320744"/>
            </a:xfrm>
            <a:custGeom>
              <a:avLst/>
              <a:gdLst/>
              <a:ahLst/>
              <a:cxnLst/>
              <a:rect r="r" b="b" t="t" l="l"/>
              <a:pathLst>
                <a:path h="320744" w="1710020">
                  <a:moveTo>
                    <a:pt x="60812" y="0"/>
                  </a:moveTo>
                  <a:lnTo>
                    <a:pt x="1649208" y="0"/>
                  </a:lnTo>
                  <a:cubicBezTo>
                    <a:pt x="1682793" y="0"/>
                    <a:pt x="1710020" y="27227"/>
                    <a:pt x="1710020" y="60812"/>
                  </a:cubicBezTo>
                  <a:lnTo>
                    <a:pt x="1710020" y="259931"/>
                  </a:lnTo>
                  <a:cubicBezTo>
                    <a:pt x="1710020" y="293517"/>
                    <a:pt x="1682793" y="320744"/>
                    <a:pt x="1649208" y="320744"/>
                  </a:cubicBezTo>
                  <a:lnTo>
                    <a:pt x="60812" y="320744"/>
                  </a:lnTo>
                  <a:cubicBezTo>
                    <a:pt x="27227" y="320744"/>
                    <a:pt x="0" y="293517"/>
                    <a:pt x="0" y="259931"/>
                  </a:cubicBezTo>
                  <a:lnTo>
                    <a:pt x="0" y="60812"/>
                  </a:lnTo>
                  <a:cubicBezTo>
                    <a:pt x="0" y="27227"/>
                    <a:pt x="27227" y="0"/>
                    <a:pt x="60812" y="0"/>
                  </a:cubicBezTo>
                  <a:close/>
                </a:path>
              </a:pathLst>
            </a:custGeom>
            <a:solidFill>
              <a:srgbClr val="65A4C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1710020" cy="3969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0000822" y="5373845"/>
            <a:ext cx="884008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D0F68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916442" y="5480208"/>
            <a:ext cx="4687954" cy="67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D0F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Deepak Pathak 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2239025" y="5272829"/>
            <a:ext cx="6492732" cy="1217823"/>
            <a:chOff x="0" y="0"/>
            <a:chExt cx="1710020" cy="32074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710020" cy="320744"/>
            </a:xfrm>
            <a:custGeom>
              <a:avLst/>
              <a:gdLst/>
              <a:ahLst/>
              <a:cxnLst/>
              <a:rect r="r" b="b" t="t" l="l"/>
              <a:pathLst>
                <a:path h="320744" w="1710020">
                  <a:moveTo>
                    <a:pt x="60812" y="0"/>
                  </a:moveTo>
                  <a:lnTo>
                    <a:pt x="1649208" y="0"/>
                  </a:lnTo>
                  <a:cubicBezTo>
                    <a:pt x="1682793" y="0"/>
                    <a:pt x="1710020" y="27227"/>
                    <a:pt x="1710020" y="60812"/>
                  </a:cubicBezTo>
                  <a:lnTo>
                    <a:pt x="1710020" y="259931"/>
                  </a:lnTo>
                  <a:cubicBezTo>
                    <a:pt x="1710020" y="293517"/>
                    <a:pt x="1682793" y="320744"/>
                    <a:pt x="1649208" y="320744"/>
                  </a:cubicBezTo>
                  <a:lnTo>
                    <a:pt x="60812" y="320744"/>
                  </a:lnTo>
                  <a:cubicBezTo>
                    <a:pt x="27227" y="320744"/>
                    <a:pt x="0" y="293517"/>
                    <a:pt x="0" y="259931"/>
                  </a:cubicBezTo>
                  <a:lnTo>
                    <a:pt x="0" y="60812"/>
                  </a:lnTo>
                  <a:cubicBezTo>
                    <a:pt x="0" y="27227"/>
                    <a:pt x="27227" y="0"/>
                    <a:pt x="60812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76200"/>
              <a:ext cx="1710020" cy="3969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2657970" y="5367390"/>
            <a:ext cx="884008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03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611690" y="5473753"/>
            <a:ext cx="4687954" cy="67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 Chandel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601846" y="419788"/>
            <a:ext cx="7163655" cy="1217823"/>
            <a:chOff x="0" y="0"/>
            <a:chExt cx="1886724" cy="32074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6724" cy="320744"/>
            </a:xfrm>
            <a:custGeom>
              <a:avLst/>
              <a:gdLst/>
              <a:ahLst/>
              <a:cxnLst/>
              <a:rect r="r" b="b" t="t" l="l"/>
              <a:pathLst>
                <a:path h="320744" w="188672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1886724" cy="3969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446545" y="609600"/>
            <a:ext cx="547425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Introduction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48906" y="2463685"/>
            <a:ext cx="15955590" cy="498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D0F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To develop a predictive model that identifies patients at risk of readmission within 30 days post-discharge.</a:t>
            </a:r>
          </a:p>
          <a:p>
            <a:pPr algn="ctr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D0F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Importance: Early identification allows for targeted interventions, improving patient outcomes and reducing healthcare costs.</a:t>
            </a:r>
          </a:p>
          <a:p>
            <a:pPr algn="ctr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D0F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Scope: This project focuses on developing, evaluating, and deploying a machine-learning model in a hospital setting.</a:t>
            </a:r>
          </a:p>
          <a:p>
            <a:pPr algn="ctr">
              <a:lnSpc>
                <a:spcPts val="55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1052" y="1938311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601846" y="419788"/>
            <a:ext cx="7163655" cy="1217823"/>
            <a:chOff x="0" y="0"/>
            <a:chExt cx="1886724" cy="32074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6724" cy="320744"/>
            </a:xfrm>
            <a:custGeom>
              <a:avLst/>
              <a:gdLst/>
              <a:ahLst/>
              <a:cxnLst/>
              <a:rect r="r" b="b" t="t" l="l"/>
              <a:pathLst>
                <a:path h="320744" w="188672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1886724" cy="3969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446545" y="609600"/>
            <a:ext cx="547425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﻿Literary Review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26454" y="2425287"/>
            <a:ext cx="15132846" cy="7141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01"/>
              </a:lnSpc>
              <a:spcBef>
                <a:spcPct val="0"/>
              </a:spcBef>
            </a:pPr>
          </a:p>
          <a:p>
            <a:pPr algn="ctr">
              <a:lnSpc>
                <a:spcPts val="8101"/>
              </a:lnSpc>
              <a:spcBef>
                <a:spcPct val="0"/>
              </a:spcBef>
            </a:pPr>
            <a:r>
              <a:rPr lang="en-US" sz="5786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Challenge: High rates of hospital readmissions contribute to increased healthcare costs and can indicate inadequate patient care.</a:t>
            </a:r>
          </a:p>
          <a:p>
            <a:pPr algn="ctr">
              <a:lnSpc>
                <a:spcPts val="8101"/>
              </a:lnSpc>
              <a:spcBef>
                <a:spcPct val="0"/>
              </a:spcBef>
            </a:pPr>
            <a:r>
              <a:rPr lang="en-US" sz="5786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Goal: Develop a model to predict the likelihood of patient readmission, enabling proactive care management.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46545" y="582929"/>
            <a:ext cx="5474256" cy="739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23658" y="1756709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601846" y="419788"/>
            <a:ext cx="7163655" cy="1217823"/>
            <a:chOff x="0" y="0"/>
            <a:chExt cx="1886724" cy="32074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6724" cy="320744"/>
            </a:xfrm>
            <a:custGeom>
              <a:avLst/>
              <a:gdLst/>
              <a:ahLst/>
              <a:cxnLst/>
              <a:rect r="r" b="b" t="t" l="l"/>
              <a:pathLst>
                <a:path h="320744" w="188672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1886724" cy="3969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1760772" y="609600"/>
            <a:ext cx="6492683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﻿Research Methods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38445" y="2462701"/>
            <a:ext cx="12471205" cy="7032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9"/>
              </a:lnSpc>
              <a:spcBef>
                <a:spcPct val="0"/>
              </a:spcBef>
            </a:pPr>
            <a:r>
              <a:rPr lang="en-US" sz="44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Sources: Electronic Health Records (EHRs), hospital databases, and patient surveys.</a:t>
            </a:r>
          </a:p>
          <a:p>
            <a:pPr algn="ctr">
              <a:lnSpc>
                <a:spcPts val="6259"/>
              </a:lnSpc>
              <a:spcBef>
                <a:spcPct val="0"/>
              </a:spcBef>
            </a:pPr>
            <a:r>
              <a:rPr lang="en-US" sz="44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Data Types:</a:t>
            </a:r>
          </a:p>
          <a:p>
            <a:pPr algn="ctr">
              <a:lnSpc>
                <a:spcPts val="6259"/>
              </a:lnSpc>
              <a:spcBef>
                <a:spcPct val="0"/>
              </a:spcBef>
            </a:pPr>
            <a:r>
              <a:rPr lang="en-US" sz="44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Patient Demographics: Age, gender, ethnicity.</a:t>
            </a:r>
          </a:p>
          <a:p>
            <a:pPr algn="ctr">
              <a:lnSpc>
                <a:spcPts val="6259"/>
              </a:lnSpc>
              <a:spcBef>
                <a:spcPct val="0"/>
              </a:spcBef>
            </a:pPr>
            <a:r>
              <a:rPr lang="en-US" sz="44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Clinical Data: Diagnoses, comorbidities, medications, procedures.</a:t>
            </a:r>
          </a:p>
          <a:p>
            <a:pPr algn="ctr">
              <a:lnSpc>
                <a:spcPts val="6259"/>
              </a:lnSpc>
              <a:spcBef>
                <a:spcPct val="0"/>
              </a:spcBef>
            </a:pPr>
            <a:r>
              <a:rPr lang="en-US" sz="44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Hospital Data: Length of stay, previous admissions.</a:t>
            </a:r>
          </a:p>
          <a:p>
            <a:pPr algn="ctr">
              <a:lnSpc>
                <a:spcPts val="6259"/>
              </a:lnSpc>
              <a:spcBef>
                <a:spcPct val="0"/>
              </a:spcBef>
            </a:pPr>
            <a:r>
              <a:rPr lang="en-US" sz="4471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Socioeconomic Data: Insurance status, income, social support.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2090" y="1637612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4274726" cy="2253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712462" indent="-356231" lvl="1">
                <a:lnSpc>
                  <a:spcPts val="4619"/>
                </a:lnSpc>
                <a:buAutoNum type="arabicPeriod" startAt="1"/>
              </a:pPr>
              <a:r>
                <a:rPr lang="en-US" sz="3299">
                  <a:solidFill>
                    <a:srgbClr val="000000">
                      <a:alpha val="89804"/>
                    </a:srgbClr>
                  </a:solidFill>
                  <a:latin typeface="Alice"/>
                  <a:ea typeface="Alice"/>
                  <a:cs typeface="Alice"/>
                  <a:sym typeface="Alice"/>
                </a:rPr>
                <a:t>Data Preprocessing</a:t>
              </a:r>
            </a:p>
            <a:p>
              <a:pPr algn="just" marL="712462" indent="-356231" lvl="1">
                <a:lnSpc>
                  <a:spcPts val="4619"/>
                </a:lnSpc>
                <a:buAutoNum type="arabicPeriod" startAt="1"/>
              </a:pPr>
              <a:r>
                <a:rPr lang="en-US" sz="3299">
                  <a:solidFill>
                    <a:srgbClr val="000000">
                      <a:alpha val="89804"/>
                    </a:srgbClr>
                  </a:solidFill>
                  <a:latin typeface="Alice"/>
                  <a:ea typeface="Alice"/>
                  <a:cs typeface="Alice"/>
                  <a:sym typeface="Alice"/>
                </a:rPr>
                <a:t>Steps:</a:t>
              </a:r>
            </a:p>
            <a:p>
              <a:pPr algn="just" marL="1424924" indent="-474975" lvl="2">
                <a:lnSpc>
                  <a:spcPts val="4619"/>
                </a:lnSpc>
                <a:buAutoNum type="alphaLcPeriod" startAt="1"/>
              </a:pPr>
              <a:r>
                <a:rPr lang="en-US" sz="3299">
                  <a:solidFill>
                    <a:srgbClr val="000000">
                      <a:alpha val="89804"/>
                    </a:srgbClr>
                  </a:solidFill>
                  <a:latin typeface="Alice"/>
                  <a:ea typeface="Alice"/>
                  <a:cs typeface="Alice"/>
                  <a:sym typeface="Alice"/>
                </a:rPr>
                <a:t>Data Cleaning: Handling missing values and outliers.</a:t>
              </a:r>
            </a:p>
            <a:p>
              <a:pPr algn="just" marL="1424924" indent="-474975" lvl="2">
                <a:lnSpc>
                  <a:spcPts val="4619"/>
                </a:lnSpc>
                <a:buAutoNum type="alphaLcPeriod" startAt="1"/>
              </a:pPr>
              <a:r>
                <a:rPr lang="en-US" sz="3299">
                  <a:solidFill>
                    <a:srgbClr val="000000">
                      <a:alpha val="89804"/>
                    </a:srgbClr>
                  </a:solidFill>
                  <a:latin typeface="Alice"/>
                  <a:ea typeface="Alice"/>
                  <a:cs typeface="Alice"/>
                  <a:sym typeface="Alice"/>
                </a:rPr>
                <a:t>Feature Engineering: Creating new features (e.g., number of previous admissions).</a:t>
              </a:r>
            </a:p>
            <a:p>
              <a:pPr algn="just" marL="1424924" indent="-474975" lvl="2">
                <a:lnSpc>
                  <a:spcPts val="4619"/>
                </a:lnSpc>
                <a:buAutoNum type="alphaLcPeriod" startAt="1"/>
              </a:pPr>
              <a:r>
                <a:rPr lang="en-US" sz="3299">
                  <a:solidFill>
                    <a:srgbClr val="000000">
                      <a:alpha val="89804"/>
                    </a:srgbClr>
                  </a:solidFill>
                  <a:latin typeface="Alice"/>
                  <a:ea typeface="Alice"/>
                  <a:cs typeface="Alice"/>
                  <a:sym typeface="Alice"/>
                </a:rPr>
                <a:t>Normalization/Standardization: Scaling features for uniform contribution.</a:t>
              </a:r>
            </a:p>
            <a:p>
              <a:pPr algn="just" marL="1424924" indent="-474975" lvl="2">
                <a:lnSpc>
                  <a:spcPts val="4619"/>
                </a:lnSpc>
                <a:buAutoNum type="alphaLcPeriod" startAt="1"/>
              </a:pPr>
              <a:r>
                <a:rPr lang="en-US" sz="3299">
                  <a:solidFill>
                    <a:srgbClr val="000000">
                      <a:alpha val="89804"/>
                    </a:srgbClr>
                  </a:solidFill>
                  <a:latin typeface="Alice"/>
                  <a:ea typeface="Alice"/>
                  <a:cs typeface="Alice"/>
                  <a:sym typeface="Alice"/>
                </a:rPr>
                <a:t>Encoding Categorical Variables: Converting categorical data into numerical formats.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601846" y="419788"/>
            <a:ext cx="7163655" cy="1217823"/>
            <a:chOff x="0" y="0"/>
            <a:chExt cx="1886724" cy="32074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6724" cy="320744"/>
            </a:xfrm>
            <a:custGeom>
              <a:avLst/>
              <a:gdLst/>
              <a:ahLst/>
              <a:cxnLst/>
              <a:rect r="r" b="b" t="t" l="l"/>
              <a:pathLst>
                <a:path h="320744" w="188672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1886724" cy="3969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1760772" y="609600"/>
            <a:ext cx="6492683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﻿Research Methods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71136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601846" y="419788"/>
            <a:ext cx="7163655" cy="1217823"/>
            <a:chOff x="0" y="0"/>
            <a:chExt cx="1886724" cy="32074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6724" cy="320744"/>
            </a:xfrm>
            <a:custGeom>
              <a:avLst/>
              <a:gdLst/>
              <a:ahLst/>
              <a:cxnLst/>
              <a:rect r="r" b="b" t="t" l="l"/>
              <a:pathLst>
                <a:path h="320744" w="188672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1886724" cy="3969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1760772" y="609600"/>
            <a:ext cx="6492683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﻿Research Methods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34793" y="2513865"/>
            <a:ext cx="14932075" cy="5591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05"/>
              </a:lnSpc>
              <a:spcBef>
                <a:spcPct val="0"/>
              </a:spcBef>
            </a:pPr>
          </a:p>
          <a:p>
            <a:pPr algn="just">
              <a:lnSpc>
                <a:spcPts val="6305"/>
              </a:lnSpc>
              <a:spcBef>
                <a:spcPct val="0"/>
              </a:spcBef>
            </a:pPr>
            <a:r>
              <a:rPr lang="en-US" sz="4503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Programming Language: Python</a:t>
            </a:r>
          </a:p>
          <a:p>
            <a:pPr algn="just">
              <a:lnSpc>
                <a:spcPts val="6305"/>
              </a:lnSpc>
              <a:spcBef>
                <a:spcPct val="0"/>
              </a:spcBef>
            </a:pPr>
            <a:r>
              <a:rPr lang="en-US" sz="4503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Libraries:</a:t>
            </a:r>
          </a:p>
          <a:p>
            <a:pPr algn="just">
              <a:lnSpc>
                <a:spcPts val="6305"/>
              </a:lnSpc>
              <a:spcBef>
                <a:spcPct val="0"/>
              </a:spcBef>
            </a:pPr>
            <a:r>
              <a:rPr lang="en-US" sz="4503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Pandas: Data manipulation and analysis.</a:t>
            </a:r>
          </a:p>
          <a:p>
            <a:pPr algn="just">
              <a:lnSpc>
                <a:spcPts val="6305"/>
              </a:lnSpc>
              <a:spcBef>
                <a:spcPct val="0"/>
              </a:spcBef>
            </a:pPr>
            <a:r>
              <a:rPr lang="en-US" sz="4503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Scikit-learn: Model development, training, and evaluation.</a:t>
            </a:r>
          </a:p>
          <a:p>
            <a:pPr algn="just">
              <a:lnSpc>
                <a:spcPts val="6305"/>
              </a:lnSpc>
              <a:spcBef>
                <a:spcPct val="0"/>
              </a:spcBef>
            </a:pPr>
            <a:r>
              <a:rPr lang="en-US" sz="4503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NumPy: Numerical computations.</a:t>
            </a:r>
          </a:p>
          <a:p>
            <a:pPr algn="just">
              <a:lnSpc>
                <a:spcPts val="6305"/>
              </a:lnSpc>
              <a:spcBef>
                <a:spcPct val="0"/>
              </a:spcBef>
            </a:pPr>
            <a:r>
              <a:rPr lang="en-US" sz="4503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Matplotlib/Seaborn: Data visualization.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601846" y="658812"/>
            <a:ext cx="6492683" cy="847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sz="4899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 Technology Stack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70609" y="1134745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4274726" cy="2243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601846" y="419788"/>
            <a:ext cx="7163655" cy="1217823"/>
            <a:chOff x="0" y="0"/>
            <a:chExt cx="1886724" cy="32074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6724" cy="320744"/>
            </a:xfrm>
            <a:custGeom>
              <a:avLst/>
              <a:gdLst/>
              <a:ahLst/>
              <a:cxnLst/>
              <a:rect r="r" b="b" t="t" l="l"/>
              <a:pathLst>
                <a:path h="320744" w="1886724">
                  <a:moveTo>
                    <a:pt x="55117" y="0"/>
                  </a:moveTo>
                  <a:lnTo>
                    <a:pt x="1831607" y="0"/>
                  </a:lnTo>
                  <a:cubicBezTo>
                    <a:pt x="1862047" y="0"/>
                    <a:pt x="1886724" y="24677"/>
                    <a:pt x="1886724" y="55117"/>
                  </a:cubicBezTo>
                  <a:lnTo>
                    <a:pt x="1886724" y="265627"/>
                  </a:lnTo>
                  <a:cubicBezTo>
                    <a:pt x="1886724" y="280245"/>
                    <a:pt x="1880917" y="294264"/>
                    <a:pt x="1870581" y="304600"/>
                  </a:cubicBezTo>
                  <a:cubicBezTo>
                    <a:pt x="1860244" y="314937"/>
                    <a:pt x="1846225" y="320744"/>
                    <a:pt x="1831607" y="320744"/>
                  </a:cubicBezTo>
                  <a:lnTo>
                    <a:pt x="55117" y="320744"/>
                  </a:lnTo>
                  <a:cubicBezTo>
                    <a:pt x="40499" y="320744"/>
                    <a:pt x="26480" y="314937"/>
                    <a:pt x="16143" y="304600"/>
                  </a:cubicBezTo>
                  <a:cubicBezTo>
                    <a:pt x="5807" y="294264"/>
                    <a:pt x="0" y="280245"/>
                    <a:pt x="0" y="265627"/>
                  </a:cubicBezTo>
                  <a:lnTo>
                    <a:pt x="0" y="55117"/>
                  </a:lnTo>
                  <a:cubicBezTo>
                    <a:pt x="0" y="40499"/>
                    <a:pt x="5807" y="26480"/>
                    <a:pt x="16143" y="16143"/>
                  </a:cubicBezTo>
                  <a:cubicBezTo>
                    <a:pt x="26480" y="5807"/>
                    <a:pt x="40499" y="0"/>
                    <a:pt x="55117" y="0"/>
                  </a:cubicBezTo>
                  <a:close/>
                </a:path>
              </a:pathLst>
            </a:custGeom>
            <a:solidFill>
              <a:srgbClr val="0D0F6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1886724" cy="3969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1760772" y="609600"/>
            <a:ext cx="6492683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﻿Research Methods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18268" y="2624649"/>
            <a:ext cx="16453207" cy="5591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05"/>
              </a:lnSpc>
            </a:pPr>
            <a:r>
              <a:rPr lang="en-US" sz="4503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Conclusion</a:t>
            </a:r>
          </a:p>
          <a:p>
            <a:pPr algn="just" marL="972371" indent="-486185" lvl="1">
              <a:lnSpc>
                <a:spcPts val="6305"/>
              </a:lnSpc>
              <a:buFont typeface="Arial"/>
              <a:buChar char="•"/>
            </a:pPr>
            <a:r>
              <a:rPr lang="en-US" sz="4503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Summary: This project aims to predict hospital readmissions using a Logistic Regression model implemented in Python with Pandas and Scikit-learn.</a:t>
            </a:r>
          </a:p>
          <a:p>
            <a:pPr algn="just" marL="972371" indent="-486185" lvl="1">
              <a:lnSpc>
                <a:spcPts val="6305"/>
              </a:lnSpc>
              <a:buFont typeface="Arial"/>
              <a:buChar char="•"/>
            </a:pPr>
            <a:r>
              <a:rPr lang="en-US" sz="4503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Next Steps: Begin with data collection and preprocessing, followed by model development and deployment.</a:t>
            </a:r>
          </a:p>
          <a:p>
            <a:pPr algn="just">
              <a:lnSpc>
                <a:spcPts val="6305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1601846" y="658812"/>
            <a:ext cx="6492683" cy="847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sz="4899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Conclusion: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96527" y="2540736"/>
            <a:ext cx="8145370" cy="7104681"/>
          </a:xfrm>
          <a:custGeom>
            <a:avLst/>
            <a:gdLst/>
            <a:ahLst/>
            <a:cxnLst/>
            <a:rect r="r" b="b" t="t" l="l"/>
            <a:pathLst>
              <a:path h="7104681" w="8145370">
                <a:moveTo>
                  <a:pt x="0" y="0"/>
                </a:moveTo>
                <a:lnTo>
                  <a:pt x="8145370" y="0"/>
                </a:lnTo>
                <a:lnTo>
                  <a:pt x="8145370" y="7104681"/>
                </a:lnTo>
                <a:lnTo>
                  <a:pt x="0" y="7104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87" t="0" r="-787" b="-1245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74864" y="381240"/>
            <a:ext cx="718869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Data: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DAGPWEv5IjY</dc:identifier>
  <dcterms:modified xsi:type="dcterms:W3CDTF">2011-08-01T06:04:30Z</dcterms:modified>
  <cp:revision>1</cp:revision>
  <dc:title>Predicting Hospital Readmission</dc:title>
</cp:coreProperties>
</file>