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9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304288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41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29308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1CE53-B31D-4298-8BE4-06A023A19932}"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845C8-0224-48A1-A4A5-F6ECE7E844E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0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1CE53-B31D-4298-8BE4-06A023A19932}"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208723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D1CE53-B31D-4298-8BE4-06A023A19932}" type="datetimeFigureOut">
              <a:rPr lang="en-IN" smtClean="0"/>
              <a:t>04-11-2020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34948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D1CE53-B31D-4298-8BE4-06A023A19932}"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99987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1CE53-B31D-4298-8BE4-06A023A19932}" type="datetimeFigureOut">
              <a:rPr lang="en-IN" smtClean="0"/>
              <a:t>04-11-2020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145599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D1CE53-B31D-4298-8BE4-06A023A19932}"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845C8-0224-48A1-A4A5-F6ECE7E844E1}" type="slidenum">
              <a:rPr lang="en-IN" smtClean="0"/>
              <a:t>‹#›</a:t>
            </a:fld>
            <a:endParaRPr lang="en-IN"/>
          </a:p>
        </p:txBody>
      </p:sp>
    </p:spTree>
    <p:extLst>
      <p:ext uri="{BB962C8B-B14F-4D97-AF65-F5344CB8AC3E}">
        <p14:creationId xmlns:p14="http://schemas.microsoft.com/office/powerpoint/2010/main" val="69562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D1CE53-B31D-4298-8BE4-06A023A19932}"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845C8-0224-48A1-A4A5-F6ECE7E844E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6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D1CE53-B31D-4298-8BE4-06A023A19932}" type="datetimeFigureOut">
              <a:rPr lang="en-IN" smtClean="0"/>
              <a:t>04-11-2020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D845C8-0224-48A1-A4A5-F6ECE7E844E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913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CA03-7634-4D85-A5EF-D62BA6B4616B}"/>
              </a:ext>
            </a:extLst>
          </p:cNvPr>
          <p:cNvSpPr>
            <a:spLocks noGrp="1"/>
          </p:cNvSpPr>
          <p:nvPr>
            <p:ph type="ctrTitle"/>
          </p:nvPr>
        </p:nvSpPr>
        <p:spPr>
          <a:xfrm>
            <a:off x="0" y="4960137"/>
            <a:ext cx="7863840" cy="1463040"/>
          </a:xfrm>
        </p:spPr>
        <p:txBody>
          <a:bodyPr/>
          <a:lstStyle/>
          <a:p>
            <a:r>
              <a:rPr lang="en-US" dirty="0"/>
              <a:t>EXPLORE YOUR NEW TOWN</a:t>
            </a:r>
            <a:endParaRPr lang="en-IN" dirty="0"/>
          </a:p>
        </p:txBody>
      </p:sp>
      <p:sp>
        <p:nvSpPr>
          <p:cNvPr id="3" name="Subtitle 2">
            <a:extLst>
              <a:ext uri="{FF2B5EF4-FFF2-40B4-BE49-F238E27FC236}">
                <a16:creationId xmlns:a16="http://schemas.microsoft.com/office/drawing/2014/main" id="{E8B2E28A-444F-4594-8149-3F10D9AFFC56}"/>
              </a:ext>
            </a:extLst>
          </p:cNvPr>
          <p:cNvSpPr>
            <a:spLocks noGrp="1"/>
          </p:cNvSpPr>
          <p:nvPr>
            <p:ph type="subTitle" idx="1"/>
          </p:nvPr>
        </p:nvSpPr>
        <p:spPr>
          <a:xfrm>
            <a:off x="8426548" y="4783015"/>
            <a:ext cx="3765452" cy="1927274"/>
          </a:xfrm>
        </p:spPr>
        <p:txBody>
          <a:bodyPr/>
          <a:lstStyle/>
          <a:p>
            <a:r>
              <a:rPr lang="en-US" dirty="0"/>
              <a:t>IBM DATA SCIENCE CAPSTONE PROJECT</a:t>
            </a:r>
          </a:p>
          <a:p>
            <a:r>
              <a:rPr lang="en-US" dirty="0"/>
              <a:t>- </a:t>
            </a:r>
            <a:r>
              <a:rPr lang="en-US" i="1" dirty="0"/>
              <a:t>MADHUSUDHAN V</a:t>
            </a:r>
            <a:endParaRPr lang="en-IN" i="1" dirty="0"/>
          </a:p>
        </p:txBody>
      </p:sp>
    </p:spTree>
    <p:extLst>
      <p:ext uri="{BB962C8B-B14F-4D97-AF65-F5344CB8AC3E}">
        <p14:creationId xmlns:p14="http://schemas.microsoft.com/office/powerpoint/2010/main" val="295647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B656D4-0831-4E48-92BA-4C6F676ED92E}"/>
              </a:ext>
            </a:extLst>
          </p:cNvPr>
          <p:cNvSpPr>
            <a:spLocks noGrp="1"/>
          </p:cNvSpPr>
          <p:nvPr>
            <p:ph type="title"/>
          </p:nvPr>
        </p:nvSpPr>
        <p:spPr/>
        <p:txBody>
          <a:bodyPr/>
          <a:lstStyle/>
          <a:p>
            <a:r>
              <a:rPr lang="en-IN" sz="4000" b="1" i="1" dirty="0">
                <a:effectLst/>
                <a:latin typeface="Times New Roman" panose="02020603050405020304" pitchFamily="18" charset="0"/>
                <a:ea typeface="Calibri" panose="020F0502020204030204" pitchFamily="34" charset="0"/>
              </a:rPr>
              <a:t>METHODOLOGY</a:t>
            </a:r>
            <a:endParaRPr lang="en-IN" dirty="0"/>
          </a:p>
        </p:txBody>
      </p:sp>
      <p:pic>
        <p:nvPicPr>
          <p:cNvPr id="8" name="Content Placeholder 7">
            <a:extLst>
              <a:ext uri="{FF2B5EF4-FFF2-40B4-BE49-F238E27FC236}">
                <a16:creationId xmlns:a16="http://schemas.microsoft.com/office/drawing/2014/main" id="{921F74EE-6AEA-4E67-8EEF-1363C887E3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 y="1906060"/>
            <a:ext cx="11844997" cy="3580340"/>
          </a:xfrm>
        </p:spPr>
      </p:pic>
      <p:sp>
        <p:nvSpPr>
          <p:cNvPr id="6" name="Text Placeholder 5">
            <a:extLst>
              <a:ext uri="{FF2B5EF4-FFF2-40B4-BE49-F238E27FC236}">
                <a16:creationId xmlns:a16="http://schemas.microsoft.com/office/drawing/2014/main" id="{CC165F1E-33C1-42D7-ACF5-1077A245F830}"/>
              </a:ext>
            </a:extLst>
          </p:cNvPr>
          <p:cNvSpPr>
            <a:spLocks noGrp="1"/>
          </p:cNvSpPr>
          <p:nvPr>
            <p:ph type="body" sz="half" idx="2"/>
          </p:nvPr>
        </p:nvSpPr>
        <p:spPr>
          <a:xfrm>
            <a:off x="1209822" y="5598943"/>
            <a:ext cx="10677378" cy="1259058"/>
          </a:xfrm>
        </p:spPr>
        <p:txBody>
          <a:bodyPr>
            <a:normAutofit/>
          </a:bodyPr>
          <a:lstStyle/>
          <a:p>
            <a:r>
              <a:rPr lang="en-IN" sz="1800" b="1" i="1" dirty="0">
                <a:effectLst/>
                <a:latin typeface="Times New Roman" panose="02020603050405020304" pitchFamily="18" charset="0"/>
                <a:ea typeface="Calibri" panose="020F0502020204030204" pitchFamily="34" charset="0"/>
              </a:rPr>
              <a:t>                                                             Grouping based on common venues </a:t>
            </a:r>
          </a:p>
          <a:p>
            <a:r>
              <a:rPr lang="en-IN" sz="1800" dirty="0">
                <a:effectLst/>
                <a:latin typeface="Times New Roman" panose="02020603050405020304" pitchFamily="18" charset="0"/>
                <a:ea typeface="Calibri" panose="020F0502020204030204" pitchFamily="34" charset="0"/>
              </a:rPr>
              <a:t>After all these steps of working on with data the data set is further subjected to clustering which actually filters and classifies all these data into different categories which we will further see in results section.</a:t>
            </a:r>
          </a:p>
          <a:p>
            <a:endParaRPr lang="en-IN" dirty="0"/>
          </a:p>
        </p:txBody>
      </p:sp>
    </p:spTree>
    <p:extLst>
      <p:ext uri="{BB962C8B-B14F-4D97-AF65-F5344CB8AC3E}">
        <p14:creationId xmlns:p14="http://schemas.microsoft.com/office/powerpoint/2010/main" val="36133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4EA-E5C8-4152-860F-CEBF87624535}"/>
              </a:ext>
            </a:extLst>
          </p:cNvPr>
          <p:cNvSpPr>
            <a:spLocks noGrp="1"/>
          </p:cNvSpPr>
          <p:nvPr>
            <p:ph type="title"/>
          </p:nvPr>
        </p:nvSpPr>
        <p:spPr/>
        <p:txBody>
          <a:bodyPr/>
          <a:lstStyle/>
          <a:p>
            <a:r>
              <a:rPr lang="en-US" b="1" i="1" dirty="0">
                <a:latin typeface="Times New Roman" panose="02020603050405020304" pitchFamily="18" charset="0"/>
              </a:rPr>
              <a:t>R</a:t>
            </a:r>
            <a:r>
              <a:rPr lang="en-IN" b="1" i="1" dirty="0">
                <a:latin typeface="Times New Roman" panose="02020603050405020304" pitchFamily="18" charset="0"/>
              </a:rPr>
              <a:t>ESULTS</a:t>
            </a:r>
            <a:endParaRPr lang="en-IN" dirty="0"/>
          </a:p>
        </p:txBody>
      </p:sp>
      <p:pic>
        <p:nvPicPr>
          <p:cNvPr id="6" name="Content Placeholder 5">
            <a:extLst>
              <a:ext uri="{FF2B5EF4-FFF2-40B4-BE49-F238E27FC236}">
                <a16:creationId xmlns:a16="http://schemas.microsoft.com/office/drawing/2014/main" id="{AAD87B41-464E-407D-8ADA-3C8C2C2E9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1270" y="2257506"/>
            <a:ext cx="6200336" cy="3762294"/>
          </a:xfrm>
        </p:spPr>
      </p:pic>
      <p:sp>
        <p:nvSpPr>
          <p:cNvPr id="4" name="Text Placeholder 3">
            <a:extLst>
              <a:ext uri="{FF2B5EF4-FFF2-40B4-BE49-F238E27FC236}">
                <a16:creationId xmlns:a16="http://schemas.microsoft.com/office/drawing/2014/main" id="{8C7E80A1-BBA3-49E8-A603-8FD6E9C5EEAB}"/>
              </a:ext>
            </a:extLst>
          </p:cNvPr>
          <p:cNvSpPr>
            <a:spLocks noGrp="1"/>
          </p:cNvSpPr>
          <p:nvPr>
            <p:ph type="body" sz="half" idx="2"/>
          </p:nvPr>
        </p:nvSpPr>
        <p:spPr>
          <a:xfrm>
            <a:off x="407963" y="2257506"/>
            <a:ext cx="5363307" cy="3762294"/>
          </a:xfrm>
        </p:spPr>
        <p:txBody>
          <a:bodyPr/>
          <a:lstStyle/>
          <a:p>
            <a:pPr algn="just">
              <a:lnSpc>
                <a:spcPct val="150000"/>
              </a:lnSpc>
            </a:pPr>
            <a:r>
              <a:rPr lang="en-IN" sz="1800" dirty="0">
                <a:effectLst/>
                <a:latin typeface="Times New Roman" panose="02020603050405020304" pitchFamily="18" charset="0"/>
                <a:ea typeface="Calibri" panose="020F0502020204030204" pitchFamily="34" charset="0"/>
              </a:rPr>
              <a:t>The data set will now be subjected to clustering using k-means clustering method where k is the number of clusters to be formed here in our data set the algorithm has classified the data set into 5 clusters which is as follows:</a:t>
            </a:r>
          </a:p>
          <a:p>
            <a:endParaRPr lang="en-IN" dirty="0"/>
          </a:p>
        </p:txBody>
      </p:sp>
    </p:spTree>
    <p:extLst>
      <p:ext uri="{BB962C8B-B14F-4D97-AF65-F5344CB8AC3E}">
        <p14:creationId xmlns:p14="http://schemas.microsoft.com/office/powerpoint/2010/main" val="309912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B49EF-E068-420E-8C2C-3BBADA1FC00B}"/>
              </a:ext>
            </a:extLst>
          </p:cNvPr>
          <p:cNvSpPr>
            <a:spLocks noGrp="1"/>
          </p:cNvSpPr>
          <p:nvPr>
            <p:ph type="title"/>
          </p:nvPr>
        </p:nvSpPr>
        <p:spPr/>
        <p:txBody>
          <a:bodyPr>
            <a:normAutofit/>
          </a:bodyPr>
          <a:lstStyle/>
          <a:p>
            <a:r>
              <a:rPr lang="en-US" sz="4000" b="1" i="1" dirty="0">
                <a:latin typeface="Times New Roman" panose="02020603050405020304" pitchFamily="18" charset="0"/>
              </a:rPr>
              <a:t>R</a:t>
            </a:r>
            <a:r>
              <a:rPr lang="en-IN" sz="4000" b="1" i="1" dirty="0">
                <a:latin typeface="Times New Roman" panose="02020603050405020304" pitchFamily="18" charset="0"/>
              </a:rPr>
              <a:t>ESULTS</a:t>
            </a:r>
            <a:endParaRPr lang="en-IN" sz="4000" dirty="0"/>
          </a:p>
        </p:txBody>
      </p:sp>
      <p:sp>
        <p:nvSpPr>
          <p:cNvPr id="6" name="Text Placeholder 5">
            <a:extLst>
              <a:ext uri="{FF2B5EF4-FFF2-40B4-BE49-F238E27FC236}">
                <a16:creationId xmlns:a16="http://schemas.microsoft.com/office/drawing/2014/main" id="{BAA296EC-F93E-4F7F-B66A-CA4C0E5CB952}"/>
              </a:ext>
            </a:extLst>
          </p:cNvPr>
          <p:cNvSpPr>
            <a:spLocks noGrp="1"/>
          </p:cNvSpPr>
          <p:nvPr>
            <p:ph type="body" idx="1"/>
          </p:nvPr>
        </p:nvSpPr>
        <p:spPr/>
        <p:txBody>
          <a:bodyPr/>
          <a:lstStyle/>
          <a:p>
            <a:r>
              <a:rPr lang="en-US" dirty="0"/>
              <a:t>CLUSTER 1</a:t>
            </a:r>
            <a:endParaRPr lang="en-IN" dirty="0"/>
          </a:p>
        </p:txBody>
      </p:sp>
      <p:pic>
        <p:nvPicPr>
          <p:cNvPr id="11" name="Content Placeholder 10">
            <a:extLst>
              <a:ext uri="{FF2B5EF4-FFF2-40B4-BE49-F238E27FC236}">
                <a16:creationId xmlns:a16="http://schemas.microsoft.com/office/drawing/2014/main" id="{6F5A9BF0-32D6-43ED-A44B-FC0537C3A7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542" y="2967788"/>
            <a:ext cx="5983458" cy="3601824"/>
          </a:xfrm>
        </p:spPr>
      </p:pic>
      <p:sp>
        <p:nvSpPr>
          <p:cNvPr id="8" name="Text Placeholder 7">
            <a:extLst>
              <a:ext uri="{FF2B5EF4-FFF2-40B4-BE49-F238E27FC236}">
                <a16:creationId xmlns:a16="http://schemas.microsoft.com/office/drawing/2014/main" id="{FA4260BA-20EB-41FC-927B-C76D8CBB3277}"/>
              </a:ext>
            </a:extLst>
          </p:cNvPr>
          <p:cNvSpPr>
            <a:spLocks noGrp="1"/>
          </p:cNvSpPr>
          <p:nvPr>
            <p:ph type="body" sz="quarter" idx="3"/>
          </p:nvPr>
        </p:nvSpPr>
        <p:spPr/>
        <p:txBody>
          <a:bodyPr/>
          <a:lstStyle/>
          <a:p>
            <a:r>
              <a:rPr lang="en-US" dirty="0"/>
              <a:t>CLUSTER 2</a:t>
            </a:r>
            <a:endParaRPr lang="en-IN" dirty="0"/>
          </a:p>
        </p:txBody>
      </p:sp>
      <p:pic>
        <p:nvPicPr>
          <p:cNvPr id="13" name="Content Placeholder 12">
            <a:extLst>
              <a:ext uri="{FF2B5EF4-FFF2-40B4-BE49-F238E27FC236}">
                <a16:creationId xmlns:a16="http://schemas.microsoft.com/office/drawing/2014/main" id="{184CD689-DAD9-4CAA-992A-953C09CCB33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1225" y="3002596"/>
            <a:ext cx="6200775" cy="3567016"/>
          </a:xfrm>
        </p:spPr>
      </p:pic>
    </p:spTree>
    <p:extLst>
      <p:ext uri="{BB962C8B-B14F-4D97-AF65-F5344CB8AC3E}">
        <p14:creationId xmlns:p14="http://schemas.microsoft.com/office/powerpoint/2010/main" val="215503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2ED7-47D1-43F3-95D8-061B3FBA9534}"/>
              </a:ext>
            </a:extLst>
          </p:cNvPr>
          <p:cNvSpPr>
            <a:spLocks noGrp="1"/>
          </p:cNvSpPr>
          <p:nvPr>
            <p:ph type="title"/>
          </p:nvPr>
        </p:nvSpPr>
        <p:spPr/>
        <p:txBody>
          <a:bodyPr>
            <a:normAutofit/>
          </a:bodyPr>
          <a:lstStyle/>
          <a:p>
            <a:r>
              <a:rPr lang="en-US" sz="4000" b="1" i="1" dirty="0">
                <a:latin typeface="Times New Roman" panose="02020603050405020304" pitchFamily="18" charset="0"/>
              </a:rPr>
              <a:t>R</a:t>
            </a:r>
            <a:r>
              <a:rPr lang="en-IN" sz="4000" b="1" i="1" dirty="0">
                <a:latin typeface="Times New Roman" panose="02020603050405020304" pitchFamily="18" charset="0"/>
              </a:rPr>
              <a:t>ESULTS</a:t>
            </a:r>
            <a:endParaRPr lang="en-IN" sz="4000" dirty="0"/>
          </a:p>
        </p:txBody>
      </p:sp>
      <p:sp>
        <p:nvSpPr>
          <p:cNvPr id="3" name="Text Placeholder 2">
            <a:extLst>
              <a:ext uri="{FF2B5EF4-FFF2-40B4-BE49-F238E27FC236}">
                <a16:creationId xmlns:a16="http://schemas.microsoft.com/office/drawing/2014/main" id="{D0D4B32D-32C5-4E3D-BC39-D507795630AB}"/>
              </a:ext>
            </a:extLst>
          </p:cNvPr>
          <p:cNvSpPr>
            <a:spLocks noGrp="1"/>
          </p:cNvSpPr>
          <p:nvPr>
            <p:ph type="body" idx="1"/>
          </p:nvPr>
        </p:nvSpPr>
        <p:spPr/>
        <p:txBody>
          <a:bodyPr/>
          <a:lstStyle/>
          <a:p>
            <a:r>
              <a:rPr lang="en-US" dirty="0"/>
              <a:t>CLUSTER 3</a:t>
            </a:r>
            <a:endParaRPr lang="en-IN" dirty="0"/>
          </a:p>
        </p:txBody>
      </p:sp>
      <p:pic>
        <p:nvPicPr>
          <p:cNvPr id="8" name="Content Placeholder 7">
            <a:extLst>
              <a:ext uri="{FF2B5EF4-FFF2-40B4-BE49-F238E27FC236}">
                <a16:creationId xmlns:a16="http://schemas.microsoft.com/office/drawing/2014/main" id="{5C0A0B64-4954-4E8C-926F-D790120EDEF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745" y="3002596"/>
            <a:ext cx="5836143" cy="3496678"/>
          </a:xfrm>
        </p:spPr>
      </p:pic>
      <p:sp>
        <p:nvSpPr>
          <p:cNvPr id="5" name="Text Placeholder 4">
            <a:extLst>
              <a:ext uri="{FF2B5EF4-FFF2-40B4-BE49-F238E27FC236}">
                <a16:creationId xmlns:a16="http://schemas.microsoft.com/office/drawing/2014/main" id="{CCB8AD99-7D2C-4193-8ADD-03FE2BED113A}"/>
              </a:ext>
            </a:extLst>
          </p:cNvPr>
          <p:cNvSpPr>
            <a:spLocks noGrp="1"/>
          </p:cNvSpPr>
          <p:nvPr>
            <p:ph type="body" sz="quarter" idx="3"/>
          </p:nvPr>
        </p:nvSpPr>
        <p:spPr/>
        <p:txBody>
          <a:bodyPr/>
          <a:lstStyle/>
          <a:p>
            <a:r>
              <a:rPr lang="en-US" dirty="0"/>
              <a:t>CLUSTER 4</a:t>
            </a:r>
            <a:endParaRPr lang="en-IN" dirty="0"/>
          </a:p>
        </p:txBody>
      </p:sp>
      <p:pic>
        <p:nvPicPr>
          <p:cNvPr id="10" name="Content Placeholder 9">
            <a:extLst>
              <a:ext uri="{FF2B5EF4-FFF2-40B4-BE49-F238E27FC236}">
                <a16:creationId xmlns:a16="http://schemas.microsoft.com/office/drawing/2014/main" id="{3E2E2133-F180-489E-A360-8BD2DC9456B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1225" y="3429000"/>
            <a:ext cx="6200775" cy="2843784"/>
          </a:xfrm>
        </p:spPr>
      </p:pic>
    </p:spTree>
    <p:extLst>
      <p:ext uri="{BB962C8B-B14F-4D97-AF65-F5344CB8AC3E}">
        <p14:creationId xmlns:p14="http://schemas.microsoft.com/office/powerpoint/2010/main" val="345754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351D-C678-4E26-B999-8D731A48858B}"/>
              </a:ext>
            </a:extLst>
          </p:cNvPr>
          <p:cNvSpPr>
            <a:spLocks noGrp="1"/>
          </p:cNvSpPr>
          <p:nvPr>
            <p:ph type="title"/>
          </p:nvPr>
        </p:nvSpPr>
        <p:spPr/>
        <p:txBody>
          <a:bodyPr>
            <a:normAutofit/>
          </a:bodyPr>
          <a:lstStyle/>
          <a:p>
            <a:r>
              <a:rPr lang="en-US" sz="4000" b="1" i="1" dirty="0">
                <a:latin typeface="Times New Roman" panose="02020603050405020304" pitchFamily="18" charset="0"/>
              </a:rPr>
              <a:t>R</a:t>
            </a:r>
            <a:r>
              <a:rPr lang="en-IN" sz="4000" b="1" i="1" dirty="0">
                <a:latin typeface="Times New Roman" panose="02020603050405020304" pitchFamily="18" charset="0"/>
              </a:rPr>
              <a:t>ESULTS</a:t>
            </a:r>
            <a:endParaRPr lang="en-IN" sz="4000" dirty="0"/>
          </a:p>
        </p:txBody>
      </p:sp>
      <p:sp>
        <p:nvSpPr>
          <p:cNvPr id="3" name="Content Placeholder 2">
            <a:extLst>
              <a:ext uri="{FF2B5EF4-FFF2-40B4-BE49-F238E27FC236}">
                <a16:creationId xmlns:a16="http://schemas.microsoft.com/office/drawing/2014/main" id="{07F1A843-BE7C-4414-948F-681C6082D091}"/>
              </a:ext>
            </a:extLst>
          </p:cNvPr>
          <p:cNvSpPr>
            <a:spLocks noGrp="1"/>
          </p:cNvSpPr>
          <p:nvPr>
            <p:ph idx="1"/>
          </p:nvPr>
        </p:nvSpPr>
        <p:spPr>
          <a:xfrm>
            <a:off x="1024128" y="5838092"/>
            <a:ext cx="9720073" cy="471268"/>
          </a:xfrm>
        </p:spPr>
        <p:txBody>
          <a:bodyPr/>
          <a:lstStyle/>
          <a:p>
            <a:r>
              <a:rPr lang="en-US" dirty="0">
                <a:solidFill>
                  <a:schemeClr val="accent1"/>
                </a:solidFill>
              </a:rPr>
              <a:t>                                                        CLUSTER 5</a:t>
            </a:r>
            <a:endParaRPr lang="en-IN" dirty="0">
              <a:solidFill>
                <a:schemeClr val="accent1"/>
              </a:solidFill>
            </a:endParaRPr>
          </a:p>
          <a:p>
            <a:endParaRPr lang="en-IN" dirty="0"/>
          </a:p>
        </p:txBody>
      </p:sp>
      <p:pic>
        <p:nvPicPr>
          <p:cNvPr id="5" name="Picture 4">
            <a:extLst>
              <a:ext uri="{FF2B5EF4-FFF2-40B4-BE49-F238E27FC236}">
                <a16:creationId xmlns:a16="http://schemas.microsoft.com/office/drawing/2014/main" id="{9A848D01-D9DC-4707-AAD7-35093E7D0E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0332" y="2241604"/>
            <a:ext cx="10578905" cy="3106312"/>
          </a:xfrm>
          <a:prstGeom prst="rect">
            <a:avLst/>
          </a:prstGeom>
        </p:spPr>
      </p:pic>
    </p:spTree>
    <p:extLst>
      <p:ext uri="{BB962C8B-B14F-4D97-AF65-F5344CB8AC3E}">
        <p14:creationId xmlns:p14="http://schemas.microsoft.com/office/powerpoint/2010/main" val="367564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E5B3-345D-4BB4-97B9-26539135DA42}"/>
              </a:ext>
            </a:extLst>
          </p:cNvPr>
          <p:cNvSpPr>
            <a:spLocks noGrp="1"/>
          </p:cNvSpPr>
          <p:nvPr>
            <p:ph type="title"/>
          </p:nvPr>
        </p:nvSpPr>
        <p:spPr/>
        <p:txBody>
          <a:bodyPr>
            <a:normAutofit/>
          </a:bodyPr>
          <a:lstStyle/>
          <a:p>
            <a:r>
              <a:rPr lang="en-US" sz="4000" b="1" i="1" dirty="0">
                <a:latin typeface="Times New Roman" panose="02020603050405020304" pitchFamily="18" charset="0"/>
              </a:rPr>
              <a:t>DISCUSSION</a:t>
            </a:r>
            <a:endParaRPr lang="en-IN" sz="4000" dirty="0"/>
          </a:p>
        </p:txBody>
      </p:sp>
      <p:sp>
        <p:nvSpPr>
          <p:cNvPr id="3" name="Content Placeholder 2">
            <a:extLst>
              <a:ext uri="{FF2B5EF4-FFF2-40B4-BE49-F238E27FC236}">
                <a16:creationId xmlns:a16="http://schemas.microsoft.com/office/drawing/2014/main" id="{1B4C20C0-498D-4D83-A25D-5BE4F0F4833E}"/>
              </a:ext>
            </a:extLst>
          </p:cNvPr>
          <p:cNvSpPr>
            <a:spLocks noGrp="1"/>
          </p:cNvSpPr>
          <p:nvPr>
            <p:ph idx="1"/>
          </p:nvPr>
        </p:nvSpPr>
        <p:spPr>
          <a:xfrm>
            <a:off x="253218" y="2286000"/>
            <a:ext cx="11366696" cy="4396154"/>
          </a:xfrm>
        </p:spPr>
        <p:txBody>
          <a:bodyPr>
            <a:normAutofit/>
          </a:bodyPr>
          <a:lstStyle/>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Hence, Clustering has helped us a lot to differentiate different places around campus into many categories such as:</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1.Student Centers</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2.Sandwich place</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3.Burger joint</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4.Restuarant</a:t>
            </a:r>
          </a:p>
          <a:p>
            <a:pPr algn="just">
              <a:lnSpc>
                <a:spcPct val="150000"/>
              </a:lnSpc>
              <a:spcAft>
                <a:spcPts val="800"/>
              </a:spcAft>
            </a:pPr>
            <a:r>
              <a:rPr lang="en-IN" sz="1900" dirty="0">
                <a:effectLst/>
                <a:latin typeface="Times New Roman" panose="02020603050405020304" pitchFamily="18" charset="0"/>
                <a:ea typeface="Calibri" panose="020F0502020204030204" pitchFamily="34" charset="0"/>
              </a:rPr>
              <a:t>5.College Cafeteria</a:t>
            </a:r>
          </a:p>
          <a:p>
            <a:endParaRPr lang="en-IN" dirty="0"/>
          </a:p>
        </p:txBody>
      </p:sp>
    </p:spTree>
    <p:extLst>
      <p:ext uri="{BB962C8B-B14F-4D97-AF65-F5344CB8AC3E}">
        <p14:creationId xmlns:p14="http://schemas.microsoft.com/office/powerpoint/2010/main" val="95125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3DF9-AF74-4BBD-9C74-FCFFE5DD0583}"/>
              </a:ext>
            </a:extLst>
          </p:cNvPr>
          <p:cNvSpPr>
            <a:spLocks noGrp="1"/>
          </p:cNvSpPr>
          <p:nvPr>
            <p:ph type="title"/>
          </p:nvPr>
        </p:nvSpPr>
        <p:spPr/>
        <p:txBody>
          <a:bodyPr>
            <a:normAutofit/>
          </a:bodyPr>
          <a:lstStyle/>
          <a:p>
            <a:r>
              <a:rPr lang="en-US" sz="4000" b="1" i="1" dirty="0">
                <a:latin typeface="Times New Roman" panose="02020603050405020304" pitchFamily="18" charset="0"/>
              </a:rPr>
              <a:t>CONCLUSION</a:t>
            </a:r>
            <a:endParaRPr lang="en-IN" sz="4000" dirty="0"/>
          </a:p>
        </p:txBody>
      </p:sp>
      <p:sp>
        <p:nvSpPr>
          <p:cNvPr id="3" name="Content Placeholder 2">
            <a:extLst>
              <a:ext uri="{FF2B5EF4-FFF2-40B4-BE49-F238E27FC236}">
                <a16:creationId xmlns:a16="http://schemas.microsoft.com/office/drawing/2014/main" id="{B985BF23-AB35-4F46-912B-7CC8AFD86083}"/>
              </a:ext>
            </a:extLst>
          </p:cNvPr>
          <p:cNvSpPr>
            <a:spLocks noGrp="1"/>
          </p:cNvSpPr>
          <p:nvPr>
            <p:ph idx="1"/>
          </p:nvPr>
        </p:nvSpPr>
        <p:spPr/>
        <p:txBody>
          <a:bodyPr/>
          <a:lstStyle/>
          <a:p>
            <a:pPr>
              <a:lnSpc>
                <a:spcPct val="150000"/>
              </a:lnSpc>
            </a:pPr>
            <a:r>
              <a:rPr lang="en-IN" sz="1800" dirty="0">
                <a:effectLst/>
                <a:latin typeface="Times New Roman" panose="02020603050405020304" pitchFamily="18" charset="0"/>
                <a:ea typeface="Calibri" panose="020F0502020204030204" pitchFamily="34" charset="0"/>
              </a:rPr>
              <a:t>Therefore with the help of data science techniques we were able to explore the Tampa neighbourhood which can be a life saver for new comers on this locality.</a:t>
            </a:r>
          </a:p>
          <a:p>
            <a:endParaRPr lang="en-IN" dirty="0"/>
          </a:p>
        </p:txBody>
      </p:sp>
    </p:spTree>
    <p:extLst>
      <p:ext uri="{BB962C8B-B14F-4D97-AF65-F5344CB8AC3E}">
        <p14:creationId xmlns:p14="http://schemas.microsoft.com/office/powerpoint/2010/main" val="177275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259F-CB53-46D4-AA2E-E337FB11D4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31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E423-C426-453B-BAC9-26C2B14F92D4}"/>
              </a:ext>
            </a:extLst>
          </p:cNvPr>
          <p:cNvSpPr>
            <a:spLocks noGrp="1"/>
          </p:cNvSpPr>
          <p:nvPr>
            <p:ph type="title"/>
          </p:nvPr>
        </p:nvSpPr>
        <p:spPr>
          <a:xfrm>
            <a:off x="773722" y="450166"/>
            <a:ext cx="9970477" cy="1634666"/>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D3933FD-8325-4682-9EA5-70BAB28BC3BE}"/>
              </a:ext>
            </a:extLst>
          </p:cNvPr>
          <p:cNvSpPr>
            <a:spLocks noGrp="1"/>
          </p:cNvSpPr>
          <p:nvPr>
            <p:ph idx="1"/>
          </p:nvPr>
        </p:nvSpPr>
        <p:spPr>
          <a:xfrm>
            <a:off x="0" y="2286000"/>
            <a:ext cx="12192000" cy="4572000"/>
          </a:xfrm>
        </p:spPr>
        <p:txBody>
          <a:bodyPr/>
          <a:lstStyle/>
          <a:p>
            <a:pPr marL="180340" algn="just">
              <a:lnSpc>
                <a:spcPct val="150000"/>
              </a:lnSpc>
            </a:pPr>
            <a:r>
              <a:rPr lang="en-IN" sz="1800" dirty="0">
                <a:effectLst/>
                <a:latin typeface="Times New Roman" panose="02020603050405020304" pitchFamily="18" charset="0"/>
                <a:ea typeface="Calibri" panose="020F0502020204030204" pitchFamily="34" charset="0"/>
              </a:rPr>
              <a:t>I am a prospective Masters Student at the University of South Florida, Tampa.</a:t>
            </a:r>
          </a:p>
          <a:p>
            <a:pPr marL="180340" algn="just">
              <a:lnSpc>
                <a:spcPct val="150000"/>
              </a:lnSpc>
            </a:pPr>
            <a:r>
              <a:rPr lang="en-IN" sz="1800" dirty="0">
                <a:effectLst/>
                <a:latin typeface="Times New Roman" panose="02020603050405020304" pitchFamily="18" charset="0"/>
                <a:ea typeface="Calibri" panose="020F0502020204030204" pitchFamily="34" charset="0"/>
              </a:rPr>
              <a:t>I am taking up this capstone project to cater needs of International students, since I am one from India. This project will help us to get to know in and out of the neighbourhood of a city where we would be living in future i.e. before arrival on campus. So, that one can be psychologically prepared before actually being there for real and its also a good thing to know a place before you have actually been there. Not only International students even other fellow countrymen from a different location can be benefitted by this project.</a:t>
            </a:r>
          </a:p>
          <a:p>
            <a:pPr marL="180340" algn="just">
              <a:lnSpc>
                <a:spcPct val="150000"/>
              </a:lnSpc>
              <a:spcAft>
                <a:spcPts val="800"/>
              </a:spcAft>
            </a:pPr>
            <a:r>
              <a:rPr lang="en-IN" sz="1800" dirty="0">
                <a:effectLst/>
                <a:latin typeface="Times New Roman" panose="02020603050405020304" pitchFamily="18" charset="0"/>
                <a:ea typeface="Calibri" panose="020F0502020204030204" pitchFamily="34" charset="0"/>
              </a:rPr>
              <a:t>Since, I am going to be on USF, Tampa campus this project deals with the neighbourhood of Tampa.</a:t>
            </a:r>
          </a:p>
          <a:p>
            <a:endParaRPr lang="en-IN" dirty="0"/>
          </a:p>
        </p:txBody>
      </p:sp>
    </p:spTree>
    <p:extLst>
      <p:ext uri="{BB962C8B-B14F-4D97-AF65-F5344CB8AC3E}">
        <p14:creationId xmlns:p14="http://schemas.microsoft.com/office/powerpoint/2010/main" val="19515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F507-4B94-446A-8478-5037DD16C0D1}"/>
              </a:ext>
            </a:extLst>
          </p:cNvPr>
          <p:cNvSpPr>
            <a:spLocks noGrp="1"/>
          </p:cNvSpPr>
          <p:nvPr>
            <p:ph type="title"/>
          </p:nvPr>
        </p:nvSpPr>
        <p:spPr>
          <a:xfrm>
            <a:off x="801858" y="309488"/>
            <a:ext cx="11390142" cy="1775343"/>
          </a:xfrm>
        </p:spPr>
        <p:txBody>
          <a:bodyPr/>
          <a:lstStyle/>
          <a:p>
            <a:r>
              <a:rPr lang="en-US" dirty="0"/>
              <a:t>DATA ANALYSIS</a:t>
            </a:r>
            <a:endParaRPr lang="en-IN" dirty="0"/>
          </a:p>
        </p:txBody>
      </p:sp>
      <p:sp>
        <p:nvSpPr>
          <p:cNvPr id="3" name="Content Placeholder 2">
            <a:extLst>
              <a:ext uri="{FF2B5EF4-FFF2-40B4-BE49-F238E27FC236}">
                <a16:creationId xmlns:a16="http://schemas.microsoft.com/office/drawing/2014/main" id="{65C74F06-7119-45BF-A200-3BDF9AC42B74}"/>
              </a:ext>
            </a:extLst>
          </p:cNvPr>
          <p:cNvSpPr>
            <a:spLocks noGrp="1"/>
          </p:cNvSpPr>
          <p:nvPr>
            <p:ph idx="1"/>
          </p:nvPr>
        </p:nvSpPr>
        <p:spPr>
          <a:xfrm>
            <a:off x="0" y="1871003"/>
            <a:ext cx="12192000" cy="4986997"/>
          </a:xfrm>
        </p:spPr>
        <p:txBody>
          <a:bodyPr>
            <a:normAutofit lnSpcReduction="10000"/>
          </a:bodyPr>
          <a:lstStyle/>
          <a:p>
            <a:pPr marL="228600"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There are actually two data sets used in this project:</a:t>
            </a:r>
          </a:p>
          <a:p>
            <a:pPr marL="342900" lvl="0" indent="-342900" algn="just">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rPr>
              <a:t>https://geodata.myflorida.com/datasets/ufl::geoplan-civic-centers-stadiums-and-other-large-capacity-facilities-boundaries-in-florida-2019/data</a:t>
            </a:r>
          </a:p>
          <a:p>
            <a:pPr marL="342900" lvl="0" indent="-342900" algn="just">
              <a:lnSpc>
                <a:spcPct val="150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rPr>
              <a:t>Foursquare API data</a:t>
            </a:r>
          </a:p>
          <a:p>
            <a:pPr marL="228600"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The first data set is taken from geodata.myflorida.com which has the information of all the civic centers, stadiums and other large capacity facilities in Florida which had to be refined a lot, to bring it around to Tampa, even though it was very informative, this data set did not actually cater to daily essentials information. Hence the second data set was chosen which is a Foursquare API data which was leveraged using the venues API call and further transformed into data frame, which actually helped a lot in the exploratory data analysis. </a:t>
            </a:r>
          </a:p>
          <a:p>
            <a:pPr marL="228600" algn="just">
              <a:lnSpc>
                <a:spcPct val="150000"/>
              </a:lnSpc>
              <a:spcAft>
                <a:spcPts val="800"/>
              </a:spcAft>
            </a:pPr>
            <a:r>
              <a:rPr lang="en-IN" sz="1800" dirty="0">
                <a:effectLst/>
                <a:latin typeface="Times New Roman" panose="02020603050405020304" pitchFamily="18" charset="0"/>
                <a:ea typeface="Calibri" panose="020F0502020204030204" pitchFamily="34" charset="0"/>
              </a:rPr>
              <a:t>Let’s have a in-depth analysis of these data sets</a:t>
            </a:r>
          </a:p>
          <a:p>
            <a:pPr marL="228600" algn="just">
              <a:lnSpc>
                <a:spcPct val="150000"/>
              </a:lnSpc>
              <a:spcAft>
                <a:spcPts val="800"/>
              </a:spcAft>
            </a:pPr>
            <a:endParaRPr lang="en-IN" sz="1800" dirty="0">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158415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09D1-F186-4FEE-ADFC-5C1293FED855}"/>
              </a:ext>
            </a:extLst>
          </p:cNvPr>
          <p:cNvSpPr>
            <a:spLocks noGrp="1"/>
          </p:cNvSpPr>
          <p:nvPr>
            <p:ph type="title"/>
          </p:nvPr>
        </p:nvSpPr>
        <p:spPr/>
        <p:txBody>
          <a:bodyPr/>
          <a:lstStyle/>
          <a:p>
            <a:r>
              <a:rPr lang="en-US" dirty="0"/>
              <a:t>FIRST DATA SET</a:t>
            </a:r>
            <a:endParaRPr lang="en-IN" dirty="0"/>
          </a:p>
        </p:txBody>
      </p:sp>
      <p:sp>
        <p:nvSpPr>
          <p:cNvPr id="3" name="Content Placeholder 2">
            <a:extLst>
              <a:ext uri="{FF2B5EF4-FFF2-40B4-BE49-F238E27FC236}">
                <a16:creationId xmlns:a16="http://schemas.microsoft.com/office/drawing/2014/main" id="{43D8F8CB-E324-4A30-8007-EE7B86BE9CF7}"/>
              </a:ext>
            </a:extLst>
          </p:cNvPr>
          <p:cNvSpPr>
            <a:spLocks noGrp="1"/>
          </p:cNvSpPr>
          <p:nvPr>
            <p:ph idx="1"/>
          </p:nvPr>
        </p:nvSpPr>
        <p:spPr>
          <a:xfrm>
            <a:off x="0" y="2286000"/>
            <a:ext cx="12192000" cy="4572000"/>
          </a:xfrm>
        </p:spPr>
        <p:txBody>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In the first data set the data comprises of the entire information of Florida consisting of 355 rows and 27 columns.</a:t>
            </a:r>
          </a:p>
          <a:p>
            <a:pPr marL="342900" lvl="0" indent="-342900" algn="just">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Since, our area of interest is only Tampa let’s refine it by using column selection technique and see the results brought down to Tampa. Which has 16 rows and 8 columns. </a:t>
            </a:r>
          </a:p>
          <a:p>
            <a:endParaRPr lang="en-IN" dirty="0"/>
          </a:p>
        </p:txBody>
      </p:sp>
    </p:spTree>
    <p:extLst>
      <p:ext uri="{BB962C8B-B14F-4D97-AF65-F5344CB8AC3E}">
        <p14:creationId xmlns:p14="http://schemas.microsoft.com/office/powerpoint/2010/main" val="32101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0393-69B9-4D82-B873-8841122B9C2F}"/>
              </a:ext>
            </a:extLst>
          </p:cNvPr>
          <p:cNvSpPr>
            <a:spLocks noGrp="1"/>
          </p:cNvSpPr>
          <p:nvPr>
            <p:ph type="title"/>
          </p:nvPr>
        </p:nvSpPr>
        <p:spPr/>
        <p:txBody>
          <a:bodyPr/>
          <a:lstStyle/>
          <a:p>
            <a:r>
              <a:rPr lang="en-US" dirty="0"/>
              <a:t>FIRST DATA SET</a:t>
            </a:r>
            <a:endParaRPr lang="en-IN" dirty="0"/>
          </a:p>
        </p:txBody>
      </p:sp>
      <p:sp>
        <p:nvSpPr>
          <p:cNvPr id="3" name="Text Placeholder 2">
            <a:extLst>
              <a:ext uri="{FF2B5EF4-FFF2-40B4-BE49-F238E27FC236}">
                <a16:creationId xmlns:a16="http://schemas.microsoft.com/office/drawing/2014/main" id="{6049C917-287C-449A-AF06-29C67E330FE0}"/>
              </a:ext>
            </a:extLst>
          </p:cNvPr>
          <p:cNvSpPr>
            <a:spLocks noGrp="1"/>
          </p:cNvSpPr>
          <p:nvPr>
            <p:ph type="body" idx="1"/>
          </p:nvPr>
        </p:nvSpPr>
        <p:spPr/>
        <p:txBody>
          <a:bodyPr/>
          <a:lstStyle/>
          <a:p>
            <a:r>
              <a:rPr lang="en-US" dirty="0"/>
              <a:t>Before Refining</a:t>
            </a:r>
            <a:endParaRPr lang="en-IN" dirty="0"/>
          </a:p>
        </p:txBody>
      </p:sp>
      <p:pic>
        <p:nvPicPr>
          <p:cNvPr id="8" name="Content Placeholder 7">
            <a:extLst>
              <a:ext uri="{FF2B5EF4-FFF2-40B4-BE49-F238E27FC236}">
                <a16:creationId xmlns:a16="http://schemas.microsoft.com/office/drawing/2014/main" id="{2BB57D7C-34F0-4B4E-8441-0C6D0C3BB4E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799471"/>
            <a:ext cx="5880295" cy="4058527"/>
          </a:xfrm>
        </p:spPr>
      </p:pic>
      <p:sp>
        <p:nvSpPr>
          <p:cNvPr id="5" name="Text Placeholder 4">
            <a:extLst>
              <a:ext uri="{FF2B5EF4-FFF2-40B4-BE49-F238E27FC236}">
                <a16:creationId xmlns:a16="http://schemas.microsoft.com/office/drawing/2014/main" id="{44711F95-3C81-4EF0-A699-4637CFA5331D}"/>
              </a:ext>
            </a:extLst>
          </p:cNvPr>
          <p:cNvSpPr>
            <a:spLocks noGrp="1"/>
          </p:cNvSpPr>
          <p:nvPr>
            <p:ph type="body" sz="quarter" idx="3"/>
          </p:nvPr>
        </p:nvSpPr>
        <p:spPr/>
        <p:txBody>
          <a:bodyPr/>
          <a:lstStyle/>
          <a:p>
            <a:r>
              <a:rPr lang="en-US" dirty="0"/>
              <a:t>After Refining</a:t>
            </a:r>
            <a:endParaRPr lang="en-IN" dirty="0"/>
          </a:p>
        </p:txBody>
      </p:sp>
      <p:pic>
        <p:nvPicPr>
          <p:cNvPr id="10" name="Content Placeholder 9">
            <a:extLst>
              <a:ext uri="{FF2B5EF4-FFF2-40B4-BE49-F238E27FC236}">
                <a16:creationId xmlns:a16="http://schemas.microsoft.com/office/drawing/2014/main" id="{FBFF396E-1473-4FD9-A48E-4EEA9064132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0888" y="2702100"/>
            <a:ext cx="6201112" cy="4155898"/>
          </a:xfrm>
        </p:spPr>
      </p:pic>
    </p:spTree>
    <p:extLst>
      <p:ext uri="{BB962C8B-B14F-4D97-AF65-F5344CB8AC3E}">
        <p14:creationId xmlns:p14="http://schemas.microsoft.com/office/powerpoint/2010/main" val="146898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67E436-B8AE-49EA-A847-876AFFAD2945}"/>
              </a:ext>
            </a:extLst>
          </p:cNvPr>
          <p:cNvSpPr>
            <a:spLocks noGrp="1"/>
          </p:cNvSpPr>
          <p:nvPr>
            <p:ph type="title"/>
          </p:nvPr>
        </p:nvSpPr>
        <p:spPr/>
        <p:txBody>
          <a:bodyPr/>
          <a:lstStyle/>
          <a:p>
            <a:r>
              <a:rPr lang="en-US" dirty="0"/>
              <a:t>SECOND DATA SET</a:t>
            </a:r>
            <a:endParaRPr lang="en-IN" dirty="0"/>
          </a:p>
        </p:txBody>
      </p:sp>
      <p:pic>
        <p:nvPicPr>
          <p:cNvPr id="11" name="Content Placeholder 10">
            <a:extLst>
              <a:ext uri="{FF2B5EF4-FFF2-40B4-BE49-F238E27FC236}">
                <a16:creationId xmlns:a16="http://schemas.microsoft.com/office/drawing/2014/main" id="{224DDBDD-904A-4831-8817-56507E708E0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6431" y="2533365"/>
            <a:ext cx="6087325" cy="4077269"/>
          </a:xfrm>
        </p:spPr>
      </p:pic>
      <p:sp>
        <p:nvSpPr>
          <p:cNvPr id="9" name="Content Placeholder 8">
            <a:extLst>
              <a:ext uri="{FF2B5EF4-FFF2-40B4-BE49-F238E27FC236}">
                <a16:creationId xmlns:a16="http://schemas.microsoft.com/office/drawing/2014/main" id="{66D8151F-077B-4496-8E90-09FA9C7C9B1F}"/>
              </a:ext>
            </a:extLst>
          </p:cNvPr>
          <p:cNvSpPr>
            <a:spLocks noGrp="1"/>
          </p:cNvSpPr>
          <p:nvPr>
            <p:ph sz="half" idx="2"/>
          </p:nvPr>
        </p:nvSpPr>
        <p:spPr>
          <a:xfrm>
            <a:off x="6580864" y="2286000"/>
            <a:ext cx="5503283" cy="4572000"/>
          </a:xfrm>
        </p:spPr>
        <p:txBody>
          <a:bodyPr/>
          <a:lstStyle/>
          <a:p>
            <a:pPr algn="just">
              <a:lnSpc>
                <a:spcPct val="200000"/>
              </a:lnSpc>
            </a:pPr>
            <a:r>
              <a:rPr lang="en-IN" sz="1800" dirty="0">
                <a:effectLst/>
                <a:latin typeface="Times New Roman" panose="02020603050405020304" pitchFamily="18" charset="0"/>
                <a:ea typeface="Calibri" panose="020F0502020204030204" pitchFamily="34" charset="0"/>
              </a:rPr>
              <a:t>Even though this data set had a lot of information it didn’t actually deal with what exactly was needed so the Foursquare API’s venues API calls were made to collect the actual data required </a:t>
            </a:r>
          </a:p>
          <a:p>
            <a:endParaRPr lang="en-IN" dirty="0"/>
          </a:p>
        </p:txBody>
      </p:sp>
    </p:spTree>
    <p:extLst>
      <p:ext uri="{BB962C8B-B14F-4D97-AF65-F5344CB8AC3E}">
        <p14:creationId xmlns:p14="http://schemas.microsoft.com/office/powerpoint/2010/main" val="45509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32EB-15FE-44F0-B123-EF719C3F34D8}"/>
              </a:ext>
            </a:extLst>
          </p:cNvPr>
          <p:cNvSpPr>
            <a:spLocks noGrp="1"/>
          </p:cNvSpPr>
          <p:nvPr>
            <p:ph type="title"/>
          </p:nvPr>
        </p:nvSpPr>
        <p:spPr>
          <a:xfrm>
            <a:off x="1024128" y="822959"/>
            <a:ext cx="4389120" cy="1385909"/>
          </a:xfrm>
        </p:spPr>
        <p:txBody>
          <a:bodyPr/>
          <a:lstStyle/>
          <a:p>
            <a:pPr>
              <a:lnSpc>
                <a:spcPct val="150000"/>
              </a:lnSpc>
              <a:spcAft>
                <a:spcPts val="800"/>
              </a:spcAft>
            </a:pPr>
            <a:r>
              <a:rPr lang="en-IN" sz="4000" b="1" i="1" dirty="0">
                <a:effectLst/>
                <a:latin typeface="Times New Roman" panose="02020603050405020304" pitchFamily="18" charset="0"/>
                <a:ea typeface="Calibri" panose="020F0502020204030204" pitchFamily="34" charset="0"/>
              </a:rPr>
              <a:t>METHODOLOGY</a:t>
            </a:r>
            <a:br>
              <a:rPr lang="en-IN" sz="3600" dirty="0">
                <a:effectLst/>
                <a:latin typeface="Times New Roman" panose="02020603050405020304" pitchFamily="18" charset="0"/>
                <a:ea typeface="Calibri" panose="020F0502020204030204" pitchFamily="34" charset="0"/>
              </a:rPr>
            </a:br>
            <a:endParaRPr lang="en-IN" dirty="0"/>
          </a:p>
        </p:txBody>
      </p:sp>
      <p:pic>
        <p:nvPicPr>
          <p:cNvPr id="6" name="Content Placeholder 5">
            <a:extLst>
              <a:ext uri="{FF2B5EF4-FFF2-40B4-BE49-F238E27FC236}">
                <a16:creationId xmlns:a16="http://schemas.microsoft.com/office/drawing/2014/main" id="{5ACBF5C7-BAD9-434D-9B31-19E76C894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8390" y="2080959"/>
            <a:ext cx="5861538" cy="4368958"/>
          </a:xfrm>
        </p:spPr>
      </p:pic>
      <p:sp>
        <p:nvSpPr>
          <p:cNvPr id="4" name="Text Placeholder 3">
            <a:extLst>
              <a:ext uri="{FF2B5EF4-FFF2-40B4-BE49-F238E27FC236}">
                <a16:creationId xmlns:a16="http://schemas.microsoft.com/office/drawing/2014/main" id="{766EA880-7C71-4E1F-B606-32E452CAD7D0}"/>
              </a:ext>
            </a:extLst>
          </p:cNvPr>
          <p:cNvSpPr>
            <a:spLocks noGrp="1"/>
          </p:cNvSpPr>
          <p:nvPr>
            <p:ph type="body" sz="half" idx="2"/>
          </p:nvPr>
        </p:nvSpPr>
        <p:spPr>
          <a:xfrm>
            <a:off x="112072" y="2080959"/>
            <a:ext cx="6213231" cy="4368958"/>
          </a:xfrm>
        </p:spPr>
        <p:txBody>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This section deals with the various methods involved to carryout the exploratory data analysis on the above two data sets</a:t>
            </a:r>
          </a:p>
          <a:p>
            <a:pPr marL="742950" lvl="1" indent="-285750" algn="just">
              <a:lnSpc>
                <a:spcPct val="150000"/>
              </a:lnSpc>
              <a:spcAft>
                <a:spcPts val="800"/>
              </a:spcAft>
              <a:buFont typeface="+mj-lt"/>
              <a:buAutoNum type="arabicPeriod"/>
            </a:pPr>
            <a:r>
              <a:rPr lang="en-IN" sz="1800" b="1" i="1" dirty="0">
                <a:effectLst/>
                <a:latin typeface="Times New Roman" panose="02020603050405020304" pitchFamily="18" charset="0"/>
                <a:ea typeface="Calibri" panose="020F0502020204030204" pitchFamily="34" charset="0"/>
              </a:rPr>
              <a:t>FIRST DATA SET</a:t>
            </a:r>
            <a:endParaRPr lang="en-IN" sz="18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The first data set had a pretty much straight forward approach since it had all the necessary data priorly and the only thing left to do was to just plot those places on the map, which is as follows:</a:t>
            </a:r>
          </a:p>
          <a:p>
            <a:endParaRPr lang="en-IN" dirty="0"/>
          </a:p>
        </p:txBody>
      </p:sp>
    </p:spTree>
    <p:extLst>
      <p:ext uri="{BB962C8B-B14F-4D97-AF65-F5344CB8AC3E}">
        <p14:creationId xmlns:p14="http://schemas.microsoft.com/office/powerpoint/2010/main" val="242151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AE9C-5285-49C2-8153-8A885B963C19}"/>
              </a:ext>
            </a:extLst>
          </p:cNvPr>
          <p:cNvSpPr>
            <a:spLocks noGrp="1"/>
          </p:cNvSpPr>
          <p:nvPr>
            <p:ph type="title"/>
          </p:nvPr>
        </p:nvSpPr>
        <p:spPr/>
        <p:txBody>
          <a:bodyPr>
            <a:normAutofit/>
          </a:bodyPr>
          <a:lstStyle/>
          <a:p>
            <a:r>
              <a:rPr lang="en-IN" sz="4000" b="1" i="1" dirty="0">
                <a:effectLst/>
                <a:latin typeface="Times New Roman" panose="02020603050405020304" pitchFamily="18" charset="0"/>
                <a:ea typeface="Calibri" panose="020F0502020204030204" pitchFamily="34" charset="0"/>
              </a:rPr>
              <a:t>METHODOLOGY</a:t>
            </a:r>
            <a:endParaRPr lang="en-IN" sz="4000" dirty="0"/>
          </a:p>
        </p:txBody>
      </p:sp>
      <p:sp>
        <p:nvSpPr>
          <p:cNvPr id="3" name="Content Placeholder 2">
            <a:extLst>
              <a:ext uri="{FF2B5EF4-FFF2-40B4-BE49-F238E27FC236}">
                <a16:creationId xmlns:a16="http://schemas.microsoft.com/office/drawing/2014/main" id="{31939A24-281D-4872-8326-5285FBAB9B1C}"/>
              </a:ext>
            </a:extLst>
          </p:cNvPr>
          <p:cNvSpPr>
            <a:spLocks noGrp="1"/>
          </p:cNvSpPr>
          <p:nvPr>
            <p:ph idx="1"/>
          </p:nvPr>
        </p:nvSpPr>
        <p:spPr>
          <a:xfrm>
            <a:off x="773722" y="1892105"/>
            <a:ext cx="11141613" cy="4572000"/>
          </a:xfrm>
        </p:spPr>
        <p:txBody>
          <a:bodyPr>
            <a:normAutofit/>
          </a:bodyPr>
          <a:lstStyle/>
          <a:p>
            <a:pPr marL="342900" indent="-342900">
              <a:lnSpc>
                <a:spcPct val="150000"/>
              </a:lnSpc>
              <a:spcAft>
                <a:spcPts val="800"/>
              </a:spcAft>
              <a:buFont typeface="+mj-lt"/>
              <a:buAutoNum type="arabicPeriod"/>
            </a:pPr>
            <a:endParaRPr lang="en-IN" sz="1800" b="1" i="1" dirty="0">
              <a:effectLst/>
              <a:latin typeface="Times New Roman" panose="02020603050405020304" pitchFamily="18" charset="0"/>
              <a:ea typeface="Calibri" panose="020F0502020204030204" pitchFamily="34" charset="0"/>
            </a:endParaRPr>
          </a:p>
          <a:p>
            <a:pPr marL="845820" lvl="3" indent="-342900">
              <a:lnSpc>
                <a:spcPct val="150000"/>
              </a:lnSpc>
              <a:spcAft>
                <a:spcPts val="800"/>
              </a:spcAft>
              <a:buFont typeface="+mj-lt"/>
              <a:buAutoNum type="arabicPeriod" startAt="2"/>
            </a:pPr>
            <a:r>
              <a:rPr lang="en-IN" sz="1800" b="1" i="1" dirty="0">
                <a:effectLst/>
                <a:latin typeface="Times New Roman" panose="02020603050405020304" pitchFamily="18" charset="0"/>
                <a:ea typeface="Calibri" panose="020F0502020204030204" pitchFamily="34" charset="0"/>
              </a:rPr>
              <a:t>SECOND DATA SET</a:t>
            </a:r>
            <a:endParaRPr lang="en-IN" sz="1800" dirty="0">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rPr>
              <a:t>The second data set was obtained from Foursquare API servers by making venues API calls, since it’s retrieved as a json file it has to be converted into a data frame format first. After this step comes the </a:t>
            </a:r>
            <a:r>
              <a:rPr lang="en-IN" sz="1800" b="1" dirty="0">
                <a:effectLst/>
                <a:latin typeface="Times New Roman" panose="02020603050405020304" pitchFamily="18" charset="0"/>
                <a:ea typeface="Calibri" panose="020F0502020204030204" pitchFamily="34" charset="0"/>
              </a:rPr>
              <a:t>Exploratory data analysis </a:t>
            </a:r>
            <a:r>
              <a:rPr lang="en-IN" sz="1800" dirty="0">
                <a:effectLst/>
                <a:latin typeface="Times New Roman" panose="02020603050405020304" pitchFamily="18" charset="0"/>
                <a:ea typeface="Calibri" panose="020F0502020204030204" pitchFamily="34" charset="0"/>
              </a:rPr>
              <a:t>where all the data in this data set has been encoded using one-hot encoding where all the values will be either 0 or 1, then are grouped together based on the frequency calculated and are then further segmented into venues with the most common appearing first and so on.  </a:t>
            </a:r>
          </a:p>
          <a:p>
            <a:endParaRPr lang="en-IN" dirty="0"/>
          </a:p>
        </p:txBody>
      </p:sp>
    </p:spTree>
    <p:extLst>
      <p:ext uri="{BB962C8B-B14F-4D97-AF65-F5344CB8AC3E}">
        <p14:creationId xmlns:p14="http://schemas.microsoft.com/office/powerpoint/2010/main" val="135326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91CF5-1503-4A7F-9BF3-6C095FDE19D3}"/>
              </a:ext>
            </a:extLst>
          </p:cNvPr>
          <p:cNvSpPr>
            <a:spLocks noGrp="1"/>
          </p:cNvSpPr>
          <p:nvPr>
            <p:ph type="title"/>
          </p:nvPr>
        </p:nvSpPr>
        <p:spPr/>
        <p:txBody>
          <a:bodyPr/>
          <a:lstStyle/>
          <a:p>
            <a:r>
              <a:rPr lang="en-IN" sz="4000" b="1" i="1" dirty="0">
                <a:effectLst/>
                <a:latin typeface="Times New Roman" panose="02020603050405020304" pitchFamily="18" charset="0"/>
                <a:ea typeface="Calibri" panose="020F0502020204030204" pitchFamily="34" charset="0"/>
              </a:rPr>
              <a:t>METHODOLOGY</a:t>
            </a:r>
            <a:endParaRPr lang="en-IN" dirty="0"/>
          </a:p>
        </p:txBody>
      </p:sp>
      <p:pic>
        <p:nvPicPr>
          <p:cNvPr id="6" name="Content Placeholder 5">
            <a:extLst>
              <a:ext uri="{FF2B5EF4-FFF2-40B4-BE49-F238E27FC236}">
                <a16:creationId xmlns:a16="http://schemas.microsoft.com/office/drawing/2014/main" id="{6823BA10-D2A0-4B89-A560-E57CFE032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09" y="2671081"/>
            <a:ext cx="5678488" cy="2182041"/>
          </a:xfrm>
        </p:spPr>
      </p:pic>
      <p:sp>
        <p:nvSpPr>
          <p:cNvPr id="4" name="Text Placeholder 3">
            <a:extLst>
              <a:ext uri="{FF2B5EF4-FFF2-40B4-BE49-F238E27FC236}">
                <a16:creationId xmlns:a16="http://schemas.microsoft.com/office/drawing/2014/main" id="{3C9C1603-FAAA-44FB-BA79-310143853EE9}"/>
              </a:ext>
            </a:extLst>
          </p:cNvPr>
          <p:cNvSpPr>
            <a:spLocks noGrp="1"/>
          </p:cNvSpPr>
          <p:nvPr>
            <p:ph type="body" sz="half" idx="2"/>
          </p:nvPr>
        </p:nvSpPr>
        <p:spPr>
          <a:xfrm>
            <a:off x="464235" y="5669280"/>
            <a:ext cx="11183814" cy="350520"/>
          </a:xfrm>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                         One-hot encoding                                                                                                  </a:t>
            </a:r>
            <a:r>
              <a:rPr lang="en-US" sz="1900" b="1" dirty="0">
                <a:latin typeface="Times New Roman" panose="02020603050405020304" pitchFamily="18" charset="0"/>
                <a:cs typeface="Times New Roman" panose="02020603050405020304" pitchFamily="18" charset="0"/>
              </a:rPr>
              <a:t> Grouping</a:t>
            </a:r>
            <a:endParaRPr lang="en-IN" sz="19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A9136FA-5EA7-4BD5-8812-03F80D02E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097" y="2737903"/>
            <a:ext cx="5842952" cy="2123991"/>
          </a:xfrm>
          <a:prstGeom prst="rect">
            <a:avLst/>
          </a:prstGeom>
        </p:spPr>
      </p:pic>
    </p:spTree>
    <p:extLst>
      <p:ext uri="{BB962C8B-B14F-4D97-AF65-F5344CB8AC3E}">
        <p14:creationId xmlns:p14="http://schemas.microsoft.com/office/powerpoint/2010/main" val="2951481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125</TotalTime>
  <Words>747</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Symbol</vt:lpstr>
      <vt:lpstr>Times New Roman</vt:lpstr>
      <vt:lpstr>Tw Cen MT</vt:lpstr>
      <vt:lpstr>Tw Cen MT Condensed</vt:lpstr>
      <vt:lpstr>Wingdings 3</vt:lpstr>
      <vt:lpstr>Integral</vt:lpstr>
      <vt:lpstr>EXPLORE YOUR NEW TOWN</vt:lpstr>
      <vt:lpstr>INTRODUCTION</vt:lpstr>
      <vt:lpstr>DATA ANALYSIS</vt:lpstr>
      <vt:lpstr>FIRST DATA SET</vt:lpstr>
      <vt:lpstr>FIRST DATA SET</vt:lpstr>
      <vt:lpstr>SECOND DATA SET</vt:lpstr>
      <vt:lpstr>METHODOLOGY </vt:lpstr>
      <vt:lpstr>METHODOLOGY</vt:lpstr>
      <vt:lpstr>METHODOLOGY</vt:lpstr>
      <vt:lpstr>METHODOLOGY</vt:lpstr>
      <vt:lpstr>RESULTS</vt:lpstr>
      <vt:lpstr>RESULTS</vt:lpstr>
      <vt:lpstr>RESULTS</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YOUR NEW TOWN</dc:title>
  <dc:creator>Madhusudhan V</dc:creator>
  <cp:lastModifiedBy>Madhusudhan V</cp:lastModifiedBy>
  <cp:revision>10</cp:revision>
  <dcterms:created xsi:type="dcterms:W3CDTF">2020-11-04T15:42:16Z</dcterms:created>
  <dcterms:modified xsi:type="dcterms:W3CDTF">2020-11-04T17:47:48Z</dcterms:modified>
</cp:coreProperties>
</file>