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62" r:id="rId5"/>
    <p:sldId id="269" r:id="rId6"/>
    <p:sldId id="258" r:id="rId7"/>
    <p:sldId id="267" r:id="rId8"/>
    <p:sldId id="259" r:id="rId9"/>
    <p:sldId id="268" r:id="rId10"/>
    <p:sldId id="260" r:id="rId11"/>
    <p:sldId id="261" r:id="rId12"/>
    <p:sldId id="263" r:id="rId13"/>
    <p:sldId id="270" r:id="rId14"/>
    <p:sldId id="265" r:id="rId15"/>
    <p:sldId id="274" r:id="rId16"/>
    <p:sldId id="264" r:id="rId17"/>
    <p:sldId id="273"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C751F-EEC1-4703-8D26-1E971FAD1E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AF6F7D2-D024-4892-B9E0-010D3377BD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E8EDB0C-CD73-42DA-8BBA-C5621E1CD70D}"/>
              </a:ext>
            </a:extLst>
          </p:cNvPr>
          <p:cNvSpPr>
            <a:spLocks noGrp="1"/>
          </p:cNvSpPr>
          <p:nvPr>
            <p:ph type="dt" sz="half" idx="10"/>
          </p:nvPr>
        </p:nvSpPr>
        <p:spPr/>
        <p:txBody>
          <a:bodyPr/>
          <a:lstStyle/>
          <a:p>
            <a:fld id="{ECE93017-65BC-4F83-BB15-0D01DF71FE87}" type="datetimeFigureOut">
              <a:rPr lang="en-IN" smtClean="0"/>
              <a:t>27-03-2024</a:t>
            </a:fld>
            <a:endParaRPr lang="en-IN"/>
          </a:p>
        </p:txBody>
      </p:sp>
      <p:sp>
        <p:nvSpPr>
          <p:cNvPr id="5" name="Footer Placeholder 4">
            <a:extLst>
              <a:ext uri="{FF2B5EF4-FFF2-40B4-BE49-F238E27FC236}">
                <a16:creationId xmlns:a16="http://schemas.microsoft.com/office/drawing/2014/main" id="{143EC4BB-86EE-4C78-B668-2B21867D07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17CE1E-56F1-4012-ACE1-0ACA28584374}"/>
              </a:ext>
            </a:extLst>
          </p:cNvPr>
          <p:cNvSpPr>
            <a:spLocks noGrp="1"/>
          </p:cNvSpPr>
          <p:nvPr>
            <p:ph type="sldNum" sz="quarter" idx="12"/>
          </p:nvPr>
        </p:nvSpPr>
        <p:spPr/>
        <p:txBody>
          <a:bodyPr/>
          <a:lstStyle/>
          <a:p>
            <a:fld id="{E98D7909-5C19-4928-A34E-FEB2CA6B901F}" type="slidenum">
              <a:rPr lang="en-IN" smtClean="0"/>
              <a:t>‹#›</a:t>
            </a:fld>
            <a:endParaRPr lang="en-IN"/>
          </a:p>
        </p:txBody>
      </p:sp>
    </p:spTree>
    <p:extLst>
      <p:ext uri="{BB962C8B-B14F-4D97-AF65-F5344CB8AC3E}">
        <p14:creationId xmlns:p14="http://schemas.microsoft.com/office/powerpoint/2010/main" val="85447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EC008-A606-432D-8D9B-76FF64FEC1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4EDF0A-A389-463D-ADD0-679A7D12058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4009FB-D9DE-446C-B5D9-03EF67206BEF}"/>
              </a:ext>
            </a:extLst>
          </p:cNvPr>
          <p:cNvSpPr>
            <a:spLocks noGrp="1"/>
          </p:cNvSpPr>
          <p:nvPr>
            <p:ph type="dt" sz="half" idx="10"/>
          </p:nvPr>
        </p:nvSpPr>
        <p:spPr/>
        <p:txBody>
          <a:bodyPr/>
          <a:lstStyle/>
          <a:p>
            <a:fld id="{ECE93017-65BC-4F83-BB15-0D01DF71FE87}" type="datetimeFigureOut">
              <a:rPr lang="en-IN" smtClean="0"/>
              <a:t>27-03-2024</a:t>
            </a:fld>
            <a:endParaRPr lang="en-IN"/>
          </a:p>
        </p:txBody>
      </p:sp>
      <p:sp>
        <p:nvSpPr>
          <p:cNvPr id="5" name="Footer Placeholder 4">
            <a:extLst>
              <a:ext uri="{FF2B5EF4-FFF2-40B4-BE49-F238E27FC236}">
                <a16:creationId xmlns:a16="http://schemas.microsoft.com/office/drawing/2014/main" id="{B7A1B867-D54B-4B74-9628-83FA1166D1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3EA4EF-8C8E-4CD9-A3FB-B2C675A5F6FC}"/>
              </a:ext>
            </a:extLst>
          </p:cNvPr>
          <p:cNvSpPr>
            <a:spLocks noGrp="1"/>
          </p:cNvSpPr>
          <p:nvPr>
            <p:ph type="sldNum" sz="quarter" idx="12"/>
          </p:nvPr>
        </p:nvSpPr>
        <p:spPr/>
        <p:txBody>
          <a:bodyPr/>
          <a:lstStyle/>
          <a:p>
            <a:fld id="{E98D7909-5C19-4928-A34E-FEB2CA6B901F}" type="slidenum">
              <a:rPr lang="en-IN" smtClean="0"/>
              <a:t>‹#›</a:t>
            </a:fld>
            <a:endParaRPr lang="en-IN"/>
          </a:p>
        </p:txBody>
      </p:sp>
    </p:spTree>
    <p:extLst>
      <p:ext uri="{BB962C8B-B14F-4D97-AF65-F5344CB8AC3E}">
        <p14:creationId xmlns:p14="http://schemas.microsoft.com/office/powerpoint/2010/main" val="1079201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69C07A-1735-47CC-89C7-9CA0A89FB3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606555-0158-4486-8C98-5E62DD3AE50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1C1547-5B75-430B-A4CA-5962BE7D85AB}"/>
              </a:ext>
            </a:extLst>
          </p:cNvPr>
          <p:cNvSpPr>
            <a:spLocks noGrp="1"/>
          </p:cNvSpPr>
          <p:nvPr>
            <p:ph type="dt" sz="half" idx="10"/>
          </p:nvPr>
        </p:nvSpPr>
        <p:spPr/>
        <p:txBody>
          <a:bodyPr/>
          <a:lstStyle/>
          <a:p>
            <a:fld id="{ECE93017-65BC-4F83-BB15-0D01DF71FE87}" type="datetimeFigureOut">
              <a:rPr lang="en-IN" smtClean="0"/>
              <a:t>27-03-2024</a:t>
            </a:fld>
            <a:endParaRPr lang="en-IN"/>
          </a:p>
        </p:txBody>
      </p:sp>
      <p:sp>
        <p:nvSpPr>
          <p:cNvPr id="5" name="Footer Placeholder 4">
            <a:extLst>
              <a:ext uri="{FF2B5EF4-FFF2-40B4-BE49-F238E27FC236}">
                <a16:creationId xmlns:a16="http://schemas.microsoft.com/office/drawing/2014/main" id="{A393551F-A337-494E-A835-D27F8E4F5C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ECBB72-55B7-4D3D-9A2E-C4815A82CF10}"/>
              </a:ext>
            </a:extLst>
          </p:cNvPr>
          <p:cNvSpPr>
            <a:spLocks noGrp="1"/>
          </p:cNvSpPr>
          <p:nvPr>
            <p:ph type="sldNum" sz="quarter" idx="12"/>
          </p:nvPr>
        </p:nvSpPr>
        <p:spPr/>
        <p:txBody>
          <a:bodyPr/>
          <a:lstStyle/>
          <a:p>
            <a:fld id="{E98D7909-5C19-4928-A34E-FEB2CA6B901F}" type="slidenum">
              <a:rPr lang="en-IN" smtClean="0"/>
              <a:t>‹#›</a:t>
            </a:fld>
            <a:endParaRPr lang="en-IN"/>
          </a:p>
        </p:txBody>
      </p:sp>
    </p:spTree>
    <p:extLst>
      <p:ext uri="{BB962C8B-B14F-4D97-AF65-F5344CB8AC3E}">
        <p14:creationId xmlns:p14="http://schemas.microsoft.com/office/powerpoint/2010/main" val="3950873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CF594-27C1-4F2B-9550-C1058F454C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554E4A-D7F2-49F4-ADB7-36FF6B354AF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960E78-19DF-4670-9A8B-7BD10200B57F}"/>
              </a:ext>
            </a:extLst>
          </p:cNvPr>
          <p:cNvSpPr>
            <a:spLocks noGrp="1"/>
          </p:cNvSpPr>
          <p:nvPr>
            <p:ph type="dt" sz="half" idx="10"/>
          </p:nvPr>
        </p:nvSpPr>
        <p:spPr/>
        <p:txBody>
          <a:bodyPr/>
          <a:lstStyle/>
          <a:p>
            <a:fld id="{ECE93017-65BC-4F83-BB15-0D01DF71FE87}" type="datetimeFigureOut">
              <a:rPr lang="en-IN" smtClean="0"/>
              <a:t>27-03-2024</a:t>
            </a:fld>
            <a:endParaRPr lang="en-IN"/>
          </a:p>
        </p:txBody>
      </p:sp>
      <p:sp>
        <p:nvSpPr>
          <p:cNvPr id="5" name="Footer Placeholder 4">
            <a:extLst>
              <a:ext uri="{FF2B5EF4-FFF2-40B4-BE49-F238E27FC236}">
                <a16:creationId xmlns:a16="http://schemas.microsoft.com/office/drawing/2014/main" id="{69239263-9E1B-4E1D-9119-FB161A2F53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70A1E7-D15D-4A9C-91E7-048805112A9A}"/>
              </a:ext>
            </a:extLst>
          </p:cNvPr>
          <p:cNvSpPr>
            <a:spLocks noGrp="1"/>
          </p:cNvSpPr>
          <p:nvPr>
            <p:ph type="sldNum" sz="quarter" idx="12"/>
          </p:nvPr>
        </p:nvSpPr>
        <p:spPr/>
        <p:txBody>
          <a:bodyPr/>
          <a:lstStyle/>
          <a:p>
            <a:fld id="{E98D7909-5C19-4928-A34E-FEB2CA6B901F}" type="slidenum">
              <a:rPr lang="en-IN" smtClean="0"/>
              <a:t>‹#›</a:t>
            </a:fld>
            <a:endParaRPr lang="en-IN"/>
          </a:p>
        </p:txBody>
      </p:sp>
    </p:spTree>
    <p:extLst>
      <p:ext uri="{BB962C8B-B14F-4D97-AF65-F5344CB8AC3E}">
        <p14:creationId xmlns:p14="http://schemas.microsoft.com/office/powerpoint/2010/main" val="3145614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8D36F-0F43-49B0-B794-64EA5C661C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044DC4-D4A5-4C02-9BF1-FA6FAD028C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45C7115-3DBA-432F-8C98-C52C1CCFD07F}"/>
              </a:ext>
            </a:extLst>
          </p:cNvPr>
          <p:cNvSpPr>
            <a:spLocks noGrp="1"/>
          </p:cNvSpPr>
          <p:nvPr>
            <p:ph type="dt" sz="half" idx="10"/>
          </p:nvPr>
        </p:nvSpPr>
        <p:spPr/>
        <p:txBody>
          <a:bodyPr/>
          <a:lstStyle/>
          <a:p>
            <a:fld id="{ECE93017-65BC-4F83-BB15-0D01DF71FE87}" type="datetimeFigureOut">
              <a:rPr lang="en-IN" smtClean="0"/>
              <a:t>27-03-2024</a:t>
            </a:fld>
            <a:endParaRPr lang="en-IN"/>
          </a:p>
        </p:txBody>
      </p:sp>
      <p:sp>
        <p:nvSpPr>
          <p:cNvPr id="5" name="Footer Placeholder 4">
            <a:extLst>
              <a:ext uri="{FF2B5EF4-FFF2-40B4-BE49-F238E27FC236}">
                <a16:creationId xmlns:a16="http://schemas.microsoft.com/office/drawing/2014/main" id="{39DFA9DB-51A5-4FC6-B851-DC1E7A2E38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146F8C-811B-4392-802A-92862A690D33}"/>
              </a:ext>
            </a:extLst>
          </p:cNvPr>
          <p:cNvSpPr>
            <a:spLocks noGrp="1"/>
          </p:cNvSpPr>
          <p:nvPr>
            <p:ph type="sldNum" sz="quarter" idx="12"/>
          </p:nvPr>
        </p:nvSpPr>
        <p:spPr/>
        <p:txBody>
          <a:bodyPr/>
          <a:lstStyle/>
          <a:p>
            <a:fld id="{E98D7909-5C19-4928-A34E-FEB2CA6B901F}" type="slidenum">
              <a:rPr lang="en-IN" smtClean="0"/>
              <a:t>‹#›</a:t>
            </a:fld>
            <a:endParaRPr lang="en-IN"/>
          </a:p>
        </p:txBody>
      </p:sp>
    </p:spTree>
    <p:extLst>
      <p:ext uri="{BB962C8B-B14F-4D97-AF65-F5344CB8AC3E}">
        <p14:creationId xmlns:p14="http://schemas.microsoft.com/office/powerpoint/2010/main" val="66448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F2A47-E59B-4E84-9E1E-752067AD3B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C4ADCF-3E26-4F18-8E03-B86B29598AF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311A86-AE7F-4DCF-B116-EDD20FB1380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303E97-09A5-4A3E-8931-B5F5B2E605C5}"/>
              </a:ext>
            </a:extLst>
          </p:cNvPr>
          <p:cNvSpPr>
            <a:spLocks noGrp="1"/>
          </p:cNvSpPr>
          <p:nvPr>
            <p:ph type="dt" sz="half" idx="10"/>
          </p:nvPr>
        </p:nvSpPr>
        <p:spPr/>
        <p:txBody>
          <a:bodyPr/>
          <a:lstStyle/>
          <a:p>
            <a:fld id="{ECE93017-65BC-4F83-BB15-0D01DF71FE87}" type="datetimeFigureOut">
              <a:rPr lang="en-IN" smtClean="0"/>
              <a:t>27-03-2024</a:t>
            </a:fld>
            <a:endParaRPr lang="en-IN"/>
          </a:p>
        </p:txBody>
      </p:sp>
      <p:sp>
        <p:nvSpPr>
          <p:cNvPr id="6" name="Footer Placeholder 5">
            <a:extLst>
              <a:ext uri="{FF2B5EF4-FFF2-40B4-BE49-F238E27FC236}">
                <a16:creationId xmlns:a16="http://schemas.microsoft.com/office/drawing/2014/main" id="{41987C1D-0940-4B8C-A2E6-15463079D4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3CF455-1A30-469C-BF51-917E7D930F99}"/>
              </a:ext>
            </a:extLst>
          </p:cNvPr>
          <p:cNvSpPr>
            <a:spLocks noGrp="1"/>
          </p:cNvSpPr>
          <p:nvPr>
            <p:ph type="sldNum" sz="quarter" idx="12"/>
          </p:nvPr>
        </p:nvSpPr>
        <p:spPr/>
        <p:txBody>
          <a:bodyPr/>
          <a:lstStyle/>
          <a:p>
            <a:fld id="{E98D7909-5C19-4928-A34E-FEB2CA6B901F}" type="slidenum">
              <a:rPr lang="en-IN" smtClean="0"/>
              <a:t>‹#›</a:t>
            </a:fld>
            <a:endParaRPr lang="en-IN"/>
          </a:p>
        </p:txBody>
      </p:sp>
    </p:spTree>
    <p:extLst>
      <p:ext uri="{BB962C8B-B14F-4D97-AF65-F5344CB8AC3E}">
        <p14:creationId xmlns:p14="http://schemas.microsoft.com/office/powerpoint/2010/main" val="4198398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6A919-3674-43F1-A876-9AFEAD349B2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DFDB10-ACD3-4A90-8C10-E0B19CE144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025FCF2-B02C-4AD9-8698-4457A9816AC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5ED781-06F9-49C0-9C32-98F51A15DB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33C8125-47A0-4065-BDB1-BD653B8AFF0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A9FE968-DCF4-4CDF-A9B1-CD64DDB1C8A6}"/>
              </a:ext>
            </a:extLst>
          </p:cNvPr>
          <p:cNvSpPr>
            <a:spLocks noGrp="1"/>
          </p:cNvSpPr>
          <p:nvPr>
            <p:ph type="dt" sz="half" idx="10"/>
          </p:nvPr>
        </p:nvSpPr>
        <p:spPr/>
        <p:txBody>
          <a:bodyPr/>
          <a:lstStyle/>
          <a:p>
            <a:fld id="{ECE93017-65BC-4F83-BB15-0D01DF71FE87}" type="datetimeFigureOut">
              <a:rPr lang="en-IN" smtClean="0"/>
              <a:t>27-03-2024</a:t>
            </a:fld>
            <a:endParaRPr lang="en-IN"/>
          </a:p>
        </p:txBody>
      </p:sp>
      <p:sp>
        <p:nvSpPr>
          <p:cNvPr id="8" name="Footer Placeholder 7">
            <a:extLst>
              <a:ext uri="{FF2B5EF4-FFF2-40B4-BE49-F238E27FC236}">
                <a16:creationId xmlns:a16="http://schemas.microsoft.com/office/drawing/2014/main" id="{E967A951-4629-47C7-A06E-8D9A2F24CFE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E78ED68-3DF6-4C3E-A8C0-A4AC906D4824}"/>
              </a:ext>
            </a:extLst>
          </p:cNvPr>
          <p:cNvSpPr>
            <a:spLocks noGrp="1"/>
          </p:cNvSpPr>
          <p:nvPr>
            <p:ph type="sldNum" sz="quarter" idx="12"/>
          </p:nvPr>
        </p:nvSpPr>
        <p:spPr/>
        <p:txBody>
          <a:bodyPr/>
          <a:lstStyle/>
          <a:p>
            <a:fld id="{E98D7909-5C19-4928-A34E-FEB2CA6B901F}" type="slidenum">
              <a:rPr lang="en-IN" smtClean="0"/>
              <a:t>‹#›</a:t>
            </a:fld>
            <a:endParaRPr lang="en-IN"/>
          </a:p>
        </p:txBody>
      </p:sp>
    </p:spTree>
    <p:extLst>
      <p:ext uri="{BB962C8B-B14F-4D97-AF65-F5344CB8AC3E}">
        <p14:creationId xmlns:p14="http://schemas.microsoft.com/office/powerpoint/2010/main" val="2317759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EEAA9-7AA9-4B0C-8AD3-D0FB3D55C3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C7095F-C5AC-4C61-B6F5-4DD3E960F6CC}"/>
              </a:ext>
            </a:extLst>
          </p:cNvPr>
          <p:cNvSpPr>
            <a:spLocks noGrp="1"/>
          </p:cNvSpPr>
          <p:nvPr>
            <p:ph type="dt" sz="half" idx="10"/>
          </p:nvPr>
        </p:nvSpPr>
        <p:spPr/>
        <p:txBody>
          <a:bodyPr/>
          <a:lstStyle/>
          <a:p>
            <a:fld id="{ECE93017-65BC-4F83-BB15-0D01DF71FE87}" type="datetimeFigureOut">
              <a:rPr lang="en-IN" smtClean="0"/>
              <a:t>27-03-2024</a:t>
            </a:fld>
            <a:endParaRPr lang="en-IN"/>
          </a:p>
        </p:txBody>
      </p:sp>
      <p:sp>
        <p:nvSpPr>
          <p:cNvPr id="4" name="Footer Placeholder 3">
            <a:extLst>
              <a:ext uri="{FF2B5EF4-FFF2-40B4-BE49-F238E27FC236}">
                <a16:creationId xmlns:a16="http://schemas.microsoft.com/office/drawing/2014/main" id="{D9C411BE-8592-4F0C-BD08-79D5DBFE7B7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1A090BC-E707-4661-8DCC-3CBDDB650863}"/>
              </a:ext>
            </a:extLst>
          </p:cNvPr>
          <p:cNvSpPr>
            <a:spLocks noGrp="1"/>
          </p:cNvSpPr>
          <p:nvPr>
            <p:ph type="sldNum" sz="quarter" idx="12"/>
          </p:nvPr>
        </p:nvSpPr>
        <p:spPr/>
        <p:txBody>
          <a:bodyPr/>
          <a:lstStyle/>
          <a:p>
            <a:fld id="{E98D7909-5C19-4928-A34E-FEB2CA6B901F}" type="slidenum">
              <a:rPr lang="en-IN" smtClean="0"/>
              <a:t>‹#›</a:t>
            </a:fld>
            <a:endParaRPr lang="en-IN"/>
          </a:p>
        </p:txBody>
      </p:sp>
    </p:spTree>
    <p:extLst>
      <p:ext uri="{BB962C8B-B14F-4D97-AF65-F5344CB8AC3E}">
        <p14:creationId xmlns:p14="http://schemas.microsoft.com/office/powerpoint/2010/main" val="1909967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609DD1-7DE8-4FA4-8E93-FA31C064D2F0}"/>
              </a:ext>
            </a:extLst>
          </p:cNvPr>
          <p:cNvSpPr>
            <a:spLocks noGrp="1"/>
          </p:cNvSpPr>
          <p:nvPr>
            <p:ph type="dt" sz="half" idx="10"/>
          </p:nvPr>
        </p:nvSpPr>
        <p:spPr/>
        <p:txBody>
          <a:bodyPr/>
          <a:lstStyle/>
          <a:p>
            <a:fld id="{ECE93017-65BC-4F83-BB15-0D01DF71FE87}" type="datetimeFigureOut">
              <a:rPr lang="en-IN" smtClean="0"/>
              <a:t>27-03-2024</a:t>
            </a:fld>
            <a:endParaRPr lang="en-IN"/>
          </a:p>
        </p:txBody>
      </p:sp>
      <p:sp>
        <p:nvSpPr>
          <p:cNvPr id="3" name="Footer Placeholder 2">
            <a:extLst>
              <a:ext uri="{FF2B5EF4-FFF2-40B4-BE49-F238E27FC236}">
                <a16:creationId xmlns:a16="http://schemas.microsoft.com/office/drawing/2014/main" id="{999EFC8B-1F1B-459A-AC1F-13A26E92FB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E213271-240C-424B-BE6A-6DD3B802DD4A}"/>
              </a:ext>
            </a:extLst>
          </p:cNvPr>
          <p:cNvSpPr>
            <a:spLocks noGrp="1"/>
          </p:cNvSpPr>
          <p:nvPr>
            <p:ph type="sldNum" sz="quarter" idx="12"/>
          </p:nvPr>
        </p:nvSpPr>
        <p:spPr/>
        <p:txBody>
          <a:bodyPr/>
          <a:lstStyle/>
          <a:p>
            <a:fld id="{E98D7909-5C19-4928-A34E-FEB2CA6B901F}" type="slidenum">
              <a:rPr lang="en-IN" smtClean="0"/>
              <a:t>‹#›</a:t>
            </a:fld>
            <a:endParaRPr lang="en-IN"/>
          </a:p>
        </p:txBody>
      </p:sp>
    </p:spTree>
    <p:extLst>
      <p:ext uri="{BB962C8B-B14F-4D97-AF65-F5344CB8AC3E}">
        <p14:creationId xmlns:p14="http://schemas.microsoft.com/office/powerpoint/2010/main" val="4042236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A051C-FCDA-4F55-9E19-2993F8E4B7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0447E7D-D104-46FD-A701-C71F06464E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BF83A6-F4E1-4530-9D23-932E9D4CB8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DDDCF61-A9F7-4F5D-88F2-A8DE42A0D70C}"/>
              </a:ext>
            </a:extLst>
          </p:cNvPr>
          <p:cNvSpPr>
            <a:spLocks noGrp="1"/>
          </p:cNvSpPr>
          <p:nvPr>
            <p:ph type="dt" sz="half" idx="10"/>
          </p:nvPr>
        </p:nvSpPr>
        <p:spPr/>
        <p:txBody>
          <a:bodyPr/>
          <a:lstStyle/>
          <a:p>
            <a:fld id="{ECE93017-65BC-4F83-BB15-0D01DF71FE87}" type="datetimeFigureOut">
              <a:rPr lang="en-IN" smtClean="0"/>
              <a:t>27-03-2024</a:t>
            </a:fld>
            <a:endParaRPr lang="en-IN"/>
          </a:p>
        </p:txBody>
      </p:sp>
      <p:sp>
        <p:nvSpPr>
          <p:cNvPr id="6" name="Footer Placeholder 5">
            <a:extLst>
              <a:ext uri="{FF2B5EF4-FFF2-40B4-BE49-F238E27FC236}">
                <a16:creationId xmlns:a16="http://schemas.microsoft.com/office/drawing/2014/main" id="{7EEC2DD2-14E5-41CC-A8EB-C6481AD8D0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2C2544-E97D-4062-A878-E5CF151E6F25}"/>
              </a:ext>
            </a:extLst>
          </p:cNvPr>
          <p:cNvSpPr>
            <a:spLocks noGrp="1"/>
          </p:cNvSpPr>
          <p:nvPr>
            <p:ph type="sldNum" sz="quarter" idx="12"/>
          </p:nvPr>
        </p:nvSpPr>
        <p:spPr/>
        <p:txBody>
          <a:bodyPr/>
          <a:lstStyle/>
          <a:p>
            <a:fld id="{E98D7909-5C19-4928-A34E-FEB2CA6B901F}" type="slidenum">
              <a:rPr lang="en-IN" smtClean="0"/>
              <a:t>‹#›</a:t>
            </a:fld>
            <a:endParaRPr lang="en-IN"/>
          </a:p>
        </p:txBody>
      </p:sp>
    </p:spTree>
    <p:extLst>
      <p:ext uri="{BB962C8B-B14F-4D97-AF65-F5344CB8AC3E}">
        <p14:creationId xmlns:p14="http://schemas.microsoft.com/office/powerpoint/2010/main" val="1299725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52580-ECB7-4D10-9E21-5800F86A2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E86944A-DACD-4A25-8F63-D416364C6E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AB2536B-A881-4FB2-B309-7040857509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E33005-6F51-4DF6-AA5B-81670B94552F}"/>
              </a:ext>
            </a:extLst>
          </p:cNvPr>
          <p:cNvSpPr>
            <a:spLocks noGrp="1"/>
          </p:cNvSpPr>
          <p:nvPr>
            <p:ph type="dt" sz="half" idx="10"/>
          </p:nvPr>
        </p:nvSpPr>
        <p:spPr/>
        <p:txBody>
          <a:bodyPr/>
          <a:lstStyle/>
          <a:p>
            <a:fld id="{ECE93017-65BC-4F83-BB15-0D01DF71FE87}" type="datetimeFigureOut">
              <a:rPr lang="en-IN" smtClean="0"/>
              <a:t>27-03-2024</a:t>
            </a:fld>
            <a:endParaRPr lang="en-IN"/>
          </a:p>
        </p:txBody>
      </p:sp>
      <p:sp>
        <p:nvSpPr>
          <p:cNvPr id="6" name="Footer Placeholder 5">
            <a:extLst>
              <a:ext uri="{FF2B5EF4-FFF2-40B4-BE49-F238E27FC236}">
                <a16:creationId xmlns:a16="http://schemas.microsoft.com/office/drawing/2014/main" id="{E335D2C2-BE0E-4639-BF21-BA74C92632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E33C26-D5CD-4C84-927F-C324E1AC2F12}"/>
              </a:ext>
            </a:extLst>
          </p:cNvPr>
          <p:cNvSpPr>
            <a:spLocks noGrp="1"/>
          </p:cNvSpPr>
          <p:nvPr>
            <p:ph type="sldNum" sz="quarter" idx="12"/>
          </p:nvPr>
        </p:nvSpPr>
        <p:spPr/>
        <p:txBody>
          <a:bodyPr/>
          <a:lstStyle/>
          <a:p>
            <a:fld id="{E98D7909-5C19-4928-A34E-FEB2CA6B901F}" type="slidenum">
              <a:rPr lang="en-IN" smtClean="0"/>
              <a:t>‹#›</a:t>
            </a:fld>
            <a:endParaRPr lang="en-IN"/>
          </a:p>
        </p:txBody>
      </p:sp>
    </p:spTree>
    <p:extLst>
      <p:ext uri="{BB962C8B-B14F-4D97-AF65-F5344CB8AC3E}">
        <p14:creationId xmlns:p14="http://schemas.microsoft.com/office/powerpoint/2010/main" val="2827880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5EDC5-40A4-45AE-9C45-BFAE3F6912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9AD077-78E7-40C6-94ED-CAE086367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98AA3D-C5A9-4F25-9DF8-9EFD76672B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E93017-65BC-4F83-BB15-0D01DF71FE87}" type="datetimeFigureOut">
              <a:rPr lang="en-IN" smtClean="0"/>
              <a:t>27-03-2024</a:t>
            </a:fld>
            <a:endParaRPr lang="en-IN"/>
          </a:p>
        </p:txBody>
      </p:sp>
      <p:sp>
        <p:nvSpPr>
          <p:cNvPr id="5" name="Footer Placeholder 4">
            <a:extLst>
              <a:ext uri="{FF2B5EF4-FFF2-40B4-BE49-F238E27FC236}">
                <a16:creationId xmlns:a16="http://schemas.microsoft.com/office/drawing/2014/main" id="{10B67CF0-D065-4323-9511-548B7CF2BC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4B5808-F270-4E30-B729-17B86F8CBD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8D7909-5C19-4928-A34E-FEB2CA6B901F}" type="slidenum">
              <a:rPr lang="en-IN" smtClean="0"/>
              <a:t>‹#›</a:t>
            </a:fld>
            <a:endParaRPr lang="en-IN"/>
          </a:p>
        </p:txBody>
      </p:sp>
    </p:spTree>
    <p:extLst>
      <p:ext uri="{BB962C8B-B14F-4D97-AF65-F5344CB8AC3E}">
        <p14:creationId xmlns:p14="http://schemas.microsoft.com/office/powerpoint/2010/main" val="412994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geeksforgeeks.org/software-development-life-cycle-sdl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7BC05-C11C-4F46-A6B6-3603B1BA0C14}"/>
              </a:ext>
            </a:extLst>
          </p:cNvPr>
          <p:cNvSpPr>
            <a:spLocks noGrp="1"/>
          </p:cNvSpPr>
          <p:nvPr>
            <p:ph type="ctrTitle"/>
          </p:nvPr>
        </p:nvSpPr>
        <p:spPr/>
        <p:txBody>
          <a:bodyPr/>
          <a:lstStyle/>
          <a:p>
            <a:r>
              <a:rPr lang="en-US" b="1" dirty="0"/>
              <a:t>SDLC MODELS</a:t>
            </a:r>
            <a:endParaRPr lang="en-IN" b="1" dirty="0"/>
          </a:p>
        </p:txBody>
      </p:sp>
      <p:sp>
        <p:nvSpPr>
          <p:cNvPr id="3" name="Subtitle 2">
            <a:extLst>
              <a:ext uri="{FF2B5EF4-FFF2-40B4-BE49-F238E27FC236}">
                <a16:creationId xmlns:a16="http://schemas.microsoft.com/office/drawing/2014/main" id="{BBF6287F-D704-4DC3-B4D7-EC247FD8B16C}"/>
              </a:ext>
            </a:extLst>
          </p:cNvPr>
          <p:cNvSpPr>
            <a:spLocks noGrp="1"/>
          </p:cNvSpPr>
          <p:nvPr>
            <p:ph type="subTitle" idx="1"/>
          </p:nvPr>
        </p:nvSpPr>
        <p:spPr/>
        <p:txBody>
          <a:bodyPr>
            <a:normAutofit/>
          </a:bodyPr>
          <a:lstStyle/>
          <a:p>
            <a:endParaRPr lang="en-IN" sz="4500" dirty="0"/>
          </a:p>
        </p:txBody>
      </p:sp>
    </p:spTree>
    <p:extLst>
      <p:ext uri="{BB962C8B-B14F-4D97-AF65-F5344CB8AC3E}">
        <p14:creationId xmlns:p14="http://schemas.microsoft.com/office/powerpoint/2010/main" val="692280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3C683-1638-4B74-953E-15FAC08B77BB}"/>
              </a:ext>
            </a:extLst>
          </p:cNvPr>
          <p:cNvSpPr>
            <a:spLocks noGrp="1"/>
          </p:cNvSpPr>
          <p:nvPr>
            <p:ph type="title"/>
          </p:nvPr>
        </p:nvSpPr>
        <p:spPr/>
        <p:txBody>
          <a:bodyPr/>
          <a:lstStyle/>
          <a:p>
            <a:r>
              <a:rPr lang="en-US" b="1" u="sng" dirty="0"/>
              <a:t>Incremental Model :</a:t>
            </a:r>
            <a:endParaRPr lang="en-IN" dirty="0"/>
          </a:p>
        </p:txBody>
      </p:sp>
      <p:pic>
        <p:nvPicPr>
          <p:cNvPr id="3074" name="Picture 2" descr="Incremental Model (Software Engineering) - javatpoint">
            <a:extLst>
              <a:ext uri="{FF2B5EF4-FFF2-40B4-BE49-F238E27FC236}">
                <a16:creationId xmlns:a16="http://schemas.microsoft.com/office/drawing/2014/main" id="{6F28A74C-DEA5-4AA0-8A2F-46C3B596A08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4974" y="1943894"/>
            <a:ext cx="9170504"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238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98407-E042-4AE9-8BAD-F8D29F06FD77}"/>
              </a:ext>
            </a:extLst>
          </p:cNvPr>
          <p:cNvSpPr>
            <a:spLocks noGrp="1"/>
          </p:cNvSpPr>
          <p:nvPr>
            <p:ph type="title"/>
          </p:nvPr>
        </p:nvSpPr>
        <p:spPr/>
        <p:txBody>
          <a:bodyPr/>
          <a:lstStyle/>
          <a:p>
            <a:r>
              <a:rPr lang="en-US" b="1" u="sng" dirty="0"/>
              <a:t>Incremental Model :</a:t>
            </a:r>
            <a:endParaRPr lang="en-IN" b="1" dirty="0"/>
          </a:p>
        </p:txBody>
      </p:sp>
      <p:sp>
        <p:nvSpPr>
          <p:cNvPr id="3" name="Content Placeholder 2">
            <a:extLst>
              <a:ext uri="{FF2B5EF4-FFF2-40B4-BE49-F238E27FC236}">
                <a16:creationId xmlns:a16="http://schemas.microsoft.com/office/drawing/2014/main" id="{210A0A48-DA28-4A79-A76C-26F20C7F166A}"/>
              </a:ext>
            </a:extLst>
          </p:cNvPr>
          <p:cNvSpPr>
            <a:spLocks noGrp="1"/>
          </p:cNvSpPr>
          <p:nvPr>
            <p:ph idx="1"/>
          </p:nvPr>
        </p:nvSpPr>
        <p:spPr/>
        <p:txBody>
          <a:bodyPr/>
          <a:lstStyle/>
          <a:p>
            <a:r>
              <a:rPr lang="en-US" dirty="0"/>
              <a:t>We have multiple versions in incremental models.</a:t>
            </a:r>
          </a:p>
          <a:p>
            <a:r>
              <a:rPr lang="en-US" dirty="0"/>
              <a:t>The software build will be updated at every version as well.</a:t>
            </a:r>
          </a:p>
          <a:p>
            <a:r>
              <a:rPr lang="en-US" dirty="0"/>
              <a:t>Based on the changes in </a:t>
            </a:r>
            <a:r>
              <a:rPr lang="en-US" dirty="0" err="1"/>
              <a:t>requirments</a:t>
            </a:r>
            <a:r>
              <a:rPr lang="en-US" dirty="0"/>
              <a:t> the software will be updates and </a:t>
            </a:r>
            <a:r>
              <a:rPr lang="en-US" dirty="0" err="1"/>
              <a:t>releses</a:t>
            </a:r>
            <a:r>
              <a:rPr lang="en-US" dirty="0"/>
              <a:t> new build as well.</a:t>
            </a:r>
            <a:endParaRPr lang="en-IN" dirty="0"/>
          </a:p>
        </p:txBody>
      </p:sp>
    </p:spTree>
    <p:extLst>
      <p:ext uri="{BB962C8B-B14F-4D97-AF65-F5344CB8AC3E}">
        <p14:creationId xmlns:p14="http://schemas.microsoft.com/office/powerpoint/2010/main" val="3529167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0D7E2-95D2-489A-A894-5DCFFF20ADB6}"/>
              </a:ext>
            </a:extLst>
          </p:cNvPr>
          <p:cNvSpPr>
            <a:spLocks noGrp="1"/>
          </p:cNvSpPr>
          <p:nvPr>
            <p:ph type="title"/>
          </p:nvPr>
        </p:nvSpPr>
        <p:spPr>
          <a:xfrm>
            <a:off x="92764" y="517683"/>
            <a:ext cx="12366451" cy="1040484"/>
          </a:xfrm>
        </p:spPr>
        <p:txBody>
          <a:bodyPr/>
          <a:lstStyle/>
          <a:p>
            <a:r>
              <a:rPr lang="en-US" b="1" u="sng" dirty="0"/>
              <a:t>Rad Model :</a:t>
            </a:r>
            <a:endParaRPr lang="en-IN" dirty="0"/>
          </a:p>
        </p:txBody>
      </p:sp>
      <p:pic>
        <p:nvPicPr>
          <p:cNvPr id="6150" name="Picture 6" descr="RAD - Rapid Application Development - Model">
            <a:extLst>
              <a:ext uri="{FF2B5EF4-FFF2-40B4-BE49-F238E27FC236}">
                <a16:creationId xmlns:a16="http://schemas.microsoft.com/office/drawing/2014/main" id="{A8CB8AC6-10A4-4A3A-AC71-CC089B711B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6765" y="1825625"/>
            <a:ext cx="898497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435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2DD59-919B-41A0-B00E-8822222CC0C6}"/>
              </a:ext>
            </a:extLst>
          </p:cNvPr>
          <p:cNvSpPr>
            <a:spLocks noGrp="1"/>
          </p:cNvSpPr>
          <p:nvPr>
            <p:ph type="title"/>
          </p:nvPr>
        </p:nvSpPr>
        <p:spPr/>
        <p:txBody>
          <a:bodyPr/>
          <a:lstStyle/>
          <a:p>
            <a:r>
              <a:rPr lang="en-US" b="1" u="sng" dirty="0"/>
              <a:t>Rad Model :</a:t>
            </a:r>
            <a:endParaRPr lang="en-IN" dirty="0"/>
          </a:p>
        </p:txBody>
      </p:sp>
      <p:sp>
        <p:nvSpPr>
          <p:cNvPr id="3" name="Content Placeholder 2">
            <a:extLst>
              <a:ext uri="{FF2B5EF4-FFF2-40B4-BE49-F238E27FC236}">
                <a16:creationId xmlns:a16="http://schemas.microsoft.com/office/drawing/2014/main" id="{7A2CF83D-582A-41E6-993F-ECDDE25D0164}"/>
              </a:ext>
            </a:extLst>
          </p:cNvPr>
          <p:cNvSpPr>
            <a:spLocks noGrp="1"/>
          </p:cNvSpPr>
          <p:nvPr>
            <p:ph idx="1"/>
          </p:nvPr>
        </p:nvSpPr>
        <p:spPr/>
        <p:txBody>
          <a:bodyPr/>
          <a:lstStyle/>
          <a:p>
            <a:r>
              <a:rPr lang="en-IN" dirty="0"/>
              <a:t>RAD  stands for Rapid Application Development.</a:t>
            </a:r>
          </a:p>
          <a:p>
            <a:r>
              <a:rPr lang="en-US" dirty="0"/>
              <a:t>RAD is a linear sequential software development process model.</a:t>
            </a:r>
          </a:p>
          <a:p>
            <a:r>
              <a:rPr lang="en-US" dirty="0"/>
              <a:t>The re-use of software components.</a:t>
            </a:r>
          </a:p>
          <a:p>
            <a:r>
              <a:rPr lang="en-US" dirty="0"/>
              <a:t>Flexibility for changes as well.</a:t>
            </a:r>
          </a:p>
          <a:p>
            <a:r>
              <a:rPr lang="en-US" dirty="0"/>
              <a:t>Need high skilled persons to work.</a:t>
            </a:r>
          </a:p>
          <a:p>
            <a:endParaRPr lang="en-US" dirty="0"/>
          </a:p>
          <a:p>
            <a:endParaRPr lang="en-IN" dirty="0"/>
          </a:p>
          <a:p>
            <a:endParaRPr lang="en-IN" dirty="0"/>
          </a:p>
        </p:txBody>
      </p:sp>
    </p:spTree>
    <p:extLst>
      <p:ext uri="{BB962C8B-B14F-4D97-AF65-F5344CB8AC3E}">
        <p14:creationId xmlns:p14="http://schemas.microsoft.com/office/powerpoint/2010/main" val="3335954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9EBBE-B643-4235-ACF2-93AADE9A377A}"/>
              </a:ext>
            </a:extLst>
          </p:cNvPr>
          <p:cNvSpPr>
            <a:spLocks noGrp="1"/>
          </p:cNvSpPr>
          <p:nvPr>
            <p:ph type="title"/>
          </p:nvPr>
        </p:nvSpPr>
        <p:spPr/>
        <p:txBody>
          <a:bodyPr/>
          <a:lstStyle/>
          <a:p>
            <a:r>
              <a:rPr lang="en-US" b="1" u="sng" dirty="0"/>
              <a:t>Prototype Model :</a:t>
            </a:r>
            <a:endParaRPr lang="en-IN" dirty="0"/>
          </a:p>
        </p:txBody>
      </p:sp>
      <p:pic>
        <p:nvPicPr>
          <p:cNvPr id="8194" name="Picture 2" descr="Prototype Model (Software Engineering) - javatpoint">
            <a:extLst>
              <a:ext uri="{FF2B5EF4-FFF2-40B4-BE49-F238E27FC236}">
                <a16:creationId xmlns:a16="http://schemas.microsoft.com/office/drawing/2014/main" id="{2A544073-5BBD-498F-948A-220728B21E3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8314" y="1825625"/>
            <a:ext cx="726219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620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53EA6-A2F0-42AD-B67B-D006EE0B7079}"/>
              </a:ext>
            </a:extLst>
          </p:cNvPr>
          <p:cNvSpPr>
            <a:spLocks noGrp="1"/>
          </p:cNvSpPr>
          <p:nvPr>
            <p:ph type="title"/>
          </p:nvPr>
        </p:nvSpPr>
        <p:spPr/>
        <p:txBody>
          <a:bodyPr/>
          <a:lstStyle/>
          <a:p>
            <a:r>
              <a:rPr lang="en-US" b="1" u="sng" dirty="0"/>
              <a:t>Prototype Model :</a:t>
            </a:r>
            <a:endParaRPr lang="en-IN" dirty="0"/>
          </a:p>
        </p:txBody>
      </p:sp>
      <p:sp>
        <p:nvSpPr>
          <p:cNvPr id="3" name="Content Placeholder 2">
            <a:extLst>
              <a:ext uri="{FF2B5EF4-FFF2-40B4-BE49-F238E27FC236}">
                <a16:creationId xmlns:a16="http://schemas.microsoft.com/office/drawing/2014/main" id="{8E5CFD20-8794-4A77-AB7A-0A7832CC245A}"/>
              </a:ext>
            </a:extLst>
          </p:cNvPr>
          <p:cNvSpPr>
            <a:spLocks noGrp="1"/>
          </p:cNvSpPr>
          <p:nvPr>
            <p:ph idx="1"/>
          </p:nvPr>
        </p:nvSpPr>
        <p:spPr/>
        <p:txBody>
          <a:bodyPr>
            <a:normAutofit lnSpcReduction="10000"/>
          </a:bodyPr>
          <a:lstStyle/>
          <a:p>
            <a:r>
              <a:rPr lang="en-US" dirty="0"/>
              <a:t>The prototype model requires that before carrying out the development of actual software, a working prototype of the system should be built.</a:t>
            </a:r>
          </a:p>
          <a:p>
            <a:r>
              <a:rPr lang="en-US" dirty="0"/>
              <a:t>In such a scenario where there is an absence of detailed information regarding the input to the system, the processing needs, and the output requirement, the prototyping model may be employed.</a:t>
            </a:r>
          </a:p>
          <a:p>
            <a:r>
              <a:rPr lang="en-US" dirty="0"/>
              <a:t>Advantage of Prototype Model</a:t>
            </a:r>
          </a:p>
          <a:p>
            <a:pPr lvl="1"/>
            <a:r>
              <a:rPr lang="en-US" dirty="0"/>
              <a:t>Reduce the risk of incorrect user requirement</a:t>
            </a:r>
          </a:p>
          <a:p>
            <a:pPr lvl="1"/>
            <a:r>
              <a:rPr lang="en-US" dirty="0"/>
              <a:t>Good where requirement are changing/uncommitted</a:t>
            </a:r>
          </a:p>
          <a:p>
            <a:pPr lvl="1"/>
            <a:r>
              <a:rPr lang="en-US" dirty="0"/>
              <a:t>Reduce Maintenance cost.</a:t>
            </a:r>
          </a:p>
          <a:p>
            <a:pPr lvl="1"/>
            <a:r>
              <a:rPr lang="en-US" dirty="0"/>
              <a:t>Errors can be detected much earlier</a:t>
            </a:r>
          </a:p>
          <a:p>
            <a:pPr lvl="1"/>
            <a:endParaRPr lang="en-US" dirty="0"/>
          </a:p>
          <a:p>
            <a:endParaRPr lang="en-IN" dirty="0"/>
          </a:p>
        </p:txBody>
      </p:sp>
    </p:spTree>
    <p:extLst>
      <p:ext uri="{BB962C8B-B14F-4D97-AF65-F5344CB8AC3E}">
        <p14:creationId xmlns:p14="http://schemas.microsoft.com/office/powerpoint/2010/main" val="1101052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5AB43-9C0D-4373-B083-CD79978669AF}"/>
              </a:ext>
            </a:extLst>
          </p:cNvPr>
          <p:cNvSpPr>
            <a:spLocks noGrp="1"/>
          </p:cNvSpPr>
          <p:nvPr>
            <p:ph type="title"/>
          </p:nvPr>
        </p:nvSpPr>
        <p:spPr/>
        <p:txBody>
          <a:bodyPr/>
          <a:lstStyle/>
          <a:p>
            <a:r>
              <a:rPr lang="en-US" b="1" u="sng" dirty="0"/>
              <a:t>Agile Model :</a:t>
            </a:r>
            <a:endParaRPr lang="en-IN" dirty="0"/>
          </a:p>
        </p:txBody>
      </p:sp>
      <p:pic>
        <p:nvPicPr>
          <p:cNvPr id="7172" name="Picture 4" descr="Agile-Software-Development1">
            <a:extLst>
              <a:ext uri="{FF2B5EF4-FFF2-40B4-BE49-F238E27FC236}">
                <a16:creationId xmlns:a16="http://schemas.microsoft.com/office/drawing/2014/main" id="{B7809B18-BEBF-4495-A8B8-77485E0291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3025" y="2429669"/>
            <a:ext cx="8150087" cy="3878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179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3541C-CBF9-418B-B2B5-3E6911DB4161}"/>
              </a:ext>
            </a:extLst>
          </p:cNvPr>
          <p:cNvSpPr>
            <a:spLocks noGrp="1"/>
          </p:cNvSpPr>
          <p:nvPr>
            <p:ph type="title"/>
          </p:nvPr>
        </p:nvSpPr>
        <p:spPr/>
        <p:txBody>
          <a:bodyPr/>
          <a:lstStyle/>
          <a:p>
            <a:r>
              <a:rPr lang="en-US" b="1" u="sng" dirty="0"/>
              <a:t>Agile Model :</a:t>
            </a:r>
            <a:endParaRPr lang="en-IN" dirty="0"/>
          </a:p>
        </p:txBody>
      </p:sp>
      <p:sp>
        <p:nvSpPr>
          <p:cNvPr id="3" name="Content Placeholder 2">
            <a:extLst>
              <a:ext uri="{FF2B5EF4-FFF2-40B4-BE49-F238E27FC236}">
                <a16:creationId xmlns:a16="http://schemas.microsoft.com/office/drawing/2014/main" id="{2F9956A5-EAFF-4CB3-B31B-558FF75910F7}"/>
              </a:ext>
            </a:extLst>
          </p:cNvPr>
          <p:cNvSpPr>
            <a:spLocks noGrp="1"/>
          </p:cNvSpPr>
          <p:nvPr>
            <p:ph idx="1"/>
          </p:nvPr>
        </p:nvSpPr>
        <p:spPr/>
        <p:txBody>
          <a:bodyPr>
            <a:normAutofit fontScale="92500" lnSpcReduction="20000"/>
          </a:bodyPr>
          <a:lstStyle/>
          <a:p>
            <a:r>
              <a:rPr lang="en-US" dirty="0"/>
              <a:t>"</a:t>
            </a:r>
            <a:r>
              <a:rPr lang="en-US" b="1" dirty="0"/>
              <a:t>Agile process model</a:t>
            </a:r>
            <a:r>
              <a:rPr lang="en-US" dirty="0"/>
              <a:t>" refers to a software development approach based on iterative development.</a:t>
            </a:r>
          </a:p>
          <a:p>
            <a:r>
              <a:rPr lang="en-US" dirty="0"/>
              <a:t>Agile methods break tasks into smaller iterations, or parts do not directly involve long term planning.</a:t>
            </a:r>
          </a:p>
          <a:p>
            <a:r>
              <a:rPr lang="en-US" dirty="0"/>
              <a:t>Each iteration is considered as a short time "frame" in the Agile process model</a:t>
            </a:r>
          </a:p>
          <a:p>
            <a:r>
              <a:rPr lang="en-US" dirty="0"/>
              <a:t>Many frameworks like scrum framework etc.</a:t>
            </a:r>
          </a:p>
          <a:p>
            <a:r>
              <a:rPr lang="en-US" dirty="0"/>
              <a:t>Advantage of Agile Method:</a:t>
            </a:r>
          </a:p>
          <a:p>
            <a:pPr marL="457200" lvl="1" indent="0">
              <a:buNone/>
            </a:pPr>
            <a:r>
              <a:rPr lang="en-US" dirty="0"/>
              <a:t>1. Frequent Delivery</a:t>
            </a:r>
          </a:p>
          <a:p>
            <a:pPr marL="457200" lvl="1" indent="0">
              <a:buNone/>
            </a:pPr>
            <a:r>
              <a:rPr lang="en-US" dirty="0"/>
              <a:t>2. Face-to-Face Communication with clients.</a:t>
            </a:r>
          </a:p>
          <a:p>
            <a:pPr marL="457200" lvl="1" indent="0">
              <a:buNone/>
            </a:pPr>
            <a:r>
              <a:rPr lang="en-US" dirty="0"/>
              <a:t>3.Efficient design and fulfils the business requirement.</a:t>
            </a:r>
          </a:p>
          <a:p>
            <a:pPr marL="457200" lvl="1" indent="0">
              <a:buNone/>
            </a:pPr>
            <a:r>
              <a:rPr lang="en-US" dirty="0"/>
              <a:t>4.Anytime changes are acceptable.</a:t>
            </a:r>
          </a:p>
          <a:p>
            <a:pPr marL="457200" lvl="1" indent="0">
              <a:buNone/>
            </a:pPr>
            <a:endParaRPr lang="en-US" dirty="0"/>
          </a:p>
          <a:p>
            <a:endParaRPr lang="en-US" dirty="0"/>
          </a:p>
          <a:p>
            <a:endParaRPr lang="en-IN" dirty="0"/>
          </a:p>
        </p:txBody>
      </p:sp>
    </p:spTree>
    <p:extLst>
      <p:ext uri="{BB962C8B-B14F-4D97-AF65-F5344CB8AC3E}">
        <p14:creationId xmlns:p14="http://schemas.microsoft.com/office/powerpoint/2010/main" val="2417956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404BC-3B03-4508-9187-337BCE850033}"/>
              </a:ext>
            </a:extLst>
          </p:cNvPr>
          <p:cNvSpPr>
            <a:spLocks noGrp="1"/>
          </p:cNvSpPr>
          <p:nvPr>
            <p:ph type="title"/>
          </p:nvPr>
        </p:nvSpPr>
        <p:spPr/>
        <p:txBody>
          <a:bodyPr/>
          <a:lstStyle/>
          <a:p>
            <a:r>
              <a:rPr lang="en-US" b="1" u="sng" dirty="0"/>
              <a:t>Big-Bang Model :</a:t>
            </a:r>
            <a:endParaRPr lang="en-IN" dirty="0"/>
          </a:p>
        </p:txBody>
      </p:sp>
      <p:pic>
        <p:nvPicPr>
          <p:cNvPr id="10242" name="Picture 2" descr="Lightbox">
            <a:extLst>
              <a:ext uri="{FF2B5EF4-FFF2-40B4-BE49-F238E27FC236}">
                <a16:creationId xmlns:a16="http://schemas.microsoft.com/office/drawing/2014/main" id="{CA9884F9-4C48-458D-9AC1-F2B7C2A869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8250" y="1987825"/>
            <a:ext cx="9715500" cy="4200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4045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6EBBF-73C8-4C7C-85AB-ED5D3606AFD2}"/>
              </a:ext>
            </a:extLst>
          </p:cNvPr>
          <p:cNvSpPr>
            <a:spLocks noGrp="1"/>
          </p:cNvSpPr>
          <p:nvPr>
            <p:ph type="title"/>
          </p:nvPr>
        </p:nvSpPr>
        <p:spPr/>
        <p:txBody>
          <a:bodyPr/>
          <a:lstStyle/>
          <a:p>
            <a:r>
              <a:rPr lang="en-US" b="1" u="sng" dirty="0"/>
              <a:t>Big-Bang Model :</a:t>
            </a:r>
            <a:endParaRPr lang="en-IN" dirty="0"/>
          </a:p>
        </p:txBody>
      </p:sp>
      <p:sp>
        <p:nvSpPr>
          <p:cNvPr id="3" name="Content Placeholder 2">
            <a:extLst>
              <a:ext uri="{FF2B5EF4-FFF2-40B4-BE49-F238E27FC236}">
                <a16:creationId xmlns:a16="http://schemas.microsoft.com/office/drawing/2014/main" id="{61DA6BEE-3F81-4E68-BEE3-7497C5A90243}"/>
              </a:ext>
            </a:extLst>
          </p:cNvPr>
          <p:cNvSpPr>
            <a:spLocks noGrp="1"/>
          </p:cNvSpPr>
          <p:nvPr>
            <p:ph idx="1"/>
          </p:nvPr>
        </p:nvSpPr>
        <p:spPr/>
        <p:txBody>
          <a:bodyPr>
            <a:normAutofit lnSpcReduction="10000"/>
          </a:bodyPr>
          <a:lstStyle/>
          <a:p>
            <a:r>
              <a:rPr lang="en-US" dirty="0"/>
              <a:t>The Big bang model is an SDLC model that starts from nothing.</a:t>
            </a:r>
          </a:p>
          <a:p>
            <a:r>
              <a:rPr lang="en-US" dirty="0"/>
              <a:t> It is the simplest model in </a:t>
            </a:r>
            <a:r>
              <a:rPr lang="en-US" u="sng" dirty="0">
                <a:hlinkClick r:id="rId2"/>
              </a:rPr>
              <a:t>SDLC (Software Development Life Cycle)</a:t>
            </a:r>
            <a:r>
              <a:rPr lang="en-US" dirty="0"/>
              <a:t> as it requires almost no planning. </a:t>
            </a:r>
          </a:p>
          <a:p>
            <a:r>
              <a:rPr lang="en-US" dirty="0"/>
              <a:t>However, it requires lots of funds and coding and takes more time.</a:t>
            </a:r>
          </a:p>
          <a:p>
            <a:r>
              <a:rPr lang="en-US" dirty="0"/>
              <a:t>Similarly, this SDLC model combines time, efforts, and resources to build a product.</a:t>
            </a:r>
          </a:p>
          <a:p>
            <a:pPr fontAlgn="base"/>
            <a:r>
              <a:rPr lang="en-US" b="1" dirty="0"/>
              <a:t>Advantages of Big Bang Model :</a:t>
            </a:r>
            <a:endParaRPr lang="en-US" dirty="0"/>
          </a:p>
          <a:p>
            <a:pPr lvl="1" fontAlgn="base"/>
            <a:r>
              <a:rPr lang="en-US" dirty="0"/>
              <a:t>There is no planning required for this.</a:t>
            </a:r>
          </a:p>
          <a:p>
            <a:pPr lvl="1" fontAlgn="base"/>
            <a:r>
              <a:rPr lang="en-US" dirty="0"/>
              <a:t>Suitable for small projects</a:t>
            </a:r>
          </a:p>
          <a:p>
            <a:pPr lvl="1" fontAlgn="base"/>
            <a:r>
              <a:rPr lang="en-US" dirty="0"/>
              <a:t>Very few resources are required.</a:t>
            </a:r>
          </a:p>
          <a:p>
            <a:endParaRPr lang="en-US" dirty="0"/>
          </a:p>
          <a:p>
            <a:endParaRPr lang="en-IN" dirty="0"/>
          </a:p>
        </p:txBody>
      </p:sp>
    </p:spTree>
    <p:extLst>
      <p:ext uri="{BB962C8B-B14F-4D97-AF65-F5344CB8AC3E}">
        <p14:creationId xmlns:p14="http://schemas.microsoft.com/office/powerpoint/2010/main" val="2097599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EEF97-8C36-4436-8305-6672D38498C6}"/>
              </a:ext>
            </a:extLst>
          </p:cNvPr>
          <p:cNvSpPr>
            <a:spLocks noGrp="1"/>
          </p:cNvSpPr>
          <p:nvPr>
            <p:ph type="title"/>
          </p:nvPr>
        </p:nvSpPr>
        <p:spPr/>
        <p:txBody>
          <a:bodyPr/>
          <a:lstStyle/>
          <a:p>
            <a:r>
              <a:rPr lang="en-US" b="1" u="sng" dirty="0"/>
              <a:t>SDLC Phases:</a:t>
            </a:r>
            <a:endParaRPr lang="en-IN" dirty="0"/>
          </a:p>
        </p:txBody>
      </p:sp>
      <p:sp>
        <p:nvSpPr>
          <p:cNvPr id="3" name="Content Placeholder 2">
            <a:extLst>
              <a:ext uri="{FF2B5EF4-FFF2-40B4-BE49-F238E27FC236}">
                <a16:creationId xmlns:a16="http://schemas.microsoft.com/office/drawing/2014/main" id="{97A3D82B-3C10-47EA-8B7A-CC9D901E664D}"/>
              </a:ext>
            </a:extLst>
          </p:cNvPr>
          <p:cNvSpPr>
            <a:spLocks noGrp="1"/>
          </p:cNvSpPr>
          <p:nvPr>
            <p:ph idx="1"/>
          </p:nvPr>
        </p:nvSpPr>
        <p:spPr/>
        <p:txBody>
          <a:bodyPr/>
          <a:lstStyle/>
          <a:p>
            <a:r>
              <a:rPr lang="en-US" b="1" dirty="0"/>
              <a:t>The 7 Phases Of SDLC (Software Development Life Cycle)</a:t>
            </a:r>
            <a:endParaRPr lang="en-US" dirty="0"/>
          </a:p>
          <a:p>
            <a:r>
              <a:rPr lang="en-US" dirty="0"/>
              <a:t>Stage 1: Project Planning. </a:t>
            </a:r>
          </a:p>
          <a:p>
            <a:r>
              <a:rPr lang="en-US" dirty="0"/>
              <a:t>Stage 2: Gathering Requirements &amp; Analysis. </a:t>
            </a:r>
          </a:p>
          <a:p>
            <a:r>
              <a:rPr lang="en-US" dirty="0"/>
              <a:t>Stage 3: Design. </a:t>
            </a:r>
          </a:p>
          <a:p>
            <a:r>
              <a:rPr lang="en-US" dirty="0"/>
              <a:t>Stage 4: Coding or Implementation. </a:t>
            </a:r>
          </a:p>
          <a:p>
            <a:r>
              <a:rPr lang="en-US" dirty="0"/>
              <a:t>Stage 5: Testing. </a:t>
            </a:r>
          </a:p>
          <a:p>
            <a:r>
              <a:rPr lang="en-US" dirty="0"/>
              <a:t>Stage 6: Deployment. </a:t>
            </a:r>
          </a:p>
          <a:p>
            <a:r>
              <a:rPr lang="en-US" dirty="0"/>
              <a:t>Stage 7: Maintenance.</a:t>
            </a:r>
          </a:p>
          <a:p>
            <a:endParaRPr lang="en-IN" dirty="0"/>
          </a:p>
        </p:txBody>
      </p:sp>
    </p:spTree>
    <p:extLst>
      <p:ext uri="{BB962C8B-B14F-4D97-AF65-F5344CB8AC3E}">
        <p14:creationId xmlns:p14="http://schemas.microsoft.com/office/powerpoint/2010/main" val="3317977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A921B-7556-424C-8E81-1908D5EBDB0C}"/>
              </a:ext>
            </a:extLst>
          </p:cNvPr>
          <p:cNvSpPr>
            <a:spLocks noGrp="1"/>
          </p:cNvSpPr>
          <p:nvPr>
            <p:ph type="title"/>
          </p:nvPr>
        </p:nvSpPr>
        <p:spPr>
          <a:xfrm>
            <a:off x="692426" y="457891"/>
            <a:ext cx="10515600" cy="1325563"/>
          </a:xfrm>
        </p:spPr>
        <p:txBody>
          <a:bodyPr>
            <a:normAutofit/>
          </a:bodyPr>
          <a:lstStyle/>
          <a:p>
            <a:r>
              <a:rPr lang="en-US" sz="3200" b="1" u="sng" dirty="0"/>
              <a:t>Waterfall Model :</a:t>
            </a:r>
            <a:endParaRPr lang="en-IN" sz="3200" b="1" u="sng" dirty="0"/>
          </a:p>
        </p:txBody>
      </p:sp>
      <p:pic>
        <p:nvPicPr>
          <p:cNvPr id="1026" name="Picture 2" descr="SDLC - Waterfall Model">
            <a:extLst>
              <a:ext uri="{FF2B5EF4-FFF2-40B4-BE49-F238E27FC236}">
                <a16:creationId xmlns:a16="http://schemas.microsoft.com/office/drawing/2014/main" id="{AB6263DE-7DFD-4D72-B80C-57777051DF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6521" y="2091531"/>
            <a:ext cx="9356035" cy="4401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878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E3940-31DE-46CA-BC1E-8C0C7FEC05A1}"/>
              </a:ext>
            </a:extLst>
          </p:cNvPr>
          <p:cNvSpPr>
            <a:spLocks noGrp="1"/>
          </p:cNvSpPr>
          <p:nvPr>
            <p:ph type="title"/>
          </p:nvPr>
        </p:nvSpPr>
        <p:spPr/>
        <p:txBody>
          <a:bodyPr/>
          <a:lstStyle/>
          <a:p>
            <a:r>
              <a:rPr lang="en-US" b="1" u="sng" dirty="0"/>
              <a:t>V Model :</a:t>
            </a:r>
            <a:endParaRPr lang="en-IN" dirty="0"/>
          </a:p>
        </p:txBody>
      </p:sp>
      <p:pic>
        <p:nvPicPr>
          <p:cNvPr id="5122" name="Picture 2" descr="SDLC V-Model - Software Engineering - GeeksforGeeks">
            <a:extLst>
              <a:ext uri="{FF2B5EF4-FFF2-40B4-BE49-F238E27FC236}">
                <a16:creationId xmlns:a16="http://schemas.microsoft.com/office/drawing/2014/main" id="{B1166070-9331-4FC6-BB2A-24FA7B47FE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9530" y="1690688"/>
            <a:ext cx="7129670" cy="4431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165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68E6D-8074-498F-8D90-7D5DAA304883}"/>
              </a:ext>
            </a:extLst>
          </p:cNvPr>
          <p:cNvSpPr>
            <a:spLocks noGrp="1"/>
          </p:cNvSpPr>
          <p:nvPr>
            <p:ph type="title"/>
          </p:nvPr>
        </p:nvSpPr>
        <p:spPr/>
        <p:txBody>
          <a:bodyPr/>
          <a:lstStyle/>
          <a:p>
            <a:r>
              <a:rPr lang="en-US" b="1" u="sng" dirty="0"/>
              <a:t>V Model :</a:t>
            </a:r>
            <a:endParaRPr lang="en-IN" dirty="0"/>
          </a:p>
        </p:txBody>
      </p:sp>
      <p:sp>
        <p:nvSpPr>
          <p:cNvPr id="3" name="Content Placeholder 2">
            <a:extLst>
              <a:ext uri="{FF2B5EF4-FFF2-40B4-BE49-F238E27FC236}">
                <a16:creationId xmlns:a16="http://schemas.microsoft.com/office/drawing/2014/main" id="{FACE326C-5445-4CA0-96B5-48A3F16546F6}"/>
              </a:ext>
            </a:extLst>
          </p:cNvPr>
          <p:cNvSpPr>
            <a:spLocks noGrp="1"/>
          </p:cNvSpPr>
          <p:nvPr>
            <p:ph idx="1"/>
          </p:nvPr>
        </p:nvSpPr>
        <p:spPr/>
        <p:txBody>
          <a:bodyPr>
            <a:normAutofit lnSpcReduction="10000"/>
          </a:bodyPr>
          <a:lstStyle/>
          <a:p>
            <a:r>
              <a:rPr lang="en-US" dirty="0"/>
              <a:t>V-Model also referred to as the Verification and Validation Model.</a:t>
            </a:r>
          </a:p>
          <a:p>
            <a:r>
              <a:rPr lang="en-US" dirty="0"/>
              <a:t>In this, each phase of SDLC must complete before the next phase starts.</a:t>
            </a:r>
          </a:p>
          <a:p>
            <a:r>
              <a:rPr lang="en-US" b="1" dirty="0"/>
              <a:t>Verification:</a:t>
            </a:r>
            <a:r>
              <a:rPr lang="en-US" dirty="0"/>
              <a:t> It involves a static analysis method (review) done without executing code. It is the process of evaluation of the product development process to find whether specified requirements meet.</a:t>
            </a:r>
          </a:p>
          <a:p>
            <a:r>
              <a:rPr lang="en-US" b="1" dirty="0"/>
              <a:t>Validation:</a:t>
            </a:r>
            <a:r>
              <a:rPr lang="en-US" dirty="0"/>
              <a:t> It involves dynamic analysis method (functional, non-functional), testing is done by executing code. Validation is the process to classify the software after the completion of the development process to determine whether the software meets the customer expectations and requirements.</a:t>
            </a:r>
          </a:p>
          <a:p>
            <a:endParaRPr lang="en-IN" dirty="0"/>
          </a:p>
        </p:txBody>
      </p:sp>
    </p:spTree>
    <p:extLst>
      <p:ext uri="{BB962C8B-B14F-4D97-AF65-F5344CB8AC3E}">
        <p14:creationId xmlns:p14="http://schemas.microsoft.com/office/powerpoint/2010/main" val="2932129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144A1-3CFB-411F-B65D-08422A9EAEE5}"/>
              </a:ext>
            </a:extLst>
          </p:cNvPr>
          <p:cNvSpPr>
            <a:spLocks noGrp="1"/>
          </p:cNvSpPr>
          <p:nvPr>
            <p:ph type="title"/>
          </p:nvPr>
        </p:nvSpPr>
        <p:spPr/>
        <p:txBody>
          <a:bodyPr/>
          <a:lstStyle/>
          <a:p>
            <a:r>
              <a:rPr lang="en-US" b="1" u="sng" dirty="0"/>
              <a:t>Spiral Model :</a:t>
            </a:r>
            <a:endParaRPr lang="en-IN" dirty="0"/>
          </a:p>
        </p:txBody>
      </p:sp>
      <p:sp>
        <p:nvSpPr>
          <p:cNvPr id="8" name="AutoShape 10" descr="Spiral Model - Software Engineering - GeeksforGeeks">
            <a:extLst>
              <a:ext uri="{FF2B5EF4-FFF2-40B4-BE49-F238E27FC236}">
                <a16:creationId xmlns:a16="http://schemas.microsoft.com/office/drawing/2014/main" id="{1D936A7A-BAD0-47AB-B1B9-A38BF5B2F2FA}"/>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60" name="Picture 12" descr="What is Spiral Model and How is it Used?">
            <a:extLst>
              <a:ext uri="{FF2B5EF4-FFF2-40B4-BE49-F238E27FC236}">
                <a16:creationId xmlns:a16="http://schemas.microsoft.com/office/drawing/2014/main" id="{316063B8-81BC-4D8B-8B6D-B82A0FA34C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7253" y="1825625"/>
            <a:ext cx="92235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149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2E8D7-9DE6-4D22-8DA2-DC3A6DDA689D}"/>
              </a:ext>
            </a:extLst>
          </p:cNvPr>
          <p:cNvSpPr>
            <a:spLocks noGrp="1"/>
          </p:cNvSpPr>
          <p:nvPr>
            <p:ph type="title"/>
          </p:nvPr>
        </p:nvSpPr>
        <p:spPr/>
        <p:txBody>
          <a:bodyPr/>
          <a:lstStyle/>
          <a:p>
            <a:r>
              <a:rPr lang="en-US" b="1" u="sng" dirty="0"/>
              <a:t>Spiral Model :</a:t>
            </a:r>
            <a:endParaRPr lang="en-IN" dirty="0"/>
          </a:p>
        </p:txBody>
      </p:sp>
      <p:sp>
        <p:nvSpPr>
          <p:cNvPr id="3" name="Content Placeholder 2">
            <a:extLst>
              <a:ext uri="{FF2B5EF4-FFF2-40B4-BE49-F238E27FC236}">
                <a16:creationId xmlns:a16="http://schemas.microsoft.com/office/drawing/2014/main" id="{73C9B67E-CA56-41F0-9699-C396BFF328A1}"/>
              </a:ext>
            </a:extLst>
          </p:cNvPr>
          <p:cNvSpPr>
            <a:spLocks noGrp="1"/>
          </p:cNvSpPr>
          <p:nvPr>
            <p:ph idx="1"/>
          </p:nvPr>
        </p:nvSpPr>
        <p:spPr/>
        <p:txBody>
          <a:bodyPr/>
          <a:lstStyle/>
          <a:p>
            <a:r>
              <a:rPr lang="en-US" dirty="0"/>
              <a:t>The Spiral Model is a </a:t>
            </a:r>
            <a:r>
              <a:rPr lang="en-US" b="1" dirty="0"/>
              <a:t>Software Development Life Cycle (SDLC)</a:t>
            </a:r>
            <a:r>
              <a:rPr lang="en-US" dirty="0"/>
              <a:t> model</a:t>
            </a:r>
          </a:p>
          <a:p>
            <a:r>
              <a:rPr lang="en-US" dirty="0"/>
              <a:t>Each loop of the spiral is called a </a:t>
            </a:r>
            <a:r>
              <a:rPr lang="en-US" b="1" dirty="0"/>
              <a:t>Phase of the </a:t>
            </a:r>
            <a:r>
              <a:rPr lang="en-US" dirty="0"/>
              <a:t>software development process.</a:t>
            </a:r>
          </a:p>
          <a:p>
            <a:r>
              <a:rPr lang="en-IN" b="1" dirty="0"/>
              <a:t>Risk Handling, Good for large projects, Flexibility in Requirements etc.</a:t>
            </a:r>
          </a:p>
          <a:p>
            <a:r>
              <a:rPr lang="en-IN" b="1" dirty="0"/>
              <a:t>Complex, Expensive, Time-Consuming,</a:t>
            </a:r>
            <a:r>
              <a:rPr lang="en-US" b="1" dirty="0"/>
              <a:t> Too much dependability on Risk Analysis </a:t>
            </a:r>
            <a:r>
              <a:rPr lang="en-US" b="1" dirty="0" err="1"/>
              <a:t>etc</a:t>
            </a:r>
            <a:r>
              <a:rPr lang="en-US" b="1" dirty="0"/>
              <a:t> are disadvantages.</a:t>
            </a:r>
            <a:endParaRPr lang="en-IN" b="1" dirty="0"/>
          </a:p>
          <a:p>
            <a:endParaRPr lang="en-IN" dirty="0"/>
          </a:p>
        </p:txBody>
      </p:sp>
    </p:spTree>
    <p:extLst>
      <p:ext uri="{BB962C8B-B14F-4D97-AF65-F5344CB8AC3E}">
        <p14:creationId xmlns:p14="http://schemas.microsoft.com/office/powerpoint/2010/main" val="1125766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4BEEA-B51B-4BB5-B4B3-504C95C178B7}"/>
              </a:ext>
            </a:extLst>
          </p:cNvPr>
          <p:cNvSpPr>
            <a:spLocks noGrp="1"/>
          </p:cNvSpPr>
          <p:nvPr>
            <p:ph type="title"/>
          </p:nvPr>
        </p:nvSpPr>
        <p:spPr>
          <a:xfrm>
            <a:off x="838200" y="325369"/>
            <a:ext cx="10515600" cy="1325563"/>
          </a:xfrm>
        </p:spPr>
        <p:txBody>
          <a:bodyPr/>
          <a:lstStyle/>
          <a:p>
            <a:r>
              <a:rPr lang="en-US" b="1" u="sng" dirty="0"/>
              <a:t>Iterative Model :</a:t>
            </a:r>
            <a:endParaRPr lang="en-IN" dirty="0"/>
          </a:p>
        </p:txBody>
      </p:sp>
      <p:pic>
        <p:nvPicPr>
          <p:cNvPr id="4098" name="Picture 2" descr="Iterative Model">
            <a:extLst>
              <a:ext uri="{FF2B5EF4-FFF2-40B4-BE49-F238E27FC236}">
                <a16:creationId xmlns:a16="http://schemas.microsoft.com/office/drawing/2014/main" id="{3ACADE8C-DA76-43C8-BAA6-341102111B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55305" y="2082246"/>
            <a:ext cx="8481390" cy="383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332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50468-5471-4536-B94B-F67B529F5F7D}"/>
              </a:ext>
            </a:extLst>
          </p:cNvPr>
          <p:cNvSpPr>
            <a:spLocks noGrp="1"/>
          </p:cNvSpPr>
          <p:nvPr>
            <p:ph type="title"/>
          </p:nvPr>
        </p:nvSpPr>
        <p:spPr/>
        <p:txBody>
          <a:bodyPr/>
          <a:lstStyle/>
          <a:p>
            <a:r>
              <a:rPr lang="en-US" b="1" u="sng" dirty="0"/>
              <a:t>Iterative Model :</a:t>
            </a:r>
            <a:endParaRPr lang="en-IN" dirty="0"/>
          </a:p>
        </p:txBody>
      </p:sp>
      <p:sp>
        <p:nvSpPr>
          <p:cNvPr id="3" name="Content Placeholder 2">
            <a:extLst>
              <a:ext uri="{FF2B5EF4-FFF2-40B4-BE49-F238E27FC236}">
                <a16:creationId xmlns:a16="http://schemas.microsoft.com/office/drawing/2014/main" id="{FA42EB4E-6F3A-4722-A69C-FE4EC4E68BAD}"/>
              </a:ext>
            </a:extLst>
          </p:cNvPr>
          <p:cNvSpPr>
            <a:spLocks noGrp="1"/>
          </p:cNvSpPr>
          <p:nvPr>
            <p:ph idx="1"/>
          </p:nvPr>
        </p:nvSpPr>
        <p:spPr/>
        <p:txBody>
          <a:bodyPr/>
          <a:lstStyle/>
          <a:p>
            <a:r>
              <a:rPr lang="en-US" dirty="0"/>
              <a:t>In this Model, you can start with some of the software specifications and develop the first version of the software.</a:t>
            </a:r>
          </a:p>
          <a:p>
            <a:r>
              <a:rPr lang="en-US" dirty="0"/>
              <a:t>When requirements are defined clearly and easy to understand we can use this.</a:t>
            </a:r>
          </a:p>
          <a:p>
            <a:r>
              <a:rPr lang="en-US" dirty="0"/>
              <a:t>When the software application is large also.</a:t>
            </a:r>
          </a:p>
          <a:p>
            <a:r>
              <a:rPr lang="en-US" dirty="0"/>
              <a:t>Easy to test as well.</a:t>
            </a:r>
          </a:p>
          <a:p>
            <a:r>
              <a:rPr lang="en-US" dirty="0"/>
              <a:t>More resources are used.</a:t>
            </a:r>
          </a:p>
        </p:txBody>
      </p:sp>
    </p:spTree>
    <p:extLst>
      <p:ext uri="{BB962C8B-B14F-4D97-AF65-F5344CB8AC3E}">
        <p14:creationId xmlns:p14="http://schemas.microsoft.com/office/powerpoint/2010/main" val="2461167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926</TotalTime>
  <Words>467</Words>
  <Application>Microsoft Office PowerPoint</Application>
  <PresentationFormat>Widescreen</PresentationFormat>
  <Paragraphs>74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SDLC MODELS</vt:lpstr>
      <vt:lpstr>SDLC Phases:</vt:lpstr>
      <vt:lpstr>Waterfall Model :</vt:lpstr>
      <vt:lpstr>V Model :</vt:lpstr>
      <vt:lpstr>V Model :</vt:lpstr>
      <vt:lpstr>Spiral Model :</vt:lpstr>
      <vt:lpstr>Spiral Model :</vt:lpstr>
      <vt:lpstr>Iterative Model :</vt:lpstr>
      <vt:lpstr>Iterative Model :</vt:lpstr>
      <vt:lpstr>Incremental Model :</vt:lpstr>
      <vt:lpstr>Incremental Model :</vt:lpstr>
      <vt:lpstr>Rad Model :</vt:lpstr>
      <vt:lpstr>Rad Model :</vt:lpstr>
      <vt:lpstr>Prototype Model :</vt:lpstr>
      <vt:lpstr>Prototype Model :</vt:lpstr>
      <vt:lpstr>Agile Model :</vt:lpstr>
      <vt:lpstr>Agile Model :</vt:lpstr>
      <vt:lpstr>Big-Bang Model :</vt:lpstr>
      <vt:lpstr>Big-Bang Model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SDLC MODELS</dc:title>
  <dc:creator>DTLP165</dc:creator>
  <cp:lastModifiedBy>DTLP165</cp:lastModifiedBy>
  <cp:revision>15</cp:revision>
  <dcterms:created xsi:type="dcterms:W3CDTF">2024-03-26T03:41:16Z</dcterms:created>
  <dcterms:modified xsi:type="dcterms:W3CDTF">2024-03-27T10:13:42Z</dcterms:modified>
</cp:coreProperties>
</file>