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66" r:id="rId4"/>
    <p:sldId id="277" r:id="rId5"/>
    <p:sldId id="278" r:id="rId6"/>
    <p:sldId id="279" r:id="rId7"/>
    <p:sldId id="280" r:id="rId8"/>
    <p:sldId id="256" r:id="rId9"/>
    <p:sldId id="257" r:id="rId10"/>
    <p:sldId id="262" r:id="rId11"/>
    <p:sldId id="269" r:id="rId12"/>
    <p:sldId id="258" r:id="rId13"/>
    <p:sldId id="267" r:id="rId14"/>
    <p:sldId id="259" r:id="rId15"/>
    <p:sldId id="268" r:id="rId16"/>
    <p:sldId id="260" r:id="rId17"/>
    <p:sldId id="261" r:id="rId18"/>
    <p:sldId id="263" r:id="rId19"/>
    <p:sldId id="270" r:id="rId20"/>
    <p:sldId id="265" r:id="rId21"/>
    <p:sldId id="274" r:id="rId22"/>
    <p:sldId id="264" r:id="rId23"/>
    <p:sldId id="273" r:id="rId24"/>
    <p:sldId id="27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751F-EEC1-4703-8D26-1E971FAD1E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F6F7D2-D024-4892-B9E0-010D3377BD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8EDB0C-CD73-42DA-8BBA-C5621E1CD70D}"/>
              </a:ext>
            </a:extLst>
          </p:cNvPr>
          <p:cNvSpPr>
            <a:spLocks noGrp="1"/>
          </p:cNvSpPr>
          <p:nvPr>
            <p:ph type="dt" sz="half" idx="10"/>
          </p:nvPr>
        </p:nvSpPr>
        <p:spPr/>
        <p:txBody>
          <a:bodyPr/>
          <a:lstStyle/>
          <a:p>
            <a:fld id="{ECE93017-65BC-4F83-BB15-0D01DF71FE87}" type="datetimeFigureOut">
              <a:rPr lang="en-IN" smtClean="0"/>
              <a:t>01-04-2024</a:t>
            </a:fld>
            <a:endParaRPr lang="en-IN"/>
          </a:p>
        </p:txBody>
      </p:sp>
      <p:sp>
        <p:nvSpPr>
          <p:cNvPr id="5" name="Footer Placeholder 4">
            <a:extLst>
              <a:ext uri="{FF2B5EF4-FFF2-40B4-BE49-F238E27FC236}">
                <a16:creationId xmlns:a16="http://schemas.microsoft.com/office/drawing/2014/main" id="{143EC4BB-86EE-4C78-B668-2B21867D07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17CE1E-56F1-4012-ACE1-0ACA28584374}"/>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85447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C008-A606-432D-8D9B-76FF64FEC1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4EDF0A-A389-463D-ADD0-679A7D1205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4009FB-D9DE-446C-B5D9-03EF67206BEF}"/>
              </a:ext>
            </a:extLst>
          </p:cNvPr>
          <p:cNvSpPr>
            <a:spLocks noGrp="1"/>
          </p:cNvSpPr>
          <p:nvPr>
            <p:ph type="dt" sz="half" idx="10"/>
          </p:nvPr>
        </p:nvSpPr>
        <p:spPr/>
        <p:txBody>
          <a:bodyPr/>
          <a:lstStyle/>
          <a:p>
            <a:fld id="{ECE93017-65BC-4F83-BB15-0D01DF71FE87}" type="datetimeFigureOut">
              <a:rPr lang="en-IN" smtClean="0"/>
              <a:t>01-04-2024</a:t>
            </a:fld>
            <a:endParaRPr lang="en-IN"/>
          </a:p>
        </p:txBody>
      </p:sp>
      <p:sp>
        <p:nvSpPr>
          <p:cNvPr id="5" name="Footer Placeholder 4">
            <a:extLst>
              <a:ext uri="{FF2B5EF4-FFF2-40B4-BE49-F238E27FC236}">
                <a16:creationId xmlns:a16="http://schemas.microsoft.com/office/drawing/2014/main" id="{B7A1B867-D54B-4B74-9628-83FA1166D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3EA4EF-8C8E-4CD9-A3FB-B2C675A5F6FC}"/>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107920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9C07A-1735-47CC-89C7-9CA0A89FB3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606555-0158-4486-8C98-5E62DD3AE5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1C1547-5B75-430B-A4CA-5962BE7D85AB}"/>
              </a:ext>
            </a:extLst>
          </p:cNvPr>
          <p:cNvSpPr>
            <a:spLocks noGrp="1"/>
          </p:cNvSpPr>
          <p:nvPr>
            <p:ph type="dt" sz="half" idx="10"/>
          </p:nvPr>
        </p:nvSpPr>
        <p:spPr/>
        <p:txBody>
          <a:bodyPr/>
          <a:lstStyle/>
          <a:p>
            <a:fld id="{ECE93017-65BC-4F83-BB15-0D01DF71FE87}" type="datetimeFigureOut">
              <a:rPr lang="en-IN" smtClean="0"/>
              <a:t>01-04-2024</a:t>
            </a:fld>
            <a:endParaRPr lang="en-IN"/>
          </a:p>
        </p:txBody>
      </p:sp>
      <p:sp>
        <p:nvSpPr>
          <p:cNvPr id="5" name="Footer Placeholder 4">
            <a:extLst>
              <a:ext uri="{FF2B5EF4-FFF2-40B4-BE49-F238E27FC236}">
                <a16:creationId xmlns:a16="http://schemas.microsoft.com/office/drawing/2014/main" id="{A393551F-A337-494E-A835-D27F8E4F5C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ECBB72-55B7-4D3D-9A2E-C4815A82CF10}"/>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3950873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F594-27C1-4F2B-9550-C1058F454C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554E4A-D7F2-49F4-ADB7-36FF6B354A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960E78-19DF-4670-9A8B-7BD10200B57F}"/>
              </a:ext>
            </a:extLst>
          </p:cNvPr>
          <p:cNvSpPr>
            <a:spLocks noGrp="1"/>
          </p:cNvSpPr>
          <p:nvPr>
            <p:ph type="dt" sz="half" idx="10"/>
          </p:nvPr>
        </p:nvSpPr>
        <p:spPr/>
        <p:txBody>
          <a:bodyPr/>
          <a:lstStyle/>
          <a:p>
            <a:fld id="{ECE93017-65BC-4F83-BB15-0D01DF71FE87}" type="datetimeFigureOut">
              <a:rPr lang="en-IN" smtClean="0"/>
              <a:t>01-04-2024</a:t>
            </a:fld>
            <a:endParaRPr lang="en-IN"/>
          </a:p>
        </p:txBody>
      </p:sp>
      <p:sp>
        <p:nvSpPr>
          <p:cNvPr id="5" name="Footer Placeholder 4">
            <a:extLst>
              <a:ext uri="{FF2B5EF4-FFF2-40B4-BE49-F238E27FC236}">
                <a16:creationId xmlns:a16="http://schemas.microsoft.com/office/drawing/2014/main" id="{69239263-9E1B-4E1D-9119-FB161A2F53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70A1E7-D15D-4A9C-91E7-048805112A9A}"/>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3145614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D36F-0F43-49B0-B794-64EA5C661C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DC4-D4A5-4C02-9BF1-FA6FAD028C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5C7115-3DBA-432F-8C98-C52C1CCFD07F}"/>
              </a:ext>
            </a:extLst>
          </p:cNvPr>
          <p:cNvSpPr>
            <a:spLocks noGrp="1"/>
          </p:cNvSpPr>
          <p:nvPr>
            <p:ph type="dt" sz="half" idx="10"/>
          </p:nvPr>
        </p:nvSpPr>
        <p:spPr/>
        <p:txBody>
          <a:bodyPr/>
          <a:lstStyle/>
          <a:p>
            <a:fld id="{ECE93017-65BC-4F83-BB15-0D01DF71FE87}" type="datetimeFigureOut">
              <a:rPr lang="en-IN" smtClean="0"/>
              <a:t>01-04-2024</a:t>
            </a:fld>
            <a:endParaRPr lang="en-IN"/>
          </a:p>
        </p:txBody>
      </p:sp>
      <p:sp>
        <p:nvSpPr>
          <p:cNvPr id="5" name="Footer Placeholder 4">
            <a:extLst>
              <a:ext uri="{FF2B5EF4-FFF2-40B4-BE49-F238E27FC236}">
                <a16:creationId xmlns:a16="http://schemas.microsoft.com/office/drawing/2014/main" id="{39DFA9DB-51A5-4FC6-B851-DC1E7A2E3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146F8C-811B-4392-802A-92862A690D33}"/>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66448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F2A47-E59B-4E84-9E1E-752067AD3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C4ADCF-3E26-4F18-8E03-B86B29598A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311A86-AE7F-4DCF-B116-EDD20FB1380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303E97-09A5-4A3E-8931-B5F5B2E605C5}"/>
              </a:ext>
            </a:extLst>
          </p:cNvPr>
          <p:cNvSpPr>
            <a:spLocks noGrp="1"/>
          </p:cNvSpPr>
          <p:nvPr>
            <p:ph type="dt" sz="half" idx="10"/>
          </p:nvPr>
        </p:nvSpPr>
        <p:spPr/>
        <p:txBody>
          <a:bodyPr/>
          <a:lstStyle/>
          <a:p>
            <a:fld id="{ECE93017-65BC-4F83-BB15-0D01DF71FE87}" type="datetimeFigureOut">
              <a:rPr lang="en-IN" smtClean="0"/>
              <a:t>01-04-2024</a:t>
            </a:fld>
            <a:endParaRPr lang="en-IN"/>
          </a:p>
        </p:txBody>
      </p:sp>
      <p:sp>
        <p:nvSpPr>
          <p:cNvPr id="6" name="Footer Placeholder 5">
            <a:extLst>
              <a:ext uri="{FF2B5EF4-FFF2-40B4-BE49-F238E27FC236}">
                <a16:creationId xmlns:a16="http://schemas.microsoft.com/office/drawing/2014/main" id="{41987C1D-0940-4B8C-A2E6-15463079D4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3CF455-1A30-469C-BF51-917E7D930F99}"/>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419839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A919-3674-43F1-A876-9AFEAD349B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DFDB10-ACD3-4A90-8C10-E0B19CE144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25FCF2-B02C-4AD9-8698-4457A9816A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5ED781-06F9-49C0-9C32-98F51A15DB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3C8125-47A0-4065-BDB1-BD653B8AFF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9FE968-DCF4-4CDF-A9B1-CD64DDB1C8A6}"/>
              </a:ext>
            </a:extLst>
          </p:cNvPr>
          <p:cNvSpPr>
            <a:spLocks noGrp="1"/>
          </p:cNvSpPr>
          <p:nvPr>
            <p:ph type="dt" sz="half" idx="10"/>
          </p:nvPr>
        </p:nvSpPr>
        <p:spPr/>
        <p:txBody>
          <a:bodyPr/>
          <a:lstStyle/>
          <a:p>
            <a:fld id="{ECE93017-65BC-4F83-BB15-0D01DF71FE87}" type="datetimeFigureOut">
              <a:rPr lang="en-IN" smtClean="0"/>
              <a:t>01-04-2024</a:t>
            </a:fld>
            <a:endParaRPr lang="en-IN"/>
          </a:p>
        </p:txBody>
      </p:sp>
      <p:sp>
        <p:nvSpPr>
          <p:cNvPr id="8" name="Footer Placeholder 7">
            <a:extLst>
              <a:ext uri="{FF2B5EF4-FFF2-40B4-BE49-F238E27FC236}">
                <a16:creationId xmlns:a16="http://schemas.microsoft.com/office/drawing/2014/main" id="{E967A951-4629-47C7-A06E-8D9A2F24CF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78ED68-3DF6-4C3E-A8C0-A4AC906D4824}"/>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231775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EAA9-7AA9-4B0C-8AD3-D0FB3D55C3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C7095F-C5AC-4C61-B6F5-4DD3E960F6CC}"/>
              </a:ext>
            </a:extLst>
          </p:cNvPr>
          <p:cNvSpPr>
            <a:spLocks noGrp="1"/>
          </p:cNvSpPr>
          <p:nvPr>
            <p:ph type="dt" sz="half" idx="10"/>
          </p:nvPr>
        </p:nvSpPr>
        <p:spPr/>
        <p:txBody>
          <a:bodyPr/>
          <a:lstStyle/>
          <a:p>
            <a:fld id="{ECE93017-65BC-4F83-BB15-0D01DF71FE87}" type="datetimeFigureOut">
              <a:rPr lang="en-IN" smtClean="0"/>
              <a:t>01-04-2024</a:t>
            </a:fld>
            <a:endParaRPr lang="en-IN"/>
          </a:p>
        </p:txBody>
      </p:sp>
      <p:sp>
        <p:nvSpPr>
          <p:cNvPr id="4" name="Footer Placeholder 3">
            <a:extLst>
              <a:ext uri="{FF2B5EF4-FFF2-40B4-BE49-F238E27FC236}">
                <a16:creationId xmlns:a16="http://schemas.microsoft.com/office/drawing/2014/main" id="{D9C411BE-8592-4F0C-BD08-79D5DBFE7B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A090BC-E707-4661-8DCC-3CBDDB650863}"/>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190996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609DD1-7DE8-4FA4-8E93-FA31C064D2F0}"/>
              </a:ext>
            </a:extLst>
          </p:cNvPr>
          <p:cNvSpPr>
            <a:spLocks noGrp="1"/>
          </p:cNvSpPr>
          <p:nvPr>
            <p:ph type="dt" sz="half" idx="10"/>
          </p:nvPr>
        </p:nvSpPr>
        <p:spPr/>
        <p:txBody>
          <a:bodyPr/>
          <a:lstStyle/>
          <a:p>
            <a:fld id="{ECE93017-65BC-4F83-BB15-0D01DF71FE87}" type="datetimeFigureOut">
              <a:rPr lang="en-IN" smtClean="0"/>
              <a:t>01-04-2024</a:t>
            </a:fld>
            <a:endParaRPr lang="en-IN"/>
          </a:p>
        </p:txBody>
      </p:sp>
      <p:sp>
        <p:nvSpPr>
          <p:cNvPr id="3" name="Footer Placeholder 2">
            <a:extLst>
              <a:ext uri="{FF2B5EF4-FFF2-40B4-BE49-F238E27FC236}">
                <a16:creationId xmlns:a16="http://schemas.microsoft.com/office/drawing/2014/main" id="{999EFC8B-1F1B-459A-AC1F-13A26E92FB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213271-240C-424B-BE6A-6DD3B802DD4A}"/>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404223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051C-FCDA-4F55-9E19-2993F8E4B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447E7D-D104-46FD-A701-C71F06464E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BF83A6-F4E1-4530-9D23-932E9D4CB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DDCF61-A9F7-4F5D-88F2-A8DE42A0D70C}"/>
              </a:ext>
            </a:extLst>
          </p:cNvPr>
          <p:cNvSpPr>
            <a:spLocks noGrp="1"/>
          </p:cNvSpPr>
          <p:nvPr>
            <p:ph type="dt" sz="half" idx="10"/>
          </p:nvPr>
        </p:nvSpPr>
        <p:spPr/>
        <p:txBody>
          <a:bodyPr/>
          <a:lstStyle/>
          <a:p>
            <a:fld id="{ECE93017-65BC-4F83-BB15-0D01DF71FE87}" type="datetimeFigureOut">
              <a:rPr lang="en-IN" smtClean="0"/>
              <a:t>01-04-2024</a:t>
            </a:fld>
            <a:endParaRPr lang="en-IN"/>
          </a:p>
        </p:txBody>
      </p:sp>
      <p:sp>
        <p:nvSpPr>
          <p:cNvPr id="6" name="Footer Placeholder 5">
            <a:extLst>
              <a:ext uri="{FF2B5EF4-FFF2-40B4-BE49-F238E27FC236}">
                <a16:creationId xmlns:a16="http://schemas.microsoft.com/office/drawing/2014/main" id="{7EEC2DD2-14E5-41CC-A8EB-C6481AD8D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2C2544-E97D-4062-A878-E5CF151E6F25}"/>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129972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52580-ECB7-4D10-9E21-5800F86A2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86944A-DACD-4A25-8F63-D416364C6E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B2536B-A881-4FB2-B309-7040857509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E33005-6F51-4DF6-AA5B-81670B94552F}"/>
              </a:ext>
            </a:extLst>
          </p:cNvPr>
          <p:cNvSpPr>
            <a:spLocks noGrp="1"/>
          </p:cNvSpPr>
          <p:nvPr>
            <p:ph type="dt" sz="half" idx="10"/>
          </p:nvPr>
        </p:nvSpPr>
        <p:spPr/>
        <p:txBody>
          <a:bodyPr/>
          <a:lstStyle/>
          <a:p>
            <a:fld id="{ECE93017-65BC-4F83-BB15-0D01DF71FE87}" type="datetimeFigureOut">
              <a:rPr lang="en-IN" smtClean="0"/>
              <a:t>01-04-2024</a:t>
            </a:fld>
            <a:endParaRPr lang="en-IN"/>
          </a:p>
        </p:txBody>
      </p:sp>
      <p:sp>
        <p:nvSpPr>
          <p:cNvPr id="6" name="Footer Placeholder 5">
            <a:extLst>
              <a:ext uri="{FF2B5EF4-FFF2-40B4-BE49-F238E27FC236}">
                <a16:creationId xmlns:a16="http://schemas.microsoft.com/office/drawing/2014/main" id="{E335D2C2-BE0E-4639-BF21-BA74C92632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E33C26-D5CD-4C84-927F-C324E1AC2F12}"/>
              </a:ext>
            </a:extLst>
          </p:cNvPr>
          <p:cNvSpPr>
            <a:spLocks noGrp="1"/>
          </p:cNvSpPr>
          <p:nvPr>
            <p:ph type="sldNum" sz="quarter" idx="12"/>
          </p:nvPr>
        </p:nvSpPr>
        <p:spPr/>
        <p:txBody>
          <a:bodyPr/>
          <a:lstStyle/>
          <a:p>
            <a:fld id="{E98D7909-5C19-4928-A34E-FEB2CA6B901F}" type="slidenum">
              <a:rPr lang="en-IN" smtClean="0"/>
              <a:t>‹#›</a:t>
            </a:fld>
            <a:endParaRPr lang="en-IN"/>
          </a:p>
        </p:txBody>
      </p:sp>
    </p:spTree>
    <p:extLst>
      <p:ext uri="{BB962C8B-B14F-4D97-AF65-F5344CB8AC3E}">
        <p14:creationId xmlns:p14="http://schemas.microsoft.com/office/powerpoint/2010/main" val="282788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5EDC5-40A4-45AE-9C45-BFAE3F6912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9AD077-78E7-40C6-94ED-CAE086367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98AA3D-C5A9-4F25-9DF8-9EFD76672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93017-65BC-4F83-BB15-0D01DF71FE87}" type="datetimeFigureOut">
              <a:rPr lang="en-IN" smtClean="0"/>
              <a:t>01-04-2024</a:t>
            </a:fld>
            <a:endParaRPr lang="en-IN"/>
          </a:p>
        </p:txBody>
      </p:sp>
      <p:sp>
        <p:nvSpPr>
          <p:cNvPr id="5" name="Footer Placeholder 4">
            <a:extLst>
              <a:ext uri="{FF2B5EF4-FFF2-40B4-BE49-F238E27FC236}">
                <a16:creationId xmlns:a16="http://schemas.microsoft.com/office/drawing/2014/main" id="{10B67CF0-D065-4323-9511-548B7CF2B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4B5808-F270-4E30-B729-17B86F8CBD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D7909-5C19-4928-A34E-FEB2CA6B901F}" type="slidenum">
              <a:rPr lang="en-IN" smtClean="0"/>
              <a:t>‹#›</a:t>
            </a:fld>
            <a:endParaRPr lang="en-IN"/>
          </a:p>
        </p:txBody>
      </p:sp>
    </p:spTree>
    <p:extLst>
      <p:ext uri="{BB962C8B-B14F-4D97-AF65-F5344CB8AC3E}">
        <p14:creationId xmlns:p14="http://schemas.microsoft.com/office/powerpoint/2010/main" val="412994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software-development-life-cycle-sdl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54B370-90AA-48E9-92AB-B42917E0F1A0}"/>
              </a:ext>
            </a:extLst>
          </p:cNvPr>
          <p:cNvSpPr>
            <a:spLocks noGrp="1"/>
          </p:cNvSpPr>
          <p:nvPr>
            <p:ph type="ctrTitle"/>
          </p:nvPr>
        </p:nvSpPr>
        <p:spPr/>
        <p:txBody>
          <a:bodyPr/>
          <a:lstStyle/>
          <a:p>
            <a:r>
              <a:rPr lang="en-US" dirty="0"/>
              <a:t>SOFTWARE DEVELOPMENT LIFE CYCLE (SDLC)</a:t>
            </a:r>
            <a:endParaRPr lang="en-IN" dirty="0"/>
          </a:p>
        </p:txBody>
      </p:sp>
      <p:sp>
        <p:nvSpPr>
          <p:cNvPr id="5" name="Subtitle 4">
            <a:extLst>
              <a:ext uri="{FF2B5EF4-FFF2-40B4-BE49-F238E27FC236}">
                <a16:creationId xmlns:a16="http://schemas.microsoft.com/office/drawing/2014/main" id="{F7842AC1-745C-4A6A-929F-3D8C27007F9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48897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3940-31DE-46CA-BC1E-8C0C7FEC05A1}"/>
              </a:ext>
            </a:extLst>
          </p:cNvPr>
          <p:cNvSpPr>
            <a:spLocks noGrp="1"/>
          </p:cNvSpPr>
          <p:nvPr>
            <p:ph type="title"/>
          </p:nvPr>
        </p:nvSpPr>
        <p:spPr/>
        <p:txBody>
          <a:bodyPr/>
          <a:lstStyle/>
          <a:p>
            <a:r>
              <a:rPr lang="en-US" b="1" u="sng" dirty="0"/>
              <a:t>V Model :</a:t>
            </a:r>
            <a:endParaRPr lang="en-IN" dirty="0"/>
          </a:p>
        </p:txBody>
      </p:sp>
      <p:pic>
        <p:nvPicPr>
          <p:cNvPr id="5122" name="Picture 2" descr="SDLC V-Model - Software Engineering - GeeksforGeeks">
            <a:extLst>
              <a:ext uri="{FF2B5EF4-FFF2-40B4-BE49-F238E27FC236}">
                <a16:creationId xmlns:a16="http://schemas.microsoft.com/office/drawing/2014/main" id="{B1166070-9331-4FC6-BB2A-24FA7B47FE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9530" y="1690688"/>
            <a:ext cx="7129670" cy="4431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165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8E6D-8074-498F-8D90-7D5DAA304883}"/>
              </a:ext>
            </a:extLst>
          </p:cNvPr>
          <p:cNvSpPr>
            <a:spLocks noGrp="1"/>
          </p:cNvSpPr>
          <p:nvPr>
            <p:ph type="title"/>
          </p:nvPr>
        </p:nvSpPr>
        <p:spPr/>
        <p:txBody>
          <a:bodyPr/>
          <a:lstStyle/>
          <a:p>
            <a:r>
              <a:rPr lang="en-US" b="1" u="sng" dirty="0"/>
              <a:t>V Model :</a:t>
            </a:r>
            <a:endParaRPr lang="en-IN" dirty="0"/>
          </a:p>
        </p:txBody>
      </p:sp>
      <p:sp>
        <p:nvSpPr>
          <p:cNvPr id="3" name="Content Placeholder 2">
            <a:extLst>
              <a:ext uri="{FF2B5EF4-FFF2-40B4-BE49-F238E27FC236}">
                <a16:creationId xmlns:a16="http://schemas.microsoft.com/office/drawing/2014/main" id="{FACE326C-5445-4CA0-96B5-48A3F16546F6}"/>
              </a:ext>
            </a:extLst>
          </p:cNvPr>
          <p:cNvSpPr>
            <a:spLocks noGrp="1"/>
          </p:cNvSpPr>
          <p:nvPr>
            <p:ph idx="1"/>
          </p:nvPr>
        </p:nvSpPr>
        <p:spPr/>
        <p:txBody>
          <a:bodyPr>
            <a:normAutofit lnSpcReduction="10000"/>
          </a:bodyPr>
          <a:lstStyle/>
          <a:p>
            <a:r>
              <a:rPr lang="en-US" dirty="0"/>
              <a:t>V-Model also referred to as the Verification and Validation Model.</a:t>
            </a:r>
          </a:p>
          <a:p>
            <a:r>
              <a:rPr lang="en-US" dirty="0"/>
              <a:t>In this, each phase of SDLC must complete before the next phase starts.</a:t>
            </a:r>
          </a:p>
          <a:p>
            <a:r>
              <a:rPr lang="en-US" b="1" dirty="0"/>
              <a:t>Verification:</a:t>
            </a:r>
            <a:r>
              <a:rPr lang="en-US" dirty="0"/>
              <a:t> It involves a static analysis method (review) done without executing code. It is the process of evaluation of the product development process to find whether specified requirements meet.</a:t>
            </a:r>
          </a:p>
          <a:p>
            <a:r>
              <a:rPr lang="en-US" b="1" dirty="0"/>
              <a:t>Validation:</a:t>
            </a:r>
            <a:r>
              <a:rPr lang="en-US" dirty="0"/>
              <a:t> It involves dynamic analysis method (functional, non-functional), testing is done by executing code. Validation is the process to classify the software after the completion of the development process to determine whether the software meets the customer expectations and requirements.</a:t>
            </a:r>
          </a:p>
          <a:p>
            <a:endParaRPr lang="en-IN" dirty="0"/>
          </a:p>
        </p:txBody>
      </p:sp>
    </p:spTree>
    <p:extLst>
      <p:ext uri="{BB962C8B-B14F-4D97-AF65-F5344CB8AC3E}">
        <p14:creationId xmlns:p14="http://schemas.microsoft.com/office/powerpoint/2010/main" val="293212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144A1-3CFB-411F-B65D-08422A9EAEE5}"/>
              </a:ext>
            </a:extLst>
          </p:cNvPr>
          <p:cNvSpPr>
            <a:spLocks noGrp="1"/>
          </p:cNvSpPr>
          <p:nvPr>
            <p:ph type="title"/>
          </p:nvPr>
        </p:nvSpPr>
        <p:spPr/>
        <p:txBody>
          <a:bodyPr/>
          <a:lstStyle/>
          <a:p>
            <a:r>
              <a:rPr lang="en-US" b="1" u="sng" dirty="0"/>
              <a:t>Spiral Model :</a:t>
            </a:r>
            <a:endParaRPr lang="en-IN" dirty="0"/>
          </a:p>
        </p:txBody>
      </p:sp>
      <p:pic>
        <p:nvPicPr>
          <p:cNvPr id="2060" name="Picture 12" descr="What is Spiral Model and How is it Used?">
            <a:extLst>
              <a:ext uri="{FF2B5EF4-FFF2-40B4-BE49-F238E27FC236}">
                <a16:creationId xmlns:a16="http://schemas.microsoft.com/office/drawing/2014/main" id="{316063B8-81BC-4D8B-8B6D-B82A0FA34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244" y="1825625"/>
            <a:ext cx="92235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14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E8D7-9DE6-4D22-8DA2-DC3A6DDA689D}"/>
              </a:ext>
            </a:extLst>
          </p:cNvPr>
          <p:cNvSpPr>
            <a:spLocks noGrp="1"/>
          </p:cNvSpPr>
          <p:nvPr>
            <p:ph type="title"/>
          </p:nvPr>
        </p:nvSpPr>
        <p:spPr/>
        <p:txBody>
          <a:bodyPr/>
          <a:lstStyle/>
          <a:p>
            <a:r>
              <a:rPr lang="en-US" b="1" u="sng" dirty="0"/>
              <a:t>Spiral Model :</a:t>
            </a:r>
            <a:endParaRPr lang="en-IN" dirty="0"/>
          </a:p>
        </p:txBody>
      </p:sp>
      <p:sp>
        <p:nvSpPr>
          <p:cNvPr id="3" name="Content Placeholder 2">
            <a:extLst>
              <a:ext uri="{FF2B5EF4-FFF2-40B4-BE49-F238E27FC236}">
                <a16:creationId xmlns:a16="http://schemas.microsoft.com/office/drawing/2014/main" id="{73C9B67E-CA56-41F0-9699-C396BFF328A1}"/>
              </a:ext>
            </a:extLst>
          </p:cNvPr>
          <p:cNvSpPr>
            <a:spLocks noGrp="1"/>
          </p:cNvSpPr>
          <p:nvPr>
            <p:ph idx="1"/>
          </p:nvPr>
        </p:nvSpPr>
        <p:spPr/>
        <p:txBody>
          <a:bodyPr/>
          <a:lstStyle/>
          <a:p>
            <a:r>
              <a:rPr lang="en-US" dirty="0"/>
              <a:t>The Spiral Model is a </a:t>
            </a:r>
            <a:r>
              <a:rPr lang="en-US" b="1" dirty="0"/>
              <a:t>Software Development Life Cycle (SDLC)</a:t>
            </a:r>
            <a:r>
              <a:rPr lang="en-US" dirty="0"/>
              <a:t> model</a:t>
            </a:r>
          </a:p>
          <a:p>
            <a:r>
              <a:rPr lang="en-US" dirty="0"/>
              <a:t>Each loop of the spiral is called a </a:t>
            </a:r>
            <a:r>
              <a:rPr lang="en-US" b="1" dirty="0"/>
              <a:t>Phase of the </a:t>
            </a:r>
            <a:r>
              <a:rPr lang="en-US" dirty="0"/>
              <a:t>software development process.</a:t>
            </a:r>
          </a:p>
          <a:p>
            <a:r>
              <a:rPr lang="en-IN" b="1" dirty="0"/>
              <a:t>Risk Handling, Good for large projects, Flexibility in Requirements etc.</a:t>
            </a:r>
          </a:p>
          <a:p>
            <a:r>
              <a:rPr lang="en-IN" b="1" dirty="0"/>
              <a:t>Complex, Expensive, Time-Consuming,</a:t>
            </a:r>
            <a:r>
              <a:rPr lang="en-US" b="1" dirty="0"/>
              <a:t> Too much dependability on Risk Analysis </a:t>
            </a:r>
            <a:r>
              <a:rPr lang="en-US" b="1" dirty="0" err="1"/>
              <a:t>etc</a:t>
            </a:r>
            <a:r>
              <a:rPr lang="en-US" b="1" dirty="0"/>
              <a:t> are disadvantages.</a:t>
            </a:r>
            <a:endParaRPr lang="en-IN" b="1" dirty="0"/>
          </a:p>
          <a:p>
            <a:endParaRPr lang="en-IN" dirty="0"/>
          </a:p>
        </p:txBody>
      </p:sp>
    </p:spTree>
    <p:extLst>
      <p:ext uri="{BB962C8B-B14F-4D97-AF65-F5344CB8AC3E}">
        <p14:creationId xmlns:p14="http://schemas.microsoft.com/office/powerpoint/2010/main" val="1125766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BEEA-B51B-4BB5-B4B3-504C95C178B7}"/>
              </a:ext>
            </a:extLst>
          </p:cNvPr>
          <p:cNvSpPr>
            <a:spLocks noGrp="1"/>
          </p:cNvSpPr>
          <p:nvPr>
            <p:ph type="title"/>
          </p:nvPr>
        </p:nvSpPr>
        <p:spPr>
          <a:xfrm>
            <a:off x="838200" y="325369"/>
            <a:ext cx="10515600" cy="1325563"/>
          </a:xfrm>
        </p:spPr>
        <p:txBody>
          <a:bodyPr/>
          <a:lstStyle/>
          <a:p>
            <a:r>
              <a:rPr lang="en-US" b="1" u="sng" dirty="0"/>
              <a:t>Iterative Model :</a:t>
            </a:r>
            <a:endParaRPr lang="en-IN" dirty="0"/>
          </a:p>
        </p:txBody>
      </p:sp>
      <p:pic>
        <p:nvPicPr>
          <p:cNvPr id="4098" name="Picture 2" descr="Iterative Model">
            <a:extLst>
              <a:ext uri="{FF2B5EF4-FFF2-40B4-BE49-F238E27FC236}">
                <a16:creationId xmlns:a16="http://schemas.microsoft.com/office/drawing/2014/main" id="{3ACADE8C-DA76-43C8-BAA6-341102111B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5305" y="2082246"/>
            <a:ext cx="8481390" cy="383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332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0468-5471-4536-B94B-F67B529F5F7D}"/>
              </a:ext>
            </a:extLst>
          </p:cNvPr>
          <p:cNvSpPr>
            <a:spLocks noGrp="1"/>
          </p:cNvSpPr>
          <p:nvPr>
            <p:ph type="title"/>
          </p:nvPr>
        </p:nvSpPr>
        <p:spPr/>
        <p:txBody>
          <a:bodyPr/>
          <a:lstStyle/>
          <a:p>
            <a:r>
              <a:rPr lang="en-US" b="1" u="sng" dirty="0"/>
              <a:t>Iterative Model :</a:t>
            </a:r>
            <a:endParaRPr lang="en-IN" dirty="0"/>
          </a:p>
        </p:txBody>
      </p:sp>
      <p:sp>
        <p:nvSpPr>
          <p:cNvPr id="3" name="Content Placeholder 2">
            <a:extLst>
              <a:ext uri="{FF2B5EF4-FFF2-40B4-BE49-F238E27FC236}">
                <a16:creationId xmlns:a16="http://schemas.microsoft.com/office/drawing/2014/main" id="{FA42EB4E-6F3A-4722-A69C-FE4EC4E68BAD}"/>
              </a:ext>
            </a:extLst>
          </p:cNvPr>
          <p:cNvSpPr>
            <a:spLocks noGrp="1"/>
          </p:cNvSpPr>
          <p:nvPr>
            <p:ph idx="1"/>
          </p:nvPr>
        </p:nvSpPr>
        <p:spPr/>
        <p:txBody>
          <a:bodyPr/>
          <a:lstStyle/>
          <a:p>
            <a:r>
              <a:rPr lang="en-US" dirty="0"/>
              <a:t>In this Model, you can start with some of the software specifications and develop the first version of the software.</a:t>
            </a:r>
          </a:p>
          <a:p>
            <a:r>
              <a:rPr lang="en-US" dirty="0"/>
              <a:t>When requirements are defined clearly and easy to understand we can use this.</a:t>
            </a:r>
          </a:p>
          <a:p>
            <a:r>
              <a:rPr lang="en-US" dirty="0"/>
              <a:t>When the software application is large also.</a:t>
            </a:r>
          </a:p>
          <a:p>
            <a:r>
              <a:rPr lang="en-US" dirty="0"/>
              <a:t>Easy to test as well.</a:t>
            </a:r>
          </a:p>
          <a:p>
            <a:r>
              <a:rPr lang="en-US" dirty="0"/>
              <a:t>More resources are used.</a:t>
            </a:r>
          </a:p>
        </p:txBody>
      </p:sp>
    </p:spTree>
    <p:extLst>
      <p:ext uri="{BB962C8B-B14F-4D97-AF65-F5344CB8AC3E}">
        <p14:creationId xmlns:p14="http://schemas.microsoft.com/office/powerpoint/2010/main" val="2461167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C683-1638-4B74-953E-15FAC08B77BB}"/>
              </a:ext>
            </a:extLst>
          </p:cNvPr>
          <p:cNvSpPr>
            <a:spLocks noGrp="1"/>
          </p:cNvSpPr>
          <p:nvPr>
            <p:ph type="title"/>
          </p:nvPr>
        </p:nvSpPr>
        <p:spPr/>
        <p:txBody>
          <a:bodyPr/>
          <a:lstStyle/>
          <a:p>
            <a:r>
              <a:rPr lang="en-US" b="1" u="sng" dirty="0"/>
              <a:t>Incremental Model :</a:t>
            </a:r>
            <a:endParaRPr lang="en-IN" dirty="0"/>
          </a:p>
        </p:txBody>
      </p:sp>
      <p:pic>
        <p:nvPicPr>
          <p:cNvPr id="3074" name="Picture 2" descr="Incremental Model (Software Engineering) - javatpoint">
            <a:extLst>
              <a:ext uri="{FF2B5EF4-FFF2-40B4-BE49-F238E27FC236}">
                <a16:creationId xmlns:a16="http://schemas.microsoft.com/office/drawing/2014/main" id="{6F28A74C-DEA5-4AA0-8A2F-46C3B596A0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4974" y="1943894"/>
            <a:ext cx="9170504"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238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8407-E042-4AE9-8BAD-F8D29F06FD77}"/>
              </a:ext>
            </a:extLst>
          </p:cNvPr>
          <p:cNvSpPr>
            <a:spLocks noGrp="1"/>
          </p:cNvSpPr>
          <p:nvPr>
            <p:ph type="title"/>
          </p:nvPr>
        </p:nvSpPr>
        <p:spPr/>
        <p:txBody>
          <a:bodyPr/>
          <a:lstStyle/>
          <a:p>
            <a:r>
              <a:rPr lang="en-US" b="1" u="sng" dirty="0"/>
              <a:t>Incremental Model :</a:t>
            </a:r>
            <a:endParaRPr lang="en-IN" b="1" dirty="0"/>
          </a:p>
        </p:txBody>
      </p:sp>
      <p:sp>
        <p:nvSpPr>
          <p:cNvPr id="3" name="Content Placeholder 2">
            <a:extLst>
              <a:ext uri="{FF2B5EF4-FFF2-40B4-BE49-F238E27FC236}">
                <a16:creationId xmlns:a16="http://schemas.microsoft.com/office/drawing/2014/main" id="{210A0A48-DA28-4A79-A76C-26F20C7F166A}"/>
              </a:ext>
            </a:extLst>
          </p:cNvPr>
          <p:cNvSpPr>
            <a:spLocks noGrp="1"/>
          </p:cNvSpPr>
          <p:nvPr>
            <p:ph idx="1"/>
          </p:nvPr>
        </p:nvSpPr>
        <p:spPr/>
        <p:txBody>
          <a:bodyPr/>
          <a:lstStyle/>
          <a:p>
            <a:r>
              <a:rPr lang="en-US" dirty="0"/>
              <a:t>We have multiple versions in incremental models.</a:t>
            </a:r>
          </a:p>
          <a:p>
            <a:r>
              <a:rPr lang="en-US" dirty="0"/>
              <a:t>The software build will be updated at every version as well.</a:t>
            </a:r>
          </a:p>
          <a:p>
            <a:r>
              <a:rPr lang="en-US" dirty="0"/>
              <a:t>Based on the changes in </a:t>
            </a:r>
            <a:r>
              <a:rPr lang="en-US" dirty="0" err="1"/>
              <a:t>requirments</a:t>
            </a:r>
            <a:r>
              <a:rPr lang="en-US" dirty="0"/>
              <a:t> the software will be updates and </a:t>
            </a:r>
            <a:r>
              <a:rPr lang="en-US" dirty="0" err="1"/>
              <a:t>releses</a:t>
            </a:r>
            <a:r>
              <a:rPr lang="en-US" dirty="0"/>
              <a:t> new build as well.</a:t>
            </a:r>
            <a:endParaRPr lang="en-IN" dirty="0"/>
          </a:p>
        </p:txBody>
      </p:sp>
    </p:spTree>
    <p:extLst>
      <p:ext uri="{BB962C8B-B14F-4D97-AF65-F5344CB8AC3E}">
        <p14:creationId xmlns:p14="http://schemas.microsoft.com/office/powerpoint/2010/main" val="3529167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D7E2-95D2-489A-A894-5DCFFF20ADB6}"/>
              </a:ext>
            </a:extLst>
          </p:cNvPr>
          <p:cNvSpPr>
            <a:spLocks noGrp="1"/>
          </p:cNvSpPr>
          <p:nvPr>
            <p:ph type="title"/>
          </p:nvPr>
        </p:nvSpPr>
        <p:spPr>
          <a:xfrm>
            <a:off x="92764" y="517683"/>
            <a:ext cx="12366451" cy="1040484"/>
          </a:xfrm>
        </p:spPr>
        <p:txBody>
          <a:bodyPr/>
          <a:lstStyle/>
          <a:p>
            <a:r>
              <a:rPr lang="en-US" b="1" u="sng" dirty="0"/>
              <a:t>Rad Model :</a:t>
            </a:r>
            <a:endParaRPr lang="en-IN" dirty="0"/>
          </a:p>
        </p:txBody>
      </p:sp>
      <p:pic>
        <p:nvPicPr>
          <p:cNvPr id="6150" name="Picture 6" descr="RAD - Rapid Application Development - Model">
            <a:extLst>
              <a:ext uri="{FF2B5EF4-FFF2-40B4-BE49-F238E27FC236}">
                <a16:creationId xmlns:a16="http://schemas.microsoft.com/office/drawing/2014/main" id="{A8CB8AC6-10A4-4A3A-AC71-CC089B711B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6765" y="1825625"/>
            <a:ext cx="898497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435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DD59-919B-41A0-B00E-8822222CC0C6}"/>
              </a:ext>
            </a:extLst>
          </p:cNvPr>
          <p:cNvSpPr>
            <a:spLocks noGrp="1"/>
          </p:cNvSpPr>
          <p:nvPr>
            <p:ph type="title"/>
          </p:nvPr>
        </p:nvSpPr>
        <p:spPr/>
        <p:txBody>
          <a:bodyPr/>
          <a:lstStyle/>
          <a:p>
            <a:r>
              <a:rPr lang="en-US" b="1" u="sng" dirty="0"/>
              <a:t>Rad Model :</a:t>
            </a:r>
            <a:endParaRPr lang="en-IN" dirty="0"/>
          </a:p>
        </p:txBody>
      </p:sp>
      <p:sp>
        <p:nvSpPr>
          <p:cNvPr id="3" name="Content Placeholder 2">
            <a:extLst>
              <a:ext uri="{FF2B5EF4-FFF2-40B4-BE49-F238E27FC236}">
                <a16:creationId xmlns:a16="http://schemas.microsoft.com/office/drawing/2014/main" id="{7A2CF83D-582A-41E6-993F-ECDDE25D0164}"/>
              </a:ext>
            </a:extLst>
          </p:cNvPr>
          <p:cNvSpPr>
            <a:spLocks noGrp="1"/>
          </p:cNvSpPr>
          <p:nvPr>
            <p:ph idx="1"/>
          </p:nvPr>
        </p:nvSpPr>
        <p:spPr/>
        <p:txBody>
          <a:bodyPr/>
          <a:lstStyle/>
          <a:p>
            <a:r>
              <a:rPr lang="en-IN" dirty="0"/>
              <a:t>RAD  stands for Rapid Application Development.</a:t>
            </a:r>
          </a:p>
          <a:p>
            <a:r>
              <a:rPr lang="en-US" dirty="0"/>
              <a:t>RAD is a linear sequential software development process model.</a:t>
            </a:r>
          </a:p>
          <a:p>
            <a:r>
              <a:rPr lang="en-US" dirty="0"/>
              <a:t>The re-use of software components.</a:t>
            </a:r>
          </a:p>
          <a:p>
            <a:r>
              <a:rPr lang="en-US" dirty="0"/>
              <a:t>Flexibility for changes as well.</a:t>
            </a:r>
          </a:p>
          <a:p>
            <a:r>
              <a:rPr lang="en-US" dirty="0"/>
              <a:t>Need high skilled persons to work.</a:t>
            </a:r>
          </a:p>
          <a:p>
            <a:endParaRPr lang="en-US" dirty="0"/>
          </a:p>
          <a:p>
            <a:endParaRPr lang="en-IN" dirty="0"/>
          </a:p>
          <a:p>
            <a:endParaRPr lang="en-IN" dirty="0"/>
          </a:p>
        </p:txBody>
      </p:sp>
    </p:spTree>
    <p:extLst>
      <p:ext uri="{BB962C8B-B14F-4D97-AF65-F5344CB8AC3E}">
        <p14:creationId xmlns:p14="http://schemas.microsoft.com/office/powerpoint/2010/main" val="333595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2518-5FD8-4590-8DF4-D2874FAC135F}"/>
              </a:ext>
            </a:extLst>
          </p:cNvPr>
          <p:cNvSpPr>
            <a:spLocks noGrp="1"/>
          </p:cNvSpPr>
          <p:nvPr>
            <p:ph type="title"/>
          </p:nvPr>
        </p:nvSpPr>
        <p:spPr/>
        <p:txBody>
          <a:bodyPr/>
          <a:lstStyle/>
          <a:p>
            <a:r>
              <a:rPr lang="en-US" b="1" u="sng" dirty="0"/>
              <a:t>SDLC :</a:t>
            </a:r>
            <a:endParaRPr lang="en-IN" b="1" u="sng" dirty="0"/>
          </a:p>
        </p:txBody>
      </p:sp>
      <p:sp>
        <p:nvSpPr>
          <p:cNvPr id="3" name="Content Placeholder 2">
            <a:extLst>
              <a:ext uri="{FF2B5EF4-FFF2-40B4-BE49-F238E27FC236}">
                <a16:creationId xmlns:a16="http://schemas.microsoft.com/office/drawing/2014/main" id="{E7558A60-4357-49C5-91C6-6591223EC02F}"/>
              </a:ext>
            </a:extLst>
          </p:cNvPr>
          <p:cNvSpPr>
            <a:spLocks noGrp="1"/>
          </p:cNvSpPr>
          <p:nvPr>
            <p:ph idx="1"/>
          </p:nvPr>
        </p:nvSpPr>
        <p:spPr/>
        <p:txBody>
          <a:bodyPr>
            <a:normAutofit lnSpcReduction="10000"/>
          </a:bodyPr>
          <a:lstStyle/>
          <a:p>
            <a:r>
              <a:rPr lang="en-US" dirty="0"/>
              <a:t>SDLC stands for </a:t>
            </a:r>
            <a:r>
              <a:rPr lang="en-US" b="1" dirty="0"/>
              <a:t>Software development Life Cycle</a:t>
            </a:r>
            <a:r>
              <a:rPr lang="en-US" dirty="0"/>
              <a:t>.</a:t>
            </a:r>
          </a:p>
          <a:p>
            <a:r>
              <a:rPr lang="en-US" dirty="0"/>
              <a:t>It used in the software industry to describe the process for creating a new software product. </a:t>
            </a:r>
          </a:p>
          <a:p>
            <a:r>
              <a:rPr lang="en-US" dirty="0"/>
              <a:t>The people how are developing software product are used this as a guide.</a:t>
            </a:r>
          </a:p>
          <a:p>
            <a:r>
              <a:rPr lang="en-US" dirty="0"/>
              <a:t>The main aim is to produce the product with low cost and high quality with customer satisfaction as well.</a:t>
            </a:r>
          </a:p>
          <a:p>
            <a:r>
              <a:rPr lang="en-US" dirty="0"/>
              <a:t>There are several phases present in SDLC they are Project Planning, Requirement Gathering, Designing, Coding, Testing, Deployment and Maintenance as well.</a:t>
            </a:r>
          </a:p>
          <a:p>
            <a:endParaRPr lang="en-IN" dirty="0"/>
          </a:p>
        </p:txBody>
      </p:sp>
    </p:spTree>
    <p:extLst>
      <p:ext uri="{BB962C8B-B14F-4D97-AF65-F5344CB8AC3E}">
        <p14:creationId xmlns:p14="http://schemas.microsoft.com/office/powerpoint/2010/main" val="123571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EBBE-B643-4235-ACF2-93AADE9A377A}"/>
              </a:ext>
            </a:extLst>
          </p:cNvPr>
          <p:cNvSpPr>
            <a:spLocks noGrp="1"/>
          </p:cNvSpPr>
          <p:nvPr>
            <p:ph type="title"/>
          </p:nvPr>
        </p:nvSpPr>
        <p:spPr/>
        <p:txBody>
          <a:bodyPr/>
          <a:lstStyle/>
          <a:p>
            <a:r>
              <a:rPr lang="en-US" b="1" u="sng" dirty="0"/>
              <a:t>Prototype Model :</a:t>
            </a:r>
            <a:endParaRPr lang="en-IN" dirty="0"/>
          </a:p>
        </p:txBody>
      </p:sp>
      <p:pic>
        <p:nvPicPr>
          <p:cNvPr id="8194" name="Picture 2" descr="Prototype Model (Software Engineering) - javatpoint">
            <a:extLst>
              <a:ext uri="{FF2B5EF4-FFF2-40B4-BE49-F238E27FC236}">
                <a16:creationId xmlns:a16="http://schemas.microsoft.com/office/drawing/2014/main" id="{2A544073-5BBD-498F-948A-220728B21E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8314" y="1825625"/>
            <a:ext cx="726219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620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3EA6-A2F0-42AD-B67B-D006EE0B7079}"/>
              </a:ext>
            </a:extLst>
          </p:cNvPr>
          <p:cNvSpPr>
            <a:spLocks noGrp="1"/>
          </p:cNvSpPr>
          <p:nvPr>
            <p:ph type="title"/>
          </p:nvPr>
        </p:nvSpPr>
        <p:spPr/>
        <p:txBody>
          <a:bodyPr/>
          <a:lstStyle/>
          <a:p>
            <a:r>
              <a:rPr lang="en-US" b="1" u="sng" dirty="0"/>
              <a:t>Prototype Model :</a:t>
            </a:r>
            <a:endParaRPr lang="en-IN" dirty="0"/>
          </a:p>
        </p:txBody>
      </p:sp>
      <p:sp>
        <p:nvSpPr>
          <p:cNvPr id="3" name="Content Placeholder 2">
            <a:extLst>
              <a:ext uri="{FF2B5EF4-FFF2-40B4-BE49-F238E27FC236}">
                <a16:creationId xmlns:a16="http://schemas.microsoft.com/office/drawing/2014/main" id="{8E5CFD20-8794-4A77-AB7A-0A7832CC245A}"/>
              </a:ext>
            </a:extLst>
          </p:cNvPr>
          <p:cNvSpPr>
            <a:spLocks noGrp="1"/>
          </p:cNvSpPr>
          <p:nvPr>
            <p:ph idx="1"/>
          </p:nvPr>
        </p:nvSpPr>
        <p:spPr/>
        <p:txBody>
          <a:bodyPr>
            <a:normAutofit lnSpcReduction="10000"/>
          </a:bodyPr>
          <a:lstStyle/>
          <a:p>
            <a:r>
              <a:rPr lang="en-US" dirty="0"/>
              <a:t>The prototype model requires that before carrying out the development of actual software, a working prototype of the system should be built.</a:t>
            </a:r>
          </a:p>
          <a:p>
            <a:r>
              <a:rPr lang="en-US" dirty="0"/>
              <a:t>In such a scenario where there is an absence of detailed information regarding the input to the system, the processing needs, and the output requirement, the prototyping model may be employed.</a:t>
            </a:r>
          </a:p>
          <a:p>
            <a:r>
              <a:rPr lang="en-US" dirty="0"/>
              <a:t>Advantage of Prototype Model</a:t>
            </a:r>
          </a:p>
          <a:p>
            <a:pPr lvl="1"/>
            <a:r>
              <a:rPr lang="en-US" dirty="0"/>
              <a:t>Reduce the risk of incorrect user requirement</a:t>
            </a:r>
          </a:p>
          <a:p>
            <a:pPr lvl="1"/>
            <a:r>
              <a:rPr lang="en-US" dirty="0"/>
              <a:t>Good where requirement are changing/uncommitted</a:t>
            </a:r>
          </a:p>
          <a:p>
            <a:pPr lvl="1"/>
            <a:r>
              <a:rPr lang="en-US" dirty="0"/>
              <a:t>Reduce Maintenance cost.</a:t>
            </a:r>
          </a:p>
          <a:p>
            <a:pPr lvl="1"/>
            <a:r>
              <a:rPr lang="en-US" dirty="0"/>
              <a:t>Errors can be detected much earlier</a:t>
            </a:r>
          </a:p>
          <a:p>
            <a:pPr lvl="1"/>
            <a:endParaRPr lang="en-US" dirty="0"/>
          </a:p>
          <a:p>
            <a:endParaRPr lang="en-IN" dirty="0"/>
          </a:p>
        </p:txBody>
      </p:sp>
    </p:spTree>
    <p:extLst>
      <p:ext uri="{BB962C8B-B14F-4D97-AF65-F5344CB8AC3E}">
        <p14:creationId xmlns:p14="http://schemas.microsoft.com/office/powerpoint/2010/main" val="110105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AB43-9C0D-4373-B083-CD79978669AF}"/>
              </a:ext>
            </a:extLst>
          </p:cNvPr>
          <p:cNvSpPr>
            <a:spLocks noGrp="1"/>
          </p:cNvSpPr>
          <p:nvPr>
            <p:ph type="title"/>
          </p:nvPr>
        </p:nvSpPr>
        <p:spPr/>
        <p:txBody>
          <a:bodyPr/>
          <a:lstStyle/>
          <a:p>
            <a:r>
              <a:rPr lang="en-US" b="1" u="sng" dirty="0"/>
              <a:t>Agile Model :</a:t>
            </a:r>
            <a:endParaRPr lang="en-IN" dirty="0"/>
          </a:p>
        </p:txBody>
      </p:sp>
      <p:pic>
        <p:nvPicPr>
          <p:cNvPr id="7172" name="Picture 4" descr="Agile-Software-Development1">
            <a:extLst>
              <a:ext uri="{FF2B5EF4-FFF2-40B4-BE49-F238E27FC236}">
                <a16:creationId xmlns:a16="http://schemas.microsoft.com/office/drawing/2014/main" id="{B7809B18-BEBF-4495-A8B8-77485E0291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3025" y="2429669"/>
            <a:ext cx="8150087" cy="38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179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541C-CBF9-418B-B2B5-3E6911DB4161}"/>
              </a:ext>
            </a:extLst>
          </p:cNvPr>
          <p:cNvSpPr>
            <a:spLocks noGrp="1"/>
          </p:cNvSpPr>
          <p:nvPr>
            <p:ph type="title"/>
          </p:nvPr>
        </p:nvSpPr>
        <p:spPr/>
        <p:txBody>
          <a:bodyPr/>
          <a:lstStyle/>
          <a:p>
            <a:r>
              <a:rPr lang="en-US" b="1" u="sng" dirty="0"/>
              <a:t>Agile Model :</a:t>
            </a:r>
            <a:endParaRPr lang="en-IN" dirty="0"/>
          </a:p>
        </p:txBody>
      </p:sp>
      <p:sp>
        <p:nvSpPr>
          <p:cNvPr id="3" name="Content Placeholder 2">
            <a:extLst>
              <a:ext uri="{FF2B5EF4-FFF2-40B4-BE49-F238E27FC236}">
                <a16:creationId xmlns:a16="http://schemas.microsoft.com/office/drawing/2014/main" id="{2F9956A5-EAFF-4CB3-B31B-558FF75910F7}"/>
              </a:ext>
            </a:extLst>
          </p:cNvPr>
          <p:cNvSpPr>
            <a:spLocks noGrp="1"/>
          </p:cNvSpPr>
          <p:nvPr>
            <p:ph idx="1"/>
          </p:nvPr>
        </p:nvSpPr>
        <p:spPr/>
        <p:txBody>
          <a:bodyPr>
            <a:normAutofit fontScale="92500" lnSpcReduction="20000"/>
          </a:bodyPr>
          <a:lstStyle/>
          <a:p>
            <a:r>
              <a:rPr lang="en-US" dirty="0"/>
              <a:t>"</a:t>
            </a:r>
            <a:r>
              <a:rPr lang="en-US" b="1" dirty="0"/>
              <a:t>Agile process model</a:t>
            </a:r>
            <a:r>
              <a:rPr lang="en-US" dirty="0"/>
              <a:t>" refers to a software development approach based on iterative development.</a:t>
            </a:r>
          </a:p>
          <a:p>
            <a:r>
              <a:rPr lang="en-US" dirty="0"/>
              <a:t>Agile methods break tasks into smaller iterations, or parts do not directly involve long term planning.</a:t>
            </a:r>
          </a:p>
          <a:p>
            <a:r>
              <a:rPr lang="en-US" dirty="0"/>
              <a:t>Each iteration is considered as a short time "frame" in the Agile process model</a:t>
            </a:r>
          </a:p>
          <a:p>
            <a:r>
              <a:rPr lang="en-US" dirty="0"/>
              <a:t>Many frameworks like scrum framework etc.</a:t>
            </a:r>
          </a:p>
          <a:p>
            <a:r>
              <a:rPr lang="en-US" dirty="0"/>
              <a:t>Advantage of Agile Method:</a:t>
            </a:r>
          </a:p>
          <a:p>
            <a:pPr marL="457200" lvl="1" indent="0">
              <a:buNone/>
            </a:pPr>
            <a:r>
              <a:rPr lang="en-US" dirty="0"/>
              <a:t>1. Frequent Delivery</a:t>
            </a:r>
          </a:p>
          <a:p>
            <a:pPr marL="457200" lvl="1" indent="0">
              <a:buNone/>
            </a:pPr>
            <a:r>
              <a:rPr lang="en-US" dirty="0"/>
              <a:t>2. Face-to-Face Communication with clients.</a:t>
            </a:r>
          </a:p>
          <a:p>
            <a:pPr marL="457200" lvl="1" indent="0">
              <a:buNone/>
            </a:pPr>
            <a:r>
              <a:rPr lang="en-US" dirty="0"/>
              <a:t>3.Efficient design and fulfils the business requirement.</a:t>
            </a:r>
          </a:p>
          <a:p>
            <a:pPr marL="457200" lvl="1" indent="0">
              <a:buNone/>
            </a:pPr>
            <a:r>
              <a:rPr lang="en-US" dirty="0"/>
              <a:t>4.Anytime changes are acceptable.</a:t>
            </a:r>
          </a:p>
          <a:p>
            <a:pPr marL="457200" lvl="1" indent="0">
              <a:buNone/>
            </a:pPr>
            <a:endParaRPr lang="en-US" dirty="0"/>
          </a:p>
          <a:p>
            <a:endParaRPr lang="en-US" dirty="0"/>
          </a:p>
          <a:p>
            <a:endParaRPr lang="en-IN" dirty="0"/>
          </a:p>
        </p:txBody>
      </p:sp>
    </p:spTree>
    <p:extLst>
      <p:ext uri="{BB962C8B-B14F-4D97-AF65-F5344CB8AC3E}">
        <p14:creationId xmlns:p14="http://schemas.microsoft.com/office/powerpoint/2010/main" val="241795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04BC-3B03-4508-9187-337BCE850033}"/>
              </a:ext>
            </a:extLst>
          </p:cNvPr>
          <p:cNvSpPr>
            <a:spLocks noGrp="1"/>
          </p:cNvSpPr>
          <p:nvPr>
            <p:ph type="title"/>
          </p:nvPr>
        </p:nvSpPr>
        <p:spPr/>
        <p:txBody>
          <a:bodyPr/>
          <a:lstStyle/>
          <a:p>
            <a:r>
              <a:rPr lang="en-US" b="1" u="sng" dirty="0"/>
              <a:t>Big-Bang Model :</a:t>
            </a:r>
            <a:endParaRPr lang="en-IN" dirty="0"/>
          </a:p>
        </p:txBody>
      </p:sp>
      <p:pic>
        <p:nvPicPr>
          <p:cNvPr id="10242" name="Picture 2" descr="Lightbox">
            <a:extLst>
              <a:ext uri="{FF2B5EF4-FFF2-40B4-BE49-F238E27FC236}">
                <a16:creationId xmlns:a16="http://schemas.microsoft.com/office/drawing/2014/main" id="{CA9884F9-4C48-458D-9AC1-F2B7C2A869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8250" y="1987825"/>
            <a:ext cx="9715500" cy="420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045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EBBF-73C8-4C7C-85AB-ED5D3606AFD2}"/>
              </a:ext>
            </a:extLst>
          </p:cNvPr>
          <p:cNvSpPr>
            <a:spLocks noGrp="1"/>
          </p:cNvSpPr>
          <p:nvPr>
            <p:ph type="title"/>
          </p:nvPr>
        </p:nvSpPr>
        <p:spPr/>
        <p:txBody>
          <a:bodyPr/>
          <a:lstStyle/>
          <a:p>
            <a:r>
              <a:rPr lang="en-US" b="1" u="sng" dirty="0"/>
              <a:t>Big-Bang Model :</a:t>
            </a:r>
            <a:endParaRPr lang="en-IN" dirty="0"/>
          </a:p>
        </p:txBody>
      </p:sp>
      <p:sp>
        <p:nvSpPr>
          <p:cNvPr id="3" name="Content Placeholder 2">
            <a:extLst>
              <a:ext uri="{FF2B5EF4-FFF2-40B4-BE49-F238E27FC236}">
                <a16:creationId xmlns:a16="http://schemas.microsoft.com/office/drawing/2014/main" id="{61DA6BEE-3F81-4E68-BEE3-7497C5A90243}"/>
              </a:ext>
            </a:extLst>
          </p:cNvPr>
          <p:cNvSpPr>
            <a:spLocks noGrp="1"/>
          </p:cNvSpPr>
          <p:nvPr>
            <p:ph idx="1"/>
          </p:nvPr>
        </p:nvSpPr>
        <p:spPr/>
        <p:txBody>
          <a:bodyPr>
            <a:normAutofit lnSpcReduction="10000"/>
          </a:bodyPr>
          <a:lstStyle/>
          <a:p>
            <a:r>
              <a:rPr lang="en-US" dirty="0"/>
              <a:t>The Big bang model is an SDLC model that starts from nothing.</a:t>
            </a:r>
          </a:p>
          <a:p>
            <a:r>
              <a:rPr lang="en-US" dirty="0"/>
              <a:t> It is the simplest model in </a:t>
            </a:r>
            <a:r>
              <a:rPr lang="en-US" u="sng" dirty="0">
                <a:hlinkClick r:id="rId2">
                  <a:extLst>
                    <a:ext uri="{A12FA001-AC4F-418D-AE19-62706E023703}">
                      <ahyp:hlinkClr xmlns:ahyp="http://schemas.microsoft.com/office/drawing/2018/hyperlinkcolor" val="tx"/>
                    </a:ext>
                  </a:extLst>
                </a:hlinkClick>
              </a:rPr>
              <a:t>SDLC (Software Development Life Cycle)</a:t>
            </a:r>
            <a:r>
              <a:rPr lang="en-US" u="sng" dirty="0"/>
              <a:t> </a:t>
            </a:r>
            <a:r>
              <a:rPr lang="en-US" dirty="0"/>
              <a:t>as it requires almost no planning. </a:t>
            </a:r>
          </a:p>
          <a:p>
            <a:r>
              <a:rPr lang="en-US" dirty="0"/>
              <a:t>However, it requires lots of funds and coding and takes more time.</a:t>
            </a:r>
          </a:p>
          <a:p>
            <a:r>
              <a:rPr lang="en-US" dirty="0"/>
              <a:t>Similarly, this SDLC model combines time, efforts, and resources to build a product.</a:t>
            </a:r>
          </a:p>
          <a:p>
            <a:pPr fontAlgn="base"/>
            <a:r>
              <a:rPr lang="en-US" b="1" dirty="0"/>
              <a:t>Advantages of Big Bang Model :</a:t>
            </a:r>
            <a:endParaRPr lang="en-US" dirty="0"/>
          </a:p>
          <a:p>
            <a:pPr lvl="1" fontAlgn="base"/>
            <a:r>
              <a:rPr lang="en-US" dirty="0"/>
              <a:t>There is no planning required for this.</a:t>
            </a:r>
          </a:p>
          <a:p>
            <a:pPr lvl="1" fontAlgn="base"/>
            <a:r>
              <a:rPr lang="en-US" dirty="0"/>
              <a:t>Suitable for small projects</a:t>
            </a:r>
          </a:p>
          <a:p>
            <a:pPr lvl="1" fontAlgn="base"/>
            <a:r>
              <a:rPr lang="en-US" dirty="0"/>
              <a:t>Very few resources are required.</a:t>
            </a:r>
          </a:p>
          <a:p>
            <a:endParaRPr lang="en-US" dirty="0"/>
          </a:p>
          <a:p>
            <a:endParaRPr lang="en-IN" dirty="0"/>
          </a:p>
        </p:txBody>
      </p:sp>
    </p:spTree>
    <p:extLst>
      <p:ext uri="{BB962C8B-B14F-4D97-AF65-F5344CB8AC3E}">
        <p14:creationId xmlns:p14="http://schemas.microsoft.com/office/powerpoint/2010/main" val="2097599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EF97-8C36-4436-8305-6672D38498C6}"/>
              </a:ext>
            </a:extLst>
          </p:cNvPr>
          <p:cNvSpPr>
            <a:spLocks noGrp="1"/>
          </p:cNvSpPr>
          <p:nvPr>
            <p:ph type="title"/>
          </p:nvPr>
        </p:nvSpPr>
        <p:spPr/>
        <p:txBody>
          <a:bodyPr/>
          <a:lstStyle/>
          <a:p>
            <a:r>
              <a:rPr lang="en-US" b="1" u="sng" dirty="0"/>
              <a:t>SDLC Phases:</a:t>
            </a:r>
            <a:endParaRPr lang="en-IN" dirty="0"/>
          </a:p>
        </p:txBody>
      </p:sp>
      <p:sp>
        <p:nvSpPr>
          <p:cNvPr id="3" name="Content Placeholder 2">
            <a:extLst>
              <a:ext uri="{FF2B5EF4-FFF2-40B4-BE49-F238E27FC236}">
                <a16:creationId xmlns:a16="http://schemas.microsoft.com/office/drawing/2014/main" id="{97A3D82B-3C10-47EA-8B7A-CC9D901E664D}"/>
              </a:ext>
            </a:extLst>
          </p:cNvPr>
          <p:cNvSpPr>
            <a:spLocks noGrp="1"/>
          </p:cNvSpPr>
          <p:nvPr>
            <p:ph idx="1"/>
          </p:nvPr>
        </p:nvSpPr>
        <p:spPr>
          <a:xfrm>
            <a:off x="838200" y="1470991"/>
            <a:ext cx="10515600" cy="4705972"/>
          </a:xfrm>
        </p:spPr>
        <p:txBody>
          <a:bodyPr>
            <a:normAutofit/>
          </a:bodyPr>
          <a:lstStyle/>
          <a:p>
            <a:pPr marL="0" indent="0">
              <a:buNone/>
            </a:pPr>
            <a:endParaRPr lang="en-US" b="1" u="sng" dirty="0"/>
          </a:p>
          <a:p>
            <a:pPr marL="0" indent="0">
              <a:buNone/>
            </a:pPr>
            <a:r>
              <a:rPr lang="en-US" b="1" u="sng" dirty="0"/>
              <a:t>The 7 Phases Of SDLC (Software Development Life Cycle)</a:t>
            </a:r>
            <a:endParaRPr lang="en-US" u="sng" dirty="0"/>
          </a:p>
          <a:p>
            <a:r>
              <a:rPr lang="en-US" b="1" dirty="0"/>
              <a:t>Stage 1: Project Planning </a:t>
            </a:r>
            <a:r>
              <a:rPr lang="en-US" dirty="0"/>
              <a:t>: This is the first phase here the discussion of project “What do we need?” </a:t>
            </a:r>
          </a:p>
          <a:p>
            <a:r>
              <a:rPr lang="en-US" dirty="0"/>
              <a:t>St</a:t>
            </a:r>
            <a:r>
              <a:rPr lang="en-US" b="1" dirty="0"/>
              <a:t>age 2: Gathering Requirements &amp; Analysis </a:t>
            </a:r>
            <a:r>
              <a:rPr lang="en-US" dirty="0"/>
              <a:t>: In this phase more interaction with the customer is happened for getting a clear document about the requirements which is called as SRS Document.</a:t>
            </a:r>
          </a:p>
          <a:p>
            <a:r>
              <a:rPr lang="en-US" b="1" dirty="0"/>
              <a:t>Stage 3: Design </a:t>
            </a:r>
            <a:r>
              <a:rPr lang="en-US" dirty="0"/>
              <a:t>: In this phase, the software design is created, which includes the overall architecture of the software. In this we have two designs HIGH LEVEL AND LOW LEVEL designs</a:t>
            </a:r>
          </a:p>
          <a:p>
            <a:endParaRPr lang="en-IN" dirty="0"/>
          </a:p>
        </p:txBody>
      </p:sp>
    </p:spTree>
    <p:extLst>
      <p:ext uri="{BB962C8B-B14F-4D97-AF65-F5344CB8AC3E}">
        <p14:creationId xmlns:p14="http://schemas.microsoft.com/office/powerpoint/2010/main" val="3317977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3D026C9-271C-4E69-90C9-47A3F6F34FE2}"/>
              </a:ext>
            </a:extLst>
          </p:cNvPr>
          <p:cNvSpPr>
            <a:spLocks noGrp="1"/>
          </p:cNvSpPr>
          <p:nvPr>
            <p:ph type="title"/>
          </p:nvPr>
        </p:nvSpPr>
        <p:spPr/>
        <p:txBody>
          <a:bodyPr/>
          <a:lstStyle/>
          <a:p>
            <a:r>
              <a:rPr lang="en-US" b="1" u="sng" dirty="0"/>
              <a:t>SDLC Phases:</a:t>
            </a:r>
            <a:endParaRPr lang="en-IN" dirty="0"/>
          </a:p>
        </p:txBody>
      </p:sp>
      <p:sp>
        <p:nvSpPr>
          <p:cNvPr id="8" name="Content Placeholder 7">
            <a:extLst>
              <a:ext uri="{FF2B5EF4-FFF2-40B4-BE49-F238E27FC236}">
                <a16:creationId xmlns:a16="http://schemas.microsoft.com/office/drawing/2014/main" id="{A83FDF4D-13A4-4D57-B898-13842CE9B978}"/>
              </a:ext>
            </a:extLst>
          </p:cNvPr>
          <p:cNvSpPr>
            <a:spLocks noGrp="1"/>
          </p:cNvSpPr>
          <p:nvPr>
            <p:ph idx="1"/>
          </p:nvPr>
        </p:nvSpPr>
        <p:spPr>
          <a:xfrm>
            <a:off x="838200" y="1457739"/>
            <a:ext cx="10515600" cy="4719224"/>
          </a:xfrm>
        </p:spPr>
        <p:txBody>
          <a:bodyPr>
            <a:normAutofit lnSpcReduction="10000"/>
          </a:bodyPr>
          <a:lstStyle/>
          <a:p>
            <a:endParaRPr lang="en-US" dirty="0"/>
          </a:p>
          <a:p>
            <a:r>
              <a:rPr lang="en-US" b="1" dirty="0"/>
              <a:t>Stage 4: Coding or Implementation </a:t>
            </a:r>
            <a:r>
              <a:rPr lang="en-US" dirty="0"/>
              <a:t>: In this phase the actual coding is done by the developers. This phase is called as </a:t>
            </a:r>
            <a:r>
              <a:rPr lang="en-US" b="1" dirty="0"/>
              <a:t>development phase </a:t>
            </a:r>
            <a:r>
              <a:rPr lang="en-US" dirty="0"/>
              <a:t>as well in several times.</a:t>
            </a:r>
          </a:p>
          <a:p>
            <a:r>
              <a:rPr lang="en-US" b="1" dirty="0"/>
              <a:t>Stage 5: Testing </a:t>
            </a:r>
            <a:r>
              <a:rPr lang="en-US" dirty="0"/>
              <a:t>: Here the testing team will check the product/project </a:t>
            </a:r>
            <a:r>
              <a:rPr lang="en-US"/>
              <a:t>is up to </a:t>
            </a:r>
            <a:r>
              <a:rPr lang="en-US" dirty="0"/>
              <a:t>the requirements of the Customer or not.</a:t>
            </a:r>
          </a:p>
          <a:p>
            <a:r>
              <a:rPr lang="en-US" b="1" dirty="0"/>
              <a:t>Stage 6: Deployment </a:t>
            </a:r>
            <a:r>
              <a:rPr lang="en-US" dirty="0"/>
              <a:t>: After successful testing, The software is deployed to a production environment and made available to end-users.</a:t>
            </a:r>
          </a:p>
          <a:p>
            <a:r>
              <a:rPr lang="en-US" b="1" dirty="0"/>
              <a:t>Stage 7: Maintenance </a:t>
            </a:r>
            <a:r>
              <a:rPr lang="en-US" dirty="0"/>
              <a:t>:ongoing support, bug fixes, and updates to the software.</a:t>
            </a:r>
          </a:p>
          <a:p>
            <a:pPr marL="0" indent="0">
              <a:buNone/>
            </a:pPr>
            <a:endParaRPr lang="en-IN" dirty="0"/>
          </a:p>
        </p:txBody>
      </p:sp>
    </p:spTree>
    <p:extLst>
      <p:ext uri="{BB962C8B-B14F-4D97-AF65-F5344CB8AC3E}">
        <p14:creationId xmlns:p14="http://schemas.microsoft.com/office/powerpoint/2010/main" val="168954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0C5B-ABC6-4E0F-AEB2-7F803583B4FD}"/>
              </a:ext>
            </a:extLst>
          </p:cNvPr>
          <p:cNvSpPr>
            <a:spLocks noGrp="1"/>
          </p:cNvSpPr>
          <p:nvPr>
            <p:ph type="title"/>
          </p:nvPr>
        </p:nvSpPr>
        <p:spPr/>
        <p:txBody>
          <a:bodyPr/>
          <a:lstStyle/>
          <a:p>
            <a:r>
              <a:rPr lang="en-US" b="1" u="sng" dirty="0"/>
              <a:t>TESTING :</a:t>
            </a:r>
            <a:endParaRPr lang="en-IN" b="1" u="sng" dirty="0"/>
          </a:p>
        </p:txBody>
      </p:sp>
      <p:sp>
        <p:nvSpPr>
          <p:cNvPr id="3" name="Content Placeholder 2">
            <a:extLst>
              <a:ext uri="{FF2B5EF4-FFF2-40B4-BE49-F238E27FC236}">
                <a16:creationId xmlns:a16="http://schemas.microsoft.com/office/drawing/2014/main" id="{709436E9-4C11-4F63-BE3D-DEF2D2B9F959}"/>
              </a:ext>
            </a:extLst>
          </p:cNvPr>
          <p:cNvSpPr>
            <a:spLocks noGrp="1"/>
          </p:cNvSpPr>
          <p:nvPr>
            <p:ph idx="1"/>
          </p:nvPr>
        </p:nvSpPr>
        <p:spPr/>
        <p:txBody>
          <a:bodyPr/>
          <a:lstStyle/>
          <a:p>
            <a:r>
              <a:rPr lang="en-US" dirty="0"/>
              <a:t>Testing is done in two ways :</a:t>
            </a:r>
          </a:p>
          <a:p>
            <a:r>
              <a:rPr lang="en-US" b="1" dirty="0"/>
              <a:t>Manual Testing : </a:t>
            </a:r>
            <a:r>
              <a:rPr lang="en-US" dirty="0"/>
              <a:t>Manual testing is a testing process carried out by human testers where software applications are tested manually without the use of automated testing tools. We don’t need coding knowledge as well in manual testing since we don’t need to access automation tools.</a:t>
            </a:r>
          </a:p>
          <a:p>
            <a:r>
              <a:rPr lang="en-US" b="1" dirty="0"/>
              <a:t>Automation Testing : </a:t>
            </a:r>
            <a:r>
              <a:rPr lang="en-US" dirty="0"/>
              <a:t>Automation testing is the process of using automated tools and scripts to perform software testing tasks, instead of manually executing test cases. Need some coding knowledge to write scripts to execute.</a:t>
            </a:r>
            <a:endParaRPr lang="en-IN" dirty="0"/>
          </a:p>
        </p:txBody>
      </p:sp>
    </p:spTree>
    <p:extLst>
      <p:ext uri="{BB962C8B-B14F-4D97-AF65-F5344CB8AC3E}">
        <p14:creationId xmlns:p14="http://schemas.microsoft.com/office/powerpoint/2010/main" val="3317477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6AA2-3B0D-4600-B9B1-34D2078B4E0A}"/>
              </a:ext>
            </a:extLst>
          </p:cNvPr>
          <p:cNvSpPr>
            <a:spLocks noGrp="1"/>
          </p:cNvSpPr>
          <p:nvPr>
            <p:ph type="title"/>
          </p:nvPr>
        </p:nvSpPr>
        <p:spPr/>
        <p:txBody>
          <a:bodyPr/>
          <a:lstStyle/>
          <a:p>
            <a:r>
              <a:rPr lang="en-US" b="1" u="sng" dirty="0"/>
              <a:t>Types Of Testing :</a:t>
            </a:r>
            <a:endParaRPr lang="en-IN" b="1" u="sng" dirty="0"/>
          </a:p>
        </p:txBody>
      </p:sp>
      <p:sp>
        <p:nvSpPr>
          <p:cNvPr id="3" name="Content Placeholder 2">
            <a:extLst>
              <a:ext uri="{FF2B5EF4-FFF2-40B4-BE49-F238E27FC236}">
                <a16:creationId xmlns:a16="http://schemas.microsoft.com/office/drawing/2014/main" id="{D2D0AEC8-6ED4-4450-82EF-5A865A03BEC3}"/>
              </a:ext>
            </a:extLst>
          </p:cNvPr>
          <p:cNvSpPr>
            <a:spLocks noGrp="1"/>
          </p:cNvSpPr>
          <p:nvPr>
            <p:ph idx="1"/>
          </p:nvPr>
        </p:nvSpPr>
        <p:spPr/>
        <p:txBody>
          <a:bodyPr/>
          <a:lstStyle/>
          <a:p>
            <a:r>
              <a:rPr lang="en-US" b="1" dirty="0"/>
              <a:t>Black Box Testing </a:t>
            </a:r>
            <a:r>
              <a:rPr lang="en-US" dirty="0"/>
              <a:t>: Black box testing is a software testing technique where the internal structure, design, or implementation of the software under test is not known to the tester.</a:t>
            </a:r>
          </a:p>
          <a:p>
            <a:r>
              <a:rPr lang="en-US" b="1" dirty="0"/>
              <a:t>White Box Testing </a:t>
            </a:r>
            <a:r>
              <a:rPr lang="en-US" dirty="0"/>
              <a:t>: It is a software testing technique where the internal structure, design, and implementation of the software are known to the tester. It is also know as clear box testing, glass box testing.</a:t>
            </a:r>
          </a:p>
          <a:p>
            <a:r>
              <a:rPr lang="en-US" b="1" dirty="0"/>
              <a:t>Grey Box Testing </a:t>
            </a:r>
            <a:r>
              <a:rPr lang="en-US" dirty="0"/>
              <a:t>: (Black box + white box) In grey box testing, testers have partial knowledge of the internal workings of the software, typically more than black box testers but less than white box testers.</a:t>
            </a:r>
            <a:endParaRPr lang="en-IN" dirty="0"/>
          </a:p>
        </p:txBody>
      </p:sp>
    </p:spTree>
    <p:extLst>
      <p:ext uri="{BB962C8B-B14F-4D97-AF65-F5344CB8AC3E}">
        <p14:creationId xmlns:p14="http://schemas.microsoft.com/office/powerpoint/2010/main" val="423893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9275-DDC3-467F-B937-78A453BA0CFF}"/>
              </a:ext>
            </a:extLst>
          </p:cNvPr>
          <p:cNvSpPr>
            <a:spLocks noGrp="1"/>
          </p:cNvSpPr>
          <p:nvPr>
            <p:ph type="title"/>
          </p:nvPr>
        </p:nvSpPr>
        <p:spPr/>
        <p:txBody>
          <a:bodyPr/>
          <a:lstStyle/>
          <a:p>
            <a:r>
              <a:rPr lang="en-US" b="1" u="sng" dirty="0"/>
              <a:t>Levels of Testing :</a:t>
            </a:r>
            <a:endParaRPr lang="en-IN" b="1" u="sng" dirty="0"/>
          </a:p>
        </p:txBody>
      </p:sp>
      <p:sp>
        <p:nvSpPr>
          <p:cNvPr id="3" name="Content Placeholder 2">
            <a:extLst>
              <a:ext uri="{FF2B5EF4-FFF2-40B4-BE49-F238E27FC236}">
                <a16:creationId xmlns:a16="http://schemas.microsoft.com/office/drawing/2014/main" id="{E8AF7577-0A3C-40E0-BF72-441D275B8B0A}"/>
              </a:ext>
            </a:extLst>
          </p:cNvPr>
          <p:cNvSpPr>
            <a:spLocks noGrp="1"/>
          </p:cNvSpPr>
          <p:nvPr>
            <p:ph idx="1"/>
          </p:nvPr>
        </p:nvSpPr>
        <p:spPr/>
        <p:txBody>
          <a:bodyPr>
            <a:normAutofit lnSpcReduction="10000"/>
          </a:bodyPr>
          <a:lstStyle/>
          <a:p>
            <a:r>
              <a:rPr lang="en-US" dirty="0"/>
              <a:t>There are mainly 4 Levels in testing They are</a:t>
            </a:r>
          </a:p>
          <a:p>
            <a:pPr marL="514350" indent="-514350">
              <a:buAutoNum type="arabicParenR"/>
            </a:pPr>
            <a:r>
              <a:rPr lang="en-US" dirty="0"/>
              <a:t>Unit Testing : At this level, individual components or units of the software are tested. It is done at development end.</a:t>
            </a:r>
          </a:p>
          <a:p>
            <a:pPr marL="514350" indent="-514350">
              <a:buAutoNum type="arabicParenR"/>
            </a:pPr>
            <a:r>
              <a:rPr lang="en-US" dirty="0"/>
              <a:t>Integration Testing : In integration testing, individual units or components are combined and tested together as a group.</a:t>
            </a:r>
          </a:p>
          <a:p>
            <a:pPr marL="514350" indent="-514350">
              <a:buAutoNum type="arabicParenR"/>
            </a:pPr>
            <a:r>
              <a:rPr lang="en-US" dirty="0"/>
              <a:t>System Testing : System testing evaluates the complete and integrated software system.</a:t>
            </a:r>
          </a:p>
          <a:p>
            <a:pPr marL="514350" indent="-514350">
              <a:buAutoNum type="arabicParenR"/>
            </a:pPr>
            <a:r>
              <a:rPr lang="en-US" dirty="0"/>
              <a:t>Acceptance Testing </a:t>
            </a:r>
            <a:r>
              <a:rPr lang="en-US" dirty="0">
                <a:sym typeface="Wingdings" panose="05000000000000000000" pitchFamily="2" charset="2"/>
              </a:rPr>
              <a:t>:(UAT) </a:t>
            </a:r>
            <a:r>
              <a:rPr lang="en-US" dirty="0"/>
              <a:t>Acceptance testing validates whether the software meets the acceptance criteria and is ready for deployment. It is done at end user level.</a:t>
            </a:r>
            <a:endParaRPr lang="en-IN" dirty="0"/>
          </a:p>
        </p:txBody>
      </p:sp>
    </p:spTree>
    <p:extLst>
      <p:ext uri="{BB962C8B-B14F-4D97-AF65-F5344CB8AC3E}">
        <p14:creationId xmlns:p14="http://schemas.microsoft.com/office/powerpoint/2010/main" val="244318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BC05-C11C-4F46-A6B6-3603B1BA0C14}"/>
              </a:ext>
            </a:extLst>
          </p:cNvPr>
          <p:cNvSpPr>
            <a:spLocks noGrp="1"/>
          </p:cNvSpPr>
          <p:nvPr>
            <p:ph type="ctrTitle"/>
          </p:nvPr>
        </p:nvSpPr>
        <p:spPr/>
        <p:txBody>
          <a:bodyPr/>
          <a:lstStyle/>
          <a:p>
            <a:r>
              <a:rPr lang="en-US" b="1" dirty="0"/>
              <a:t>SDLC MODELS</a:t>
            </a:r>
            <a:endParaRPr lang="en-IN" b="1" dirty="0"/>
          </a:p>
        </p:txBody>
      </p:sp>
      <p:sp>
        <p:nvSpPr>
          <p:cNvPr id="3" name="Subtitle 2">
            <a:extLst>
              <a:ext uri="{FF2B5EF4-FFF2-40B4-BE49-F238E27FC236}">
                <a16:creationId xmlns:a16="http://schemas.microsoft.com/office/drawing/2014/main" id="{BBF6287F-D704-4DC3-B4D7-EC247FD8B16C}"/>
              </a:ext>
            </a:extLst>
          </p:cNvPr>
          <p:cNvSpPr>
            <a:spLocks noGrp="1"/>
          </p:cNvSpPr>
          <p:nvPr>
            <p:ph type="subTitle" idx="1"/>
          </p:nvPr>
        </p:nvSpPr>
        <p:spPr/>
        <p:txBody>
          <a:bodyPr>
            <a:normAutofit/>
          </a:bodyPr>
          <a:lstStyle/>
          <a:p>
            <a:endParaRPr lang="en-IN" sz="4500" dirty="0"/>
          </a:p>
        </p:txBody>
      </p:sp>
    </p:spTree>
    <p:extLst>
      <p:ext uri="{BB962C8B-B14F-4D97-AF65-F5344CB8AC3E}">
        <p14:creationId xmlns:p14="http://schemas.microsoft.com/office/powerpoint/2010/main" val="69228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921B-7556-424C-8E81-1908D5EBDB0C}"/>
              </a:ext>
            </a:extLst>
          </p:cNvPr>
          <p:cNvSpPr>
            <a:spLocks noGrp="1"/>
          </p:cNvSpPr>
          <p:nvPr>
            <p:ph type="title"/>
          </p:nvPr>
        </p:nvSpPr>
        <p:spPr>
          <a:xfrm>
            <a:off x="692426" y="457891"/>
            <a:ext cx="10515600" cy="1325563"/>
          </a:xfrm>
        </p:spPr>
        <p:txBody>
          <a:bodyPr>
            <a:normAutofit/>
          </a:bodyPr>
          <a:lstStyle/>
          <a:p>
            <a:r>
              <a:rPr lang="en-US" sz="3200" b="1" u="sng" dirty="0"/>
              <a:t>Waterfall Model :</a:t>
            </a:r>
            <a:endParaRPr lang="en-IN" sz="3200" b="1" u="sng" dirty="0"/>
          </a:p>
        </p:txBody>
      </p:sp>
      <p:pic>
        <p:nvPicPr>
          <p:cNvPr id="1026" name="Picture 2" descr="SDLC - Waterfall Model">
            <a:extLst>
              <a:ext uri="{FF2B5EF4-FFF2-40B4-BE49-F238E27FC236}">
                <a16:creationId xmlns:a16="http://schemas.microsoft.com/office/drawing/2014/main" id="{AB6263DE-7DFD-4D72-B80C-57777051DF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6521" y="2091531"/>
            <a:ext cx="9356035" cy="4401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878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1147</TotalTime>
  <Words>963</Words>
  <Application>Microsoft Office PowerPoint</Application>
  <PresentationFormat>Widescreen</PresentationFormat>
  <Paragraphs>98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SOFTWARE DEVELOPMENT LIFE CYCLE (SDLC)</vt:lpstr>
      <vt:lpstr>SDLC :</vt:lpstr>
      <vt:lpstr>SDLC Phases:</vt:lpstr>
      <vt:lpstr>SDLC Phases:</vt:lpstr>
      <vt:lpstr>TESTING :</vt:lpstr>
      <vt:lpstr>Types Of Testing :</vt:lpstr>
      <vt:lpstr>Levels of Testing :</vt:lpstr>
      <vt:lpstr>SDLC MODELS</vt:lpstr>
      <vt:lpstr>Waterfall Model :</vt:lpstr>
      <vt:lpstr>V Model :</vt:lpstr>
      <vt:lpstr>V Model :</vt:lpstr>
      <vt:lpstr>Spiral Model :</vt:lpstr>
      <vt:lpstr>Spiral Model :</vt:lpstr>
      <vt:lpstr>Iterative Model :</vt:lpstr>
      <vt:lpstr>Iterative Model :</vt:lpstr>
      <vt:lpstr>Incremental Model :</vt:lpstr>
      <vt:lpstr>Incremental Model :</vt:lpstr>
      <vt:lpstr>Rad Model :</vt:lpstr>
      <vt:lpstr>Rad Model :</vt:lpstr>
      <vt:lpstr>Prototype Model :</vt:lpstr>
      <vt:lpstr>Prototype Model :</vt:lpstr>
      <vt:lpstr>Agile Model :</vt:lpstr>
      <vt:lpstr>Agile Model :</vt:lpstr>
      <vt:lpstr>Big-Bang Model :</vt:lpstr>
      <vt:lpstr>Big-Bang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MODELS</dc:title>
  <dc:creator>DTLP165</dc:creator>
  <cp:lastModifiedBy>DTLP165</cp:lastModifiedBy>
  <cp:revision>24</cp:revision>
  <dcterms:created xsi:type="dcterms:W3CDTF">2024-03-26T03:41:16Z</dcterms:created>
  <dcterms:modified xsi:type="dcterms:W3CDTF">2024-04-01T07:28:46Z</dcterms:modified>
</cp:coreProperties>
</file>