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2.xml" ContentType="application/vnd.openxmlformats-officedocument.them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86.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 id="2147485185" r:id="rId2"/>
  </p:sldMasterIdLst>
  <p:notesMasterIdLst>
    <p:notesMasterId r:id="rId4"/>
  </p:notesMasterIdLst>
  <p:handoutMasterIdLst>
    <p:handoutMasterId r:id="rId5"/>
  </p:handoutMasterIdLst>
  <p:sldIdLst>
    <p:sldId id="362" r:id="rId3"/>
  </p:sldIdLst>
  <p:sldSz cx="12192000" cy="6858000"/>
  <p:notesSz cx="6950075" cy="9236075"/>
  <p:custShowLst>
    <p:custShow name="Format Guide Workshop" id="0">
      <p:sldLst/>
    </p:custShow>
  </p:custShowLst>
  <p:custDataLst>
    <p:tags r:id="rId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78" d="100"/>
          <a:sy n="78" d="100"/>
        </p:scale>
        <p:origin x="768" y="7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11" Type="http://schemas.microsoft.com/office/2016/11/relationships/changesInfo" Target="changesInfos/changesInfo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husudhanan s" userId="5b4cba590001578e" providerId="LiveId" clId="{05509A9C-673D-48F9-8D01-C253CB2A3F28}"/>
    <pc:docChg chg="modSld">
      <pc:chgData name="Madhusudhanan s" userId="5b4cba590001578e" providerId="LiveId" clId="{05509A9C-673D-48F9-8D01-C253CB2A3F28}" dt="2024-04-15T06:04:58.413" v="10" actId="5793"/>
      <pc:docMkLst>
        <pc:docMk/>
      </pc:docMkLst>
      <pc:sldChg chg="modSp mod">
        <pc:chgData name="Madhusudhanan s" userId="5b4cba590001578e" providerId="LiveId" clId="{05509A9C-673D-48F9-8D01-C253CB2A3F28}" dt="2024-04-15T06:04:58.413" v="10" actId="5793"/>
        <pc:sldMkLst>
          <pc:docMk/>
          <pc:sldMk cId="3669319244" sldId="362"/>
        </pc:sldMkLst>
        <pc:spChg chg="mod">
          <ac:chgData name="Madhusudhanan s" userId="5b4cba590001578e" providerId="LiveId" clId="{05509A9C-673D-48F9-8D01-C253CB2A3F28}" dt="2024-04-15T06:04:44.107" v="8" actId="20577"/>
          <ac:spMkLst>
            <pc:docMk/>
            <pc:sldMk cId="3669319244" sldId="362"/>
            <ac:spMk id="3" creationId="{00000000-0000-0000-0000-000000000000}"/>
          </ac:spMkLst>
        </pc:spChg>
        <pc:spChg chg="mod">
          <ac:chgData name="Madhusudhanan s" userId="5b4cba590001578e" providerId="LiveId" clId="{05509A9C-673D-48F9-8D01-C253CB2A3F28}" dt="2024-04-15T06:04:58.413" v="10" actId="5793"/>
          <ac:spMkLst>
            <pc:docMk/>
            <pc:sldMk cId="3669319244" sldId="362"/>
            <ac:spMk id="4" creationId="{0E5F306D-D033-0749-8A8A-0FBDE0003FE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4/15/2024</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4/15/2024</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3.xml"/></Relationships>
</file>

<file path=ppt/slideLayouts/_rels/slideLayout7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85.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09129327"/>
      </p:ext>
    </p:extLst>
  </p:cSld>
  <p:clrMapOvr>
    <a:masterClrMapping/>
  </p:clrMapOvr>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6784517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58481631"/>
      </p:ext>
    </p:extLst>
  </p:cSld>
  <p:clrMapOvr>
    <a:masterClrMapping/>
  </p:clrMapOvr>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1300068760"/>
      </p:ext>
    </p:extLst>
  </p:cSld>
  <p:clrMapOvr>
    <a:masterClrMapping/>
  </p:clrMapOvr>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31677415"/>
      </p:ext>
    </p:extLst>
  </p:cSld>
  <p:clrMapOvr>
    <a:masterClrMapping/>
  </p:clrMapOvr>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6" name="Copyright">
            <a:extLst>
              <a:ext uri="{FF2B5EF4-FFF2-40B4-BE49-F238E27FC236}">
                <a16:creationId xmlns:a16="http://schemas.microsoft.com/office/drawing/2014/main" id="{131E3C42-5707-8E4B-43E5-393947D76931}"/>
              </a:ext>
            </a:extLst>
          </p:cNvPr>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FooterSimple" hidden="1">
            <a:extLst>
              <a:ext uri="{FF2B5EF4-FFF2-40B4-BE49-F238E27FC236}">
                <a16:creationId xmlns:a16="http://schemas.microsoft.com/office/drawing/2014/main" id="{4081CC3A-1719-074B-3E6D-BA609F641949}"/>
              </a:ext>
            </a:extLst>
          </p:cNvPr>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5461228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Copyright">
            <a:extLst>
              <a:ext uri="{FF2B5EF4-FFF2-40B4-BE49-F238E27FC236}">
                <a16:creationId xmlns:a16="http://schemas.microsoft.com/office/drawing/2014/main" id="{141FD9E6-AA32-E5C4-1F6F-F4D8FD8D06A3}"/>
              </a:ext>
            </a:extLst>
          </p:cNvPr>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a:extLst>
              <a:ext uri="{FF2B5EF4-FFF2-40B4-BE49-F238E27FC236}">
                <a16:creationId xmlns:a16="http://schemas.microsoft.com/office/drawing/2014/main" id="{4B20B4C1-E0F8-6E87-0EB1-43139677AC63}"/>
              </a:ext>
            </a:extLst>
          </p:cNvPr>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30032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152063053"/>
      </p:ext>
    </p:extLst>
  </p:cSld>
  <p:clrMapOvr>
    <a:masterClrMapping/>
  </p:clrMapOvr>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9847559"/>
      </p:ext>
    </p:extLst>
  </p:cSld>
  <p:clrMapOvr>
    <a:masterClrMapping/>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63376591"/>
      </p:ext>
    </p:extLst>
  </p:cSld>
  <p:clrMapOvr>
    <a:masterClrMapping/>
  </p:clrMapOvr>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65465663"/>
      </p:ext>
    </p:extLst>
  </p:cSld>
  <p:clrMapOvr>
    <a:masterClrMapping/>
  </p:clrMapOvr>
  <p:hf sldNum="0"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1938267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52562074"/>
      </p:ext>
    </p:extLst>
  </p:cSld>
  <p:clrMapOvr>
    <a:masterClrMapping/>
  </p:clrMapOvr>
  <p:hf sldNum="0"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2896020"/>
      </p:ext>
    </p:extLst>
  </p:cSld>
  <p:clrMapOvr>
    <a:masterClrMapping/>
  </p:clrMapOvr>
  <p:hf sldNum="0" hdr="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916049536"/>
      </p:ext>
    </p:extLst>
  </p:cSld>
  <p:clrMapOvr>
    <a:masterClrMapping/>
  </p:clrMapOvr>
  <p:hf sldNum="0" hdr="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54740861"/>
      </p:ext>
    </p:extLst>
  </p:cSld>
  <p:clrMapOvr>
    <a:masterClrMapping/>
  </p:clrMapOvr>
  <p:hf sldNum="0"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5802714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theme" Target="../theme/theme2.xml"/><Relationship Id="rId3" Type="http://schemas.openxmlformats.org/officeDocument/2006/relationships/slideLayout" Target="../slideLayouts/slideLayout70.xml"/><Relationship Id="rId21" Type="http://schemas.openxmlformats.org/officeDocument/2006/relationships/image" Target="../media/image1.emf"/><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20" Type="http://schemas.openxmlformats.org/officeDocument/2006/relationships/oleObject" Target="../embeddings/oleObject1.bin"/><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19" Type="http://schemas.openxmlformats.org/officeDocument/2006/relationships/tags" Target="../tags/tag82.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2" name="Object 1" hidden="1"/>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graphicFrame>
        <p:nvGraphicFramePr>
          <p:cNvPr id="8" name="Object 7" hidden="1">
            <a:extLst>
              <a:ext uri="{FF2B5EF4-FFF2-40B4-BE49-F238E27FC236}">
                <a16:creationId xmlns:a16="http://schemas.microsoft.com/office/drawing/2014/main" id="{92740897-CF08-EF3A-4EA8-E0F0E8E23F40}"/>
              </a:ext>
            </a:extLst>
          </p:cNvPr>
          <p:cNvGraphicFramePr>
            <a:graphicFrameLocks noChangeAspect="1"/>
          </p:cNvGraphicFramePr>
          <p:nvPr userDrawn="1">
            <p:custDataLst>
              <p:tags r:id="rId1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20" imgW="270" imgH="270" progId="TCLayout.ActiveDocument.1">
                  <p:embed/>
                </p:oleObj>
              </mc:Choice>
              <mc:Fallback>
                <p:oleObj name="think-cell Slide" r:id="rId20" imgW="270" imgH="270" progId="TCLayout.ActiveDocument.1">
                  <p:embed/>
                  <p:pic>
                    <p:nvPicPr>
                      <p:cNvPr id="8" name="Object 7" hidden="1">
                        <a:extLst>
                          <a:ext uri="{FF2B5EF4-FFF2-40B4-BE49-F238E27FC236}">
                            <a16:creationId xmlns:a16="http://schemas.microsoft.com/office/drawing/2014/main" id="{92740897-CF08-EF3A-4EA8-E0F0E8E23F40}"/>
                          </a:ext>
                        </a:extLst>
                      </p:cNvPr>
                      <p:cNvPicPr/>
                      <p:nvPr/>
                    </p:nvPicPr>
                    <p:blipFill>
                      <a:blip r:embed="rId21"/>
                      <a:stretch>
                        <a:fillRect/>
                      </a:stretch>
                    </p:blipFill>
                    <p:spPr>
                      <a:xfrm>
                        <a:off x="1588" y="1588"/>
                        <a:ext cx="1587" cy="1587"/>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8F551446-DD19-769B-B409-131E81BE0FBC}"/>
              </a:ext>
            </a:extLst>
          </p:cNvPr>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4158155483"/>
      </p:ext>
    </p:extLst>
  </p:cSld>
  <p:clrMap bg1="lt1" tx1="dk1" bg2="lt2" tx2="dk2" accent1="accent1" accent2="accent2" accent3="accent3" accent4="accent4" accent5="accent5" accent6="accent6" hlink="hlink" folHlink="folHlink"/>
  <p:sldLayoutIdLst>
    <p:sldLayoutId id="2147485186" r:id="rId1"/>
    <p:sldLayoutId id="2147485187" r:id="rId2"/>
    <p:sldLayoutId id="2147485188" r:id="rId3"/>
    <p:sldLayoutId id="2147485189" r:id="rId4"/>
    <p:sldLayoutId id="2147485190" r:id="rId5"/>
    <p:sldLayoutId id="2147485191" r:id="rId6"/>
    <p:sldLayoutId id="2147485192" r:id="rId7"/>
    <p:sldLayoutId id="2147485193" r:id="rId8"/>
    <p:sldLayoutId id="2147485194" r:id="rId9"/>
    <p:sldLayoutId id="2147485195" r:id="rId10"/>
    <p:sldLayoutId id="2147485196" r:id="rId11"/>
    <p:sldLayoutId id="2147485197" r:id="rId12"/>
    <p:sldLayoutId id="2147485198" r:id="rId13"/>
    <p:sldLayoutId id="2147485199" r:id="rId14"/>
    <p:sldLayoutId id="2147485200" r:id="rId15"/>
    <p:sldLayoutId id="2147485201" r:id="rId16"/>
    <p:sldLayoutId id="2147485202" r:id="rId1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4.xml"/><Relationship Id="rId1" Type="http://schemas.openxmlformats.org/officeDocument/2006/relationships/tags" Target="../tags/tag86.xml"/><Relationship Id="rId5" Type="http://schemas.openxmlformats.org/officeDocument/2006/relationships/image" Target="../media/image10.emf"/><Relationship Id="rId4"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19" name="Object 18" hidden="1">
                        <a:extLst>
                          <a:ext uri="{FF2B5EF4-FFF2-40B4-BE49-F238E27FC236}">
                            <a16:creationId xmlns:a16="http://schemas.microsoft.com/office/drawing/2014/main" id="{F175E5EF-88C5-8540-8908-177466FA5B24}"/>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159045" y="511277"/>
            <a:ext cx="7708490" cy="6154993"/>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1600" dirty="0">
                <a:solidFill>
                  <a:schemeClr val="tx1">
                    <a:lumMod val="100000"/>
                  </a:schemeClr>
                </a:solidFill>
                <a:latin typeface="Trebuchet MS" panose="020B0703020202090204" pitchFamily="34" charset="0"/>
              </a:rPr>
              <a:t>Insight 1</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Most clients has churned from the sales channel – ‘</a:t>
            </a:r>
            <a:r>
              <a:rPr lang="en-US" sz="1600" dirty="0" err="1">
                <a:solidFill>
                  <a:schemeClr val="tx1">
                    <a:lumMod val="100000"/>
                  </a:schemeClr>
                </a:solidFill>
                <a:latin typeface="Trebuchet MS" panose="020B0703020202090204" pitchFamily="34" charset="0"/>
              </a:rPr>
              <a:t>foosdfpfkusacimwkcsosbicdxkicaua</a:t>
            </a:r>
            <a:r>
              <a:rPr lang="en-US" sz="1600" dirty="0">
                <a:solidFill>
                  <a:schemeClr val="tx1">
                    <a:lumMod val="100000"/>
                  </a:schemeClr>
                </a:solidFill>
                <a:latin typeface="Trebuchet MS" panose="020B0703020202090204" pitchFamily="34" charset="0"/>
              </a:rPr>
              <a:t>’ and ‘</a:t>
            </a:r>
            <a:r>
              <a:rPr lang="en-US" sz="1600" dirty="0" err="1">
                <a:solidFill>
                  <a:schemeClr val="tx1">
                    <a:lumMod val="100000"/>
                  </a:schemeClr>
                </a:solidFill>
                <a:latin typeface="Trebuchet MS" panose="020B0703020202090204" pitchFamily="34" charset="0"/>
              </a:rPr>
              <a:t>usilxuppasemubllopkaafesmlibmsdf</a:t>
            </a:r>
            <a:r>
              <a:rPr lang="en-US" sz="1600" dirty="0">
                <a:solidFill>
                  <a:schemeClr val="tx1">
                    <a:lumMod val="100000"/>
                  </a:schemeClr>
                </a:solidFill>
                <a:latin typeface="Trebuchet MS" panose="020B0703020202090204" pitchFamily="34" charset="0"/>
              </a:rPr>
              <a:t>’. So we need to find the problems faced by the clients using these sales channels. </a:t>
            </a: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Insight 2</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Clients who does not has subscription have churned more than those who had has. </a:t>
            </a:r>
          </a:p>
          <a:p>
            <a:pPr marL="334800" lvl="2"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334800" lvl="2"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Insight 3</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All the variables had a negative relationship with the churn. The correlation values lie between -0.25 and -0.50. So there is a inverse relationship between churn and other variables. For example if the consumption for 12 months increases then churn will tend to decrease.</a:t>
            </a: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TotalTime>
  <Words>109</Words>
  <Application>Microsoft Office PowerPoint</Application>
  <PresentationFormat>Widescreen</PresentationFormat>
  <Paragraphs>14</Paragraphs>
  <Slides>1</Slides>
  <Notes>1</Notes>
  <HiddenSlides>0</HiddenSlides>
  <MMClips>0</MMClips>
  <ScaleCrop>false</ScaleCrop>
  <HeadingPairs>
    <vt:vector size="10"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8" baseType="lpstr">
      <vt:lpstr>Arial</vt:lpstr>
      <vt:lpstr>Trebuchet MS</vt:lpstr>
      <vt:lpstr>Wingdings 3</vt:lpstr>
      <vt:lpstr>BCG Grid 16:9</vt:lpstr>
      <vt:lpstr>Facet</vt:lpstr>
      <vt:lpstr>think-cell Slide</vt:lpstr>
      <vt:lpstr>Executive summary</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Madhusudhanan s</cp:lastModifiedBy>
  <cp:revision>448</cp:revision>
  <cp:lastPrinted>2016-04-06T18:59:25Z</cp:lastPrinted>
  <dcterms:created xsi:type="dcterms:W3CDTF">2016-11-04T11:46:04Z</dcterms:created>
  <dcterms:modified xsi:type="dcterms:W3CDTF">2024-04-15T06:05:00Z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