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048BEC-42EB-4F37-ABD2-FA6D361269BB}" type="datetimeFigureOut">
              <a:rPr lang="en-IN" smtClean="0"/>
              <a:t>15-04-2024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85C30E9-0BC5-48D4-8F7C-49EF3FC7FC9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48BEC-42EB-4F37-ABD2-FA6D361269B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C30E9-0BC5-48D4-8F7C-49EF3FC7FC9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050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48BEC-42EB-4F37-ABD2-FA6D361269B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C30E9-0BC5-48D4-8F7C-49EF3FC7FC9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842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048BEC-42EB-4F37-ABD2-FA6D361269B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C30E9-0BC5-48D4-8F7C-49EF3FC7FC9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984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048BEC-42EB-4F37-ABD2-FA6D361269B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C30E9-0BC5-48D4-8F7C-49EF3FC7FC9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26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048BEC-42EB-4F37-ABD2-FA6D361269B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C30E9-0BC5-48D4-8F7C-49EF3FC7FC9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072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048BEC-42EB-4F37-ABD2-FA6D361269BB}"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C30E9-0BC5-48D4-8F7C-49EF3FC7FC9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94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048BEC-42EB-4F37-ABD2-FA6D361269BB}"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C30E9-0BC5-48D4-8F7C-49EF3FC7FC9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988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48BEC-42EB-4F37-ABD2-FA6D361269BB}"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C30E9-0BC5-48D4-8F7C-49EF3FC7FC93}" type="slidenum">
              <a:rPr lang="en-IN" smtClean="0"/>
              <a:t>‹#›</a:t>
            </a:fld>
            <a:endParaRPr lang="en-IN"/>
          </a:p>
        </p:txBody>
      </p:sp>
    </p:spTree>
    <p:extLst>
      <p:ext uri="{BB962C8B-B14F-4D97-AF65-F5344CB8AC3E}">
        <p14:creationId xmlns:p14="http://schemas.microsoft.com/office/powerpoint/2010/main" val="148511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048BEC-42EB-4F37-ABD2-FA6D361269B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C30E9-0BC5-48D4-8F7C-49EF3FC7FC9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898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7048BEC-42EB-4F37-ABD2-FA6D361269BB}" type="datetimeFigureOut">
              <a:rPr lang="en-IN" smtClean="0"/>
              <a:t>15-04-2024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85C30E9-0BC5-48D4-8F7C-49EF3FC7FC9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388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7048BEC-42EB-4F37-ABD2-FA6D361269BB}" type="datetimeFigureOut">
              <a:rPr lang="en-IN" smtClean="0"/>
              <a:t>15-04-2024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5C30E9-0BC5-48D4-8F7C-49EF3FC7FC9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1708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EFF0-9C50-7679-6388-21F25889C198}"/>
              </a:ext>
            </a:extLst>
          </p:cNvPr>
          <p:cNvSpPr>
            <a:spLocks noGrp="1"/>
          </p:cNvSpPr>
          <p:nvPr>
            <p:ph type="ctrTitle"/>
          </p:nvPr>
        </p:nvSpPr>
        <p:spPr>
          <a:xfrm>
            <a:off x="2417779" y="802299"/>
            <a:ext cx="8637073" cy="1164154"/>
          </a:xfrm>
        </p:spPr>
        <p:txBody>
          <a:bodyPr>
            <a:normAutofit/>
          </a:bodyPr>
          <a:lstStyle/>
          <a:p>
            <a:r>
              <a:rPr lang="en-IN" sz="3600" dirty="0"/>
              <a:t>Employee Attrition DATA SCIENCE PROEJCT</a:t>
            </a:r>
          </a:p>
        </p:txBody>
      </p:sp>
      <p:sp>
        <p:nvSpPr>
          <p:cNvPr id="3" name="Subtitle 2">
            <a:extLst>
              <a:ext uri="{FF2B5EF4-FFF2-40B4-BE49-F238E27FC236}">
                <a16:creationId xmlns:a16="http://schemas.microsoft.com/office/drawing/2014/main" id="{13FBF870-77CB-764F-8A35-BC84D952E4A9}"/>
              </a:ext>
            </a:extLst>
          </p:cNvPr>
          <p:cNvSpPr>
            <a:spLocks noGrp="1"/>
          </p:cNvSpPr>
          <p:nvPr>
            <p:ph type="subTitle" idx="1"/>
          </p:nvPr>
        </p:nvSpPr>
        <p:spPr>
          <a:xfrm>
            <a:off x="2417780" y="2054942"/>
            <a:ext cx="8637072" cy="875071"/>
          </a:xfrm>
        </p:spPr>
        <p:txBody>
          <a:bodyPr/>
          <a:lstStyle/>
          <a:p>
            <a:r>
              <a:rPr lang="en-IN" dirty="0"/>
              <a:t>Final REPORT</a:t>
            </a:r>
          </a:p>
          <a:p>
            <a:endParaRPr lang="en-IN" dirty="0"/>
          </a:p>
        </p:txBody>
      </p:sp>
    </p:spTree>
    <p:extLst>
      <p:ext uri="{BB962C8B-B14F-4D97-AF65-F5344CB8AC3E}">
        <p14:creationId xmlns:p14="http://schemas.microsoft.com/office/powerpoint/2010/main" val="317982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57CF-4288-21A3-5B64-FF171F15A1FF}"/>
              </a:ext>
            </a:extLst>
          </p:cNvPr>
          <p:cNvSpPr>
            <a:spLocks noGrp="1"/>
          </p:cNvSpPr>
          <p:nvPr>
            <p:ph type="title"/>
          </p:nvPr>
        </p:nvSpPr>
        <p:spPr>
          <a:xfrm>
            <a:off x="1451579" y="804520"/>
            <a:ext cx="9603275" cy="587136"/>
          </a:xfrm>
        </p:spPr>
        <p:txBody>
          <a:bodyPr/>
          <a:lstStyle/>
          <a:p>
            <a:r>
              <a:rPr lang="en-IN" dirty="0"/>
              <a:t>Model Evaluation</a:t>
            </a:r>
          </a:p>
        </p:txBody>
      </p:sp>
      <p:sp>
        <p:nvSpPr>
          <p:cNvPr id="3" name="Content Placeholder 2">
            <a:extLst>
              <a:ext uri="{FF2B5EF4-FFF2-40B4-BE49-F238E27FC236}">
                <a16:creationId xmlns:a16="http://schemas.microsoft.com/office/drawing/2014/main" id="{7BF94CC5-1B56-C3D9-FDE9-11EC63BDC126}"/>
              </a:ext>
            </a:extLst>
          </p:cNvPr>
          <p:cNvSpPr>
            <a:spLocks noGrp="1"/>
          </p:cNvSpPr>
          <p:nvPr>
            <p:ph idx="1"/>
          </p:nvPr>
        </p:nvSpPr>
        <p:spPr>
          <a:xfrm>
            <a:off x="1451579" y="1966453"/>
            <a:ext cx="9603275" cy="1462548"/>
          </a:xfrm>
        </p:spPr>
        <p:txBody>
          <a:bodyPr>
            <a:normAutofit lnSpcReduction="10000"/>
          </a:bodyPr>
          <a:lstStyle/>
          <a:p>
            <a:r>
              <a:rPr lang="en-IN" sz="2000" dirty="0">
                <a:effectLst/>
                <a:ea typeface="Calibri" panose="020F0502020204030204" pitchFamily="34" charset="0"/>
              </a:rPr>
              <a:t>Confusion matrix – Confusion matrix is evaluation tool for classification problems in machine learning. There are four quadrants in confusion matrix – True Positives, True Negatives, False Positives and False Negatives. Confusion matrix also helps us to calculate the accuracy of the model.</a:t>
            </a:r>
          </a:p>
          <a:p>
            <a:endParaRPr lang="en-IN" dirty="0"/>
          </a:p>
        </p:txBody>
      </p:sp>
      <p:graphicFrame>
        <p:nvGraphicFramePr>
          <p:cNvPr id="4" name="Table 3">
            <a:extLst>
              <a:ext uri="{FF2B5EF4-FFF2-40B4-BE49-F238E27FC236}">
                <a16:creationId xmlns:a16="http://schemas.microsoft.com/office/drawing/2014/main" id="{5B1D8BF5-835D-F58F-B842-899EA68355FA}"/>
              </a:ext>
            </a:extLst>
          </p:cNvPr>
          <p:cNvGraphicFramePr>
            <a:graphicFrameLocks noGrp="1"/>
          </p:cNvGraphicFramePr>
          <p:nvPr>
            <p:extLst>
              <p:ext uri="{D42A27DB-BD31-4B8C-83A1-F6EECF244321}">
                <p14:modId xmlns:p14="http://schemas.microsoft.com/office/powerpoint/2010/main" val="3673858284"/>
              </p:ext>
            </p:extLst>
          </p:nvPr>
        </p:nvGraphicFramePr>
        <p:xfrm>
          <a:off x="2900516" y="3637935"/>
          <a:ext cx="4817807" cy="2094272"/>
        </p:xfrm>
        <a:graphic>
          <a:graphicData uri="http://schemas.openxmlformats.org/drawingml/2006/table">
            <a:tbl>
              <a:tblPr>
                <a:tableStyleId>{5C22544A-7EE6-4342-B048-85BDC9FD1C3A}</a:tableStyleId>
              </a:tblPr>
              <a:tblGrid>
                <a:gridCol w="1755253">
                  <a:extLst>
                    <a:ext uri="{9D8B030D-6E8A-4147-A177-3AD203B41FA5}">
                      <a16:colId xmlns:a16="http://schemas.microsoft.com/office/drawing/2014/main" val="1691447319"/>
                    </a:ext>
                  </a:extLst>
                </a:gridCol>
                <a:gridCol w="3062554">
                  <a:extLst>
                    <a:ext uri="{9D8B030D-6E8A-4147-A177-3AD203B41FA5}">
                      <a16:colId xmlns:a16="http://schemas.microsoft.com/office/drawing/2014/main" val="117928118"/>
                    </a:ext>
                  </a:extLst>
                </a:gridCol>
              </a:tblGrid>
              <a:tr h="596079">
                <a:tc>
                  <a:txBody>
                    <a:bodyPr/>
                    <a:lstStyle/>
                    <a:p>
                      <a:pPr algn="l" fontAlgn="b"/>
                      <a:r>
                        <a:rPr lang="en-IN" sz="1400" b="1" u="none" strike="noStrike">
                          <a:effectLst/>
                        </a:rPr>
                        <a:t>Model </a:t>
                      </a:r>
                      <a:endParaRPr lang="en-IN" sz="14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1" u="none" strike="noStrike" dirty="0">
                          <a:effectLst/>
                        </a:rPr>
                        <a:t>                                                                      Accuracy score</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3525813"/>
                  </a:ext>
                </a:extLst>
              </a:tr>
              <a:tr h="485905">
                <a:tc>
                  <a:txBody>
                    <a:bodyPr/>
                    <a:lstStyle/>
                    <a:p>
                      <a:pPr algn="l" fontAlgn="b"/>
                      <a:r>
                        <a:rPr lang="en-IN" sz="1400" b="0" u="none" strike="noStrike">
                          <a:effectLst/>
                        </a:rPr>
                        <a:t>Logistic Regression</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u="none" strike="noStrike" dirty="0">
                          <a:effectLst/>
                        </a:rPr>
                        <a:t>71%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314016"/>
                  </a:ext>
                </a:extLst>
              </a:tr>
              <a:tr h="485905">
                <a:tc>
                  <a:txBody>
                    <a:bodyPr/>
                    <a:lstStyle/>
                    <a:p>
                      <a:pPr algn="l" fontAlgn="b"/>
                      <a:r>
                        <a:rPr lang="en-IN" sz="1400" b="0" u="none" strike="noStrike">
                          <a:effectLst/>
                        </a:rPr>
                        <a:t>Decsion Tree </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u="none" strike="noStrike" dirty="0">
                          <a:effectLst/>
                        </a:rPr>
                        <a:t>80%</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72384031"/>
                  </a:ext>
                </a:extLst>
              </a:tr>
              <a:tr h="526383">
                <a:tc>
                  <a:txBody>
                    <a:bodyPr/>
                    <a:lstStyle/>
                    <a:p>
                      <a:pPr algn="l" fontAlgn="b"/>
                      <a:r>
                        <a:rPr lang="en-IN" sz="1400" b="0" u="none" strike="noStrike">
                          <a:effectLst/>
                        </a:rPr>
                        <a:t>Random Forest</a:t>
                      </a:r>
                      <a:endParaRPr lang="en-IN" sz="14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400" b="0" u="none" strike="noStrike" dirty="0">
                          <a:effectLst/>
                        </a:rPr>
                        <a:t>84%</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53180959"/>
                  </a:ext>
                </a:extLst>
              </a:tr>
            </a:tbl>
          </a:graphicData>
        </a:graphic>
      </p:graphicFrame>
    </p:spTree>
    <p:extLst>
      <p:ext uri="{BB962C8B-B14F-4D97-AF65-F5344CB8AC3E}">
        <p14:creationId xmlns:p14="http://schemas.microsoft.com/office/powerpoint/2010/main" val="261916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D210-1020-A711-C10D-B1708EC09850}"/>
              </a:ext>
            </a:extLst>
          </p:cNvPr>
          <p:cNvSpPr>
            <a:spLocks noGrp="1"/>
          </p:cNvSpPr>
          <p:nvPr>
            <p:ph type="title"/>
          </p:nvPr>
        </p:nvSpPr>
        <p:spPr/>
        <p:txBody>
          <a:bodyPr/>
          <a:lstStyle/>
          <a:p>
            <a:r>
              <a:rPr lang="en-IN" dirty="0"/>
              <a:t>Findings</a:t>
            </a:r>
          </a:p>
        </p:txBody>
      </p:sp>
      <p:sp>
        <p:nvSpPr>
          <p:cNvPr id="3" name="Content Placeholder 2">
            <a:extLst>
              <a:ext uri="{FF2B5EF4-FFF2-40B4-BE49-F238E27FC236}">
                <a16:creationId xmlns:a16="http://schemas.microsoft.com/office/drawing/2014/main" id="{53F93CA1-BACF-CF0F-5BEF-EACEFE2B64D6}"/>
              </a:ext>
            </a:extLst>
          </p:cNvPr>
          <p:cNvSpPr>
            <a:spLocks noGrp="1"/>
          </p:cNvSpPr>
          <p:nvPr>
            <p:ph idx="1"/>
          </p:nvPr>
        </p:nvSpPr>
        <p:spPr/>
        <p:txBody>
          <a:bodyPr/>
          <a:lstStyle/>
          <a:p>
            <a:r>
              <a:rPr lang="en-IN" dirty="0"/>
              <a:t>We have used accuracy score as a evaluation metrics for this project, Accuracy is the sum of all correct prediction made by the model over all prediction made.</a:t>
            </a:r>
          </a:p>
          <a:p>
            <a:r>
              <a:rPr lang="en-IN" dirty="0"/>
              <a:t>Random Forest model has given us the best accuracy score.</a:t>
            </a:r>
          </a:p>
        </p:txBody>
      </p:sp>
    </p:spTree>
    <p:extLst>
      <p:ext uri="{BB962C8B-B14F-4D97-AF65-F5344CB8AC3E}">
        <p14:creationId xmlns:p14="http://schemas.microsoft.com/office/powerpoint/2010/main" val="3230837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4D25-6225-1A1A-C658-ABF56D2CDD60}"/>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C4106119-A9BB-BA1B-E823-DE2551A61764}"/>
              </a:ext>
            </a:extLst>
          </p:cNvPr>
          <p:cNvSpPr>
            <a:spLocks noGrp="1"/>
          </p:cNvSpPr>
          <p:nvPr>
            <p:ph idx="1"/>
          </p:nvPr>
        </p:nvSpPr>
        <p:spPr>
          <a:xfrm>
            <a:off x="1451579" y="2015732"/>
            <a:ext cx="9603275" cy="4037749"/>
          </a:xfrm>
        </p:spPr>
        <p:txBody>
          <a:bodyPr/>
          <a:lstStyle/>
          <a:p>
            <a:r>
              <a:rPr lang="en-IN" dirty="0"/>
              <a:t>Data Science Lifecycle</a:t>
            </a:r>
          </a:p>
          <a:p>
            <a:r>
              <a:rPr lang="en-IN" dirty="0"/>
              <a:t>Project Overview</a:t>
            </a:r>
          </a:p>
          <a:p>
            <a:r>
              <a:rPr lang="en-IN" dirty="0"/>
              <a:t>Process Overview</a:t>
            </a:r>
          </a:p>
          <a:p>
            <a:r>
              <a:rPr lang="en-IN" dirty="0"/>
              <a:t>Data</a:t>
            </a:r>
          </a:p>
          <a:p>
            <a:r>
              <a:rPr lang="en-IN" dirty="0"/>
              <a:t>Analysis</a:t>
            </a:r>
          </a:p>
          <a:p>
            <a:r>
              <a:rPr lang="en-IN" dirty="0"/>
              <a:t>Modelling</a:t>
            </a:r>
          </a:p>
          <a:p>
            <a:r>
              <a:rPr lang="en-IN" dirty="0"/>
              <a:t>Model Evaluation</a:t>
            </a:r>
          </a:p>
          <a:p>
            <a:endParaRPr lang="en-IN" dirty="0"/>
          </a:p>
          <a:p>
            <a:endParaRPr lang="en-IN" dirty="0"/>
          </a:p>
        </p:txBody>
      </p:sp>
    </p:spTree>
    <p:extLst>
      <p:ext uri="{BB962C8B-B14F-4D97-AF65-F5344CB8AC3E}">
        <p14:creationId xmlns:p14="http://schemas.microsoft.com/office/powerpoint/2010/main" val="126478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E67B-84F3-C41E-1AF0-8BFAD1211778}"/>
              </a:ext>
            </a:extLst>
          </p:cNvPr>
          <p:cNvSpPr>
            <a:spLocks noGrp="1"/>
          </p:cNvSpPr>
          <p:nvPr>
            <p:ph type="title"/>
          </p:nvPr>
        </p:nvSpPr>
        <p:spPr>
          <a:xfrm>
            <a:off x="1451579" y="804519"/>
            <a:ext cx="9603275" cy="640823"/>
          </a:xfrm>
        </p:spPr>
        <p:txBody>
          <a:bodyPr/>
          <a:lstStyle/>
          <a:p>
            <a:r>
              <a:rPr lang="en-IN" dirty="0"/>
              <a:t>Data science lifecycle</a:t>
            </a:r>
          </a:p>
        </p:txBody>
      </p:sp>
      <p:pic>
        <p:nvPicPr>
          <p:cNvPr id="5" name="Content Placeholder 4">
            <a:extLst>
              <a:ext uri="{FF2B5EF4-FFF2-40B4-BE49-F238E27FC236}">
                <a16:creationId xmlns:a16="http://schemas.microsoft.com/office/drawing/2014/main" id="{983FA826-223D-5CC9-7C32-2C8668C3A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8" y="2016125"/>
            <a:ext cx="9737531" cy="4037356"/>
          </a:xfrm>
        </p:spPr>
      </p:pic>
    </p:spTree>
    <p:extLst>
      <p:ext uri="{BB962C8B-B14F-4D97-AF65-F5344CB8AC3E}">
        <p14:creationId xmlns:p14="http://schemas.microsoft.com/office/powerpoint/2010/main" val="3552360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A72E-9587-B164-2CB7-8D06C54CC036}"/>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DAF111C0-68B6-904F-61CA-D51B6816F742}"/>
              </a:ext>
            </a:extLst>
          </p:cNvPr>
          <p:cNvSpPr>
            <a:spLocks noGrp="1"/>
          </p:cNvSpPr>
          <p:nvPr>
            <p:ph idx="1"/>
          </p:nvPr>
        </p:nvSpPr>
        <p:spPr/>
        <p:txBody>
          <a:bodyPr/>
          <a:lstStyle/>
          <a:p>
            <a:r>
              <a:rPr lang="en-IN" dirty="0"/>
              <a:t>Business Problem: The Human resources department is facing a problem of high attrition rates, which is increasing their recruitment cost.</a:t>
            </a:r>
          </a:p>
          <a:p>
            <a:endParaRPr lang="en-IN" dirty="0"/>
          </a:p>
          <a:p>
            <a:r>
              <a:rPr lang="en-IN" dirty="0"/>
              <a:t>Business Objective: To Reduce the attrition rates by analysing the historical data and create machine learning models to predicting which category of employees have high probability to leave the company.</a:t>
            </a:r>
          </a:p>
        </p:txBody>
      </p:sp>
    </p:spTree>
    <p:extLst>
      <p:ext uri="{BB962C8B-B14F-4D97-AF65-F5344CB8AC3E}">
        <p14:creationId xmlns:p14="http://schemas.microsoft.com/office/powerpoint/2010/main" val="328609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1BFEB-D818-1C82-A724-A48ED289C852}"/>
              </a:ext>
            </a:extLst>
          </p:cNvPr>
          <p:cNvSpPr>
            <a:spLocks noGrp="1"/>
          </p:cNvSpPr>
          <p:nvPr>
            <p:ph type="title"/>
          </p:nvPr>
        </p:nvSpPr>
        <p:spPr/>
        <p:txBody>
          <a:bodyPr/>
          <a:lstStyle/>
          <a:p>
            <a:r>
              <a:rPr lang="en-IN" dirty="0"/>
              <a:t>Process Overview</a:t>
            </a:r>
          </a:p>
        </p:txBody>
      </p:sp>
      <p:sp>
        <p:nvSpPr>
          <p:cNvPr id="3" name="Content Placeholder 2">
            <a:extLst>
              <a:ext uri="{FF2B5EF4-FFF2-40B4-BE49-F238E27FC236}">
                <a16:creationId xmlns:a16="http://schemas.microsoft.com/office/drawing/2014/main" id="{9F4267A4-241D-CAC8-DEFD-66B5A9E900A0}"/>
              </a:ext>
            </a:extLst>
          </p:cNvPr>
          <p:cNvSpPr>
            <a:spLocks noGrp="1"/>
          </p:cNvSpPr>
          <p:nvPr>
            <p:ph idx="1"/>
          </p:nvPr>
        </p:nvSpPr>
        <p:spPr/>
        <p:txBody>
          <a:bodyPr/>
          <a:lstStyle/>
          <a:p>
            <a:r>
              <a:rPr lang="en-IN" dirty="0"/>
              <a:t>The Machine Learning Model will be deployed on the cloud platform. Upon that the HR stakeholder can enter the details of the employees and the ML model will predict based on the feature provided whether this particular employee will leave or not.</a:t>
            </a:r>
          </a:p>
        </p:txBody>
      </p:sp>
    </p:spTree>
    <p:extLst>
      <p:ext uri="{BB962C8B-B14F-4D97-AF65-F5344CB8AC3E}">
        <p14:creationId xmlns:p14="http://schemas.microsoft.com/office/powerpoint/2010/main" val="703465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D4889-02C8-5D5A-6F81-A8AAEA65AD27}"/>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D67DB62A-C6AB-5557-8217-9793B1310808}"/>
              </a:ext>
            </a:extLst>
          </p:cNvPr>
          <p:cNvSpPr>
            <a:spLocks noGrp="1"/>
          </p:cNvSpPr>
          <p:nvPr>
            <p:ph idx="1"/>
          </p:nvPr>
        </p:nvSpPr>
        <p:spPr/>
        <p:txBody>
          <a:bodyPr/>
          <a:lstStyle/>
          <a:p>
            <a:r>
              <a:rPr lang="en-IN" dirty="0"/>
              <a:t>Total Number of records: 1470</a:t>
            </a:r>
          </a:p>
          <a:p>
            <a:r>
              <a:rPr lang="en-IN" dirty="0"/>
              <a:t>Total Number of columns: 35</a:t>
            </a:r>
          </a:p>
          <a:p>
            <a:r>
              <a:rPr lang="en-IN" dirty="0"/>
              <a:t>The Number of numerical columns: 26</a:t>
            </a:r>
          </a:p>
          <a:p>
            <a:r>
              <a:rPr lang="en-IN" dirty="0"/>
              <a:t>The Number of categorical columns: 9</a:t>
            </a:r>
          </a:p>
          <a:p>
            <a:r>
              <a:rPr lang="en-IN" dirty="0"/>
              <a:t>Target:  </a:t>
            </a:r>
          </a:p>
          <a:p>
            <a:pPr marL="0" indent="0">
              <a:buNone/>
            </a:pPr>
            <a:r>
              <a:rPr lang="en-IN" dirty="0"/>
              <a:t>               Attrition : No : 1233, </a:t>
            </a:r>
          </a:p>
          <a:p>
            <a:pPr marL="0" indent="0">
              <a:buNone/>
            </a:pPr>
            <a:r>
              <a:rPr lang="en-IN" dirty="0"/>
              <a:t>                               Yes: 237</a:t>
            </a:r>
          </a:p>
        </p:txBody>
      </p:sp>
    </p:spTree>
    <p:extLst>
      <p:ext uri="{BB962C8B-B14F-4D97-AF65-F5344CB8AC3E}">
        <p14:creationId xmlns:p14="http://schemas.microsoft.com/office/powerpoint/2010/main" val="407467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B5C3-F639-5D82-CC06-C35E78D70DA6}"/>
              </a:ext>
            </a:extLst>
          </p:cNvPr>
          <p:cNvSpPr>
            <a:spLocks noGrp="1"/>
          </p:cNvSpPr>
          <p:nvPr>
            <p:ph type="title"/>
          </p:nvPr>
        </p:nvSpPr>
        <p:spPr/>
        <p:txBody>
          <a:bodyPr/>
          <a:lstStyle/>
          <a:p>
            <a:r>
              <a:rPr lang="en-IN" dirty="0"/>
              <a:t>analysis</a:t>
            </a:r>
          </a:p>
        </p:txBody>
      </p:sp>
      <p:pic>
        <p:nvPicPr>
          <p:cNvPr id="5" name="Content Placeholder 4">
            <a:extLst>
              <a:ext uri="{FF2B5EF4-FFF2-40B4-BE49-F238E27FC236}">
                <a16:creationId xmlns:a16="http://schemas.microsoft.com/office/drawing/2014/main" id="{A98CEA5D-35C1-A434-1876-EEA082636516}"/>
              </a:ext>
            </a:extLst>
          </p:cNvPr>
          <p:cNvPicPr>
            <a:picLocks noGrp="1" noChangeAspect="1"/>
          </p:cNvPicPr>
          <p:nvPr>
            <p:ph idx="1"/>
          </p:nvPr>
        </p:nvPicPr>
        <p:blipFill>
          <a:blip r:embed="rId2"/>
          <a:stretch>
            <a:fillRect/>
          </a:stretch>
        </p:blipFill>
        <p:spPr>
          <a:xfrm>
            <a:off x="1451579" y="2032983"/>
            <a:ext cx="3189247" cy="2971264"/>
          </a:xfrm>
        </p:spPr>
      </p:pic>
      <p:pic>
        <p:nvPicPr>
          <p:cNvPr id="7" name="Picture 6">
            <a:extLst>
              <a:ext uri="{FF2B5EF4-FFF2-40B4-BE49-F238E27FC236}">
                <a16:creationId xmlns:a16="http://schemas.microsoft.com/office/drawing/2014/main" id="{EE15CD2A-FCD0-3F03-86A4-0195B0EE581E}"/>
              </a:ext>
            </a:extLst>
          </p:cNvPr>
          <p:cNvPicPr>
            <a:picLocks noChangeAspect="1"/>
          </p:cNvPicPr>
          <p:nvPr/>
        </p:nvPicPr>
        <p:blipFill>
          <a:blip r:embed="rId3"/>
          <a:stretch>
            <a:fillRect/>
          </a:stretch>
        </p:blipFill>
        <p:spPr>
          <a:xfrm>
            <a:off x="4764677" y="2032982"/>
            <a:ext cx="3665538" cy="2971263"/>
          </a:xfrm>
          <a:prstGeom prst="rect">
            <a:avLst/>
          </a:prstGeom>
        </p:spPr>
      </p:pic>
      <p:pic>
        <p:nvPicPr>
          <p:cNvPr id="9" name="Picture 8">
            <a:extLst>
              <a:ext uri="{FF2B5EF4-FFF2-40B4-BE49-F238E27FC236}">
                <a16:creationId xmlns:a16="http://schemas.microsoft.com/office/drawing/2014/main" id="{BAA00218-725F-6E15-8480-C727DA0691EF}"/>
              </a:ext>
            </a:extLst>
          </p:cNvPr>
          <p:cNvPicPr>
            <a:picLocks noChangeAspect="1"/>
          </p:cNvPicPr>
          <p:nvPr/>
        </p:nvPicPr>
        <p:blipFill>
          <a:blip r:embed="rId4"/>
          <a:stretch>
            <a:fillRect/>
          </a:stretch>
        </p:blipFill>
        <p:spPr>
          <a:xfrm>
            <a:off x="8638719" y="2032982"/>
            <a:ext cx="3429297" cy="2971262"/>
          </a:xfrm>
          <a:prstGeom prst="rect">
            <a:avLst/>
          </a:prstGeom>
        </p:spPr>
      </p:pic>
    </p:spTree>
    <p:extLst>
      <p:ext uri="{BB962C8B-B14F-4D97-AF65-F5344CB8AC3E}">
        <p14:creationId xmlns:p14="http://schemas.microsoft.com/office/powerpoint/2010/main" val="39906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A717-113C-A886-79EC-A6EE645747B3}"/>
              </a:ext>
            </a:extLst>
          </p:cNvPr>
          <p:cNvSpPr>
            <a:spLocks noGrp="1"/>
          </p:cNvSpPr>
          <p:nvPr>
            <p:ph type="title"/>
          </p:nvPr>
        </p:nvSpPr>
        <p:spPr/>
        <p:txBody>
          <a:bodyPr/>
          <a:lstStyle/>
          <a:p>
            <a:r>
              <a:rPr lang="en-IN" dirty="0"/>
              <a:t>Inferences based on the graphs</a:t>
            </a:r>
          </a:p>
        </p:txBody>
      </p:sp>
      <p:sp>
        <p:nvSpPr>
          <p:cNvPr id="3" name="Content Placeholder 2">
            <a:extLst>
              <a:ext uri="{FF2B5EF4-FFF2-40B4-BE49-F238E27FC236}">
                <a16:creationId xmlns:a16="http://schemas.microsoft.com/office/drawing/2014/main" id="{EB32F45C-D77F-74A7-64E6-0341A3DCC277}"/>
              </a:ext>
            </a:extLst>
          </p:cNvPr>
          <p:cNvSpPr>
            <a:spLocks noGrp="1"/>
          </p:cNvSpPr>
          <p:nvPr>
            <p:ph idx="1"/>
          </p:nvPr>
        </p:nvSpPr>
        <p:spPr/>
        <p:txBody>
          <a:bodyPr/>
          <a:lstStyle/>
          <a:p>
            <a:r>
              <a:rPr lang="en-IN" dirty="0"/>
              <a:t>From the funnel chart we can see that the high performance employee have not left the organisation.</a:t>
            </a:r>
          </a:p>
          <a:p>
            <a:r>
              <a:rPr lang="en-IN" dirty="0"/>
              <a:t>Male employee accounted for 60% attrition rate.</a:t>
            </a:r>
          </a:p>
          <a:p>
            <a:r>
              <a:rPr lang="en-IN" dirty="0"/>
              <a:t>Feature like overtime, years at company and year since last promotion have shown high predictability.</a:t>
            </a:r>
          </a:p>
          <a:p>
            <a:endParaRPr lang="en-IN" dirty="0"/>
          </a:p>
        </p:txBody>
      </p:sp>
    </p:spTree>
    <p:extLst>
      <p:ext uri="{BB962C8B-B14F-4D97-AF65-F5344CB8AC3E}">
        <p14:creationId xmlns:p14="http://schemas.microsoft.com/office/powerpoint/2010/main" val="384792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9DC3-F63A-BD04-2003-CB31D6F461CA}"/>
              </a:ext>
            </a:extLst>
          </p:cNvPr>
          <p:cNvSpPr>
            <a:spLocks noGrp="1"/>
          </p:cNvSpPr>
          <p:nvPr>
            <p:ph type="title"/>
          </p:nvPr>
        </p:nvSpPr>
        <p:spPr/>
        <p:txBody>
          <a:bodyPr/>
          <a:lstStyle/>
          <a:p>
            <a:r>
              <a:rPr lang="en-IN" dirty="0"/>
              <a:t>Modelling </a:t>
            </a:r>
          </a:p>
        </p:txBody>
      </p:sp>
      <p:sp>
        <p:nvSpPr>
          <p:cNvPr id="3" name="Content Placeholder 2">
            <a:extLst>
              <a:ext uri="{FF2B5EF4-FFF2-40B4-BE49-F238E27FC236}">
                <a16:creationId xmlns:a16="http://schemas.microsoft.com/office/drawing/2014/main" id="{D0D59342-1D3D-8DC1-C45D-F19F3AF71EA6}"/>
              </a:ext>
            </a:extLst>
          </p:cNvPr>
          <p:cNvSpPr>
            <a:spLocks noGrp="1"/>
          </p:cNvSpPr>
          <p:nvPr>
            <p:ph idx="1"/>
          </p:nvPr>
        </p:nvSpPr>
        <p:spPr/>
        <p:txBody>
          <a:bodyPr/>
          <a:lstStyle/>
          <a:p>
            <a:r>
              <a:rPr lang="en-IN" dirty="0"/>
              <a:t>Logistic Regression: </a:t>
            </a:r>
            <a:r>
              <a:rPr lang="en-IN" dirty="0">
                <a:effectLst/>
                <a:ea typeface="Calibri" panose="020F0502020204030204" pitchFamily="34" charset="0"/>
              </a:rPr>
              <a:t>Logistic regression is use for classification problems where we have to predict the binary classes like ‘yes’ or ‘no’, ‘0’ or ‘1’. It uses sigmoid function to give us a ‘S’ shaped line. In this project we have to predict whether the customer has churned or not churned which encoded as ‘no’:’0’, ‘yes’:’1’.</a:t>
            </a:r>
          </a:p>
          <a:p>
            <a:r>
              <a:rPr lang="en-IN" dirty="0">
                <a:ea typeface="Calibri" panose="020F0502020204030204" pitchFamily="34" charset="0"/>
              </a:rPr>
              <a:t>Decision Tree: </a:t>
            </a:r>
            <a:r>
              <a:rPr lang="en-US" dirty="0">
                <a:ea typeface="Calibri" panose="020F0502020204030204" pitchFamily="34" charset="0"/>
              </a:rPr>
              <a:t>Decision trees are a type of algorithm used in machine learning. Unlike some other methods, they don't rely on strict rules about how data should look. Instead, they can adapt to different shapes and patterns in the data they're given.</a:t>
            </a:r>
            <a:endParaRPr lang="en-IN" dirty="0">
              <a:effectLst/>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22325033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73</TotalTime>
  <Words>448</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MT</vt:lpstr>
      <vt:lpstr>Gallery</vt:lpstr>
      <vt:lpstr>Employee Attrition DATA SCIENCE PROEJCT</vt:lpstr>
      <vt:lpstr>AGENDA</vt:lpstr>
      <vt:lpstr>Data science lifecycle</vt:lpstr>
      <vt:lpstr>Project overview</vt:lpstr>
      <vt:lpstr>Process Overview</vt:lpstr>
      <vt:lpstr>DATA</vt:lpstr>
      <vt:lpstr>analysis</vt:lpstr>
      <vt:lpstr>Inferences based on the graphs</vt:lpstr>
      <vt:lpstr>Modelling </vt:lpstr>
      <vt:lpstr>Model Evaluation</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DATA SCIENCE PROEJCT</dc:title>
  <dc:creator>Madhusudhanan s</dc:creator>
  <cp:lastModifiedBy>Madhusudhanan s</cp:lastModifiedBy>
  <cp:revision>1</cp:revision>
  <dcterms:created xsi:type="dcterms:W3CDTF">2024-04-15T07:08:22Z</dcterms:created>
  <dcterms:modified xsi:type="dcterms:W3CDTF">2024-04-15T08:21:32Z</dcterms:modified>
</cp:coreProperties>
</file>