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B26E73-4757-4379-A46F-67603953189A}"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6B7BBD2-E4E1-4222-B219-C64338B76971}" type="slidenum">
              <a:rPr lang="en-IN" smtClean="0"/>
              <a:t>‹#›</a:t>
            </a:fld>
            <a:endParaRPr lang="en-IN"/>
          </a:p>
        </p:txBody>
      </p:sp>
    </p:spTree>
    <p:extLst>
      <p:ext uri="{BB962C8B-B14F-4D97-AF65-F5344CB8AC3E}">
        <p14:creationId xmlns:p14="http://schemas.microsoft.com/office/powerpoint/2010/main" val="94881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26E73-4757-4379-A46F-67603953189A}"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7BBD2-E4E1-4222-B219-C64338B76971}" type="slidenum">
              <a:rPr lang="en-IN" smtClean="0"/>
              <a:t>‹#›</a:t>
            </a:fld>
            <a:endParaRPr lang="en-IN"/>
          </a:p>
        </p:txBody>
      </p:sp>
    </p:spTree>
    <p:extLst>
      <p:ext uri="{BB962C8B-B14F-4D97-AF65-F5344CB8AC3E}">
        <p14:creationId xmlns:p14="http://schemas.microsoft.com/office/powerpoint/2010/main" val="277526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26E73-4757-4379-A46F-67603953189A}"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7BBD2-E4E1-4222-B219-C64338B76971}" type="slidenum">
              <a:rPr lang="en-IN" smtClean="0"/>
              <a:t>‹#›</a:t>
            </a:fld>
            <a:endParaRPr lang="en-IN"/>
          </a:p>
        </p:txBody>
      </p:sp>
    </p:spTree>
    <p:extLst>
      <p:ext uri="{BB962C8B-B14F-4D97-AF65-F5344CB8AC3E}">
        <p14:creationId xmlns:p14="http://schemas.microsoft.com/office/powerpoint/2010/main" val="158349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26E73-4757-4379-A46F-67603953189A}"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7BBD2-E4E1-4222-B219-C64338B76971}" type="slidenum">
              <a:rPr lang="en-IN" smtClean="0"/>
              <a:t>‹#›</a:t>
            </a:fld>
            <a:endParaRPr lang="en-IN"/>
          </a:p>
        </p:txBody>
      </p:sp>
    </p:spTree>
    <p:extLst>
      <p:ext uri="{BB962C8B-B14F-4D97-AF65-F5344CB8AC3E}">
        <p14:creationId xmlns:p14="http://schemas.microsoft.com/office/powerpoint/2010/main" val="299363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EB26E73-4757-4379-A46F-67603953189A}" type="datetimeFigureOut">
              <a:rPr lang="en-IN" smtClean="0"/>
              <a:t>14-04-2024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6B7BBD2-E4E1-4222-B219-C64338B76971}" type="slidenum">
              <a:rPr lang="en-IN" smtClean="0"/>
              <a:t>‹#›</a:t>
            </a:fld>
            <a:endParaRPr lang="en-IN"/>
          </a:p>
        </p:txBody>
      </p:sp>
    </p:spTree>
    <p:extLst>
      <p:ext uri="{BB962C8B-B14F-4D97-AF65-F5344CB8AC3E}">
        <p14:creationId xmlns:p14="http://schemas.microsoft.com/office/powerpoint/2010/main" val="50300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B26E73-4757-4379-A46F-67603953189A}"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7BBD2-E4E1-4222-B219-C64338B76971}" type="slidenum">
              <a:rPr lang="en-IN" smtClean="0"/>
              <a:t>‹#›</a:t>
            </a:fld>
            <a:endParaRPr lang="en-IN"/>
          </a:p>
        </p:txBody>
      </p:sp>
    </p:spTree>
    <p:extLst>
      <p:ext uri="{BB962C8B-B14F-4D97-AF65-F5344CB8AC3E}">
        <p14:creationId xmlns:p14="http://schemas.microsoft.com/office/powerpoint/2010/main" val="63435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B26E73-4757-4379-A46F-67603953189A}" type="datetimeFigureOut">
              <a:rPr lang="en-IN" smtClean="0"/>
              <a:t>14-04-2024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B7BBD2-E4E1-4222-B219-C64338B76971}" type="slidenum">
              <a:rPr lang="en-IN" smtClean="0"/>
              <a:t>‹#›</a:t>
            </a:fld>
            <a:endParaRPr lang="en-IN"/>
          </a:p>
        </p:txBody>
      </p:sp>
    </p:spTree>
    <p:extLst>
      <p:ext uri="{BB962C8B-B14F-4D97-AF65-F5344CB8AC3E}">
        <p14:creationId xmlns:p14="http://schemas.microsoft.com/office/powerpoint/2010/main" val="177357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26E73-4757-4379-A46F-67603953189A}" type="datetimeFigureOut">
              <a:rPr lang="en-IN" smtClean="0"/>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B7BBD2-E4E1-4222-B219-C64338B76971}" type="slidenum">
              <a:rPr lang="en-IN" smtClean="0"/>
              <a:t>‹#›</a:t>
            </a:fld>
            <a:endParaRPr lang="en-IN"/>
          </a:p>
        </p:txBody>
      </p:sp>
    </p:spTree>
    <p:extLst>
      <p:ext uri="{BB962C8B-B14F-4D97-AF65-F5344CB8AC3E}">
        <p14:creationId xmlns:p14="http://schemas.microsoft.com/office/powerpoint/2010/main" val="222960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26E73-4757-4379-A46F-67603953189A}" type="datetimeFigureOut">
              <a:rPr lang="en-IN" smtClean="0"/>
              <a:t>14-04-2024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B7BBD2-E4E1-4222-B219-C64338B76971}" type="slidenum">
              <a:rPr lang="en-IN" smtClean="0"/>
              <a:t>‹#›</a:t>
            </a:fld>
            <a:endParaRPr lang="en-IN"/>
          </a:p>
        </p:txBody>
      </p:sp>
    </p:spTree>
    <p:extLst>
      <p:ext uri="{BB962C8B-B14F-4D97-AF65-F5344CB8AC3E}">
        <p14:creationId xmlns:p14="http://schemas.microsoft.com/office/powerpoint/2010/main" val="260033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B26E73-4757-4379-A46F-67603953189A}"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6B7BBD2-E4E1-4222-B219-C64338B76971}" type="slidenum">
              <a:rPr lang="en-IN" smtClean="0"/>
              <a:t>‹#›</a:t>
            </a:fld>
            <a:endParaRPr lang="en-IN"/>
          </a:p>
        </p:txBody>
      </p:sp>
    </p:spTree>
    <p:extLst>
      <p:ext uri="{BB962C8B-B14F-4D97-AF65-F5344CB8AC3E}">
        <p14:creationId xmlns:p14="http://schemas.microsoft.com/office/powerpoint/2010/main" val="181263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B26E73-4757-4379-A46F-67603953189A}" type="datetimeFigureOut">
              <a:rPr lang="en-IN" smtClean="0"/>
              <a:t>14-04-2024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6B7BBD2-E4E1-4222-B219-C64338B76971}" type="slidenum">
              <a:rPr lang="en-IN" smtClean="0"/>
              <a:t>‹#›</a:t>
            </a:fld>
            <a:endParaRPr lang="en-IN"/>
          </a:p>
        </p:txBody>
      </p:sp>
    </p:spTree>
    <p:extLst>
      <p:ext uri="{BB962C8B-B14F-4D97-AF65-F5344CB8AC3E}">
        <p14:creationId xmlns:p14="http://schemas.microsoft.com/office/powerpoint/2010/main" val="421854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EB26E73-4757-4379-A46F-67603953189A}" type="datetimeFigureOut">
              <a:rPr lang="en-IN" smtClean="0"/>
              <a:t>14-04-2024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6B7BBD2-E4E1-4222-B219-C64338B76971}" type="slidenum">
              <a:rPr lang="en-IN" smtClean="0"/>
              <a:t>‹#›</a:t>
            </a:fld>
            <a:endParaRPr lang="en-IN"/>
          </a:p>
        </p:txBody>
      </p:sp>
    </p:spTree>
    <p:extLst>
      <p:ext uri="{BB962C8B-B14F-4D97-AF65-F5344CB8AC3E}">
        <p14:creationId xmlns:p14="http://schemas.microsoft.com/office/powerpoint/2010/main" val="3863183813"/>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9D75-1DC5-CC5D-E043-DA695083CA12}"/>
              </a:ext>
            </a:extLst>
          </p:cNvPr>
          <p:cNvSpPr>
            <a:spLocks noGrp="1"/>
          </p:cNvSpPr>
          <p:nvPr>
            <p:ph type="ctrTitle"/>
          </p:nvPr>
        </p:nvSpPr>
        <p:spPr/>
        <p:txBody>
          <a:bodyPr/>
          <a:lstStyle/>
          <a:p>
            <a:r>
              <a:rPr lang="en-IN" dirty="0"/>
              <a:t>Final Report </a:t>
            </a:r>
          </a:p>
        </p:txBody>
      </p:sp>
      <p:sp>
        <p:nvSpPr>
          <p:cNvPr id="3" name="Subtitle 2">
            <a:extLst>
              <a:ext uri="{FF2B5EF4-FFF2-40B4-BE49-F238E27FC236}">
                <a16:creationId xmlns:a16="http://schemas.microsoft.com/office/drawing/2014/main" id="{C12CD422-492E-A2EF-824E-B6E9931265EA}"/>
              </a:ext>
            </a:extLst>
          </p:cNvPr>
          <p:cNvSpPr>
            <a:spLocks noGrp="1"/>
          </p:cNvSpPr>
          <p:nvPr>
            <p:ph type="subTitle" idx="1"/>
          </p:nvPr>
        </p:nvSpPr>
        <p:spPr/>
        <p:txBody>
          <a:bodyPr/>
          <a:lstStyle/>
          <a:p>
            <a:r>
              <a:rPr lang="en-IN" dirty="0"/>
              <a:t>Predicting Home Loans approval with Machine Learning</a:t>
            </a:r>
          </a:p>
          <a:p>
            <a:endParaRPr lang="en-IN" dirty="0"/>
          </a:p>
        </p:txBody>
      </p:sp>
    </p:spTree>
    <p:extLst>
      <p:ext uri="{BB962C8B-B14F-4D97-AF65-F5344CB8AC3E}">
        <p14:creationId xmlns:p14="http://schemas.microsoft.com/office/powerpoint/2010/main" val="294811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3971-2BED-1089-54C4-EDE6C7E55A67}"/>
              </a:ext>
            </a:extLst>
          </p:cNvPr>
          <p:cNvSpPr>
            <a:spLocks noGrp="1"/>
          </p:cNvSpPr>
          <p:nvPr>
            <p:ph type="title"/>
          </p:nvPr>
        </p:nvSpPr>
        <p:spPr/>
        <p:txBody>
          <a:bodyPr/>
          <a:lstStyle/>
          <a:p>
            <a:r>
              <a:rPr lang="en-US" sz="5400" dirty="0"/>
              <a:t>Agenda</a:t>
            </a:r>
            <a:br>
              <a:rPr lang="ru-RU" sz="5400" dirty="0"/>
            </a:br>
            <a:endParaRPr lang="en-IN" dirty="0"/>
          </a:p>
        </p:txBody>
      </p:sp>
      <p:sp>
        <p:nvSpPr>
          <p:cNvPr id="3" name="Content Placeholder 2">
            <a:extLst>
              <a:ext uri="{FF2B5EF4-FFF2-40B4-BE49-F238E27FC236}">
                <a16:creationId xmlns:a16="http://schemas.microsoft.com/office/drawing/2014/main" id="{27C5D55B-28D2-405A-07B1-50288780CE26}"/>
              </a:ext>
            </a:extLst>
          </p:cNvPr>
          <p:cNvSpPr>
            <a:spLocks noGrp="1"/>
          </p:cNvSpPr>
          <p:nvPr>
            <p:ph idx="1"/>
          </p:nvPr>
        </p:nvSpPr>
        <p:spPr/>
        <p:txBody>
          <a:bodyPr/>
          <a:lstStyle/>
          <a:p>
            <a:pPr fontAlgn="base"/>
            <a:r>
              <a:rPr lang="en-US" sz="2000" dirty="0">
                <a:solidFill>
                  <a:schemeClr val="tx1"/>
                </a:solidFill>
              </a:rPr>
              <a:t>Data Science Lifecycle​</a:t>
            </a:r>
          </a:p>
          <a:p>
            <a:pPr fontAlgn="base"/>
            <a:r>
              <a:rPr lang="en-US" sz="2000" dirty="0">
                <a:solidFill>
                  <a:schemeClr val="tx1"/>
                </a:solidFill>
              </a:rPr>
              <a:t>Project Overview​</a:t>
            </a:r>
          </a:p>
          <a:p>
            <a:pPr fontAlgn="base"/>
            <a:r>
              <a:rPr lang="en-US" sz="2000" dirty="0">
                <a:solidFill>
                  <a:schemeClr val="tx1"/>
                </a:solidFill>
              </a:rPr>
              <a:t>Data </a:t>
            </a:r>
          </a:p>
          <a:p>
            <a:pPr fontAlgn="base"/>
            <a:r>
              <a:rPr lang="en-US" sz="2000" dirty="0">
                <a:solidFill>
                  <a:schemeClr val="tx1"/>
                </a:solidFill>
              </a:rPr>
              <a:t>Analysis</a:t>
            </a:r>
          </a:p>
          <a:p>
            <a:pPr fontAlgn="base"/>
            <a:r>
              <a:rPr lang="en-US" sz="2000" dirty="0">
                <a:solidFill>
                  <a:schemeClr val="tx1"/>
                </a:solidFill>
              </a:rPr>
              <a:t>Modeling</a:t>
            </a:r>
          </a:p>
          <a:p>
            <a:pPr fontAlgn="base"/>
            <a:r>
              <a:rPr lang="en-US" sz="2000" dirty="0">
                <a:solidFill>
                  <a:schemeClr val="tx1"/>
                </a:solidFill>
              </a:rPr>
              <a:t>Model Evaluation</a:t>
            </a:r>
          </a:p>
        </p:txBody>
      </p:sp>
    </p:spTree>
    <p:extLst>
      <p:ext uri="{BB962C8B-B14F-4D97-AF65-F5344CB8AC3E}">
        <p14:creationId xmlns:p14="http://schemas.microsoft.com/office/powerpoint/2010/main" val="54988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DE62-F08C-40C1-43B1-F6EBFE80DAE3}"/>
              </a:ext>
            </a:extLst>
          </p:cNvPr>
          <p:cNvSpPr>
            <a:spLocks noGrp="1"/>
          </p:cNvSpPr>
          <p:nvPr>
            <p:ph type="title"/>
          </p:nvPr>
        </p:nvSpPr>
        <p:spPr/>
        <p:txBody>
          <a:bodyPr/>
          <a:lstStyle/>
          <a:p>
            <a:r>
              <a:rPr lang="en-IN" dirty="0"/>
              <a:t>Data Science Lifecycle</a:t>
            </a:r>
          </a:p>
        </p:txBody>
      </p:sp>
      <p:sp>
        <p:nvSpPr>
          <p:cNvPr id="3" name="Content Placeholder 2">
            <a:extLst>
              <a:ext uri="{FF2B5EF4-FFF2-40B4-BE49-F238E27FC236}">
                <a16:creationId xmlns:a16="http://schemas.microsoft.com/office/drawing/2014/main" id="{59BC0AFC-78DE-C23C-08C0-EB621A976E70}"/>
              </a:ext>
            </a:extLst>
          </p:cNvPr>
          <p:cNvSpPr>
            <a:spLocks noGrp="1"/>
          </p:cNvSpPr>
          <p:nvPr>
            <p:ph idx="1"/>
          </p:nvPr>
        </p:nvSpPr>
        <p:spPr/>
        <p:txBody>
          <a:bodyPr/>
          <a:lstStyle/>
          <a:p>
            <a:r>
              <a:rPr lang="en-IN" dirty="0"/>
              <a:t>Basic understanding of the business problem</a:t>
            </a:r>
          </a:p>
          <a:p>
            <a:r>
              <a:rPr lang="en-IN" dirty="0"/>
              <a:t>Receiving data from the stakeholder</a:t>
            </a:r>
          </a:p>
          <a:p>
            <a:r>
              <a:rPr lang="en-IN" dirty="0"/>
              <a:t>Data Cleaning</a:t>
            </a:r>
          </a:p>
          <a:p>
            <a:r>
              <a:rPr lang="en-IN" dirty="0"/>
              <a:t>Exploratory data analysis</a:t>
            </a:r>
          </a:p>
          <a:p>
            <a:r>
              <a:rPr lang="en-IN" dirty="0"/>
              <a:t>Feature selection</a:t>
            </a:r>
          </a:p>
          <a:p>
            <a:r>
              <a:rPr lang="en-IN" dirty="0"/>
              <a:t>Implement Machine learning algorithms</a:t>
            </a:r>
          </a:p>
          <a:p>
            <a:r>
              <a:rPr lang="en-IN" dirty="0"/>
              <a:t>Evaluating the results.</a:t>
            </a:r>
          </a:p>
          <a:p>
            <a:r>
              <a:rPr lang="en-IN" dirty="0"/>
              <a:t>Repeat steps 5 to 7 again for better results.</a:t>
            </a:r>
          </a:p>
        </p:txBody>
      </p:sp>
    </p:spTree>
    <p:extLst>
      <p:ext uri="{BB962C8B-B14F-4D97-AF65-F5344CB8AC3E}">
        <p14:creationId xmlns:p14="http://schemas.microsoft.com/office/powerpoint/2010/main" val="4065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13C3-F456-DF9A-59D1-EC5A50D62506}"/>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CA668EAC-F1AA-CA24-4154-0B3A179638D7}"/>
              </a:ext>
            </a:extLst>
          </p:cNvPr>
          <p:cNvSpPr>
            <a:spLocks noGrp="1"/>
          </p:cNvSpPr>
          <p:nvPr>
            <p:ph idx="1"/>
          </p:nvPr>
        </p:nvSpPr>
        <p:spPr/>
        <p:txBody>
          <a:bodyPr/>
          <a:lstStyle/>
          <a:p>
            <a:pPr>
              <a:lnSpc>
                <a:spcPct val="150000"/>
              </a:lnSpc>
            </a:pPr>
            <a:r>
              <a:rPr lang="en-IN" dirty="0"/>
              <a:t>This project aims at predicting the loan approval status for the customers by using the traditional machine learning algorithms. </a:t>
            </a:r>
          </a:p>
          <a:p>
            <a:pPr>
              <a:lnSpc>
                <a:spcPct val="150000"/>
              </a:lnSpc>
            </a:pPr>
            <a:r>
              <a:rPr lang="en-IN" dirty="0"/>
              <a:t>This study also aims at understanding the features which has more impact on the loan status.</a:t>
            </a:r>
          </a:p>
          <a:p>
            <a:pPr>
              <a:lnSpc>
                <a:spcPct val="150000"/>
              </a:lnSpc>
            </a:pPr>
            <a:r>
              <a:rPr lang="en-IN" dirty="0"/>
              <a:t>Models like Logistic regression, Decision tree and random forest has been used in this project.</a:t>
            </a:r>
          </a:p>
        </p:txBody>
      </p:sp>
    </p:spTree>
    <p:extLst>
      <p:ext uri="{BB962C8B-B14F-4D97-AF65-F5344CB8AC3E}">
        <p14:creationId xmlns:p14="http://schemas.microsoft.com/office/powerpoint/2010/main" val="274151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CF2C-2C49-5F11-1A39-4218C833D3CB}"/>
              </a:ext>
            </a:extLst>
          </p:cNvPr>
          <p:cNvSpPr>
            <a:spLocks noGrp="1"/>
          </p:cNvSpPr>
          <p:nvPr>
            <p:ph type="title"/>
          </p:nvPr>
        </p:nvSpPr>
        <p:spPr/>
        <p:txBody>
          <a:bodyPr/>
          <a:lstStyle/>
          <a:p>
            <a:r>
              <a:rPr lang="en-IN" dirty="0"/>
              <a:t>DATA Overview</a:t>
            </a:r>
          </a:p>
        </p:txBody>
      </p:sp>
      <p:sp>
        <p:nvSpPr>
          <p:cNvPr id="3" name="Content Placeholder 2">
            <a:extLst>
              <a:ext uri="{FF2B5EF4-FFF2-40B4-BE49-F238E27FC236}">
                <a16:creationId xmlns:a16="http://schemas.microsoft.com/office/drawing/2014/main" id="{7F28BDBE-2EB5-6C92-00FA-63C4DB70D446}"/>
              </a:ext>
            </a:extLst>
          </p:cNvPr>
          <p:cNvSpPr>
            <a:spLocks noGrp="1"/>
          </p:cNvSpPr>
          <p:nvPr>
            <p:ph idx="1"/>
          </p:nvPr>
        </p:nvSpPr>
        <p:spPr>
          <a:xfrm>
            <a:off x="1295990" y="2239395"/>
            <a:ext cx="10058400" cy="4050792"/>
          </a:xfrm>
        </p:spPr>
        <p:txBody>
          <a:bodyPr/>
          <a:lstStyle/>
          <a:p>
            <a:pPr>
              <a:lnSpc>
                <a:spcPct val="150000"/>
              </a:lnSpc>
            </a:pPr>
            <a:r>
              <a:rPr lang="en-IN" dirty="0"/>
              <a:t>We have total 13 features in our data set.</a:t>
            </a:r>
          </a:p>
          <a:p>
            <a:pPr>
              <a:lnSpc>
                <a:spcPct val="150000"/>
              </a:lnSpc>
            </a:pPr>
            <a:r>
              <a:rPr lang="en-IN" dirty="0"/>
              <a:t>The number of records we have is 614 including null values.</a:t>
            </a:r>
          </a:p>
          <a:p>
            <a:pPr>
              <a:lnSpc>
                <a:spcPct val="150000"/>
              </a:lnSpc>
            </a:pPr>
            <a:r>
              <a:rPr lang="en-IN" dirty="0"/>
              <a:t>Data types : float64(4), int64(1), object(8) </a:t>
            </a:r>
          </a:p>
          <a:p>
            <a:pPr>
              <a:lnSpc>
                <a:spcPct val="150000"/>
              </a:lnSpc>
            </a:pPr>
            <a:r>
              <a:rPr lang="en-IN" dirty="0"/>
              <a:t>We have no duplicate values in our data set.</a:t>
            </a:r>
          </a:p>
        </p:txBody>
      </p:sp>
      <p:sp>
        <p:nvSpPr>
          <p:cNvPr id="4" name="Rectangle 1">
            <a:extLst>
              <a:ext uri="{FF2B5EF4-FFF2-40B4-BE49-F238E27FC236}">
                <a16:creationId xmlns:a16="http://schemas.microsoft.com/office/drawing/2014/main" id="{DF4CDC90-A8F7-B192-360D-4B83A7D772C8}"/>
              </a:ext>
            </a:extLst>
          </p:cNvPr>
          <p:cNvSpPr>
            <a:spLocks noChangeArrowheads="1"/>
          </p:cNvSpPr>
          <p:nvPr/>
        </p:nvSpPr>
        <p:spPr bwMode="auto">
          <a:xfrm>
            <a:off x="226142" y="208087"/>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756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8C18-2BE9-0594-A236-D59A1E316B4E}"/>
              </a:ext>
            </a:extLst>
          </p:cNvPr>
          <p:cNvSpPr>
            <a:spLocks noGrp="1"/>
          </p:cNvSpPr>
          <p:nvPr>
            <p:ph type="title"/>
          </p:nvPr>
        </p:nvSpPr>
        <p:spPr/>
        <p:txBody>
          <a:bodyPr/>
          <a:lstStyle/>
          <a:p>
            <a:r>
              <a:rPr lang="en-IN" dirty="0"/>
              <a:t>Analysis</a:t>
            </a:r>
          </a:p>
        </p:txBody>
      </p:sp>
      <p:pic>
        <p:nvPicPr>
          <p:cNvPr id="5" name="Content Placeholder 4">
            <a:extLst>
              <a:ext uri="{FF2B5EF4-FFF2-40B4-BE49-F238E27FC236}">
                <a16:creationId xmlns:a16="http://schemas.microsoft.com/office/drawing/2014/main" id="{553335D7-EFA7-1CD9-C9C1-7A652FE1A9F2}"/>
              </a:ext>
            </a:extLst>
          </p:cNvPr>
          <p:cNvPicPr>
            <a:picLocks noGrp="1" noChangeAspect="1"/>
          </p:cNvPicPr>
          <p:nvPr>
            <p:ph idx="1"/>
          </p:nvPr>
        </p:nvPicPr>
        <p:blipFill>
          <a:blip r:embed="rId2"/>
          <a:stretch>
            <a:fillRect/>
          </a:stretch>
        </p:blipFill>
        <p:spPr>
          <a:xfrm>
            <a:off x="1231249" y="1867464"/>
            <a:ext cx="2986790" cy="2635709"/>
          </a:xfrm>
        </p:spPr>
      </p:pic>
      <p:pic>
        <p:nvPicPr>
          <p:cNvPr id="7" name="Picture 6">
            <a:extLst>
              <a:ext uri="{FF2B5EF4-FFF2-40B4-BE49-F238E27FC236}">
                <a16:creationId xmlns:a16="http://schemas.microsoft.com/office/drawing/2014/main" id="{7B197AFF-BC31-3B5E-4F75-7A3AC6B31468}"/>
              </a:ext>
            </a:extLst>
          </p:cNvPr>
          <p:cNvPicPr>
            <a:picLocks noChangeAspect="1"/>
          </p:cNvPicPr>
          <p:nvPr/>
        </p:nvPicPr>
        <p:blipFill>
          <a:blip r:embed="rId3"/>
          <a:stretch>
            <a:fillRect/>
          </a:stretch>
        </p:blipFill>
        <p:spPr>
          <a:xfrm>
            <a:off x="4869073" y="2093976"/>
            <a:ext cx="2800088" cy="2291417"/>
          </a:xfrm>
          <a:prstGeom prst="rect">
            <a:avLst/>
          </a:prstGeom>
        </p:spPr>
      </p:pic>
      <p:pic>
        <p:nvPicPr>
          <p:cNvPr id="9" name="Picture 8">
            <a:extLst>
              <a:ext uri="{FF2B5EF4-FFF2-40B4-BE49-F238E27FC236}">
                <a16:creationId xmlns:a16="http://schemas.microsoft.com/office/drawing/2014/main" id="{4E5E4EA6-CED5-D2F9-9AB6-A134AF393B48}"/>
              </a:ext>
            </a:extLst>
          </p:cNvPr>
          <p:cNvPicPr>
            <a:picLocks noChangeAspect="1"/>
          </p:cNvPicPr>
          <p:nvPr/>
        </p:nvPicPr>
        <p:blipFill>
          <a:blip r:embed="rId4"/>
          <a:stretch>
            <a:fillRect/>
          </a:stretch>
        </p:blipFill>
        <p:spPr>
          <a:xfrm>
            <a:off x="7773507" y="2093977"/>
            <a:ext cx="3187244" cy="2173224"/>
          </a:xfrm>
          <a:prstGeom prst="rect">
            <a:avLst/>
          </a:prstGeom>
        </p:spPr>
      </p:pic>
    </p:spTree>
    <p:extLst>
      <p:ext uri="{BB962C8B-B14F-4D97-AF65-F5344CB8AC3E}">
        <p14:creationId xmlns:p14="http://schemas.microsoft.com/office/powerpoint/2010/main" val="43777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D45BE-3222-28E5-9195-AA89DFF9C994}"/>
              </a:ext>
            </a:extLst>
          </p:cNvPr>
          <p:cNvSpPr>
            <a:spLocks noGrp="1"/>
          </p:cNvSpPr>
          <p:nvPr>
            <p:ph type="title"/>
          </p:nvPr>
        </p:nvSpPr>
        <p:spPr>
          <a:xfrm>
            <a:off x="1069848" y="484632"/>
            <a:ext cx="10058400" cy="1373665"/>
          </a:xfrm>
        </p:spPr>
        <p:txBody>
          <a:bodyPr/>
          <a:lstStyle/>
          <a:p>
            <a:r>
              <a:rPr lang="en-IN" dirty="0"/>
              <a:t>ANALYSIS COND.</a:t>
            </a:r>
          </a:p>
        </p:txBody>
      </p:sp>
      <p:sp>
        <p:nvSpPr>
          <p:cNvPr id="3" name="Content Placeholder 2">
            <a:extLst>
              <a:ext uri="{FF2B5EF4-FFF2-40B4-BE49-F238E27FC236}">
                <a16:creationId xmlns:a16="http://schemas.microsoft.com/office/drawing/2014/main" id="{85AEF0C8-2F37-8B46-76FA-A8FE5C20ECB4}"/>
              </a:ext>
            </a:extLst>
          </p:cNvPr>
          <p:cNvSpPr>
            <a:spLocks noGrp="1"/>
          </p:cNvSpPr>
          <p:nvPr>
            <p:ph idx="1"/>
          </p:nvPr>
        </p:nvSpPr>
        <p:spPr/>
        <p:txBody>
          <a:bodyPr/>
          <a:lstStyle/>
          <a:p>
            <a:pPr>
              <a:lnSpc>
                <a:spcPct val="150000"/>
              </a:lnSpc>
            </a:pPr>
            <a:r>
              <a:rPr lang="en-IN" dirty="0"/>
              <a:t>From the graphs in the previous slides, we can see that the loans have been approved for higher income customer.</a:t>
            </a:r>
          </a:p>
          <a:p>
            <a:pPr>
              <a:lnSpc>
                <a:spcPct val="150000"/>
              </a:lnSpc>
            </a:pPr>
            <a:r>
              <a:rPr lang="en-IN" dirty="0"/>
              <a:t> We can also see that the higher the loan amount, higher the approval rate.</a:t>
            </a:r>
          </a:p>
          <a:p>
            <a:pPr>
              <a:lnSpc>
                <a:spcPct val="150000"/>
              </a:lnSpc>
            </a:pPr>
            <a:r>
              <a:rPr lang="en-IN" dirty="0"/>
              <a:t>From the funnel chart, we can say that the customers who are graduates have high loan approval rates.</a:t>
            </a:r>
          </a:p>
        </p:txBody>
      </p:sp>
    </p:spTree>
    <p:extLst>
      <p:ext uri="{BB962C8B-B14F-4D97-AF65-F5344CB8AC3E}">
        <p14:creationId xmlns:p14="http://schemas.microsoft.com/office/powerpoint/2010/main" val="226390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BC1F-4F64-0951-65F0-4AD9CA51ED94}"/>
              </a:ext>
            </a:extLst>
          </p:cNvPr>
          <p:cNvSpPr>
            <a:spLocks noGrp="1"/>
          </p:cNvSpPr>
          <p:nvPr>
            <p:ph type="title"/>
          </p:nvPr>
        </p:nvSpPr>
        <p:spPr/>
        <p:txBody>
          <a:bodyPr/>
          <a:lstStyle/>
          <a:p>
            <a:r>
              <a:rPr lang="en-IN" dirty="0"/>
              <a:t>Modelling </a:t>
            </a:r>
          </a:p>
        </p:txBody>
      </p:sp>
      <p:sp>
        <p:nvSpPr>
          <p:cNvPr id="3" name="Content Placeholder 2">
            <a:extLst>
              <a:ext uri="{FF2B5EF4-FFF2-40B4-BE49-F238E27FC236}">
                <a16:creationId xmlns:a16="http://schemas.microsoft.com/office/drawing/2014/main" id="{23195AB1-BA5D-9727-90BA-8FE839548707}"/>
              </a:ext>
            </a:extLst>
          </p:cNvPr>
          <p:cNvSpPr>
            <a:spLocks noGrp="1"/>
          </p:cNvSpPr>
          <p:nvPr>
            <p:ph idx="1"/>
          </p:nvPr>
        </p:nvSpPr>
        <p:spPr/>
        <p:txBody>
          <a:bodyPr/>
          <a:lstStyle/>
          <a:p>
            <a:pPr>
              <a:lnSpc>
                <a:spcPct val="150000"/>
              </a:lnSpc>
            </a:pPr>
            <a:r>
              <a:rPr lang="en-IN" dirty="0"/>
              <a:t>Logistic Regression - </a:t>
            </a:r>
            <a:r>
              <a:rPr lang="en-IN" dirty="0">
                <a:effectLst/>
                <a:ea typeface="Calibri" panose="020F0502020204030204" pitchFamily="34" charset="0"/>
              </a:rPr>
              <a:t>Logistic regression is use for classification problems where we have to predict the binary classes like ‘yes’ or ‘no’, ‘0’ or ‘1’. It uses sigmoid function to give us a ‘S’ shaped line. In this project we have to predict whether the customer has churned or not churned which encoded as ‘no’:’0’, ‘yes’:’1’.</a:t>
            </a:r>
          </a:p>
          <a:p>
            <a:pPr>
              <a:lnSpc>
                <a:spcPct val="150000"/>
              </a:lnSpc>
            </a:pPr>
            <a:r>
              <a:rPr lang="en-IN" dirty="0">
                <a:ea typeface="Calibri" panose="020F0502020204030204" pitchFamily="34" charset="0"/>
              </a:rPr>
              <a:t>Decision Tree - </a:t>
            </a:r>
            <a:r>
              <a:rPr lang="en-US" b="0" i="0" dirty="0">
                <a:solidFill>
                  <a:srgbClr val="0D0D0D"/>
                </a:solidFill>
                <a:effectLst/>
                <a:highlight>
                  <a:srgbClr val="FFFFFF"/>
                </a:highlight>
              </a:rPr>
              <a:t>Decision trees are a type of algorithm used in machine learning. Unlike some other methods, they don't rely on strict rules about how data should look. Instead, they can adapt to different shapes and patterns in the data they're given.</a:t>
            </a:r>
            <a:endParaRPr lang="en-IN" dirty="0"/>
          </a:p>
        </p:txBody>
      </p:sp>
    </p:spTree>
    <p:extLst>
      <p:ext uri="{BB962C8B-B14F-4D97-AF65-F5344CB8AC3E}">
        <p14:creationId xmlns:p14="http://schemas.microsoft.com/office/powerpoint/2010/main" val="223001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D91D-6E85-9189-5BAF-2089AA9F0B6B}"/>
              </a:ext>
            </a:extLst>
          </p:cNvPr>
          <p:cNvSpPr>
            <a:spLocks noGrp="1"/>
          </p:cNvSpPr>
          <p:nvPr>
            <p:ph type="title"/>
          </p:nvPr>
        </p:nvSpPr>
        <p:spPr/>
        <p:txBody>
          <a:bodyPr/>
          <a:lstStyle/>
          <a:p>
            <a:r>
              <a:rPr lang="en-IN" dirty="0"/>
              <a:t>Model Evaluation</a:t>
            </a:r>
          </a:p>
        </p:txBody>
      </p:sp>
      <p:sp>
        <p:nvSpPr>
          <p:cNvPr id="3" name="Content Placeholder 2">
            <a:extLst>
              <a:ext uri="{FF2B5EF4-FFF2-40B4-BE49-F238E27FC236}">
                <a16:creationId xmlns:a16="http://schemas.microsoft.com/office/drawing/2014/main" id="{B47681D0-9F2E-8228-3482-21481241CED7}"/>
              </a:ext>
            </a:extLst>
          </p:cNvPr>
          <p:cNvSpPr>
            <a:spLocks noGrp="1"/>
          </p:cNvSpPr>
          <p:nvPr>
            <p:ph idx="1"/>
          </p:nvPr>
        </p:nvSpPr>
        <p:spPr/>
        <p:txBody>
          <a:bodyPr/>
          <a:lstStyle/>
          <a:p>
            <a:r>
              <a:rPr lang="en-IN" sz="2000" dirty="0">
                <a:effectLst/>
                <a:ea typeface="Calibri" panose="020F0502020204030204" pitchFamily="34" charset="0"/>
              </a:rPr>
              <a:t>Confusion matrix – Confusion matrix is evaluation tool for classification problems in machine learning. There are four quadrants in confusion matrix – True Positives, True Negatives, False Positives and False Negatives. Confusion matrix also helps us to calculate the accuracy of the model.</a:t>
            </a:r>
          </a:p>
          <a:p>
            <a:r>
              <a:rPr lang="en-IN" dirty="0">
                <a:ea typeface="Calibri" panose="020F0502020204030204" pitchFamily="34" charset="0"/>
              </a:rPr>
              <a:t>Logistic regression accuracy = 77%</a:t>
            </a:r>
          </a:p>
          <a:p>
            <a:r>
              <a:rPr lang="en-IN" dirty="0">
                <a:ea typeface="Calibri" panose="020F0502020204030204" pitchFamily="34" charset="0"/>
              </a:rPr>
              <a:t>Decision Tree accuracy = 71%</a:t>
            </a:r>
          </a:p>
          <a:p>
            <a:r>
              <a:rPr lang="en-IN" dirty="0">
                <a:ea typeface="Calibri" panose="020F0502020204030204" pitchFamily="34" charset="0"/>
              </a:rPr>
              <a:t>Random forest accuracy = 80%</a:t>
            </a:r>
          </a:p>
          <a:p>
            <a:r>
              <a:rPr lang="en-IN" dirty="0">
                <a:ea typeface="Calibri" panose="020F0502020204030204" pitchFamily="34" charset="0"/>
              </a:rPr>
              <a:t>The Random forest model which is based on decision tree has given us the best accuracy score.</a:t>
            </a:r>
            <a:endParaRPr lang="en-IN" dirty="0"/>
          </a:p>
        </p:txBody>
      </p:sp>
    </p:spTree>
    <p:extLst>
      <p:ext uri="{BB962C8B-B14F-4D97-AF65-F5344CB8AC3E}">
        <p14:creationId xmlns:p14="http://schemas.microsoft.com/office/powerpoint/2010/main" val="4074760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102</TotalTime>
  <Words>436</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Rockwell</vt:lpstr>
      <vt:lpstr>Rockwell Condensed</vt:lpstr>
      <vt:lpstr>Wingdings</vt:lpstr>
      <vt:lpstr>Wood Type</vt:lpstr>
      <vt:lpstr>Final Report </vt:lpstr>
      <vt:lpstr>Agenda </vt:lpstr>
      <vt:lpstr>Data Science Lifecycle</vt:lpstr>
      <vt:lpstr>Project Overview</vt:lpstr>
      <vt:lpstr>DATA Overview</vt:lpstr>
      <vt:lpstr>Analysis</vt:lpstr>
      <vt:lpstr>ANALYSIS COND.</vt:lpstr>
      <vt:lpstr>Modelling </vt:lpstr>
      <vt:lpstr>Model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dc:title>
  <dc:creator>Madhusudhanan s</dc:creator>
  <cp:lastModifiedBy>Madhusudhanan s</cp:lastModifiedBy>
  <cp:revision>2</cp:revision>
  <dcterms:created xsi:type="dcterms:W3CDTF">2024-04-10T07:13:23Z</dcterms:created>
  <dcterms:modified xsi:type="dcterms:W3CDTF">2024-04-14T06:10:04Z</dcterms:modified>
</cp:coreProperties>
</file>