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4" r:id="rId29"/>
    <p:sldId id="285" r:id="rId30"/>
    <p:sldId id="286" r:id="rId31"/>
    <p:sldId id="287" r:id="rId32"/>
    <p:sldId id="288" r:id="rId33"/>
    <p:sldId id="289" r:id="rId34"/>
    <p:sldId id="290" r:id="rId35"/>
    <p:sldId id="291" r:id="rId36"/>
    <p:sldId id="292" r:id="rId37"/>
    <p:sldId id="293"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1" autoAdjust="0"/>
    <p:restoredTop sz="95274" autoAdjust="0"/>
  </p:normalViewPr>
  <p:slideViewPr>
    <p:cSldViewPr snapToGrid="0">
      <p:cViewPr varScale="1">
        <p:scale>
          <a:sx n="87" d="100"/>
          <a:sy n="87" d="100"/>
        </p:scale>
        <p:origin x="341" y="58"/>
      </p:cViewPr>
      <p:guideLst/>
    </p:cSldViewPr>
  </p:slideViewPr>
  <p:notesTextViewPr>
    <p:cViewPr>
      <p:scale>
        <a:sx n="125" d="100"/>
        <a:sy n="125" d="100"/>
      </p:scale>
      <p:origin x="0" y="0"/>
    </p:cViewPr>
  </p:notesTextViewPr>
  <p:sorterViewPr>
    <p:cViewPr>
      <p:scale>
        <a:sx n="100" d="100"/>
        <a:sy n="100" d="100"/>
      </p:scale>
      <p:origin x="0" y="-278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867F42-163E-485B-BCCE-0D953556CA3A}" type="datetimeFigureOut">
              <a:rPr lang="en-IN" smtClean="0"/>
              <a:t>30/01/2020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D64812-BD05-41A4-BE5F-7C7798D7A182}" type="slidenum">
              <a:rPr lang="en-IN" smtClean="0"/>
              <a:t>‹#›</a:t>
            </a:fld>
            <a:endParaRPr lang="en-IN"/>
          </a:p>
        </p:txBody>
      </p:sp>
    </p:spTree>
    <p:extLst>
      <p:ext uri="{BB962C8B-B14F-4D97-AF65-F5344CB8AC3E}">
        <p14:creationId xmlns:p14="http://schemas.microsoft.com/office/powerpoint/2010/main" val="1019438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What is an API?</a:t>
            </a:r>
          </a:p>
          <a:p>
            <a:r>
              <a:rPr lang="en-IN" dirty="0"/>
              <a:t>An API is a function or a group of functions that will give some complex operations in a simpler way which the programmers can use to develop their Applications without worrying about the way it was implemented. The objective of the User programmer would be to understand what functionality that the function would do, rather than worrying about how it is implemented.  </a:t>
            </a:r>
          </a:p>
        </p:txBody>
      </p:sp>
      <p:sp>
        <p:nvSpPr>
          <p:cNvPr id="4" name="Slide Number Placeholder 3"/>
          <p:cNvSpPr>
            <a:spLocks noGrp="1"/>
          </p:cNvSpPr>
          <p:nvPr>
            <p:ph type="sldNum" sz="quarter" idx="10"/>
          </p:nvPr>
        </p:nvSpPr>
        <p:spPr/>
        <p:txBody>
          <a:bodyPr/>
          <a:lstStyle/>
          <a:p>
            <a:fld id="{F7D64812-BD05-41A4-BE5F-7C7798D7A182}" type="slidenum">
              <a:rPr lang="en-IN" smtClean="0"/>
              <a:t>3</a:t>
            </a:fld>
            <a:endParaRPr lang="en-IN"/>
          </a:p>
        </p:txBody>
      </p:sp>
    </p:spTree>
    <p:extLst>
      <p:ext uri="{BB962C8B-B14F-4D97-AF65-F5344CB8AC3E}">
        <p14:creationId xmlns:p14="http://schemas.microsoft.com/office/powerpoint/2010/main" val="42486490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Explicit conversion is required when U want convert the data even with the risk of data loss….</a:t>
            </a:r>
          </a:p>
        </p:txBody>
      </p:sp>
      <p:sp>
        <p:nvSpPr>
          <p:cNvPr id="4" name="Slide Number Placeholder 3"/>
          <p:cNvSpPr>
            <a:spLocks noGrp="1"/>
          </p:cNvSpPr>
          <p:nvPr>
            <p:ph type="sldNum" sz="quarter" idx="10"/>
          </p:nvPr>
        </p:nvSpPr>
        <p:spPr/>
        <p:txBody>
          <a:bodyPr/>
          <a:lstStyle/>
          <a:p>
            <a:fld id="{F7D64812-BD05-41A4-BE5F-7C7798D7A182}" type="slidenum">
              <a:rPr lang="en-IN" smtClean="0"/>
              <a:t>19</a:t>
            </a:fld>
            <a:endParaRPr lang="en-IN"/>
          </a:p>
        </p:txBody>
      </p:sp>
    </p:spTree>
    <p:extLst>
      <p:ext uri="{BB962C8B-B14F-4D97-AF65-F5344CB8AC3E}">
        <p14:creationId xmlns:p14="http://schemas.microsoft.com/office/powerpoint/2010/main" val="9147909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IN" dirty="0"/>
              <a:t>Arrays will always hold the same type of data.</a:t>
            </a:r>
          </a:p>
          <a:p>
            <a:pPr marL="228600" indent="-228600">
              <a:buFont typeface="+mj-lt"/>
              <a:buAutoNum type="arabicPeriod"/>
            </a:pPr>
            <a:r>
              <a:rPr lang="en-IN" dirty="0"/>
              <a:t>Arrays are fixed in size. </a:t>
            </a:r>
          </a:p>
          <a:p>
            <a:pPr marL="228600" indent="-228600">
              <a:buFont typeface="+mj-lt"/>
              <a:buAutoNum type="arabicPeriod"/>
            </a:pPr>
            <a:r>
              <a:rPr lang="en-IN" dirty="0"/>
              <a:t>Once an Array is created, it cannot be modified. It is immutable(Not changeable). </a:t>
            </a:r>
          </a:p>
          <a:p>
            <a:pPr marL="228600" indent="-228600">
              <a:buFont typeface="+mj-lt"/>
              <a:buAutoNum type="arabicPeriod"/>
            </a:pPr>
            <a:r>
              <a:rPr lang="en-IN" dirty="0"/>
              <a:t>For modifiable arrays, U should use Collections that are covered later. </a:t>
            </a:r>
          </a:p>
        </p:txBody>
      </p:sp>
      <p:sp>
        <p:nvSpPr>
          <p:cNvPr id="4" name="Slide Number Placeholder 3"/>
          <p:cNvSpPr>
            <a:spLocks noGrp="1"/>
          </p:cNvSpPr>
          <p:nvPr>
            <p:ph type="sldNum" sz="quarter" idx="10"/>
          </p:nvPr>
        </p:nvSpPr>
        <p:spPr/>
        <p:txBody>
          <a:bodyPr/>
          <a:lstStyle/>
          <a:p>
            <a:fld id="{F7D64812-BD05-41A4-BE5F-7C7798D7A182}" type="slidenum">
              <a:rPr lang="en-IN" smtClean="0"/>
              <a:t>21</a:t>
            </a:fld>
            <a:endParaRPr lang="en-IN"/>
          </a:p>
        </p:txBody>
      </p:sp>
    </p:spTree>
    <p:extLst>
      <p:ext uri="{BB962C8B-B14F-4D97-AF65-F5344CB8AC3E}">
        <p14:creationId xmlns:p14="http://schemas.microsoft.com/office/powerpoint/2010/main" val="32473138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D64812-BD05-41A4-BE5F-7C7798D7A182}" type="slidenum">
              <a:rPr lang="en-IN" smtClean="0"/>
              <a:t>22</a:t>
            </a:fld>
            <a:endParaRPr lang="en-IN"/>
          </a:p>
        </p:txBody>
      </p:sp>
    </p:spTree>
    <p:extLst>
      <p:ext uri="{BB962C8B-B14F-4D97-AF65-F5344CB8AC3E}">
        <p14:creationId xmlns:p14="http://schemas.microsoft.com/office/powerpoint/2010/main" val="33196207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Parse Method of the </a:t>
            </a:r>
            <a:r>
              <a:rPr lang="en-IN" dirty="0" err="1"/>
              <a:t>Enum</a:t>
            </a:r>
            <a:r>
              <a:rPr lang="en-IN" dirty="0"/>
              <a:t> class returns a </a:t>
            </a:r>
            <a:r>
              <a:rPr lang="en-IN" dirty="0" err="1"/>
              <a:t>System.Object</a:t>
            </a:r>
            <a:r>
              <a:rPr lang="en-IN" dirty="0"/>
              <a:t>. The value that is parsed to the </a:t>
            </a:r>
            <a:r>
              <a:rPr lang="en-IN" dirty="0" err="1"/>
              <a:t>enum</a:t>
            </a:r>
            <a:r>
              <a:rPr lang="en-IN" dirty="0"/>
              <a:t> type is internally stored as object. This object has to be unboxed to the </a:t>
            </a:r>
            <a:r>
              <a:rPr lang="en-IN" dirty="0" err="1"/>
              <a:t>enum</a:t>
            </a:r>
            <a:r>
              <a:rPr lang="en-IN" dirty="0"/>
              <a:t> type to store it as </a:t>
            </a:r>
            <a:r>
              <a:rPr lang="en-IN" dirty="0" err="1"/>
              <a:t>Enum</a:t>
            </a:r>
            <a:r>
              <a:rPr lang="en-IN" dirty="0"/>
              <a:t> value…</a:t>
            </a:r>
          </a:p>
          <a:p>
            <a:r>
              <a:rPr lang="en-IN" dirty="0"/>
              <a:t>The Parse method has 3</a:t>
            </a:r>
            <a:r>
              <a:rPr lang="en-IN" baseline="30000" dirty="0"/>
              <a:t>rd</a:t>
            </a:r>
            <a:r>
              <a:rPr lang="en-IN" dirty="0"/>
              <a:t> </a:t>
            </a:r>
            <a:r>
              <a:rPr lang="en-IN" dirty="0" err="1"/>
              <a:t>arg</a:t>
            </a:r>
            <a:r>
              <a:rPr lang="en-IN" dirty="0"/>
              <a:t> called </a:t>
            </a:r>
            <a:r>
              <a:rPr lang="en-IN" dirty="0" err="1"/>
              <a:t>ignoreCase</a:t>
            </a:r>
            <a:r>
              <a:rPr lang="en-IN" dirty="0"/>
              <a:t> that is used to allow the users to type the </a:t>
            </a:r>
            <a:r>
              <a:rPr lang="en-IN" dirty="0" err="1"/>
              <a:t>enum</a:t>
            </a:r>
            <a:r>
              <a:rPr lang="en-IN" dirty="0"/>
              <a:t> value in a case-insensitive manner. </a:t>
            </a:r>
          </a:p>
        </p:txBody>
      </p:sp>
      <p:sp>
        <p:nvSpPr>
          <p:cNvPr id="4" name="Slide Number Placeholder 3"/>
          <p:cNvSpPr>
            <a:spLocks noGrp="1"/>
          </p:cNvSpPr>
          <p:nvPr>
            <p:ph type="sldNum" sz="quarter" idx="10"/>
          </p:nvPr>
        </p:nvSpPr>
        <p:spPr/>
        <p:txBody>
          <a:bodyPr/>
          <a:lstStyle/>
          <a:p>
            <a:fld id="{F7D64812-BD05-41A4-BE5F-7C7798D7A182}" type="slidenum">
              <a:rPr lang="en-IN" smtClean="0"/>
              <a:t>23</a:t>
            </a:fld>
            <a:endParaRPr lang="en-IN"/>
          </a:p>
        </p:txBody>
      </p:sp>
    </p:spTree>
    <p:extLst>
      <p:ext uri="{BB962C8B-B14F-4D97-AF65-F5344CB8AC3E}">
        <p14:creationId xmlns:p14="http://schemas.microsoft.com/office/powerpoint/2010/main" val="23471104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sz="1200" kern="1200" dirty="0">
                <a:solidFill>
                  <a:schemeClr val="tx1"/>
                </a:solidFill>
                <a:latin typeface="+mn-lt"/>
                <a:ea typeface="+mn-ea"/>
                <a:cs typeface="+mn-cs"/>
              </a:rPr>
              <a:t>The Class is more like a prototype. The variable of the class that u create is called as Instance of the class or simply the object of the class. using the object we access the members of the class using . operator. objects in C# are created only in the heap. U cannot create objects of a class inside the stack...</a:t>
            </a:r>
          </a:p>
          <a:p>
            <a:pPr marL="228600" indent="-228600">
              <a:buFont typeface="+mj-lt"/>
              <a:buAutoNum type="arabicPeriod"/>
            </a:pPr>
            <a:r>
              <a:rPr lang="en-US" sz="1200" kern="1200" dirty="0">
                <a:solidFill>
                  <a:schemeClr val="tx1"/>
                </a:solidFill>
                <a:latin typeface="+mn-lt"/>
                <a:ea typeface="+mn-ea"/>
                <a:cs typeface="+mn-cs"/>
              </a:rPr>
              <a:t>new operator is must for object creation in C#...</a:t>
            </a:r>
          </a:p>
          <a:p>
            <a:pPr marL="228600" indent="-228600">
              <a:buFont typeface="+mj-lt"/>
              <a:buAutoNum type="arabicPeriod"/>
            </a:pPr>
            <a:r>
              <a:rPr lang="en-US" sz="1200" kern="1200" dirty="0">
                <a:solidFill>
                  <a:schemeClr val="tx1"/>
                </a:solidFill>
                <a:latin typeface="+mn-lt"/>
                <a:ea typeface="+mn-ea"/>
                <a:cs typeface="+mn-cs"/>
              </a:rPr>
              <a:t>Object Initialization syntax in C# 4.0 has a new syntax where we could initialize the public properties of the class at the time of object creation. </a:t>
            </a:r>
            <a:endParaRPr lang="en-IN" dirty="0"/>
          </a:p>
        </p:txBody>
      </p:sp>
      <p:sp>
        <p:nvSpPr>
          <p:cNvPr id="4" name="Slide Number Placeholder 3"/>
          <p:cNvSpPr>
            <a:spLocks noGrp="1"/>
          </p:cNvSpPr>
          <p:nvPr>
            <p:ph type="sldNum" sz="quarter" idx="10"/>
          </p:nvPr>
        </p:nvSpPr>
        <p:spPr/>
        <p:txBody>
          <a:bodyPr/>
          <a:lstStyle/>
          <a:p>
            <a:fld id="{F7D64812-BD05-41A4-BE5F-7C7798D7A182}" type="slidenum">
              <a:rPr lang="en-IN" smtClean="0"/>
              <a:t>24</a:t>
            </a:fld>
            <a:endParaRPr lang="en-IN"/>
          </a:p>
        </p:txBody>
      </p:sp>
    </p:spTree>
    <p:extLst>
      <p:ext uri="{BB962C8B-B14F-4D97-AF65-F5344CB8AC3E}">
        <p14:creationId xmlns:p14="http://schemas.microsoft.com/office/powerpoint/2010/main" val="37017019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IN" dirty="0"/>
              <a:t>A Class should do only one job, U should not mix things into one class.</a:t>
            </a:r>
          </a:p>
          <a:p>
            <a:pPr marL="228600" indent="-228600">
              <a:buFont typeface="+mj-lt"/>
              <a:buAutoNum type="arabicPeriod"/>
            </a:pPr>
            <a:r>
              <a:rPr lang="en-IN" dirty="0"/>
              <a:t>A Class is closed for modification but is open for Extension. </a:t>
            </a:r>
          </a:p>
          <a:p>
            <a:pPr marL="228600" indent="-228600">
              <a:buFont typeface="+mj-lt"/>
              <a:buAutoNum type="arabicPeriod"/>
            </a:pPr>
            <a:r>
              <a:rPr lang="en-IN" dirty="0"/>
              <a:t>A Base class object can be substituted by any of its derived types(Sub Classes) which leads to a concept called RUNTIME POLYMORPHISM.</a:t>
            </a:r>
          </a:p>
          <a:p>
            <a:pPr marL="228600" indent="-228600">
              <a:buFont typeface="+mj-lt"/>
              <a:buAutoNum type="arabicPeriod"/>
            </a:pPr>
            <a:r>
              <a:rPr lang="en-IN" dirty="0"/>
              <a:t>It is better to segregate the functions into smaller interfaces rather than a big interface. </a:t>
            </a:r>
          </a:p>
          <a:p>
            <a:pPr marL="228600" indent="-228600">
              <a:buFont typeface="+mj-lt"/>
              <a:buAutoNum type="arabicPeriod"/>
            </a:pPr>
            <a:r>
              <a:rPr lang="en-IN" dirty="0"/>
              <a:t>An object should be dependent on the base type not on the subtype. </a:t>
            </a:r>
          </a:p>
        </p:txBody>
      </p:sp>
      <p:sp>
        <p:nvSpPr>
          <p:cNvPr id="4" name="Slide Number Placeholder 3"/>
          <p:cNvSpPr>
            <a:spLocks noGrp="1"/>
          </p:cNvSpPr>
          <p:nvPr>
            <p:ph type="sldNum" sz="quarter" idx="10"/>
          </p:nvPr>
        </p:nvSpPr>
        <p:spPr/>
        <p:txBody>
          <a:bodyPr/>
          <a:lstStyle/>
          <a:p>
            <a:fld id="{F7D64812-BD05-41A4-BE5F-7C7798D7A182}" type="slidenum">
              <a:rPr lang="en-IN" smtClean="0"/>
              <a:t>25</a:t>
            </a:fld>
            <a:endParaRPr lang="en-IN"/>
          </a:p>
        </p:txBody>
      </p:sp>
    </p:spTree>
    <p:extLst>
      <p:ext uri="{BB962C8B-B14F-4D97-AF65-F5344CB8AC3E}">
        <p14:creationId xmlns:p14="http://schemas.microsoft.com/office/powerpoint/2010/main" val="1360410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Base keyword is similar to super keyword found in Java. In C++ the base class was referred with the class name and a scope resolution Operator ::</a:t>
            </a:r>
          </a:p>
          <a:p>
            <a:r>
              <a:rPr lang="en-IN" dirty="0"/>
              <a:t>Use the base keyword to invoke the specific method of the base class and if the method has a conflict with the current class. </a:t>
            </a:r>
          </a:p>
        </p:txBody>
      </p:sp>
      <p:sp>
        <p:nvSpPr>
          <p:cNvPr id="4" name="Slide Number Placeholder 3"/>
          <p:cNvSpPr>
            <a:spLocks noGrp="1"/>
          </p:cNvSpPr>
          <p:nvPr>
            <p:ph type="sldNum" sz="quarter" idx="10"/>
          </p:nvPr>
        </p:nvSpPr>
        <p:spPr/>
        <p:txBody>
          <a:bodyPr/>
          <a:lstStyle/>
          <a:p>
            <a:fld id="{F7D64812-BD05-41A4-BE5F-7C7798D7A182}" type="slidenum">
              <a:rPr lang="en-IN" smtClean="0"/>
              <a:t>28</a:t>
            </a:fld>
            <a:endParaRPr lang="en-IN"/>
          </a:p>
        </p:txBody>
      </p:sp>
    </p:spTree>
    <p:extLst>
      <p:ext uri="{BB962C8B-B14F-4D97-AF65-F5344CB8AC3E}">
        <p14:creationId xmlns:p14="http://schemas.microsoft.com/office/powerpoint/2010/main" val="23520392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D64812-BD05-41A4-BE5F-7C7798D7A182}" type="slidenum">
              <a:rPr lang="en-IN" smtClean="0"/>
              <a:t>30</a:t>
            </a:fld>
            <a:endParaRPr lang="en-IN"/>
          </a:p>
        </p:txBody>
      </p:sp>
    </p:spTree>
    <p:extLst>
      <p:ext uri="{BB962C8B-B14F-4D97-AF65-F5344CB8AC3E}">
        <p14:creationId xmlns:p14="http://schemas.microsoft.com/office/powerpoint/2010/main" val="846349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Interfaces are designed to hold only methods with no implementation. They can have properties. They cannot  have fields. </a:t>
            </a:r>
          </a:p>
          <a:p>
            <a:r>
              <a:rPr lang="en-IN" dirty="0"/>
              <a:t>Members of the interfaces are public and can only be public. So there no feature of providing access specifier to the members of the interface</a:t>
            </a:r>
          </a:p>
        </p:txBody>
      </p:sp>
      <p:sp>
        <p:nvSpPr>
          <p:cNvPr id="4" name="Slide Number Placeholder 3"/>
          <p:cNvSpPr>
            <a:spLocks noGrp="1"/>
          </p:cNvSpPr>
          <p:nvPr>
            <p:ph type="sldNum" sz="quarter" idx="10"/>
          </p:nvPr>
        </p:nvSpPr>
        <p:spPr/>
        <p:txBody>
          <a:bodyPr/>
          <a:lstStyle/>
          <a:p>
            <a:fld id="{F7D64812-BD05-41A4-BE5F-7C7798D7A182}" type="slidenum">
              <a:rPr lang="en-IN" smtClean="0"/>
              <a:t>31</a:t>
            </a:fld>
            <a:endParaRPr lang="en-IN"/>
          </a:p>
        </p:txBody>
      </p:sp>
    </p:spTree>
    <p:extLst>
      <p:ext uri="{BB962C8B-B14F-4D97-AF65-F5344CB8AC3E}">
        <p14:creationId xmlns:p14="http://schemas.microsoft.com/office/powerpoint/2010/main" val="26142662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 delegate object associated with multiple methods at the same time is called Multicast delegate. </a:t>
            </a:r>
          </a:p>
          <a:p>
            <a:r>
              <a:rPr lang="en-IN" dirty="0"/>
              <a:t>U use the += operator to associate the delegate object with additional methods. </a:t>
            </a:r>
          </a:p>
          <a:p>
            <a:r>
              <a:rPr lang="en-IN" dirty="0"/>
              <a:t>Events are created using event keyword followed by the delegate instance that U wish to map the event handler. Events are usually public.</a:t>
            </a:r>
          </a:p>
          <a:p>
            <a:r>
              <a:rPr lang="en-IN" dirty="0"/>
              <a:t>Event objects are mapped to the event handler using += operator. VS intellisense helps in associating the event with the handler function. </a:t>
            </a:r>
          </a:p>
        </p:txBody>
      </p:sp>
      <p:sp>
        <p:nvSpPr>
          <p:cNvPr id="4" name="Slide Number Placeholder 3"/>
          <p:cNvSpPr>
            <a:spLocks noGrp="1"/>
          </p:cNvSpPr>
          <p:nvPr>
            <p:ph type="sldNum" sz="quarter" idx="10"/>
          </p:nvPr>
        </p:nvSpPr>
        <p:spPr/>
        <p:txBody>
          <a:bodyPr/>
          <a:lstStyle/>
          <a:p>
            <a:fld id="{F7D64812-BD05-41A4-BE5F-7C7798D7A182}" type="slidenum">
              <a:rPr lang="en-IN" smtClean="0"/>
              <a:t>32</a:t>
            </a:fld>
            <a:endParaRPr lang="en-IN"/>
          </a:p>
        </p:txBody>
      </p:sp>
    </p:spTree>
    <p:extLst>
      <p:ext uri="{BB962C8B-B14F-4D97-AF65-F5344CB8AC3E}">
        <p14:creationId xmlns:p14="http://schemas.microsoft.com/office/powerpoint/2010/main" val="1071052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CLS is a specification for all programming languages who wish to migrate to .NET Environment. </a:t>
            </a:r>
          </a:p>
          <a:p>
            <a:r>
              <a:rPr lang="en-IN" dirty="0"/>
              <a:t>Currently there are 36 languages that use .NET as one of their Capabilities.</a:t>
            </a:r>
          </a:p>
          <a:p>
            <a:r>
              <a:rPr lang="en-IN" dirty="0"/>
              <a:t>It contains info about the data types that are used in .NET, the compilation process for a .NET App and rules and guidelines to be followed while creating the compilers of these languages. </a:t>
            </a:r>
          </a:p>
          <a:p>
            <a:r>
              <a:rPr lang="en-IN" dirty="0"/>
              <a:t> </a:t>
            </a:r>
          </a:p>
        </p:txBody>
      </p:sp>
      <p:sp>
        <p:nvSpPr>
          <p:cNvPr id="4" name="Slide Number Placeholder 3"/>
          <p:cNvSpPr>
            <a:spLocks noGrp="1"/>
          </p:cNvSpPr>
          <p:nvPr>
            <p:ph type="sldNum" sz="quarter" idx="10"/>
          </p:nvPr>
        </p:nvSpPr>
        <p:spPr/>
        <p:txBody>
          <a:bodyPr/>
          <a:lstStyle/>
          <a:p>
            <a:fld id="{F7D64812-BD05-41A4-BE5F-7C7798D7A182}" type="slidenum">
              <a:rPr lang="en-IN" smtClean="0"/>
              <a:t>4</a:t>
            </a:fld>
            <a:endParaRPr lang="en-IN"/>
          </a:p>
        </p:txBody>
      </p:sp>
    </p:spTree>
    <p:extLst>
      <p:ext uri="{BB962C8B-B14F-4D97-AF65-F5344CB8AC3E}">
        <p14:creationId xmlns:p14="http://schemas.microsoft.com/office/powerpoint/2010/main" val="4169734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IN" dirty="0"/>
              <a:t>A program would fail to execute further if a certain condition is not met is what is called as Exception. It goes towards the termination of the program if not handled by its function or its caller or its calling stack. </a:t>
            </a:r>
          </a:p>
          <a:p>
            <a:pPr marL="228600" indent="-228600">
              <a:buFont typeface="+mj-lt"/>
              <a:buAutoNum type="arabicPeriod"/>
            </a:pPr>
            <a:r>
              <a:rPr lang="en-IN" dirty="0"/>
              <a:t>Exceptions are not errors, but a situation created by either an user input or a logical output for which the app fails to take it forward. </a:t>
            </a:r>
          </a:p>
          <a:p>
            <a:pPr marL="228600" indent="-228600">
              <a:buFont typeface="+mj-lt"/>
              <a:buAutoNum type="arabicPeriod"/>
            </a:pPr>
            <a:r>
              <a:rPr lang="en-IN" dirty="0"/>
              <a:t>There can be multiple catch blocks for a single try. However it can also be nested. </a:t>
            </a:r>
          </a:p>
          <a:p>
            <a:pPr marL="228600" indent="-228600">
              <a:buFont typeface="+mj-lt"/>
              <a:buAutoNum type="arabicPeriod"/>
            </a:pPr>
            <a:r>
              <a:rPr lang="en-IN" dirty="0"/>
              <a:t>There are different exception classes created by .NET for handling various kinds of Exceptions.</a:t>
            </a:r>
          </a:p>
          <a:p>
            <a:pPr marL="228600" indent="-228600">
              <a:buFont typeface="+mj-lt"/>
              <a:buAutoNum type="arabicPeriod"/>
            </a:pPr>
            <a:r>
              <a:rPr lang="en-IN" dirty="0"/>
              <a:t>For app specific Exceptions,  U could create a Custom Exception class and allow it to be used in the Application. </a:t>
            </a:r>
          </a:p>
        </p:txBody>
      </p:sp>
      <p:sp>
        <p:nvSpPr>
          <p:cNvPr id="4" name="Slide Number Placeholder 3"/>
          <p:cNvSpPr>
            <a:spLocks noGrp="1"/>
          </p:cNvSpPr>
          <p:nvPr>
            <p:ph type="sldNum" sz="quarter" idx="10"/>
          </p:nvPr>
        </p:nvSpPr>
        <p:spPr/>
        <p:txBody>
          <a:bodyPr/>
          <a:lstStyle/>
          <a:p>
            <a:fld id="{F7D64812-BD05-41A4-BE5F-7C7798D7A182}" type="slidenum">
              <a:rPr lang="en-IN" smtClean="0"/>
              <a:t>33</a:t>
            </a:fld>
            <a:endParaRPr lang="en-IN"/>
          </a:p>
        </p:txBody>
      </p:sp>
    </p:spTree>
    <p:extLst>
      <p:ext uri="{BB962C8B-B14F-4D97-AF65-F5344CB8AC3E}">
        <p14:creationId xmlns:p14="http://schemas.microsoft.com/office/powerpoint/2010/main" val="1756390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UI Culture means language, nation of the user on which customization could be done. </a:t>
            </a:r>
          </a:p>
        </p:txBody>
      </p:sp>
      <p:sp>
        <p:nvSpPr>
          <p:cNvPr id="4" name="Slide Number Placeholder 3"/>
          <p:cNvSpPr>
            <a:spLocks noGrp="1"/>
          </p:cNvSpPr>
          <p:nvPr>
            <p:ph type="sldNum" sz="quarter" idx="10"/>
          </p:nvPr>
        </p:nvSpPr>
        <p:spPr/>
        <p:txBody>
          <a:bodyPr/>
          <a:lstStyle/>
          <a:p>
            <a:fld id="{F7D64812-BD05-41A4-BE5F-7C7798D7A182}" type="slidenum">
              <a:rPr lang="en-IN" smtClean="0"/>
              <a:t>34</a:t>
            </a:fld>
            <a:endParaRPr lang="en-IN"/>
          </a:p>
        </p:txBody>
      </p:sp>
    </p:spTree>
    <p:extLst>
      <p:ext uri="{BB962C8B-B14F-4D97-AF65-F5344CB8AC3E}">
        <p14:creationId xmlns:p14="http://schemas.microsoft.com/office/powerpoint/2010/main" val="40826674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IN" dirty="0"/>
              <a:t>Attributes are optional properties that are added to  a class or a member at runtime. It is referred or accessed using REFLECTION.</a:t>
            </a:r>
          </a:p>
          <a:p>
            <a:pPr marL="228600" indent="-228600">
              <a:buFont typeface="+mj-lt"/>
              <a:buAutoNum type="arabicPeriod"/>
            </a:pPr>
            <a:r>
              <a:rPr lang="en-IN" dirty="0"/>
              <a:t>[] is used to set Attributes. </a:t>
            </a:r>
          </a:p>
          <a:p>
            <a:pPr marL="228600" indent="-228600">
              <a:buFont typeface="+mj-lt"/>
              <a:buAutoNum type="arabicPeriod"/>
            </a:pPr>
            <a:r>
              <a:rPr lang="en-IN" dirty="0"/>
              <a:t>Serializable attribute  will inject some extra code to UR Class so that its objects could be serialized.</a:t>
            </a:r>
          </a:p>
          <a:p>
            <a:pPr marL="228600" indent="-228600">
              <a:buFont typeface="+mj-lt"/>
              <a:buAutoNum type="arabicPeriod"/>
            </a:pPr>
            <a:r>
              <a:rPr lang="en-IN" dirty="0"/>
              <a:t>Serialization steps:</a:t>
            </a:r>
          </a:p>
          <a:p>
            <a:pPr marL="685800" lvl="1" indent="-228600">
              <a:buFont typeface="+mj-lt"/>
              <a:buAutoNum type="arabicPeriod"/>
            </a:pPr>
            <a:r>
              <a:rPr lang="en-IN" dirty="0"/>
              <a:t>What to Serialize: Any object of a class that has attribute called serializable. </a:t>
            </a:r>
          </a:p>
          <a:p>
            <a:pPr marL="685800" lvl="1" indent="-228600">
              <a:buFont typeface="+mj-lt"/>
              <a:buAutoNum type="arabicPeriod"/>
            </a:pPr>
            <a:r>
              <a:rPr lang="en-IN" dirty="0"/>
              <a:t>Where to Serialize?: File Streams and Memory Streams</a:t>
            </a:r>
          </a:p>
          <a:p>
            <a:pPr marL="685800" lvl="1" indent="-228600">
              <a:buFont typeface="+mj-lt"/>
              <a:buAutoNum type="arabicPeriod"/>
            </a:pPr>
            <a:r>
              <a:rPr lang="en-IN" dirty="0"/>
              <a:t>How to Serialize? : Formats Binary, XML or SOAP. </a:t>
            </a:r>
          </a:p>
        </p:txBody>
      </p:sp>
      <p:sp>
        <p:nvSpPr>
          <p:cNvPr id="4" name="Slide Number Placeholder 3"/>
          <p:cNvSpPr>
            <a:spLocks noGrp="1"/>
          </p:cNvSpPr>
          <p:nvPr>
            <p:ph type="sldNum" sz="quarter" idx="10"/>
          </p:nvPr>
        </p:nvSpPr>
        <p:spPr/>
        <p:txBody>
          <a:bodyPr/>
          <a:lstStyle/>
          <a:p>
            <a:fld id="{F7D64812-BD05-41A4-BE5F-7C7798D7A182}" type="slidenum">
              <a:rPr lang="en-IN" smtClean="0"/>
              <a:t>36</a:t>
            </a:fld>
            <a:endParaRPr lang="en-IN"/>
          </a:p>
        </p:txBody>
      </p:sp>
    </p:spTree>
    <p:extLst>
      <p:ext uri="{BB962C8B-B14F-4D97-AF65-F5344CB8AC3E}">
        <p14:creationId xmlns:p14="http://schemas.microsoft.com/office/powerpoint/2010/main" val="31658028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IN" dirty="0"/>
              <a:t>VS 2002: .NET 1.0</a:t>
            </a:r>
          </a:p>
          <a:p>
            <a:pPr marL="228600" indent="-228600">
              <a:buFont typeface="+mj-lt"/>
              <a:buAutoNum type="arabicPeriod"/>
            </a:pPr>
            <a:r>
              <a:rPr lang="en-IN" dirty="0"/>
              <a:t>VS 2003: .NET 1.1v</a:t>
            </a:r>
          </a:p>
          <a:p>
            <a:pPr marL="228600" indent="-228600">
              <a:buFont typeface="+mj-lt"/>
              <a:buAutoNum type="arabicPeriod"/>
            </a:pPr>
            <a:r>
              <a:rPr lang="en-IN" dirty="0"/>
              <a:t>VS 2005: .NET 2.0</a:t>
            </a:r>
          </a:p>
          <a:p>
            <a:pPr marL="228600" indent="-228600">
              <a:buFont typeface="+mj-lt"/>
              <a:buAutoNum type="arabicPeriod"/>
            </a:pPr>
            <a:r>
              <a:rPr lang="en-IN" dirty="0"/>
              <a:t>VS 2008: .NET 3.0 and .NET 3.5</a:t>
            </a:r>
          </a:p>
          <a:p>
            <a:pPr marL="228600" indent="-228600">
              <a:buFont typeface="+mj-lt"/>
              <a:buAutoNum type="arabicPeriod"/>
            </a:pPr>
            <a:r>
              <a:rPr lang="en-IN" dirty="0"/>
              <a:t>VS 2010: .NET 4.0</a:t>
            </a:r>
          </a:p>
          <a:p>
            <a:pPr marL="228600" indent="-228600">
              <a:buFont typeface="+mj-lt"/>
              <a:buAutoNum type="arabicPeriod"/>
            </a:pPr>
            <a:r>
              <a:rPr lang="en-IN" dirty="0"/>
              <a:t>VS 2012: .NET 4.5</a:t>
            </a:r>
          </a:p>
          <a:p>
            <a:pPr marL="228600" indent="-228600">
              <a:buFont typeface="+mj-lt"/>
              <a:buAutoNum type="arabicPeriod"/>
            </a:pPr>
            <a:r>
              <a:rPr lang="en-IN" dirty="0"/>
              <a:t>VS 2013: .NET 4.5.1</a:t>
            </a:r>
          </a:p>
          <a:p>
            <a:pPr marL="228600" indent="-228600">
              <a:buFont typeface="+mj-lt"/>
              <a:buAutoNum type="arabicPeriod"/>
            </a:pPr>
            <a:r>
              <a:rPr lang="en-IN" dirty="0"/>
              <a:t>VS 2015: .NET 4.5.2</a:t>
            </a:r>
          </a:p>
          <a:p>
            <a:pPr marL="228600" indent="-228600">
              <a:buFont typeface="+mj-lt"/>
              <a:buAutoNum type="arabicPeriod"/>
            </a:pPr>
            <a:r>
              <a:rPr lang="en-IN" dirty="0"/>
              <a:t>VS 2017 and VS 2019: .NET 4.5.7.</a:t>
            </a:r>
          </a:p>
        </p:txBody>
      </p:sp>
      <p:sp>
        <p:nvSpPr>
          <p:cNvPr id="4" name="Slide Number Placeholder 3"/>
          <p:cNvSpPr>
            <a:spLocks noGrp="1"/>
          </p:cNvSpPr>
          <p:nvPr>
            <p:ph type="sldNum" sz="quarter" idx="10"/>
          </p:nvPr>
        </p:nvSpPr>
        <p:spPr/>
        <p:txBody>
          <a:bodyPr/>
          <a:lstStyle/>
          <a:p>
            <a:fld id="{F7D64812-BD05-41A4-BE5F-7C7798D7A182}" type="slidenum">
              <a:rPr lang="en-IN" smtClean="0"/>
              <a:t>7</a:t>
            </a:fld>
            <a:endParaRPr lang="en-IN"/>
          </a:p>
        </p:txBody>
      </p:sp>
    </p:spTree>
    <p:extLst>
      <p:ext uri="{BB962C8B-B14F-4D97-AF65-F5344CB8AC3E}">
        <p14:creationId xmlns:p14="http://schemas.microsoft.com/office/powerpoint/2010/main" val="4162683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D64812-BD05-41A4-BE5F-7C7798D7A182}" type="slidenum">
              <a:rPr lang="en-IN" smtClean="0"/>
              <a:t>8</a:t>
            </a:fld>
            <a:endParaRPr lang="en-IN"/>
          </a:p>
        </p:txBody>
      </p:sp>
    </p:spTree>
    <p:extLst>
      <p:ext uri="{BB962C8B-B14F-4D97-AF65-F5344CB8AC3E}">
        <p14:creationId xmlns:p14="http://schemas.microsoft.com/office/powerpoint/2010/main" val="3509015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 Namespace is a conceptual Grouping of classes and User defined types to avoid Naming conflicts. </a:t>
            </a:r>
          </a:p>
          <a:p>
            <a:r>
              <a:rPr lang="en-IN" dirty="0"/>
              <a:t>By default, all classes in VS are defined under the default namespace of the project which is the Project name. </a:t>
            </a:r>
          </a:p>
        </p:txBody>
      </p:sp>
      <p:sp>
        <p:nvSpPr>
          <p:cNvPr id="4" name="Slide Number Placeholder 3"/>
          <p:cNvSpPr>
            <a:spLocks noGrp="1"/>
          </p:cNvSpPr>
          <p:nvPr>
            <p:ph type="sldNum" sz="quarter" idx="10"/>
          </p:nvPr>
        </p:nvSpPr>
        <p:spPr/>
        <p:txBody>
          <a:bodyPr/>
          <a:lstStyle/>
          <a:p>
            <a:fld id="{F7D64812-BD05-41A4-BE5F-7C7798D7A182}" type="slidenum">
              <a:rPr lang="en-IN" smtClean="0"/>
              <a:t>10</a:t>
            </a:fld>
            <a:endParaRPr lang="en-IN"/>
          </a:p>
        </p:txBody>
      </p:sp>
    </p:spTree>
    <p:extLst>
      <p:ext uri="{BB962C8B-B14F-4D97-AF65-F5344CB8AC3E}">
        <p14:creationId xmlns:p14="http://schemas.microsoft.com/office/powerpoint/2010/main" val="716867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ILDASM.EXE can be launched from VS Command prompt which is installed along with VS.</a:t>
            </a:r>
          </a:p>
          <a:p>
            <a:r>
              <a:rPr lang="en-IN" dirty="0"/>
              <a:t>IL Code is the byte  code of the Application. </a:t>
            </a:r>
          </a:p>
          <a:p>
            <a:r>
              <a:rPr lang="en-IN" dirty="0"/>
              <a:t>Manifest is the dependency info about UR Code(Metadata). </a:t>
            </a:r>
          </a:p>
          <a:p>
            <a:r>
              <a:rPr lang="en-IN" dirty="0"/>
              <a:t>Assembly is a component with IL and Manifest. </a:t>
            </a:r>
          </a:p>
        </p:txBody>
      </p:sp>
      <p:sp>
        <p:nvSpPr>
          <p:cNvPr id="4" name="Slide Number Placeholder 3"/>
          <p:cNvSpPr>
            <a:spLocks noGrp="1"/>
          </p:cNvSpPr>
          <p:nvPr>
            <p:ph type="sldNum" sz="quarter" idx="10"/>
          </p:nvPr>
        </p:nvSpPr>
        <p:spPr/>
        <p:txBody>
          <a:bodyPr/>
          <a:lstStyle/>
          <a:p>
            <a:fld id="{F7D64812-BD05-41A4-BE5F-7C7798D7A182}" type="slidenum">
              <a:rPr lang="en-IN" smtClean="0"/>
              <a:t>12</a:t>
            </a:fld>
            <a:endParaRPr lang="en-IN"/>
          </a:p>
        </p:txBody>
      </p:sp>
    </p:spTree>
    <p:extLst>
      <p:ext uri="{BB962C8B-B14F-4D97-AF65-F5344CB8AC3E}">
        <p14:creationId xmlns:p14="http://schemas.microsoft.com/office/powerpoint/2010/main" val="34332220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D64812-BD05-41A4-BE5F-7C7798D7A182}" type="slidenum">
              <a:rPr lang="en-IN" smtClean="0"/>
              <a:t>13</a:t>
            </a:fld>
            <a:endParaRPr lang="en-IN"/>
          </a:p>
        </p:txBody>
      </p:sp>
    </p:spTree>
    <p:extLst>
      <p:ext uri="{BB962C8B-B14F-4D97-AF65-F5344CB8AC3E}">
        <p14:creationId xmlns:p14="http://schemas.microsoft.com/office/powerpoint/2010/main" val="3711294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Console is a static class, so all the methods of the class are static, so they are called by the name of the class, no need for an object creation of the Console class. </a:t>
            </a:r>
          </a:p>
          <a:p>
            <a:endParaRPr lang="en-IN" dirty="0"/>
          </a:p>
        </p:txBody>
      </p:sp>
      <p:sp>
        <p:nvSpPr>
          <p:cNvPr id="4" name="Slide Number Placeholder 3"/>
          <p:cNvSpPr>
            <a:spLocks noGrp="1"/>
          </p:cNvSpPr>
          <p:nvPr>
            <p:ph type="sldNum" sz="quarter" idx="10"/>
          </p:nvPr>
        </p:nvSpPr>
        <p:spPr/>
        <p:txBody>
          <a:bodyPr/>
          <a:lstStyle/>
          <a:p>
            <a:fld id="{F7D64812-BD05-41A4-BE5F-7C7798D7A182}" type="slidenum">
              <a:rPr lang="en-IN" smtClean="0"/>
              <a:t>14</a:t>
            </a:fld>
            <a:endParaRPr lang="en-IN"/>
          </a:p>
        </p:txBody>
      </p:sp>
    </p:spTree>
    <p:extLst>
      <p:ext uri="{BB962C8B-B14F-4D97-AF65-F5344CB8AC3E}">
        <p14:creationId xmlns:p14="http://schemas.microsoft.com/office/powerpoint/2010/main" val="18857054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D64812-BD05-41A4-BE5F-7C7798D7A182}" type="slidenum">
              <a:rPr lang="en-IN" smtClean="0"/>
              <a:t>15</a:t>
            </a:fld>
            <a:endParaRPr lang="en-IN"/>
          </a:p>
        </p:txBody>
      </p:sp>
    </p:spTree>
    <p:extLst>
      <p:ext uri="{BB962C8B-B14F-4D97-AF65-F5344CB8AC3E}">
        <p14:creationId xmlns:p14="http://schemas.microsoft.com/office/powerpoint/2010/main" val="30214620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7469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340730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269114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340476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2217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1/30/2020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985030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1/30/2020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781889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1/30/2020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847081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764DE79-268F-4C1A-8933-263129D2AF90}" type="datetimeFigureOut">
              <a:rPr lang="en-US" smtClean="0"/>
              <a:t>1/30/2020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491080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764DE79-268F-4C1A-8933-263129D2AF90}" type="datetimeFigureOut">
              <a:rPr lang="en-US" smtClean="0"/>
              <a:t>1/30/2020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294066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49369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764DE79-268F-4C1A-8933-263129D2AF90}" type="datetimeFigureOut">
              <a:rPr lang="en-US" smtClean="0"/>
              <a:t>1/30/2020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8F63A3B-78C7-47BE-AE5E-E10140E04643}"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20843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Videos/Env_Variables.swf"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Videos/Adding-ExistingFiles.swf"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Videos/HelloWorldDemo.sw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9AF17-B1BB-47A5-BC73-DA7285CBC044}"/>
              </a:ext>
            </a:extLst>
          </p:cNvPr>
          <p:cNvSpPr>
            <a:spLocks noGrp="1"/>
          </p:cNvSpPr>
          <p:nvPr>
            <p:ph type="ctrTitle"/>
          </p:nvPr>
        </p:nvSpPr>
        <p:spPr/>
        <p:txBody>
          <a:bodyPr/>
          <a:lstStyle/>
          <a:p>
            <a:r>
              <a:rPr lang="en-IN" dirty="0"/>
              <a:t>MS.NET</a:t>
            </a:r>
          </a:p>
        </p:txBody>
      </p:sp>
      <p:sp>
        <p:nvSpPr>
          <p:cNvPr id="3" name="Subtitle 2">
            <a:extLst>
              <a:ext uri="{FF2B5EF4-FFF2-40B4-BE49-F238E27FC236}">
                <a16:creationId xmlns:a16="http://schemas.microsoft.com/office/drawing/2014/main" id="{A68F72F8-3C6A-46F0-AABE-647191C77495}"/>
              </a:ext>
            </a:extLst>
          </p:cNvPr>
          <p:cNvSpPr>
            <a:spLocks noGrp="1"/>
          </p:cNvSpPr>
          <p:nvPr>
            <p:ph type="subTitle" idx="1"/>
          </p:nvPr>
        </p:nvSpPr>
        <p:spPr/>
        <p:txBody>
          <a:bodyPr/>
          <a:lstStyle/>
          <a:p>
            <a:r>
              <a:rPr lang="en-IN" dirty="0" err="1"/>
              <a:t>Nichi</a:t>
            </a:r>
            <a:r>
              <a:rPr lang="en-IN" dirty="0"/>
              <a:t>-In 2020 Training</a:t>
            </a:r>
          </a:p>
        </p:txBody>
      </p:sp>
    </p:spTree>
    <p:extLst>
      <p:ext uri="{BB962C8B-B14F-4D97-AF65-F5344CB8AC3E}">
        <p14:creationId xmlns:p14="http://schemas.microsoft.com/office/powerpoint/2010/main" val="2704821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625AD-47C1-4D8C-8F55-260A72CD30C0}"/>
              </a:ext>
            </a:extLst>
          </p:cNvPr>
          <p:cNvSpPr>
            <a:spLocks noGrp="1"/>
          </p:cNvSpPr>
          <p:nvPr>
            <p:ph type="title"/>
          </p:nvPr>
        </p:nvSpPr>
        <p:spPr/>
        <p:txBody>
          <a:bodyPr/>
          <a:lstStyle/>
          <a:p>
            <a:r>
              <a:rPr lang="en-IN" dirty="0"/>
              <a:t>Constituents of a C# Program</a:t>
            </a:r>
          </a:p>
        </p:txBody>
      </p:sp>
      <p:sp>
        <p:nvSpPr>
          <p:cNvPr id="3" name="Content Placeholder 2">
            <a:extLst>
              <a:ext uri="{FF2B5EF4-FFF2-40B4-BE49-F238E27FC236}">
                <a16:creationId xmlns:a16="http://schemas.microsoft.com/office/drawing/2014/main" id="{CD7AC5AC-4472-4A55-9E54-C08D96E07666}"/>
              </a:ext>
            </a:extLst>
          </p:cNvPr>
          <p:cNvSpPr>
            <a:spLocks noGrp="1"/>
          </p:cNvSpPr>
          <p:nvPr>
            <p:ph idx="1"/>
          </p:nvPr>
        </p:nvSpPr>
        <p:spPr/>
        <p:txBody>
          <a:bodyPr>
            <a:normAutofit fontScale="92500" lnSpcReduction="10000"/>
          </a:bodyPr>
          <a:lstStyle/>
          <a:p>
            <a:r>
              <a:rPr lang="en-IN" dirty="0"/>
              <a:t>Namespace usage</a:t>
            </a:r>
          </a:p>
          <a:p>
            <a:pPr lvl="1"/>
            <a:r>
              <a:rPr lang="en-IN" dirty="0"/>
              <a:t>All Classes in the .NET Framework are grouped as Namespaces.</a:t>
            </a:r>
          </a:p>
          <a:p>
            <a:pPr lvl="1"/>
            <a:r>
              <a:rPr lang="en-IN" dirty="0"/>
              <a:t>U should use a namespace before U refer a class of that namespace using ‘using’</a:t>
            </a:r>
          </a:p>
          <a:p>
            <a:r>
              <a:rPr lang="en-IN" dirty="0"/>
              <a:t>UR namespace creation</a:t>
            </a:r>
          </a:p>
          <a:p>
            <a:pPr lvl="1"/>
            <a:r>
              <a:rPr lang="en-IN" dirty="0"/>
              <a:t>VS will create a namespace based on the project name. </a:t>
            </a:r>
          </a:p>
          <a:p>
            <a:pPr lvl="1"/>
            <a:r>
              <a:rPr lang="en-IN" dirty="0"/>
              <a:t>A namespace can span across multiple files.</a:t>
            </a:r>
          </a:p>
          <a:p>
            <a:r>
              <a:rPr lang="en-IN" dirty="0"/>
              <a:t>UR Class and its Entry point</a:t>
            </a:r>
          </a:p>
          <a:p>
            <a:pPr lvl="1"/>
            <a:r>
              <a:rPr lang="en-IN" dirty="0"/>
              <a:t>Main is part of a class, its not a global function. </a:t>
            </a:r>
          </a:p>
          <a:p>
            <a:pPr lvl="1"/>
            <a:r>
              <a:rPr lang="en-IN" dirty="0"/>
              <a:t>Main is the entry point for any C# program. </a:t>
            </a:r>
          </a:p>
          <a:p>
            <a:pPr lvl="1"/>
            <a:r>
              <a:rPr lang="en-IN" dirty="0"/>
              <a:t>Main must be static and is Case-sensitive.</a:t>
            </a:r>
          </a:p>
          <a:p>
            <a:pPr lvl="1"/>
            <a:r>
              <a:rPr lang="en-IN" dirty="0"/>
              <a:t>Main can return either void or int.</a:t>
            </a:r>
          </a:p>
          <a:p>
            <a:pPr lvl="1"/>
            <a:r>
              <a:rPr lang="en-IN" dirty="0"/>
              <a:t>Main can take </a:t>
            </a:r>
            <a:r>
              <a:rPr lang="en-IN" dirty="0" err="1"/>
              <a:t>arg</a:t>
            </a:r>
            <a:r>
              <a:rPr lang="en-IN" dirty="0"/>
              <a:t> of the type string Array or nothing.</a:t>
            </a:r>
          </a:p>
          <a:p>
            <a:pPr lvl="1"/>
            <a:r>
              <a:rPr lang="en-IN" dirty="0" err="1"/>
              <a:t>Arg</a:t>
            </a:r>
            <a:r>
              <a:rPr lang="en-IN" dirty="0"/>
              <a:t> is for Command line arguments for the Program. </a:t>
            </a:r>
          </a:p>
        </p:txBody>
      </p:sp>
    </p:spTree>
    <p:extLst>
      <p:ext uri="{BB962C8B-B14F-4D97-AF65-F5344CB8AC3E}">
        <p14:creationId xmlns:p14="http://schemas.microsoft.com/office/powerpoint/2010/main" val="3855334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F284C-C882-4B55-BAF6-604410A3C5AC}"/>
              </a:ext>
            </a:extLst>
          </p:cNvPr>
          <p:cNvSpPr>
            <a:spLocks noGrp="1"/>
          </p:cNvSpPr>
          <p:nvPr>
            <p:ph type="title"/>
          </p:nvPr>
        </p:nvSpPr>
        <p:spPr/>
        <p:txBody>
          <a:bodyPr/>
          <a:lstStyle/>
          <a:p>
            <a:r>
              <a:rPr lang="en-IN" dirty="0"/>
              <a:t>Other parts of the program</a:t>
            </a:r>
          </a:p>
        </p:txBody>
      </p:sp>
      <p:sp>
        <p:nvSpPr>
          <p:cNvPr id="3" name="Content Placeholder 2">
            <a:extLst>
              <a:ext uri="{FF2B5EF4-FFF2-40B4-BE49-F238E27FC236}">
                <a16:creationId xmlns:a16="http://schemas.microsoft.com/office/drawing/2014/main" id="{5769A1B2-D3AB-4E18-884C-4558D5D17F8A}"/>
              </a:ext>
            </a:extLst>
          </p:cNvPr>
          <p:cNvSpPr>
            <a:spLocks noGrp="1"/>
          </p:cNvSpPr>
          <p:nvPr>
            <p:ph idx="1"/>
          </p:nvPr>
        </p:nvSpPr>
        <p:spPr/>
        <p:txBody>
          <a:bodyPr/>
          <a:lstStyle/>
          <a:p>
            <a:r>
              <a:rPr lang="en-IN" dirty="0"/>
              <a:t>UR Program can have multiple classes.</a:t>
            </a:r>
          </a:p>
          <a:p>
            <a:r>
              <a:rPr lang="en-IN" dirty="0"/>
              <a:t>It can have structs, interfaces, </a:t>
            </a:r>
            <a:r>
              <a:rPr lang="en-IN" dirty="0" err="1"/>
              <a:t>enums</a:t>
            </a:r>
            <a:r>
              <a:rPr lang="en-IN" dirty="0"/>
              <a:t>, delegates as other types. </a:t>
            </a:r>
          </a:p>
          <a:p>
            <a:r>
              <a:rPr lang="en-IN" dirty="0"/>
              <a:t>U can have multiple namespaces. </a:t>
            </a:r>
          </a:p>
          <a:p>
            <a:r>
              <a:rPr lang="en-IN" dirty="0"/>
              <a:t>To refer any class that is declared  within a certain namespace, U should use the namespace and refer the class or U should refer it using the full name</a:t>
            </a:r>
          </a:p>
          <a:p>
            <a:pPr lvl="1"/>
            <a:r>
              <a:rPr lang="en-IN" dirty="0"/>
              <a:t>Full name of a class is the </a:t>
            </a:r>
            <a:r>
              <a:rPr lang="en-IN" dirty="0" err="1"/>
              <a:t>namespace.Classname</a:t>
            </a:r>
            <a:r>
              <a:rPr lang="en-IN" dirty="0"/>
              <a:t>. </a:t>
            </a:r>
          </a:p>
          <a:p>
            <a:r>
              <a:rPr lang="en-IN" dirty="0"/>
              <a:t>All the components of the Project will render one final output. This output file in .NET is called as ASSEMBLY. </a:t>
            </a:r>
          </a:p>
          <a:p>
            <a:r>
              <a:rPr lang="en-IN" dirty="0"/>
              <a:t>Assembly can be either a DLL or an EXE.</a:t>
            </a:r>
          </a:p>
          <a:p>
            <a:r>
              <a:rPr lang="en-IN" dirty="0"/>
              <a:t> </a:t>
            </a:r>
          </a:p>
        </p:txBody>
      </p:sp>
    </p:spTree>
    <p:extLst>
      <p:ext uri="{BB962C8B-B14F-4D97-AF65-F5344CB8AC3E}">
        <p14:creationId xmlns:p14="http://schemas.microsoft.com/office/powerpoint/2010/main" val="2323751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94228-4D1B-4239-97F3-CEFA6C175F6F}"/>
              </a:ext>
            </a:extLst>
          </p:cNvPr>
          <p:cNvSpPr>
            <a:spLocks noGrp="1"/>
          </p:cNvSpPr>
          <p:nvPr>
            <p:ph type="title"/>
          </p:nvPr>
        </p:nvSpPr>
        <p:spPr/>
        <p:txBody>
          <a:bodyPr/>
          <a:lstStyle/>
          <a:p>
            <a:r>
              <a:rPr lang="en-IN" dirty="0"/>
              <a:t>Assembly</a:t>
            </a:r>
          </a:p>
        </p:txBody>
      </p:sp>
      <p:sp>
        <p:nvSpPr>
          <p:cNvPr id="3" name="Content Placeholder 2">
            <a:extLst>
              <a:ext uri="{FF2B5EF4-FFF2-40B4-BE49-F238E27FC236}">
                <a16:creationId xmlns:a16="http://schemas.microsoft.com/office/drawing/2014/main" id="{9638C5B5-740F-49EC-8680-8D0DB4E8BB9B}"/>
              </a:ext>
            </a:extLst>
          </p:cNvPr>
          <p:cNvSpPr>
            <a:spLocks noGrp="1"/>
          </p:cNvSpPr>
          <p:nvPr>
            <p:ph idx="1"/>
          </p:nvPr>
        </p:nvSpPr>
        <p:spPr/>
        <p:txBody>
          <a:bodyPr/>
          <a:lstStyle/>
          <a:p>
            <a:r>
              <a:rPr lang="en-IN" dirty="0"/>
              <a:t>Assembly is the deployment unit of .NET Apps. </a:t>
            </a:r>
          </a:p>
          <a:p>
            <a:r>
              <a:rPr lang="en-IN" dirty="0"/>
              <a:t>What it contains?</a:t>
            </a:r>
          </a:p>
          <a:p>
            <a:pPr lvl="1"/>
            <a:r>
              <a:rPr lang="en-IN" dirty="0"/>
              <a:t>MSIL Code</a:t>
            </a:r>
          </a:p>
          <a:p>
            <a:pPr lvl="1"/>
            <a:r>
              <a:rPr lang="en-IN" dirty="0"/>
              <a:t>Dependency information called as MANIFEST.  Manifest contains metadata about the dependencies of the IL Code. </a:t>
            </a:r>
          </a:p>
          <a:p>
            <a:r>
              <a:rPr lang="en-IN" dirty="0"/>
              <a:t>ILDASM.EXE tool can be used to find the internals of an Assembly.</a:t>
            </a:r>
          </a:p>
          <a:p>
            <a:r>
              <a:rPr lang="en-IN" dirty="0"/>
              <a:t>Programmatically U could use  a namespace called REFLECTION thro which U could programmatically access the metadata of the Code. </a:t>
            </a:r>
          </a:p>
        </p:txBody>
      </p:sp>
    </p:spTree>
    <p:extLst>
      <p:ext uri="{BB962C8B-B14F-4D97-AF65-F5344CB8AC3E}">
        <p14:creationId xmlns:p14="http://schemas.microsoft.com/office/powerpoint/2010/main" val="2563597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3C954-B2B3-4FD1-8A71-9236D84DB4DD}"/>
              </a:ext>
            </a:extLst>
          </p:cNvPr>
          <p:cNvSpPr>
            <a:spLocks noGrp="1"/>
          </p:cNvSpPr>
          <p:nvPr>
            <p:ph type="title"/>
          </p:nvPr>
        </p:nvSpPr>
        <p:spPr/>
        <p:txBody>
          <a:bodyPr/>
          <a:lstStyle/>
          <a:p>
            <a:r>
              <a:rPr lang="en-IN" dirty="0"/>
              <a:t>Execution process of .NET Apps</a:t>
            </a:r>
          </a:p>
        </p:txBody>
      </p:sp>
      <p:pic>
        <p:nvPicPr>
          <p:cNvPr id="4" name="Content Placeholder 3">
            <a:extLst>
              <a:ext uri="{FF2B5EF4-FFF2-40B4-BE49-F238E27FC236}">
                <a16:creationId xmlns:a16="http://schemas.microsoft.com/office/drawing/2014/main" id="{9BDDDE21-A95E-469B-A46E-B0F2F6A4D6E5}"/>
              </a:ext>
            </a:extLst>
          </p:cNvPr>
          <p:cNvPicPr>
            <a:picLocks noGrp="1" noChangeAspect="1"/>
          </p:cNvPicPr>
          <p:nvPr>
            <p:ph idx="1"/>
          </p:nvPr>
        </p:nvPicPr>
        <p:blipFill>
          <a:blip r:embed="rId3"/>
          <a:stretch>
            <a:fillRect/>
          </a:stretch>
        </p:blipFill>
        <p:spPr>
          <a:xfrm>
            <a:off x="1433842" y="1846263"/>
            <a:ext cx="9384641" cy="4022725"/>
          </a:xfrm>
          <a:prstGeom prst="rect">
            <a:avLst/>
          </a:prstGeom>
        </p:spPr>
      </p:pic>
    </p:spTree>
    <p:extLst>
      <p:ext uri="{BB962C8B-B14F-4D97-AF65-F5344CB8AC3E}">
        <p14:creationId xmlns:p14="http://schemas.microsoft.com/office/powerpoint/2010/main" val="3713585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FCC9A-33D0-497F-9718-8A5DBC7A2A53}"/>
              </a:ext>
            </a:extLst>
          </p:cNvPr>
          <p:cNvSpPr>
            <a:spLocks noGrp="1"/>
          </p:cNvSpPr>
          <p:nvPr>
            <p:ph type="title"/>
          </p:nvPr>
        </p:nvSpPr>
        <p:spPr/>
        <p:txBody>
          <a:bodyPr/>
          <a:lstStyle/>
          <a:p>
            <a:r>
              <a:rPr lang="en-IN" dirty="0"/>
              <a:t>Inputs and Outputs from Console</a:t>
            </a:r>
          </a:p>
        </p:txBody>
      </p:sp>
      <p:sp>
        <p:nvSpPr>
          <p:cNvPr id="3" name="Content Placeholder 2">
            <a:extLst>
              <a:ext uri="{FF2B5EF4-FFF2-40B4-BE49-F238E27FC236}">
                <a16:creationId xmlns:a16="http://schemas.microsoft.com/office/drawing/2014/main" id="{886E75C3-3216-42CF-8D33-7772CA27E2ED}"/>
              </a:ext>
            </a:extLst>
          </p:cNvPr>
          <p:cNvSpPr>
            <a:spLocks noGrp="1"/>
          </p:cNvSpPr>
          <p:nvPr>
            <p:ph idx="1"/>
          </p:nvPr>
        </p:nvSpPr>
        <p:spPr/>
        <p:txBody>
          <a:bodyPr/>
          <a:lstStyle/>
          <a:p>
            <a:r>
              <a:rPr lang="en-IN" dirty="0"/>
              <a:t>Console is the class defined in System namespace to interact with the Console Window</a:t>
            </a:r>
          </a:p>
          <a:p>
            <a:r>
              <a:rPr lang="en-IN" dirty="0"/>
              <a:t>WriteLine and Write Methods are used to write on to the Console.</a:t>
            </a:r>
          </a:p>
          <a:p>
            <a:r>
              <a:rPr lang="en-IN" dirty="0" err="1"/>
              <a:t>ReadLine</a:t>
            </a:r>
            <a:r>
              <a:rPr lang="en-IN" dirty="0"/>
              <a:t> is the method used to read the inputs from the Console.</a:t>
            </a:r>
          </a:p>
          <a:p>
            <a:r>
              <a:rPr lang="en-IN" dirty="0" err="1"/>
              <a:t>ReadLine</a:t>
            </a:r>
            <a:r>
              <a:rPr lang="en-IN" dirty="0"/>
              <a:t> method always return string irrespective of the data input U provide.</a:t>
            </a:r>
          </a:p>
          <a:p>
            <a:r>
              <a:rPr lang="en-IN" dirty="0"/>
              <a:t>WriteLine method converts the data that U want to display to a string format and displays it on the </a:t>
            </a:r>
            <a:r>
              <a:rPr lang="en-IN" dirty="0" err="1"/>
              <a:t>Ouput</a:t>
            </a:r>
            <a:r>
              <a:rPr lang="en-IN" dirty="0"/>
              <a:t> Window. </a:t>
            </a:r>
          </a:p>
          <a:p>
            <a:pPr lvl="1"/>
            <a:r>
              <a:rPr lang="en-IN" dirty="0"/>
              <a:t>It implicitly calls </a:t>
            </a:r>
            <a:r>
              <a:rPr lang="en-IN" dirty="0" err="1"/>
              <a:t>ToString</a:t>
            </a:r>
            <a:r>
              <a:rPr lang="en-IN" dirty="0"/>
              <a:t>() method of the Object which will convert the value of the data to String.</a:t>
            </a:r>
          </a:p>
          <a:p>
            <a:r>
              <a:rPr lang="en-IN" dirty="0"/>
              <a:t>We use the data Type functions to convert the input string to any specific data types.  </a:t>
            </a:r>
          </a:p>
        </p:txBody>
      </p:sp>
    </p:spTree>
    <p:extLst>
      <p:ext uri="{BB962C8B-B14F-4D97-AF65-F5344CB8AC3E}">
        <p14:creationId xmlns:p14="http://schemas.microsoft.com/office/powerpoint/2010/main" val="4072714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32F99-42BB-439B-BD00-C4839F8245DB}"/>
              </a:ext>
            </a:extLst>
          </p:cNvPr>
          <p:cNvSpPr>
            <a:spLocks noGrp="1"/>
          </p:cNvSpPr>
          <p:nvPr>
            <p:ph type="title"/>
          </p:nvPr>
        </p:nvSpPr>
        <p:spPr/>
        <p:txBody>
          <a:bodyPr/>
          <a:lstStyle/>
          <a:p>
            <a:r>
              <a:rPr lang="en-IN" dirty="0"/>
              <a:t>Running C# programs from Cmd.</a:t>
            </a:r>
          </a:p>
        </p:txBody>
      </p:sp>
      <p:sp>
        <p:nvSpPr>
          <p:cNvPr id="3" name="Content Placeholder 2">
            <a:extLst>
              <a:ext uri="{FF2B5EF4-FFF2-40B4-BE49-F238E27FC236}">
                <a16:creationId xmlns:a16="http://schemas.microsoft.com/office/drawing/2014/main" id="{B13B6FD1-147E-46F6-9B06-9F92E36EE8AB}"/>
              </a:ext>
            </a:extLst>
          </p:cNvPr>
          <p:cNvSpPr>
            <a:spLocks noGrp="1"/>
          </p:cNvSpPr>
          <p:nvPr>
            <p:ph idx="1"/>
          </p:nvPr>
        </p:nvSpPr>
        <p:spPr/>
        <p:txBody>
          <a:bodyPr/>
          <a:lstStyle/>
          <a:p>
            <a:pPr>
              <a:buFont typeface="Arial" panose="020B0604020202020204" pitchFamily="34" charset="0"/>
              <a:buChar char="•"/>
            </a:pPr>
            <a:r>
              <a:rPr lang="en-IN" dirty="0"/>
              <a:t>Watch the Video from the location</a:t>
            </a:r>
          </a:p>
          <a:p>
            <a:pPr>
              <a:buFont typeface="Arial" panose="020B0604020202020204" pitchFamily="34" charset="0"/>
              <a:buChar char="•"/>
            </a:pPr>
            <a:r>
              <a:rPr lang="en-IN">
                <a:hlinkClick r:id="rId3" action="ppaction://hlinkfile"/>
              </a:rPr>
              <a:t>Running From CMD</a:t>
            </a:r>
            <a:endParaRPr lang="en-IN" dirty="0">
              <a:hlinkClick r:id="rId3" action="ppaction://hlinkfile"/>
            </a:endParaRPr>
          </a:p>
        </p:txBody>
      </p:sp>
    </p:spTree>
    <p:extLst>
      <p:ext uri="{BB962C8B-B14F-4D97-AF65-F5344CB8AC3E}">
        <p14:creationId xmlns:p14="http://schemas.microsoft.com/office/powerpoint/2010/main" val="1286518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E66FE-E511-45E8-9FC1-4DDC3B8E4305}"/>
              </a:ext>
            </a:extLst>
          </p:cNvPr>
          <p:cNvSpPr>
            <a:spLocks noGrp="1"/>
          </p:cNvSpPr>
          <p:nvPr>
            <p:ph type="title"/>
          </p:nvPr>
        </p:nvSpPr>
        <p:spPr/>
        <p:txBody>
          <a:bodyPr/>
          <a:lstStyle/>
          <a:p>
            <a:r>
              <a:rPr lang="en-IN" dirty="0"/>
              <a:t>Adding Existing Files into Current Project</a:t>
            </a:r>
          </a:p>
        </p:txBody>
      </p:sp>
      <p:sp>
        <p:nvSpPr>
          <p:cNvPr id="3" name="Content Placeholder 2">
            <a:extLst>
              <a:ext uri="{FF2B5EF4-FFF2-40B4-BE49-F238E27FC236}">
                <a16:creationId xmlns:a16="http://schemas.microsoft.com/office/drawing/2014/main" id="{DEAFD467-DA9A-42F8-8EBD-039F019F943B}"/>
              </a:ext>
            </a:extLst>
          </p:cNvPr>
          <p:cNvSpPr>
            <a:spLocks noGrp="1"/>
          </p:cNvSpPr>
          <p:nvPr>
            <p:ph idx="1"/>
          </p:nvPr>
        </p:nvSpPr>
        <p:spPr/>
        <p:txBody>
          <a:bodyPr/>
          <a:lstStyle/>
          <a:p>
            <a:r>
              <a:rPr lang="en-US" dirty="0">
                <a:hlinkClick r:id="rId2" action="ppaction://hlinkfile"/>
              </a:rPr>
              <a:t>How to add Existing Files?</a:t>
            </a:r>
            <a:endParaRPr lang="en-IN" dirty="0"/>
          </a:p>
        </p:txBody>
      </p:sp>
    </p:spTree>
    <p:extLst>
      <p:ext uri="{BB962C8B-B14F-4D97-AF65-F5344CB8AC3E}">
        <p14:creationId xmlns:p14="http://schemas.microsoft.com/office/powerpoint/2010/main" val="2477660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1CBB2-FFCB-47A3-BDF5-71C79F9EF3DC}"/>
              </a:ext>
            </a:extLst>
          </p:cNvPr>
          <p:cNvSpPr>
            <a:spLocks noGrp="1"/>
          </p:cNvSpPr>
          <p:nvPr>
            <p:ph type="title"/>
          </p:nvPr>
        </p:nvSpPr>
        <p:spPr/>
        <p:txBody>
          <a:bodyPr/>
          <a:lstStyle/>
          <a:p>
            <a:r>
              <a:rPr lang="en-IN" dirty="0"/>
              <a:t>Data Types</a:t>
            </a:r>
          </a:p>
        </p:txBody>
      </p:sp>
      <p:sp>
        <p:nvSpPr>
          <p:cNvPr id="3" name="Content Placeholder 2">
            <a:extLst>
              <a:ext uri="{FF2B5EF4-FFF2-40B4-BE49-F238E27FC236}">
                <a16:creationId xmlns:a16="http://schemas.microsoft.com/office/drawing/2014/main" id="{1B4F5530-F2D8-49BB-8613-30874574ADBB}"/>
              </a:ext>
            </a:extLst>
          </p:cNvPr>
          <p:cNvSpPr>
            <a:spLocks noGrp="1"/>
          </p:cNvSpPr>
          <p:nvPr>
            <p:ph idx="1"/>
          </p:nvPr>
        </p:nvSpPr>
        <p:spPr>
          <a:xfrm>
            <a:off x="1097280" y="1845733"/>
            <a:ext cx="10058400" cy="4344051"/>
          </a:xfrm>
        </p:spPr>
        <p:txBody>
          <a:bodyPr>
            <a:normAutofit fontScale="92500" lnSpcReduction="10000"/>
          </a:bodyPr>
          <a:lstStyle/>
          <a:p>
            <a:r>
              <a:rPr lang="en-IN" dirty="0"/>
              <a:t>Value Types and Reference Types</a:t>
            </a:r>
          </a:p>
          <a:p>
            <a:r>
              <a:rPr lang="en-IN" dirty="0"/>
              <a:t>Value Types:</a:t>
            </a:r>
          </a:p>
          <a:p>
            <a:pPr lvl="1"/>
            <a:r>
              <a:rPr lang="en-IN" dirty="0"/>
              <a:t>Primitive Types that are commonly used among all Applications.</a:t>
            </a:r>
          </a:p>
          <a:p>
            <a:pPr lvl="1"/>
            <a:r>
              <a:rPr lang="en-IN" dirty="0"/>
              <a:t>Internally they are implemented as Structs. </a:t>
            </a:r>
          </a:p>
          <a:p>
            <a:pPr lvl="1"/>
            <a:r>
              <a:rPr lang="en-IN" dirty="0"/>
              <a:t>Parse, </a:t>
            </a:r>
            <a:r>
              <a:rPr lang="en-IN" dirty="0" err="1"/>
              <a:t>MinValue</a:t>
            </a:r>
            <a:r>
              <a:rPr lang="en-IN" dirty="0"/>
              <a:t> </a:t>
            </a:r>
            <a:r>
              <a:rPr lang="en-IN" dirty="0" err="1"/>
              <a:t>MaxValue</a:t>
            </a:r>
            <a:r>
              <a:rPr lang="en-IN" dirty="0"/>
              <a:t> are some of the Common members of Value Types. </a:t>
            </a:r>
          </a:p>
          <a:p>
            <a:r>
              <a:rPr lang="en-IN" dirty="0"/>
              <a:t>Integral Types:</a:t>
            </a:r>
          </a:p>
          <a:p>
            <a:pPr lvl="1"/>
            <a:r>
              <a:rPr lang="en-IN" dirty="0"/>
              <a:t>byte, short, int long</a:t>
            </a:r>
          </a:p>
          <a:p>
            <a:r>
              <a:rPr lang="en-IN" dirty="0"/>
              <a:t>Floating Types:</a:t>
            </a:r>
          </a:p>
          <a:p>
            <a:pPr lvl="1"/>
            <a:r>
              <a:rPr lang="en-IN" dirty="0"/>
              <a:t>float, double, decimal</a:t>
            </a:r>
          </a:p>
          <a:p>
            <a:r>
              <a:rPr lang="en-IN" dirty="0"/>
              <a:t>Other Types:</a:t>
            </a:r>
          </a:p>
          <a:p>
            <a:pPr lvl="1"/>
            <a:r>
              <a:rPr lang="en-IN" dirty="0"/>
              <a:t>char, Boolean, </a:t>
            </a:r>
            <a:r>
              <a:rPr lang="en-IN" dirty="0" err="1"/>
              <a:t>DateTime</a:t>
            </a:r>
            <a:r>
              <a:rPr lang="en-IN" dirty="0"/>
              <a:t>.</a:t>
            </a:r>
          </a:p>
          <a:p>
            <a:r>
              <a:rPr lang="en-IN" dirty="0"/>
              <a:t>User Defined Types:</a:t>
            </a:r>
          </a:p>
          <a:p>
            <a:pPr lvl="1"/>
            <a:r>
              <a:rPr lang="en-IN" dirty="0" err="1"/>
              <a:t>Enums</a:t>
            </a:r>
            <a:r>
              <a:rPr lang="en-IN" dirty="0"/>
              <a:t>, Structs.</a:t>
            </a:r>
          </a:p>
        </p:txBody>
      </p:sp>
    </p:spTree>
    <p:extLst>
      <p:ext uri="{BB962C8B-B14F-4D97-AF65-F5344CB8AC3E}">
        <p14:creationId xmlns:p14="http://schemas.microsoft.com/office/powerpoint/2010/main" val="450045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51F97-C88D-45D4-ADF1-E2F16C77F763}"/>
              </a:ext>
            </a:extLst>
          </p:cNvPr>
          <p:cNvSpPr>
            <a:spLocks noGrp="1"/>
          </p:cNvSpPr>
          <p:nvPr>
            <p:ph type="title"/>
          </p:nvPr>
        </p:nvSpPr>
        <p:spPr/>
        <p:txBody>
          <a:bodyPr/>
          <a:lstStyle/>
          <a:p>
            <a:r>
              <a:rPr lang="en-IN" dirty="0"/>
              <a:t>Important Members</a:t>
            </a:r>
          </a:p>
        </p:txBody>
      </p:sp>
      <p:sp>
        <p:nvSpPr>
          <p:cNvPr id="3" name="Content Placeholder 2">
            <a:extLst>
              <a:ext uri="{FF2B5EF4-FFF2-40B4-BE49-F238E27FC236}">
                <a16:creationId xmlns:a16="http://schemas.microsoft.com/office/drawing/2014/main" id="{D4F67DBA-0DFF-486B-A80D-B066112FD73E}"/>
              </a:ext>
            </a:extLst>
          </p:cNvPr>
          <p:cNvSpPr>
            <a:spLocks noGrp="1"/>
          </p:cNvSpPr>
          <p:nvPr>
            <p:ph idx="1"/>
          </p:nvPr>
        </p:nvSpPr>
        <p:spPr/>
        <p:txBody>
          <a:bodyPr/>
          <a:lstStyle/>
          <a:p>
            <a:r>
              <a:rPr lang="en-IN" dirty="0"/>
              <a:t>Parse: Convert a string to its type.</a:t>
            </a:r>
          </a:p>
          <a:p>
            <a:pPr lvl="1"/>
            <a:r>
              <a:rPr lang="en-IN" dirty="0"/>
              <a:t>Throws </a:t>
            </a:r>
            <a:r>
              <a:rPr lang="en-IN" dirty="0" err="1"/>
              <a:t>FormatException</a:t>
            </a:r>
            <a:r>
              <a:rPr lang="en-IN" dirty="0"/>
              <a:t> if the Conversion fails.</a:t>
            </a:r>
          </a:p>
          <a:p>
            <a:r>
              <a:rPr lang="en-IN" dirty="0" err="1"/>
              <a:t>TryParse</a:t>
            </a:r>
            <a:r>
              <a:rPr lang="en-IN" dirty="0"/>
              <a:t>: Similar to parse but will return false if the Conversion fails instead of Exception.</a:t>
            </a:r>
          </a:p>
          <a:p>
            <a:r>
              <a:rPr lang="en-IN" dirty="0" err="1"/>
              <a:t>MinValue</a:t>
            </a:r>
            <a:r>
              <a:rPr lang="en-IN" dirty="0"/>
              <a:t>: The </a:t>
            </a:r>
            <a:r>
              <a:rPr lang="en-IN" dirty="0" err="1"/>
              <a:t>Const</a:t>
            </a:r>
            <a:r>
              <a:rPr lang="en-IN" dirty="0"/>
              <a:t> member that holds the Min Value of the type.</a:t>
            </a:r>
          </a:p>
          <a:p>
            <a:r>
              <a:rPr lang="en-IN" dirty="0" err="1"/>
              <a:t>MaxValue</a:t>
            </a:r>
            <a:r>
              <a:rPr lang="en-IN" dirty="0"/>
              <a:t>: The </a:t>
            </a:r>
            <a:r>
              <a:rPr lang="en-IN" dirty="0" err="1"/>
              <a:t>Const</a:t>
            </a:r>
            <a:r>
              <a:rPr lang="en-IN" dirty="0"/>
              <a:t> member that holds the Max Value of the type.</a:t>
            </a:r>
          </a:p>
          <a:p>
            <a:r>
              <a:rPr lang="en-IN" dirty="0" err="1"/>
              <a:t>MinValue</a:t>
            </a:r>
            <a:r>
              <a:rPr lang="en-IN" dirty="0"/>
              <a:t> and </a:t>
            </a:r>
            <a:r>
              <a:rPr lang="en-IN" dirty="0" err="1"/>
              <a:t>MaxValue</a:t>
            </a:r>
            <a:r>
              <a:rPr lang="en-IN" dirty="0"/>
              <a:t> are members of Numeric Types only.</a:t>
            </a:r>
          </a:p>
          <a:p>
            <a:r>
              <a:rPr lang="en-IN" dirty="0"/>
              <a:t>To Convert from one value type to another, U could use:</a:t>
            </a:r>
          </a:p>
          <a:p>
            <a:pPr lvl="1"/>
            <a:r>
              <a:rPr lang="en-IN" dirty="0"/>
              <a:t>Convert Class</a:t>
            </a:r>
          </a:p>
          <a:p>
            <a:pPr lvl="1"/>
            <a:r>
              <a:rPr lang="en-IN" dirty="0"/>
              <a:t>C Style Casting.  </a:t>
            </a:r>
          </a:p>
          <a:p>
            <a:endParaRPr lang="en-IN" dirty="0"/>
          </a:p>
        </p:txBody>
      </p:sp>
    </p:spTree>
    <p:extLst>
      <p:ext uri="{BB962C8B-B14F-4D97-AF65-F5344CB8AC3E}">
        <p14:creationId xmlns:p14="http://schemas.microsoft.com/office/powerpoint/2010/main" val="3734504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6916D-7BE4-4A5A-9300-BBCE37BBE106}"/>
              </a:ext>
            </a:extLst>
          </p:cNvPr>
          <p:cNvSpPr>
            <a:spLocks noGrp="1"/>
          </p:cNvSpPr>
          <p:nvPr>
            <p:ph type="title"/>
          </p:nvPr>
        </p:nvSpPr>
        <p:spPr/>
        <p:txBody>
          <a:bodyPr/>
          <a:lstStyle/>
          <a:p>
            <a:r>
              <a:rPr lang="en-IN" dirty="0"/>
              <a:t>Data Conversions</a:t>
            </a:r>
          </a:p>
        </p:txBody>
      </p:sp>
      <p:sp>
        <p:nvSpPr>
          <p:cNvPr id="3" name="Content Placeholder 2">
            <a:extLst>
              <a:ext uri="{FF2B5EF4-FFF2-40B4-BE49-F238E27FC236}">
                <a16:creationId xmlns:a16="http://schemas.microsoft.com/office/drawing/2014/main" id="{91B4BA24-AA12-4C43-BB85-03D262269F42}"/>
              </a:ext>
            </a:extLst>
          </p:cNvPr>
          <p:cNvSpPr>
            <a:spLocks noGrp="1"/>
          </p:cNvSpPr>
          <p:nvPr>
            <p:ph idx="1"/>
          </p:nvPr>
        </p:nvSpPr>
        <p:spPr/>
        <p:txBody>
          <a:bodyPr>
            <a:normAutofit lnSpcReduction="10000"/>
          </a:bodyPr>
          <a:lstStyle/>
          <a:p>
            <a:r>
              <a:rPr lang="en-IN" dirty="0"/>
              <a:t>Implicit Conversion happen from shorter range data types to longer range data types.</a:t>
            </a:r>
          </a:p>
          <a:p>
            <a:r>
              <a:rPr lang="en-IN" dirty="0"/>
              <a:t>Longer range data needs to be type casted Explicitly to convert to the shorter range. </a:t>
            </a:r>
          </a:p>
          <a:p>
            <a:pPr lvl="1"/>
            <a:r>
              <a:rPr lang="en-IN" dirty="0"/>
              <a:t>C Style casting would lead to the loss of data.</a:t>
            </a:r>
          </a:p>
          <a:p>
            <a:pPr lvl="1"/>
            <a:r>
              <a:rPr lang="en-IN" dirty="0"/>
              <a:t>You might get abnormal results if the range is not met.</a:t>
            </a:r>
          </a:p>
          <a:p>
            <a:pPr lvl="1"/>
            <a:r>
              <a:rPr lang="en-IN" dirty="0"/>
              <a:t>Casting is not safe. </a:t>
            </a:r>
          </a:p>
          <a:p>
            <a:r>
              <a:rPr lang="en-IN" dirty="0"/>
              <a:t>Convert Class could be used to do any kind of data conversions from one type to another. </a:t>
            </a:r>
          </a:p>
          <a:p>
            <a:r>
              <a:rPr lang="en-IN" dirty="0"/>
              <a:t>If the conversion fails, the methods would throw an Exception instead of abnormal values.  </a:t>
            </a:r>
          </a:p>
          <a:p>
            <a:r>
              <a:rPr lang="en-IN" dirty="0"/>
              <a:t>However, if U want the Convert methods to raise an Exception, U should have checked for Arithmetic Overflow in the build settings of the VS.</a:t>
            </a:r>
          </a:p>
          <a:p>
            <a:r>
              <a:rPr lang="en-IN" dirty="0"/>
              <a:t>This is a feature in VS to allow the users to raise an Exception only if needed.</a:t>
            </a:r>
          </a:p>
          <a:p>
            <a:r>
              <a:rPr lang="en-IN" dirty="0"/>
              <a:t>Project Properties-&gt;Build Tab-&gt;Advanced-&gt;Check for Overflow.</a:t>
            </a:r>
          </a:p>
        </p:txBody>
      </p:sp>
    </p:spTree>
    <p:extLst>
      <p:ext uri="{BB962C8B-B14F-4D97-AF65-F5344CB8AC3E}">
        <p14:creationId xmlns:p14="http://schemas.microsoft.com/office/powerpoint/2010/main" val="315618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32B3D-6EF5-4D53-8695-B616D345D58E}"/>
              </a:ext>
            </a:extLst>
          </p:cNvPr>
          <p:cNvSpPr>
            <a:spLocks noGrp="1"/>
          </p:cNvSpPr>
          <p:nvPr>
            <p:ph type="title"/>
          </p:nvPr>
        </p:nvSpPr>
        <p:spPr/>
        <p:txBody>
          <a:bodyPr/>
          <a:lstStyle/>
          <a:p>
            <a:r>
              <a:rPr lang="en-IN" dirty="0"/>
              <a:t>What is MS.NET?</a:t>
            </a:r>
          </a:p>
        </p:txBody>
      </p:sp>
      <p:sp>
        <p:nvSpPr>
          <p:cNvPr id="3" name="Content Placeholder 2">
            <a:extLst>
              <a:ext uri="{FF2B5EF4-FFF2-40B4-BE49-F238E27FC236}">
                <a16:creationId xmlns:a16="http://schemas.microsoft.com/office/drawing/2014/main" id="{A87DE1B0-6838-44F1-80F1-6CC0F54A4E71}"/>
              </a:ext>
            </a:extLst>
          </p:cNvPr>
          <p:cNvSpPr>
            <a:spLocks noGrp="1"/>
          </p:cNvSpPr>
          <p:nvPr>
            <p:ph idx="1"/>
          </p:nvPr>
        </p:nvSpPr>
        <p:spPr/>
        <p:txBody>
          <a:bodyPr/>
          <a:lstStyle/>
          <a:p>
            <a:pPr>
              <a:buFont typeface="Arial" panose="020B0604020202020204" pitchFamily="34" charset="0"/>
              <a:buChar char="•"/>
            </a:pPr>
            <a:r>
              <a:rPr lang="en-IN" dirty="0"/>
              <a:t>Technology for developing various kinds of Apps on multiple platforms. </a:t>
            </a:r>
          </a:p>
          <a:p>
            <a:pPr>
              <a:buFont typeface="Arial" panose="020B0604020202020204" pitchFamily="34" charset="0"/>
              <a:buChar char="•"/>
            </a:pPr>
            <a:r>
              <a:rPr lang="en-IN" dirty="0"/>
              <a:t>Predominantly Windows OS.</a:t>
            </a:r>
          </a:p>
          <a:p>
            <a:pPr>
              <a:buFont typeface="Arial" panose="020B0604020202020204" pitchFamily="34" charset="0"/>
              <a:buChar char="•"/>
            </a:pPr>
            <a:r>
              <a:rPr lang="en-IN" dirty="0"/>
              <a:t>It has a multi Language Support: VB or C#.</a:t>
            </a:r>
          </a:p>
          <a:p>
            <a:pPr>
              <a:buFont typeface="Arial" panose="020B0604020202020204" pitchFamily="34" charset="0"/>
              <a:buChar char="•"/>
            </a:pPr>
            <a:r>
              <a:rPr lang="en-IN" dirty="0"/>
              <a:t>Technically available on multiple platforms, but most of the development happens on Windows Platform. </a:t>
            </a:r>
          </a:p>
          <a:p>
            <a:pPr>
              <a:buFont typeface="Arial" panose="020B0604020202020204" pitchFamily="34" charset="0"/>
              <a:buChar char="•"/>
            </a:pPr>
            <a:r>
              <a:rPr lang="en-IN" dirty="0"/>
              <a:t>C# is the major language used for developing .NET Apps</a:t>
            </a:r>
          </a:p>
          <a:p>
            <a:pPr lvl="1">
              <a:buFont typeface="Arial" panose="020B0604020202020204" pitchFamily="34" charset="0"/>
              <a:buChar char="•"/>
            </a:pPr>
            <a:r>
              <a:rPr lang="en-IN" dirty="0"/>
              <a:t>Similar to C++, Has some features of Java and VB. </a:t>
            </a:r>
          </a:p>
          <a:p>
            <a:pPr lvl="1">
              <a:buFont typeface="Arial" panose="020B0604020202020204" pitchFamily="34" charset="0"/>
              <a:buChar char="•"/>
            </a:pPr>
            <a:r>
              <a:rPr lang="en-IN" dirty="0"/>
              <a:t>Many new features has been incorporated into C# and is now used by other programming languages. </a:t>
            </a:r>
          </a:p>
          <a:p>
            <a:pPr lvl="1">
              <a:buFont typeface="Arial" panose="020B0604020202020204" pitchFamily="34" charset="0"/>
              <a:buChar char="•"/>
            </a:pPr>
            <a:r>
              <a:rPr lang="en-IN" dirty="0"/>
              <a:t>Introduced in 2002. Since then there are 4 major versions and 5 minor versions.</a:t>
            </a:r>
          </a:p>
          <a:p>
            <a:pPr>
              <a:buFont typeface="Arial" panose="020B0604020202020204" pitchFamily="34" charset="0"/>
              <a:buChar char="•"/>
            </a:pPr>
            <a:r>
              <a:rPr lang="en-IN" dirty="0"/>
              <a:t>C# is one language specifically designed for .NET Environment.  </a:t>
            </a:r>
          </a:p>
        </p:txBody>
      </p:sp>
    </p:spTree>
    <p:extLst>
      <p:ext uri="{BB962C8B-B14F-4D97-AF65-F5344CB8AC3E}">
        <p14:creationId xmlns:p14="http://schemas.microsoft.com/office/powerpoint/2010/main" val="33388953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4BFAB-0668-4330-9C28-7C145007B340}"/>
              </a:ext>
            </a:extLst>
          </p:cNvPr>
          <p:cNvSpPr>
            <a:spLocks noGrp="1"/>
          </p:cNvSpPr>
          <p:nvPr>
            <p:ph type="title"/>
          </p:nvPr>
        </p:nvSpPr>
        <p:spPr/>
        <p:txBody>
          <a:bodyPr/>
          <a:lstStyle/>
          <a:p>
            <a:r>
              <a:rPr lang="en-IN" dirty="0"/>
              <a:t>Boxing and Unboxing</a:t>
            </a:r>
          </a:p>
        </p:txBody>
      </p:sp>
      <p:sp>
        <p:nvSpPr>
          <p:cNvPr id="3" name="Content Placeholder 2">
            <a:extLst>
              <a:ext uri="{FF2B5EF4-FFF2-40B4-BE49-F238E27FC236}">
                <a16:creationId xmlns:a16="http://schemas.microsoft.com/office/drawing/2014/main" id="{D95AAB05-19ED-49CA-A6F4-24AC6F8479E9}"/>
              </a:ext>
            </a:extLst>
          </p:cNvPr>
          <p:cNvSpPr>
            <a:spLocks noGrp="1"/>
          </p:cNvSpPr>
          <p:nvPr>
            <p:ph idx="1"/>
          </p:nvPr>
        </p:nvSpPr>
        <p:spPr/>
        <p:txBody>
          <a:bodyPr/>
          <a:lstStyle/>
          <a:p>
            <a:r>
              <a:rPr lang="en-IN" dirty="0"/>
              <a:t>Object is the base type for all the data types of .NET</a:t>
            </a:r>
          </a:p>
          <a:p>
            <a:r>
              <a:rPr lang="en-IN" dirty="0"/>
              <a:t>Every data type value could be implicitly converted to object. </a:t>
            </a:r>
          </a:p>
          <a:p>
            <a:pPr lvl="1"/>
            <a:r>
              <a:rPr lang="en-IN" dirty="0"/>
              <a:t>Object is a reference type. </a:t>
            </a:r>
          </a:p>
          <a:p>
            <a:r>
              <a:rPr lang="en-IN" dirty="0"/>
              <a:t>Object variable will hide the actual data type info about the variable. This is called BOXING. </a:t>
            </a:r>
          </a:p>
          <a:p>
            <a:r>
              <a:rPr lang="en-IN" dirty="0"/>
              <a:t>Boxing is implicit. </a:t>
            </a:r>
          </a:p>
          <a:p>
            <a:r>
              <a:rPr lang="en-IN" dirty="0"/>
              <a:t>If you want to do any kind of specific operations of the data type on the object, U should explicitly type cast it to the same type from which it was BOXED.</a:t>
            </a:r>
          </a:p>
          <a:p>
            <a:pPr lvl="1"/>
            <a:r>
              <a:rPr lang="en-IN" dirty="0"/>
              <a:t>This is called UNBOXING.</a:t>
            </a:r>
          </a:p>
          <a:p>
            <a:pPr lvl="1"/>
            <a:r>
              <a:rPr lang="en-IN" dirty="0"/>
              <a:t>UNBOXING is explicit operation. U can type cast to the same type which the object holds. </a:t>
            </a:r>
          </a:p>
          <a:p>
            <a:pPr lvl="1"/>
            <a:r>
              <a:rPr lang="en-IN" dirty="0" err="1"/>
              <a:t>InvalidCastException</a:t>
            </a:r>
            <a:r>
              <a:rPr lang="en-IN" dirty="0"/>
              <a:t> is throw if the UNBOXING is invalid</a:t>
            </a:r>
          </a:p>
        </p:txBody>
      </p:sp>
    </p:spTree>
    <p:extLst>
      <p:ext uri="{BB962C8B-B14F-4D97-AF65-F5344CB8AC3E}">
        <p14:creationId xmlns:p14="http://schemas.microsoft.com/office/powerpoint/2010/main" val="36229469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C80E7-FCD6-40CC-97FC-EC22B88D3F29}"/>
              </a:ext>
            </a:extLst>
          </p:cNvPr>
          <p:cNvSpPr>
            <a:spLocks noGrp="1"/>
          </p:cNvSpPr>
          <p:nvPr>
            <p:ph type="title"/>
          </p:nvPr>
        </p:nvSpPr>
        <p:spPr/>
        <p:txBody>
          <a:bodyPr/>
          <a:lstStyle/>
          <a:p>
            <a:r>
              <a:rPr lang="en-IN" dirty="0"/>
              <a:t>Arrays in C#</a:t>
            </a:r>
          </a:p>
        </p:txBody>
      </p:sp>
      <p:sp>
        <p:nvSpPr>
          <p:cNvPr id="3" name="Content Placeholder 2">
            <a:extLst>
              <a:ext uri="{FF2B5EF4-FFF2-40B4-BE49-F238E27FC236}">
                <a16:creationId xmlns:a16="http://schemas.microsoft.com/office/drawing/2014/main" id="{C88C8EB9-F0B3-4F39-A3B2-AF25641E7214}"/>
              </a:ext>
            </a:extLst>
          </p:cNvPr>
          <p:cNvSpPr>
            <a:spLocks noGrp="1"/>
          </p:cNvSpPr>
          <p:nvPr>
            <p:ph idx="1"/>
          </p:nvPr>
        </p:nvSpPr>
        <p:spPr/>
        <p:txBody>
          <a:bodyPr>
            <a:normAutofit lnSpcReduction="10000"/>
          </a:bodyPr>
          <a:lstStyle/>
          <a:p>
            <a:r>
              <a:rPr lang="en-IN" dirty="0"/>
              <a:t>Arrays are reference types in C#</a:t>
            </a:r>
          </a:p>
          <a:p>
            <a:pPr lvl="1"/>
            <a:r>
              <a:rPr lang="en-IN" dirty="0"/>
              <a:t>They are internally objects of a class called </a:t>
            </a:r>
            <a:r>
              <a:rPr lang="en-IN" dirty="0" err="1"/>
              <a:t>System.Array</a:t>
            </a:r>
            <a:r>
              <a:rPr lang="en-IN" dirty="0"/>
              <a:t>. </a:t>
            </a:r>
          </a:p>
          <a:p>
            <a:r>
              <a:rPr lang="en-IN" dirty="0"/>
              <a:t>Arrays are instantiated using new operator.</a:t>
            </a:r>
          </a:p>
          <a:p>
            <a:r>
              <a:rPr lang="en-IN" dirty="0"/>
              <a:t>Arrays have properties like Length, Rank to get the details about the Array. </a:t>
            </a:r>
          </a:p>
          <a:p>
            <a:pPr lvl="1"/>
            <a:r>
              <a:rPr lang="en-IN" dirty="0"/>
              <a:t>Length is used to get the no of elements in the Array</a:t>
            </a:r>
          </a:p>
          <a:p>
            <a:pPr lvl="1"/>
            <a:r>
              <a:rPr lang="en-IN" dirty="0"/>
              <a:t>Rank is used to get the no of dimensions in an Array. </a:t>
            </a:r>
          </a:p>
          <a:p>
            <a:pPr lvl="1"/>
            <a:r>
              <a:rPr lang="en-IN" dirty="0"/>
              <a:t>Clone is used to create a shallow copy of the Array into another object. </a:t>
            </a:r>
          </a:p>
          <a:p>
            <a:pPr lvl="1"/>
            <a:r>
              <a:rPr lang="en-IN" dirty="0" err="1"/>
              <a:t>GetLength</a:t>
            </a:r>
            <a:r>
              <a:rPr lang="en-IN" dirty="0"/>
              <a:t> is used to get the no of elements of a  specified dimension within the array. </a:t>
            </a:r>
          </a:p>
          <a:p>
            <a:r>
              <a:rPr lang="en-IN" dirty="0"/>
              <a:t>Arrays can be multi Dimensional as well as Jagged.</a:t>
            </a:r>
          </a:p>
          <a:p>
            <a:r>
              <a:rPr lang="en-IN" dirty="0"/>
              <a:t>Array of Arrays is called as Jagged  Array. </a:t>
            </a:r>
          </a:p>
          <a:p>
            <a:r>
              <a:rPr lang="en-IN" dirty="0" err="1"/>
              <a:t>Array.CreateInstance</a:t>
            </a:r>
            <a:r>
              <a:rPr lang="en-IN" dirty="0"/>
              <a:t> is used to create an Array dynamically. </a:t>
            </a:r>
          </a:p>
        </p:txBody>
      </p:sp>
    </p:spTree>
    <p:extLst>
      <p:ext uri="{BB962C8B-B14F-4D97-AF65-F5344CB8AC3E}">
        <p14:creationId xmlns:p14="http://schemas.microsoft.com/office/powerpoint/2010/main" val="40171201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40485-E32F-4307-B137-29F592A3BC1B}"/>
              </a:ext>
            </a:extLst>
          </p:cNvPr>
          <p:cNvSpPr>
            <a:spLocks noGrp="1"/>
          </p:cNvSpPr>
          <p:nvPr>
            <p:ph type="title"/>
          </p:nvPr>
        </p:nvSpPr>
        <p:spPr/>
        <p:txBody>
          <a:bodyPr/>
          <a:lstStyle/>
          <a:p>
            <a:r>
              <a:rPr lang="en-IN" dirty="0"/>
              <a:t>Jagged Arrays</a:t>
            </a:r>
          </a:p>
        </p:txBody>
      </p:sp>
      <p:sp>
        <p:nvSpPr>
          <p:cNvPr id="3" name="Content Placeholder 2">
            <a:extLst>
              <a:ext uri="{FF2B5EF4-FFF2-40B4-BE49-F238E27FC236}">
                <a16:creationId xmlns:a16="http://schemas.microsoft.com/office/drawing/2014/main" id="{C4CF8D2B-3142-4E19-8AFB-052C6C4A0181}"/>
              </a:ext>
            </a:extLst>
          </p:cNvPr>
          <p:cNvSpPr>
            <a:spLocks noGrp="1"/>
          </p:cNvSpPr>
          <p:nvPr>
            <p:ph idx="1"/>
          </p:nvPr>
        </p:nvSpPr>
        <p:spPr/>
        <p:txBody>
          <a:bodyPr/>
          <a:lstStyle/>
          <a:p>
            <a:r>
              <a:rPr lang="en-IN" dirty="0"/>
              <a:t>Array of Arrays is called Jagged Array. </a:t>
            </a:r>
          </a:p>
          <a:p>
            <a:r>
              <a:rPr lang="en-IN" dirty="0"/>
              <a:t>Here U have fixed number of rows. </a:t>
            </a:r>
          </a:p>
          <a:p>
            <a:r>
              <a:rPr lang="en-IN" dirty="0"/>
              <a:t>Each row has variable no of Columns. </a:t>
            </a:r>
          </a:p>
          <a:p>
            <a:r>
              <a:rPr lang="en-IN" dirty="0"/>
              <a:t>A Database is an array of tables, and each table has variable no of rows and columns. </a:t>
            </a:r>
          </a:p>
          <a:p>
            <a:r>
              <a:rPr lang="en-IN" dirty="0"/>
              <a:t>Int[][] jagged = new int[5][];</a:t>
            </a:r>
          </a:p>
          <a:p>
            <a:r>
              <a:rPr lang="en-IN" dirty="0"/>
              <a:t>The Second Subscript operator([]) will define the columns of each row specified by the index of the first [] operator.</a:t>
            </a:r>
          </a:p>
        </p:txBody>
      </p:sp>
    </p:spTree>
    <p:extLst>
      <p:ext uri="{BB962C8B-B14F-4D97-AF65-F5344CB8AC3E}">
        <p14:creationId xmlns:p14="http://schemas.microsoft.com/office/powerpoint/2010/main" val="29426064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1A5C-B816-4107-9B3E-B4A36EC23EAF}"/>
              </a:ext>
            </a:extLst>
          </p:cNvPr>
          <p:cNvSpPr>
            <a:spLocks noGrp="1"/>
          </p:cNvSpPr>
          <p:nvPr>
            <p:ph type="title"/>
          </p:nvPr>
        </p:nvSpPr>
        <p:spPr/>
        <p:txBody>
          <a:bodyPr/>
          <a:lstStyle/>
          <a:p>
            <a:r>
              <a:rPr lang="en-IN" dirty="0" err="1"/>
              <a:t>Enums</a:t>
            </a:r>
            <a:endParaRPr lang="en-IN" dirty="0"/>
          </a:p>
        </p:txBody>
      </p:sp>
      <p:sp>
        <p:nvSpPr>
          <p:cNvPr id="3" name="Content Placeholder 2">
            <a:extLst>
              <a:ext uri="{FF2B5EF4-FFF2-40B4-BE49-F238E27FC236}">
                <a16:creationId xmlns:a16="http://schemas.microsoft.com/office/drawing/2014/main" id="{4AD1069D-07DF-483B-A80E-8E99CE445B29}"/>
              </a:ext>
            </a:extLst>
          </p:cNvPr>
          <p:cNvSpPr>
            <a:spLocks noGrp="1"/>
          </p:cNvSpPr>
          <p:nvPr>
            <p:ph idx="1"/>
          </p:nvPr>
        </p:nvSpPr>
        <p:spPr/>
        <p:txBody>
          <a:bodyPr/>
          <a:lstStyle/>
          <a:p>
            <a:r>
              <a:rPr lang="en-IN" dirty="0" err="1"/>
              <a:t>Enums</a:t>
            </a:r>
            <a:r>
              <a:rPr lang="en-IN" dirty="0"/>
              <a:t> are named Constants. </a:t>
            </a:r>
          </a:p>
          <a:p>
            <a:r>
              <a:rPr lang="en-IN" dirty="0"/>
              <a:t>They are used to represent integral values by names. </a:t>
            </a:r>
          </a:p>
          <a:p>
            <a:r>
              <a:rPr lang="en-IN" dirty="0"/>
              <a:t>All </a:t>
            </a:r>
            <a:r>
              <a:rPr lang="en-IN" dirty="0" err="1"/>
              <a:t>Enums</a:t>
            </a:r>
            <a:r>
              <a:rPr lang="en-IN" dirty="0"/>
              <a:t> are value types. </a:t>
            </a:r>
          </a:p>
          <a:p>
            <a:r>
              <a:rPr lang="en-IN" dirty="0"/>
              <a:t>To Get the possible values of an </a:t>
            </a:r>
            <a:r>
              <a:rPr lang="en-IN" dirty="0" err="1"/>
              <a:t>enum</a:t>
            </a:r>
            <a:r>
              <a:rPr lang="en-IN" dirty="0"/>
              <a:t>, U can use  a class called </a:t>
            </a:r>
            <a:r>
              <a:rPr lang="en-IN" dirty="0" err="1"/>
              <a:t>Enum</a:t>
            </a:r>
            <a:r>
              <a:rPr lang="en-IN" dirty="0"/>
              <a:t>. </a:t>
            </a:r>
          </a:p>
          <a:p>
            <a:pPr lvl="1"/>
            <a:r>
              <a:rPr lang="en-IN" dirty="0" err="1"/>
              <a:t>GetValues</a:t>
            </a:r>
            <a:r>
              <a:rPr lang="en-IN" dirty="0"/>
              <a:t>: Used to get the possible values of the </a:t>
            </a:r>
            <a:r>
              <a:rPr lang="en-IN" dirty="0" err="1"/>
              <a:t>Enum</a:t>
            </a:r>
            <a:r>
              <a:rPr lang="en-IN" dirty="0"/>
              <a:t> type.</a:t>
            </a:r>
          </a:p>
          <a:p>
            <a:pPr lvl="1"/>
            <a:r>
              <a:rPr lang="en-IN" dirty="0"/>
              <a:t>Parse: Convert a String to a valid </a:t>
            </a:r>
            <a:r>
              <a:rPr lang="en-IN" dirty="0" err="1"/>
              <a:t>Enum</a:t>
            </a:r>
            <a:r>
              <a:rPr lang="en-IN" dirty="0"/>
              <a:t> value. </a:t>
            </a:r>
          </a:p>
        </p:txBody>
      </p:sp>
    </p:spTree>
    <p:extLst>
      <p:ext uri="{BB962C8B-B14F-4D97-AF65-F5344CB8AC3E}">
        <p14:creationId xmlns:p14="http://schemas.microsoft.com/office/powerpoint/2010/main" val="37931100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03178-FDBD-4E85-B342-B612DCDE5F41}"/>
              </a:ext>
            </a:extLst>
          </p:cNvPr>
          <p:cNvSpPr>
            <a:spLocks noGrp="1"/>
          </p:cNvSpPr>
          <p:nvPr>
            <p:ph type="title"/>
          </p:nvPr>
        </p:nvSpPr>
        <p:spPr/>
        <p:txBody>
          <a:bodyPr/>
          <a:lstStyle/>
          <a:p>
            <a:r>
              <a:rPr lang="en-IN" dirty="0"/>
              <a:t>Classes And Objects</a:t>
            </a:r>
          </a:p>
        </p:txBody>
      </p:sp>
      <p:sp>
        <p:nvSpPr>
          <p:cNvPr id="3" name="Content Placeholder 2">
            <a:extLst>
              <a:ext uri="{FF2B5EF4-FFF2-40B4-BE49-F238E27FC236}">
                <a16:creationId xmlns:a16="http://schemas.microsoft.com/office/drawing/2014/main" id="{5813DC6E-E0CD-40C3-B2F2-9C3DEE663459}"/>
              </a:ext>
            </a:extLst>
          </p:cNvPr>
          <p:cNvSpPr>
            <a:spLocks noGrp="1"/>
          </p:cNvSpPr>
          <p:nvPr>
            <p:ph idx="1"/>
          </p:nvPr>
        </p:nvSpPr>
        <p:spPr/>
        <p:txBody>
          <a:bodyPr/>
          <a:lstStyle/>
          <a:p>
            <a:r>
              <a:rPr lang="en-US" dirty="0"/>
              <a:t>Class is the fundamental unit of any OOP language. </a:t>
            </a:r>
          </a:p>
          <a:p>
            <a:r>
              <a:rPr lang="en-US" dirty="0"/>
              <a:t>Class is a User defined type that will represent a real world entity.</a:t>
            </a:r>
          </a:p>
          <a:p>
            <a:r>
              <a:rPr lang="en-US" dirty="0"/>
              <a:t>A class can have both data as well as functions to operate on that data.</a:t>
            </a:r>
          </a:p>
          <a:p>
            <a:r>
              <a:rPr lang="en-US" dirty="0"/>
              <a:t>Data will be usually private or hidden to the outside world(Outside the class).</a:t>
            </a:r>
          </a:p>
          <a:p>
            <a:r>
              <a:rPr lang="en-US" dirty="0"/>
              <a:t>The other units of the App will interact with the data only thro the functions. </a:t>
            </a:r>
          </a:p>
          <a:p>
            <a:r>
              <a:rPr lang="en-US" dirty="0"/>
              <a:t>In C#, a class can contain fields, properties, functions, events and even nested classes.</a:t>
            </a:r>
            <a:endParaRPr lang="en-IN" dirty="0"/>
          </a:p>
        </p:txBody>
      </p:sp>
    </p:spTree>
    <p:extLst>
      <p:ext uri="{BB962C8B-B14F-4D97-AF65-F5344CB8AC3E}">
        <p14:creationId xmlns:p14="http://schemas.microsoft.com/office/powerpoint/2010/main" val="34730990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1197B-B617-47E3-8FB0-324B6C1B1C4E}"/>
              </a:ext>
            </a:extLst>
          </p:cNvPr>
          <p:cNvSpPr>
            <a:spLocks noGrp="1"/>
          </p:cNvSpPr>
          <p:nvPr>
            <p:ph type="title"/>
          </p:nvPr>
        </p:nvSpPr>
        <p:spPr/>
        <p:txBody>
          <a:bodyPr/>
          <a:lstStyle/>
          <a:p>
            <a:r>
              <a:rPr lang="en-IN" dirty="0"/>
              <a:t>SOLID Principles</a:t>
            </a:r>
          </a:p>
        </p:txBody>
      </p:sp>
      <p:sp>
        <p:nvSpPr>
          <p:cNvPr id="3" name="Content Placeholder 2">
            <a:extLst>
              <a:ext uri="{FF2B5EF4-FFF2-40B4-BE49-F238E27FC236}">
                <a16:creationId xmlns:a16="http://schemas.microsoft.com/office/drawing/2014/main" id="{51280649-3169-4A9C-92D5-929D342B475D}"/>
              </a:ext>
            </a:extLst>
          </p:cNvPr>
          <p:cNvSpPr>
            <a:spLocks noGrp="1"/>
          </p:cNvSpPr>
          <p:nvPr>
            <p:ph idx="1"/>
          </p:nvPr>
        </p:nvSpPr>
        <p:spPr/>
        <p:txBody>
          <a:bodyPr/>
          <a:lstStyle/>
          <a:p>
            <a:r>
              <a:rPr lang="en-IN" dirty="0"/>
              <a:t>Single Responsibility Principle</a:t>
            </a:r>
          </a:p>
          <a:p>
            <a:r>
              <a:rPr lang="en-IN" dirty="0"/>
              <a:t>Open Closed Principle. </a:t>
            </a:r>
          </a:p>
          <a:p>
            <a:r>
              <a:rPr lang="en-IN" dirty="0" err="1"/>
              <a:t>Luskov’s</a:t>
            </a:r>
            <a:r>
              <a:rPr lang="en-IN" dirty="0"/>
              <a:t> Substitution Principle.</a:t>
            </a:r>
          </a:p>
          <a:p>
            <a:r>
              <a:rPr lang="en-IN" dirty="0"/>
              <a:t>Interface segregation Principle. </a:t>
            </a:r>
          </a:p>
          <a:p>
            <a:r>
              <a:rPr lang="en-IN" dirty="0"/>
              <a:t>Dependency Inversion principle. </a:t>
            </a:r>
          </a:p>
        </p:txBody>
      </p:sp>
    </p:spTree>
    <p:extLst>
      <p:ext uri="{BB962C8B-B14F-4D97-AF65-F5344CB8AC3E}">
        <p14:creationId xmlns:p14="http://schemas.microsoft.com/office/powerpoint/2010/main" val="37209872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984EE-BD8E-4D43-A220-659CE6E1BC50}"/>
              </a:ext>
            </a:extLst>
          </p:cNvPr>
          <p:cNvSpPr>
            <a:spLocks noGrp="1"/>
          </p:cNvSpPr>
          <p:nvPr>
            <p:ph type="title"/>
          </p:nvPr>
        </p:nvSpPr>
        <p:spPr/>
        <p:txBody>
          <a:bodyPr/>
          <a:lstStyle/>
          <a:p>
            <a:r>
              <a:rPr lang="en-IN" dirty="0"/>
              <a:t>Different types of Classes</a:t>
            </a:r>
          </a:p>
        </p:txBody>
      </p:sp>
      <p:sp>
        <p:nvSpPr>
          <p:cNvPr id="3" name="Content Placeholder 2">
            <a:extLst>
              <a:ext uri="{FF2B5EF4-FFF2-40B4-BE49-F238E27FC236}">
                <a16:creationId xmlns:a16="http://schemas.microsoft.com/office/drawing/2014/main" id="{A446BEEF-1818-444D-BB25-D1FC7D00899F}"/>
              </a:ext>
            </a:extLst>
          </p:cNvPr>
          <p:cNvSpPr>
            <a:spLocks noGrp="1"/>
          </p:cNvSpPr>
          <p:nvPr>
            <p:ph idx="1"/>
          </p:nvPr>
        </p:nvSpPr>
        <p:spPr>
          <a:xfrm>
            <a:off x="1097280" y="1845734"/>
            <a:ext cx="10058400" cy="4295986"/>
          </a:xfrm>
        </p:spPr>
        <p:txBody>
          <a:bodyPr>
            <a:normAutofit fontScale="85000" lnSpcReduction="20000"/>
          </a:bodyPr>
          <a:lstStyle/>
          <a:p>
            <a:r>
              <a:rPr lang="en-IN" dirty="0"/>
              <a:t>User Interface Classes</a:t>
            </a:r>
          </a:p>
          <a:p>
            <a:pPr lvl="1"/>
            <a:r>
              <a:rPr lang="en-IN" dirty="0"/>
              <a:t>To interact with users and take inputs and display the outputs. </a:t>
            </a:r>
          </a:p>
          <a:p>
            <a:r>
              <a:rPr lang="en-IN" dirty="0"/>
              <a:t>Entity Classes</a:t>
            </a:r>
          </a:p>
          <a:p>
            <a:pPr lvl="1"/>
            <a:r>
              <a:rPr lang="en-IN" dirty="0"/>
              <a:t>Data of UR Application..</a:t>
            </a:r>
          </a:p>
          <a:p>
            <a:r>
              <a:rPr lang="en-IN" dirty="0"/>
              <a:t>Data Classes</a:t>
            </a:r>
          </a:p>
          <a:p>
            <a:pPr lvl="1"/>
            <a:r>
              <a:rPr lang="en-IN" dirty="0"/>
              <a:t>Which interact with the storage devices. </a:t>
            </a:r>
          </a:p>
          <a:p>
            <a:r>
              <a:rPr lang="en-IN" dirty="0"/>
              <a:t>Business Classes</a:t>
            </a:r>
          </a:p>
          <a:p>
            <a:pPr lvl="1"/>
            <a:r>
              <a:rPr lang="en-IN" dirty="0"/>
              <a:t>Which enforces the business rules required for an Application. </a:t>
            </a:r>
          </a:p>
          <a:p>
            <a:r>
              <a:rPr lang="en-IN" dirty="0"/>
              <a:t>Exception Classes</a:t>
            </a:r>
          </a:p>
          <a:p>
            <a:pPr lvl="1"/>
            <a:r>
              <a:rPr lang="en-IN" dirty="0"/>
              <a:t>That raises Exceptions when a functionality does not suit the requirement of the Use case. </a:t>
            </a:r>
          </a:p>
          <a:p>
            <a:r>
              <a:rPr lang="en-IN" dirty="0"/>
              <a:t>Utility Classes</a:t>
            </a:r>
          </a:p>
          <a:p>
            <a:pPr lvl="1"/>
            <a:r>
              <a:rPr lang="en-IN" dirty="0"/>
              <a:t>Helper classes that is created to perform certain common operations within the Application quite frequently.</a:t>
            </a:r>
          </a:p>
          <a:p>
            <a:r>
              <a:rPr lang="en-IN" dirty="0"/>
              <a:t>Service Classes.</a:t>
            </a:r>
          </a:p>
          <a:p>
            <a:pPr lvl="1"/>
            <a:r>
              <a:rPr lang="en-IN" dirty="0"/>
              <a:t>Based on Service Oriented Architecture to support the service based APIs.</a:t>
            </a:r>
          </a:p>
        </p:txBody>
      </p:sp>
    </p:spTree>
    <p:extLst>
      <p:ext uri="{BB962C8B-B14F-4D97-AF65-F5344CB8AC3E}">
        <p14:creationId xmlns:p14="http://schemas.microsoft.com/office/powerpoint/2010/main" val="37858522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715AA-BB5D-4F42-8925-1B9412839B42}"/>
              </a:ext>
            </a:extLst>
          </p:cNvPr>
          <p:cNvSpPr>
            <a:spLocks noGrp="1"/>
          </p:cNvSpPr>
          <p:nvPr>
            <p:ph type="title"/>
          </p:nvPr>
        </p:nvSpPr>
        <p:spPr/>
        <p:txBody>
          <a:bodyPr/>
          <a:lstStyle/>
          <a:p>
            <a:r>
              <a:rPr lang="en-IN" dirty="0"/>
              <a:t>Static Members</a:t>
            </a:r>
          </a:p>
        </p:txBody>
      </p:sp>
      <p:sp>
        <p:nvSpPr>
          <p:cNvPr id="3" name="Content Placeholder 2">
            <a:extLst>
              <a:ext uri="{FF2B5EF4-FFF2-40B4-BE49-F238E27FC236}">
                <a16:creationId xmlns:a16="http://schemas.microsoft.com/office/drawing/2014/main" id="{7D15AE9B-FB70-4919-8136-C2F3CE121C7B}"/>
              </a:ext>
            </a:extLst>
          </p:cNvPr>
          <p:cNvSpPr>
            <a:spLocks noGrp="1"/>
          </p:cNvSpPr>
          <p:nvPr>
            <p:ph idx="1"/>
          </p:nvPr>
        </p:nvSpPr>
        <p:spPr/>
        <p:txBody>
          <a:bodyPr/>
          <a:lstStyle/>
          <a:p>
            <a:r>
              <a:rPr lang="en-IN" dirty="0"/>
              <a:t>A Class needs static members to maintain single reference of the variable across the Application</a:t>
            </a:r>
          </a:p>
          <a:p>
            <a:r>
              <a:rPr lang="en-IN" dirty="0"/>
              <a:t>Static members can be referred directly using the name of the class, no need for object creation. </a:t>
            </a:r>
          </a:p>
          <a:p>
            <a:r>
              <a:rPr lang="en-IN" dirty="0"/>
              <a:t>Static members resolves the need of global members in C# program.</a:t>
            </a:r>
          </a:p>
          <a:p>
            <a:r>
              <a:rPr lang="en-IN" dirty="0"/>
              <a:t>Rules:</a:t>
            </a:r>
          </a:p>
          <a:p>
            <a:pPr lvl="1"/>
            <a:r>
              <a:rPr lang="en-IN" dirty="0"/>
              <a:t>Static members cannot call Instance members without an object creation. </a:t>
            </a:r>
          </a:p>
          <a:p>
            <a:pPr lvl="1"/>
            <a:r>
              <a:rPr lang="en-IN" dirty="0"/>
              <a:t>However, Instance members can call the static members. </a:t>
            </a:r>
          </a:p>
          <a:p>
            <a:pPr lvl="1"/>
            <a:r>
              <a:rPr lang="en-IN" dirty="0"/>
              <a:t>Static members can call other static members without class name when used within the same class.</a:t>
            </a:r>
          </a:p>
          <a:p>
            <a:r>
              <a:rPr lang="en-IN" dirty="0"/>
              <a:t>If a class contains only static members in it, U could make the class as static.</a:t>
            </a:r>
          </a:p>
          <a:p>
            <a:pPr lvl="1"/>
            <a:r>
              <a:rPr lang="en-IN" dirty="0"/>
              <a:t>In this case, the class cannot be instantiated as U don’t need an instance of that class.  </a:t>
            </a:r>
          </a:p>
        </p:txBody>
      </p:sp>
    </p:spTree>
    <p:extLst>
      <p:ext uri="{BB962C8B-B14F-4D97-AF65-F5344CB8AC3E}">
        <p14:creationId xmlns:p14="http://schemas.microsoft.com/office/powerpoint/2010/main" val="5673735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A1F63-9E4D-417C-A10D-54DCCE2CFAA0}"/>
              </a:ext>
            </a:extLst>
          </p:cNvPr>
          <p:cNvSpPr>
            <a:spLocks noGrp="1"/>
          </p:cNvSpPr>
          <p:nvPr>
            <p:ph type="title"/>
          </p:nvPr>
        </p:nvSpPr>
        <p:spPr/>
        <p:txBody>
          <a:bodyPr/>
          <a:lstStyle/>
          <a:p>
            <a:r>
              <a:rPr lang="en-IN" dirty="0"/>
              <a:t>Inheritance</a:t>
            </a:r>
          </a:p>
        </p:txBody>
      </p:sp>
      <p:sp>
        <p:nvSpPr>
          <p:cNvPr id="3" name="Content Placeholder 2">
            <a:extLst>
              <a:ext uri="{FF2B5EF4-FFF2-40B4-BE49-F238E27FC236}">
                <a16:creationId xmlns:a16="http://schemas.microsoft.com/office/drawing/2014/main" id="{2CADD636-4F3E-4AFA-8C39-D4474D5AEF6C}"/>
              </a:ext>
            </a:extLst>
          </p:cNvPr>
          <p:cNvSpPr>
            <a:spLocks noGrp="1"/>
          </p:cNvSpPr>
          <p:nvPr>
            <p:ph idx="1"/>
          </p:nvPr>
        </p:nvSpPr>
        <p:spPr/>
        <p:txBody>
          <a:bodyPr/>
          <a:lstStyle/>
          <a:p>
            <a:r>
              <a:rPr lang="en-IN" dirty="0"/>
              <a:t>One of the important features of OOP based on Open-Closed Principle of SOLID. </a:t>
            </a:r>
          </a:p>
          <a:p>
            <a:r>
              <a:rPr lang="en-IN" dirty="0"/>
              <a:t>.NET Supports Single inheritance. A Class can have only one base class at any level. </a:t>
            </a:r>
          </a:p>
          <a:p>
            <a:pPr lvl="1"/>
            <a:r>
              <a:rPr lang="en-IN" dirty="0"/>
              <a:t>Multi-level inheritance is supported in .NET</a:t>
            </a:r>
          </a:p>
          <a:p>
            <a:r>
              <a:rPr lang="en-IN" dirty="0"/>
              <a:t>There is no public or private inheritance in .NET. All U have is general inheritance. </a:t>
            </a:r>
          </a:p>
          <a:p>
            <a:r>
              <a:rPr lang="en-IN" dirty="0"/>
              <a:t>Syntax looks similar to C++ inheritance syntax. </a:t>
            </a:r>
          </a:p>
          <a:p>
            <a:r>
              <a:rPr lang="en-IN" dirty="0"/>
              <a:t>The derived class gets all the members(Other than private) as members of its own class.</a:t>
            </a:r>
          </a:p>
          <a:p>
            <a:r>
              <a:rPr lang="en-IN" dirty="0"/>
              <a:t>The base class object will not have access to the new methods of the derived class. </a:t>
            </a:r>
          </a:p>
          <a:p>
            <a:r>
              <a:rPr lang="en-IN" dirty="0"/>
              <a:t>Base class object could be instantiated to the derived class. This is called as Polymorphism. </a:t>
            </a:r>
          </a:p>
          <a:p>
            <a:r>
              <a:rPr lang="en-IN" dirty="0"/>
              <a:t>base keyword is used to refer the immediate base class in the derived class functions.  </a:t>
            </a:r>
          </a:p>
        </p:txBody>
      </p:sp>
    </p:spTree>
    <p:extLst>
      <p:ext uri="{BB962C8B-B14F-4D97-AF65-F5344CB8AC3E}">
        <p14:creationId xmlns:p14="http://schemas.microsoft.com/office/powerpoint/2010/main" val="24240094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CDD88-E134-466C-89D8-F53DCA56C65B}"/>
              </a:ext>
            </a:extLst>
          </p:cNvPr>
          <p:cNvSpPr>
            <a:spLocks noGrp="1"/>
          </p:cNvSpPr>
          <p:nvPr>
            <p:ph type="title"/>
          </p:nvPr>
        </p:nvSpPr>
        <p:spPr/>
        <p:txBody>
          <a:bodyPr/>
          <a:lstStyle/>
          <a:p>
            <a:r>
              <a:rPr lang="en-IN" dirty="0"/>
              <a:t>Method overriding</a:t>
            </a:r>
          </a:p>
        </p:txBody>
      </p:sp>
      <p:sp>
        <p:nvSpPr>
          <p:cNvPr id="3" name="Content Placeholder 2">
            <a:extLst>
              <a:ext uri="{FF2B5EF4-FFF2-40B4-BE49-F238E27FC236}">
                <a16:creationId xmlns:a16="http://schemas.microsoft.com/office/drawing/2014/main" id="{11195544-88CA-4AA5-8419-8078A5ABB3B5}"/>
              </a:ext>
            </a:extLst>
          </p:cNvPr>
          <p:cNvSpPr>
            <a:spLocks noGrp="1"/>
          </p:cNvSpPr>
          <p:nvPr>
            <p:ph idx="1"/>
          </p:nvPr>
        </p:nvSpPr>
        <p:spPr/>
        <p:txBody>
          <a:bodyPr>
            <a:normAutofit lnSpcReduction="10000"/>
          </a:bodyPr>
          <a:lstStyle/>
          <a:p>
            <a:r>
              <a:rPr lang="en-IN" dirty="0"/>
              <a:t>A Functionality of the base class could be modified by the derived class. This is called as Method Overriding. </a:t>
            </a:r>
          </a:p>
          <a:p>
            <a:r>
              <a:rPr lang="en-IN" dirty="0"/>
              <a:t>The base class should provide the permission for the derived classes to modify the methods.</a:t>
            </a:r>
          </a:p>
          <a:p>
            <a:pPr lvl="1"/>
            <a:r>
              <a:rPr lang="en-IN" dirty="0"/>
              <a:t>virtual keyword.</a:t>
            </a:r>
          </a:p>
          <a:p>
            <a:r>
              <a:rPr lang="en-IN" dirty="0"/>
              <a:t>The derived class will notify to the system that it is modifying the base version of the method</a:t>
            </a:r>
          </a:p>
          <a:p>
            <a:pPr lvl="1"/>
            <a:r>
              <a:rPr lang="en-IN" dirty="0"/>
              <a:t>override keyword. </a:t>
            </a:r>
          </a:p>
          <a:p>
            <a:r>
              <a:rPr lang="en-IN" dirty="0"/>
              <a:t>Rules:</a:t>
            </a:r>
          </a:p>
          <a:p>
            <a:pPr lvl="1"/>
            <a:r>
              <a:rPr lang="en-IN" dirty="0"/>
              <a:t>The derived class can override only virtual methods or override methods of the base class. </a:t>
            </a:r>
          </a:p>
          <a:p>
            <a:pPr lvl="1"/>
            <a:r>
              <a:rPr lang="en-IN" dirty="0"/>
              <a:t>The derived class cannot modify the signature of the method. </a:t>
            </a:r>
          </a:p>
          <a:p>
            <a:pPr lvl="1"/>
            <a:r>
              <a:rPr lang="en-IN" dirty="0"/>
              <a:t>This feature leads to Runtime polymorphism. </a:t>
            </a:r>
          </a:p>
          <a:p>
            <a:r>
              <a:rPr lang="en-IN" dirty="0"/>
              <a:t>An object behaviour is determined only when the program executes, not when the Program compiles. This is called as RUNTIME POLYMORPHISM. </a:t>
            </a:r>
          </a:p>
        </p:txBody>
      </p:sp>
    </p:spTree>
    <p:extLst>
      <p:ext uri="{BB962C8B-B14F-4D97-AF65-F5344CB8AC3E}">
        <p14:creationId xmlns:p14="http://schemas.microsoft.com/office/powerpoint/2010/main" val="3026755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144CA-83BF-4A80-81A0-18570831DBC2}"/>
              </a:ext>
            </a:extLst>
          </p:cNvPr>
          <p:cNvSpPr>
            <a:spLocks noGrp="1"/>
          </p:cNvSpPr>
          <p:nvPr>
            <p:ph type="title"/>
          </p:nvPr>
        </p:nvSpPr>
        <p:spPr/>
        <p:txBody>
          <a:bodyPr/>
          <a:lstStyle/>
          <a:p>
            <a:r>
              <a:rPr lang="en-IN" dirty="0"/>
              <a:t>What does it contain?</a:t>
            </a:r>
          </a:p>
        </p:txBody>
      </p:sp>
      <p:sp>
        <p:nvSpPr>
          <p:cNvPr id="3" name="Content Placeholder 2">
            <a:extLst>
              <a:ext uri="{FF2B5EF4-FFF2-40B4-BE49-F238E27FC236}">
                <a16:creationId xmlns:a16="http://schemas.microsoft.com/office/drawing/2014/main" id="{76741813-DF6D-480F-B989-0D9E55E5F48B}"/>
              </a:ext>
            </a:extLst>
          </p:cNvPr>
          <p:cNvSpPr>
            <a:spLocks noGrp="1"/>
          </p:cNvSpPr>
          <p:nvPr>
            <p:ph idx="1"/>
          </p:nvPr>
        </p:nvSpPr>
        <p:spPr/>
        <p:txBody>
          <a:bodyPr/>
          <a:lstStyle/>
          <a:p>
            <a:r>
              <a:rPr lang="en-IN" dirty="0"/>
              <a:t>.NET technology is a composition of Libraries, APIs, Executing Environment and host of programming languages and its compilers along with specifications for the newer languages to come into the world of .NET.</a:t>
            </a:r>
          </a:p>
          <a:p>
            <a:r>
              <a:rPr lang="en-IN" dirty="0"/>
              <a:t>The Executing Environment of .NET is called as CLR(Common Language Runtime). It’s the place where UR Programs are executed. </a:t>
            </a:r>
          </a:p>
          <a:p>
            <a:r>
              <a:rPr lang="en-IN" dirty="0"/>
              <a:t>.NET Infra is available as a free shipment with every Windows  OS installation since Windows XP SP 3.0</a:t>
            </a:r>
          </a:p>
          <a:p>
            <a:r>
              <a:rPr lang="en-IN" dirty="0"/>
              <a:t>For other platforms, we can download from the MS Web site which has a lighter version of .NET called as .NET CORE.</a:t>
            </a:r>
          </a:p>
          <a:p>
            <a:r>
              <a:rPr lang="en-IN" dirty="0"/>
              <a:t>The Host of libraries of .NET is what is called as .NET Framework.  The libraries contain APIs for developing Applications using .NET Technology. </a:t>
            </a:r>
          </a:p>
          <a:p>
            <a:endParaRPr lang="en-IN" dirty="0"/>
          </a:p>
          <a:p>
            <a:endParaRPr lang="en-IN" dirty="0"/>
          </a:p>
        </p:txBody>
      </p:sp>
    </p:spTree>
    <p:extLst>
      <p:ext uri="{BB962C8B-B14F-4D97-AF65-F5344CB8AC3E}">
        <p14:creationId xmlns:p14="http://schemas.microsoft.com/office/powerpoint/2010/main" val="34354728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A8DDB-2DB2-4D12-A1A3-1E1A319ACAD5}"/>
              </a:ext>
            </a:extLst>
          </p:cNvPr>
          <p:cNvSpPr>
            <a:spLocks noGrp="1"/>
          </p:cNvSpPr>
          <p:nvPr>
            <p:ph type="title"/>
          </p:nvPr>
        </p:nvSpPr>
        <p:spPr/>
        <p:txBody>
          <a:bodyPr/>
          <a:lstStyle/>
          <a:p>
            <a:r>
              <a:rPr lang="en-IN" dirty="0"/>
              <a:t>Abstract classes</a:t>
            </a:r>
          </a:p>
        </p:txBody>
      </p:sp>
      <p:sp>
        <p:nvSpPr>
          <p:cNvPr id="3" name="Content Placeholder 2">
            <a:extLst>
              <a:ext uri="{FF2B5EF4-FFF2-40B4-BE49-F238E27FC236}">
                <a16:creationId xmlns:a16="http://schemas.microsoft.com/office/drawing/2014/main" id="{C04EEE76-6581-499A-B227-8904EBC313CA}"/>
              </a:ext>
            </a:extLst>
          </p:cNvPr>
          <p:cNvSpPr>
            <a:spLocks noGrp="1"/>
          </p:cNvSpPr>
          <p:nvPr>
            <p:ph idx="1"/>
          </p:nvPr>
        </p:nvSpPr>
        <p:spPr/>
        <p:txBody>
          <a:bodyPr/>
          <a:lstStyle/>
          <a:p>
            <a:r>
              <a:rPr lang="en-IN" dirty="0"/>
              <a:t>A class that will have </a:t>
            </a:r>
            <a:r>
              <a:rPr lang="en-IN" dirty="0" err="1"/>
              <a:t>atleast</a:t>
            </a:r>
            <a:r>
              <a:rPr lang="en-IN" dirty="0"/>
              <a:t> one abstract method.</a:t>
            </a:r>
          </a:p>
          <a:p>
            <a:r>
              <a:rPr lang="en-IN" dirty="0"/>
              <a:t>Abstract methods cannot have a body. It will be implemented by the derived classes. </a:t>
            </a:r>
          </a:p>
          <a:p>
            <a:r>
              <a:rPr lang="en-IN" dirty="0"/>
              <a:t>The classes derived from abstract class must implement all the abstract methods, else that class should also be marked as abstract. </a:t>
            </a:r>
          </a:p>
          <a:p>
            <a:r>
              <a:rPr lang="en-IN" dirty="0"/>
              <a:t>Abstract classes are incomplete classes, so they cannot be instantiated. </a:t>
            </a:r>
          </a:p>
          <a:p>
            <a:r>
              <a:rPr lang="en-IN" dirty="0"/>
              <a:t>However, U could create the variables of the abstract class and instantiate it to any of the derived </a:t>
            </a:r>
            <a:r>
              <a:rPr lang="en-IN"/>
              <a:t>classes.</a:t>
            </a:r>
            <a:endParaRPr lang="en-IN" dirty="0"/>
          </a:p>
        </p:txBody>
      </p:sp>
    </p:spTree>
    <p:extLst>
      <p:ext uri="{BB962C8B-B14F-4D97-AF65-F5344CB8AC3E}">
        <p14:creationId xmlns:p14="http://schemas.microsoft.com/office/powerpoint/2010/main" val="6752037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4C54A-CDF0-4857-B73B-1081C5E7AF7D}"/>
              </a:ext>
            </a:extLst>
          </p:cNvPr>
          <p:cNvSpPr>
            <a:spLocks noGrp="1"/>
          </p:cNvSpPr>
          <p:nvPr>
            <p:ph type="title"/>
          </p:nvPr>
        </p:nvSpPr>
        <p:spPr/>
        <p:txBody>
          <a:bodyPr/>
          <a:lstStyle/>
          <a:p>
            <a:r>
              <a:rPr lang="en-IN" dirty="0"/>
              <a:t>Interfaces</a:t>
            </a:r>
          </a:p>
        </p:txBody>
      </p:sp>
      <p:sp>
        <p:nvSpPr>
          <p:cNvPr id="3" name="Content Placeholder 2">
            <a:extLst>
              <a:ext uri="{FF2B5EF4-FFF2-40B4-BE49-F238E27FC236}">
                <a16:creationId xmlns:a16="http://schemas.microsoft.com/office/drawing/2014/main" id="{D23611A7-461C-40FB-88C6-B4072EC5F0A8}"/>
              </a:ext>
            </a:extLst>
          </p:cNvPr>
          <p:cNvSpPr>
            <a:spLocks noGrp="1"/>
          </p:cNvSpPr>
          <p:nvPr>
            <p:ph idx="1"/>
          </p:nvPr>
        </p:nvSpPr>
        <p:spPr/>
        <p:txBody>
          <a:bodyPr>
            <a:normAutofit lnSpcReduction="10000"/>
          </a:bodyPr>
          <a:lstStyle/>
          <a:p>
            <a:pPr>
              <a:buFont typeface="Wingdings" panose="05000000000000000000" pitchFamily="2" charset="2"/>
              <a:buChar char="§"/>
            </a:pPr>
            <a:r>
              <a:rPr lang="en-IN" dirty="0"/>
              <a:t>Similar to Abstract classes but has only abstract methods in it. </a:t>
            </a:r>
          </a:p>
          <a:p>
            <a:pPr>
              <a:buFont typeface="Wingdings" panose="05000000000000000000" pitchFamily="2" charset="2"/>
              <a:buChar char="§"/>
            </a:pPr>
            <a:r>
              <a:rPr lang="en-IN" dirty="0"/>
              <a:t>All interfaces are abstract classes, abstract classes are not interfaces. </a:t>
            </a:r>
          </a:p>
          <a:p>
            <a:pPr>
              <a:buFont typeface="Wingdings" panose="05000000000000000000" pitchFamily="2" charset="2"/>
              <a:buChar char="§"/>
            </a:pPr>
            <a:r>
              <a:rPr lang="en-IN" dirty="0"/>
              <a:t>Interfaces provide a  feature of contract to the user, ensuring that any class that implements this interface must and will provide the implementations for those methods. </a:t>
            </a:r>
          </a:p>
          <a:p>
            <a:pPr>
              <a:buFont typeface="Wingdings" panose="05000000000000000000" pitchFamily="2" charset="2"/>
              <a:buChar char="§"/>
            </a:pPr>
            <a:r>
              <a:rPr lang="en-IN" dirty="0"/>
              <a:t>The class that implements the interface must provide public definitions for the interface methods.</a:t>
            </a:r>
          </a:p>
          <a:p>
            <a:pPr>
              <a:buFont typeface="Wingdings" panose="05000000000000000000" pitchFamily="2" charset="2"/>
              <a:buChar char="§"/>
            </a:pPr>
            <a:r>
              <a:rPr lang="en-IN" dirty="0"/>
              <a:t>A Class can implement multiple interfaces at the same level. </a:t>
            </a:r>
          </a:p>
          <a:p>
            <a:pPr>
              <a:buFont typeface="Wingdings" panose="05000000000000000000" pitchFamily="2" charset="2"/>
              <a:buChar char="§"/>
            </a:pPr>
            <a:r>
              <a:rPr lang="en-IN" dirty="0"/>
              <a:t>Rules:</a:t>
            </a:r>
          </a:p>
          <a:p>
            <a:pPr lvl="1">
              <a:buFont typeface="Wingdings" panose="05000000000000000000" pitchFamily="2" charset="2"/>
              <a:buChar char="§"/>
            </a:pPr>
            <a:r>
              <a:rPr lang="en-IN" dirty="0"/>
              <a:t>Interfaces cannot have fields in it. </a:t>
            </a:r>
          </a:p>
          <a:p>
            <a:pPr lvl="1">
              <a:buFont typeface="Wingdings" panose="05000000000000000000" pitchFamily="2" charset="2"/>
              <a:buChar char="§"/>
            </a:pPr>
            <a:r>
              <a:rPr lang="en-IN" dirty="0"/>
              <a:t>Members will not have access specifiers.</a:t>
            </a:r>
          </a:p>
          <a:p>
            <a:pPr>
              <a:buFont typeface="Wingdings" panose="05000000000000000000" pitchFamily="2" charset="2"/>
              <a:buChar char="§"/>
            </a:pPr>
            <a:r>
              <a:rPr lang="en-IN" dirty="0"/>
              <a:t>Interfaces can be </a:t>
            </a:r>
            <a:r>
              <a:rPr lang="en-IN" dirty="0" err="1"/>
              <a:t>impliemented</a:t>
            </a:r>
            <a:r>
              <a:rPr lang="en-IN" dirty="0"/>
              <a:t> either implicitly or explicitly</a:t>
            </a:r>
          </a:p>
          <a:p>
            <a:pPr>
              <a:buFont typeface="Wingdings" panose="05000000000000000000" pitchFamily="2" charset="2"/>
              <a:buChar char="§"/>
            </a:pPr>
            <a:endParaRPr lang="en-IN" dirty="0"/>
          </a:p>
        </p:txBody>
      </p:sp>
    </p:spTree>
    <p:extLst>
      <p:ext uri="{BB962C8B-B14F-4D97-AF65-F5344CB8AC3E}">
        <p14:creationId xmlns:p14="http://schemas.microsoft.com/office/powerpoint/2010/main" val="40701630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EE782-0FAB-4220-966B-6470274CFA1F}"/>
              </a:ext>
            </a:extLst>
          </p:cNvPr>
          <p:cNvSpPr>
            <a:spLocks noGrp="1"/>
          </p:cNvSpPr>
          <p:nvPr>
            <p:ph type="title"/>
          </p:nvPr>
        </p:nvSpPr>
        <p:spPr/>
        <p:txBody>
          <a:bodyPr/>
          <a:lstStyle/>
          <a:p>
            <a:r>
              <a:rPr lang="en-IN" dirty="0"/>
              <a:t>Delegates</a:t>
            </a:r>
          </a:p>
        </p:txBody>
      </p:sp>
      <p:sp>
        <p:nvSpPr>
          <p:cNvPr id="3" name="Content Placeholder 2">
            <a:extLst>
              <a:ext uri="{FF2B5EF4-FFF2-40B4-BE49-F238E27FC236}">
                <a16:creationId xmlns:a16="http://schemas.microsoft.com/office/drawing/2014/main" id="{299646C7-3B0B-46B0-BC98-815F1EB3C41B}"/>
              </a:ext>
            </a:extLst>
          </p:cNvPr>
          <p:cNvSpPr>
            <a:spLocks noGrp="1"/>
          </p:cNvSpPr>
          <p:nvPr>
            <p:ph idx="1"/>
          </p:nvPr>
        </p:nvSpPr>
        <p:spPr/>
        <p:txBody>
          <a:bodyPr/>
          <a:lstStyle/>
          <a:p>
            <a:r>
              <a:rPr lang="en-IN" dirty="0"/>
              <a:t>Similar to function pointers of C++.</a:t>
            </a:r>
          </a:p>
          <a:p>
            <a:r>
              <a:rPr lang="en-IN" dirty="0"/>
              <a:t>They are reference types used to create references to methods. </a:t>
            </a:r>
          </a:p>
          <a:p>
            <a:r>
              <a:rPr lang="en-IN" dirty="0"/>
              <a:t>Functional references are needed when U want to pass a function as an argument to an other function. </a:t>
            </a:r>
          </a:p>
          <a:p>
            <a:pPr lvl="1"/>
            <a:r>
              <a:rPr lang="en-IN" dirty="0"/>
              <a:t>Call-back functions.</a:t>
            </a:r>
          </a:p>
          <a:p>
            <a:pPr lvl="1"/>
            <a:r>
              <a:rPr lang="en-IN" dirty="0"/>
              <a:t>Event handling.</a:t>
            </a:r>
          </a:p>
          <a:p>
            <a:pPr lvl="1"/>
            <a:r>
              <a:rPr lang="en-IN" dirty="0"/>
              <a:t>Async Programming. </a:t>
            </a:r>
          </a:p>
          <a:p>
            <a:r>
              <a:rPr lang="en-IN" dirty="0"/>
              <a:t>All the instances of delegates are objects of </a:t>
            </a:r>
            <a:r>
              <a:rPr lang="en-IN" dirty="0" err="1"/>
              <a:t>System.Delegate</a:t>
            </a:r>
            <a:r>
              <a:rPr lang="en-IN" dirty="0"/>
              <a:t>. </a:t>
            </a:r>
          </a:p>
          <a:p>
            <a:r>
              <a:rPr lang="en-IN" dirty="0"/>
              <a:t>U can have Single cast or multi-cast delegate.</a:t>
            </a:r>
          </a:p>
          <a:p>
            <a:r>
              <a:rPr lang="en-IN" dirty="0"/>
              <a:t>All events are instances of delegates.</a:t>
            </a:r>
          </a:p>
        </p:txBody>
      </p:sp>
    </p:spTree>
    <p:extLst>
      <p:ext uri="{BB962C8B-B14F-4D97-AF65-F5344CB8AC3E}">
        <p14:creationId xmlns:p14="http://schemas.microsoft.com/office/powerpoint/2010/main" val="32172516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B9179-0CA0-4C44-9E21-6E5228B3059B}"/>
              </a:ext>
            </a:extLst>
          </p:cNvPr>
          <p:cNvSpPr>
            <a:spLocks noGrp="1"/>
          </p:cNvSpPr>
          <p:nvPr>
            <p:ph type="title"/>
          </p:nvPr>
        </p:nvSpPr>
        <p:spPr/>
        <p:txBody>
          <a:bodyPr/>
          <a:lstStyle/>
          <a:p>
            <a:r>
              <a:rPr lang="en-IN" dirty="0"/>
              <a:t>Exception Handling</a:t>
            </a:r>
          </a:p>
        </p:txBody>
      </p:sp>
      <p:sp>
        <p:nvSpPr>
          <p:cNvPr id="3" name="Content Placeholder 2">
            <a:extLst>
              <a:ext uri="{FF2B5EF4-FFF2-40B4-BE49-F238E27FC236}">
                <a16:creationId xmlns:a16="http://schemas.microsoft.com/office/drawing/2014/main" id="{7D3DE11C-BE5A-4F0F-B10D-0CEC2DBBB11F}"/>
              </a:ext>
            </a:extLst>
          </p:cNvPr>
          <p:cNvSpPr>
            <a:spLocks noGrp="1"/>
          </p:cNvSpPr>
          <p:nvPr>
            <p:ph idx="1"/>
          </p:nvPr>
        </p:nvSpPr>
        <p:spPr/>
        <p:txBody>
          <a:bodyPr/>
          <a:lstStyle/>
          <a:p>
            <a:r>
              <a:rPr lang="en-IN" dirty="0"/>
              <a:t> try…catch….finally.</a:t>
            </a:r>
          </a:p>
          <a:p>
            <a:r>
              <a:rPr lang="en-IN" dirty="0"/>
              <a:t> throw keyword.</a:t>
            </a:r>
          </a:p>
          <a:p>
            <a:r>
              <a:rPr lang="en-IN" dirty="0"/>
              <a:t>All Exceptions are instances of the class derived from </a:t>
            </a:r>
            <a:r>
              <a:rPr lang="en-IN" dirty="0" err="1"/>
              <a:t>System.Exception</a:t>
            </a:r>
            <a:r>
              <a:rPr lang="en-IN" dirty="0"/>
              <a:t>. </a:t>
            </a:r>
          </a:p>
          <a:p>
            <a:r>
              <a:rPr lang="en-IN" dirty="0"/>
              <a:t>Custom Exceptions. </a:t>
            </a:r>
          </a:p>
          <a:p>
            <a:r>
              <a:rPr lang="en-IN" dirty="0"/>
              <a:t>Rules:</a:t>
            </a:r>
          </a:p>
          <a:p>
            <a:pPr lvl="1"/>
            <a:r>
              <a:rPr lang="en-IN" dirty="0"/>
              <a:t>A Try is always followed by either catch or finally or both.</a:t>
            </a:r>
          </a:p>
          <a:p>
            <a:pPr lvl="1"/>
            <a:r>
              <a:rPr lang="en-IN" dirty="0"/>
              <a:t>Try block contains the block of code that could raise an Exception. </a:t>
            </a:r>
          </a:p>
          <a:p>
            <a:pPr lvl="1"/>
            <a:r>
              <a:rPr lang="en-IN" dirty="0"/>
              <a:t>Catch block will handle the specific exception.  </a:t>
            </a:r>
          </a:p>
          <a:p>
            <a:pPr lvl="1"/>
            <a:r>
              <a:rPr lang="en-IN" dirty="0"/>
              <a:t>Finally block will contain any clean up code that is required to be executed on all conditions before it exits the function.  </a:t>
            </a:r>
          </a:p>
        </p:txBody>
      </p:sp>
    </p:spTree>
    <p:extLst>
      <p:ext uri="{BB962C8B-B14F-4D97-AF65-F5344CB8AC3E}">
        <p14:creationId xmlns:p14="http://schemas.microsoft.com/office/powerpoint/2010/main" val="26508544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0BE32-A9CC-423D-A400-FBB5906675D6}"/>
              </a:ext>
            </a:extLst>
          </p:cNvPr>
          <p:cNvSpPr>
            <a:spLocks noGrp="1"/>
          </p:cNvSpPr>
          <p:nvPr>
            <p:ph type="title"/>
          </p:nvPr>
        </p:nvSpPr>
        <p:spPr/>
        <p:txBody>
          <a:bodyPr/>
          <a:lstStyle/>
          <a:p>
            <a:r>
              <a:rPr lang="en-IN" dirty="0"/>
              <a:t>Custom Exceptions</a:t>
            </a:r>
          </a:p>
        </p:txBody>
      </p:sp>
      <p:sp>
        <p:nvSpPr>
          <p:cNvPr id="3" name="Content Placeholder 2">
            <a:extLst>
              <a:ext uri="{FF2B5EF4-FFF2-40B4-BE49-F238E27FC236}">
                <a16:creationId xmlns:a16="http://schemas.microsoft.com/office/drawing/2014/main" id="{24E74AF9-7AD6-4466-B04C-16209CC4CCB0}"/>
              </a:ext>
            </a:extLst>
          </p:cNvPr>
          <p:cNvSpPr>
            <a:spLocks noGrp="1"/>
          </p:cNvSpPr>
          <p:nvPr>
            <p:ph idx="1"/>
          </p:nvPr>
        </p:nvSpPr>
        <p:spPr/>
        <p:txBody>
          <a:bodyPr/>
          <a:lstStyle/>
          <a:p>
            <a:pPr>
              <a:buFont typeface="Wingdings" panose="05000000000000000000" pitchFamily="2" charset="2"/>
              <a:buChar char="§"/>
            </a:pPr>
            <a:r>
              <a:rPr lang="en-IN" dirty="0"/>
              <a:t>Classes derived from </a:t>
            </a:r>
            <a:r>
              <a:rPr lang="en-IN" dirty="0" err="1"/>
              <a:t>System.ApplicationException</a:t>
            </a:r>
            <a:r>
              <a:rPr lang="en-IN" dirty="0"/>
              <a:t>. </a:t>
            </a:r>
          </a:p>
          <a:p>
            <a:pPr>
              <a:buFont typeface="Wingdings" panose="05000000000000000000" pitchFamily="2" charset="2"/>
              <a:buChar char="§"/>
            </a:pPr>
            <a:r>
              <a:rPr lang="en-IN" dirty="0"/>
              <a:t>The class will have at least 3 overloaded Constructors. </a:t>
            </a:r>
          </a:p>
          <a:p>
            <a:pPr>
              <a:buFont typeface="Wingdings" panose="05000000000000000000" pitchFamily="2" charset="2"/>
              <a:buChar char="§"/>
            </a:pPr>
            <a:r>
              <a:rPr lang="en-IN" dirty="0"/>
              <a:t>Constructors:</a:t>
            </a:r>
          </a:p>
          <a:p>
            <a:pPr lvl="1">
              <a:buFont typeface="Wingdings" panose="05000000000000000000" pitchFamily="2" charset="2"/>
              <a:buChar char="§"/>
            </a:pPr>
            <a:r>
              <a:rPr lang="en-IN" dirty="0"/>
              <a:t>Default Constructor(No </a:t>
            </a:r>
            <a:r>
              <a:rPr lang="en-IN" dirty="0" err="1"/>
              <a:t>Args</a:t>
            </a:r>
            <a:r>
              <a:rPr lang="en-IN" dirty="0"/>
              <a:t>)</a:t>
            </a:r>
          </a:p>
          <a:p>
            <a:pPr lvl="1">
              <a:buFont typeface="Wingdings" panose="05000000000000000000" pitchFamily="2" charset="2"/>
              <a:buChar char="§"/>
            </a:pPr>
            <a:r>
              <a:rPr lang="en-IN" dirty="0"/>
              <a:t>Constructor with String as </a:t>
            </a:r>
            <a:r>
              <a:rPr lang="en-IN" dirty="0" err="1"/>
              <a:t>Arg</a:t>
            </a:r>
            <a:endParaRPr lang="en-IN" dirty="0"/>
          </a:p>
          <a:p>
            <a:pPr lvl="1">
              <a:buFont typeface="Wingdings" panose="05000000000000000000" pitchFamily="2" charset="2"/>
              <a:buChar char="§"/>
            </a:pPr>
            <a:r>
              <a:rPr lang="en-IN" dirty="0"/>
              <a:t>Constructor with String and Exception as </a:t>
            </a:r>
            <a:r>
              <a:rPr lang="en-IN" dirty="0" err="1"/>
              <a:t>Arg</a:t>
            </a:r>
            <a:r>
              <a:rPr lang="en-IN" dirty="0"/>
              <a:t> where Exception is the System generated Exception. </a:t>
            </a:r>
          </a:p>
          <a:p>
            <a:pPr lvl="1">
              <a:buFont typeface="Wingdings" panose="05000000000000000000" pitchFamily="2" charset="2"/>
              <a:buChar char="§"/>
            </a:pPr>
            <a:r>
              <a:rPr lang="en-IN" dirty="0"/>
              <a:t>Constructor with String, Exception and Culture Info that defines the </a:t>
            </a:r>
            <a:r>
              <a:rPr lang="en-IN" b="1" u="sng" dirty="0"/>
              <a:t>UI Culture </a:t>
            </a:r>
            <a:r>
              <a:rPr lang="en-IN" dirty="0"/>
              <a:t>of the User App.  </a:t>
            </a:r>
          </a:p>
          <a:p>
            <a:pPr>
              <a:buFont typeface="Wingdings" panose="05000000000000000000" pitchFamily="2" charset="2"/>
              <a:buChar char="§"/>
            </a:pPr>
            <a:r>
              <a:rPr lang="en-IN" dirty="0"/>
              <a:t>Usually not recommended to code anything in the Constructor except it should call the specific base class constructor. </a:t>
            </a:r>
          </a:p>
          <a:p>
            <a:pPr>
              <a:buFont typeface="Wingdings" panose="05000000000000000000" pitchFamily="2" charset="2"/>
              <a:buChar char="§"/>
            </a:pPr>
            <a:r>
              <a:rPr lang="en-IN" dirty="0"/>
              <a:t>However, some Apps allow to log the Exceptions onto the Logger Component. </a:t>
            </a:r>
          </a:p>
        </p:txBody>
      </p:sp>
    </p:spTree>
    <p:extLst>
      <p:ext uri="{BB962C8B-B14F-4D97-AF65-F5344CB8AC3E}">
        <p14:creationId xmlns:p14="http://schemas.microsoft.com/office/powerpoint/2010/main" val="15523571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46E5A-5A60-415F-9CC6-17ECC2CACF43}"/>
              </a:ext>
            </a:extLst>
          </p:cNvPr>
          <p:cNvSpPr>
            <a:spLocks noGrp="1"/>
          </p:cNvSpPr>
          <p:nvPr>
            <p:ph type="title"/>
          </p:nvPr>
        </p:nvSpPr>
        <p:spPr/>
        <p:txBody>
          <a:bodyPr/>
          <a:lstStyle/>
          <a:p>
            <a:r>
              <a:rPr lang="en-IN" dirty="0"/>
              <a:t>DLLs</a:t>
            </a:r>
          </a:p>
        </p:txBody>
      </p:sp>
      <p:sp>
        <p:nvSpPr>
          <p:cNvPr id="3" name="Content Placeholder 2">
            <a:extLst>
              <a:ext uri="{FF2B5EF4-FFF2-40B4-BE49-F238E27FC236}">
                <a16:creationId xmlns:a16="http://schemas.microsoft.com/office/drawing/2014/main" id="{A5173B50-72AB-465F-BECD-ECF0AE772EB2}"/>
              </a:ext>
            </a:extLst>
          </p:cNvPr>
          <p:cNvSpPr>
            <a:spLocks noGrp="1"/>
          </p:cNvSpPr>
          <p:nvPr>
            <p:ph idx="1"/>
          </p:nvPr>
        </p:nvSpPr>
        <p:spPr>
          <a:xfrm>
            <a:off x="1097280" y="1883058"/>
            <a:ext cx="10058400" cy="4023360"/>
          </a:xfrm>
        </p:spPr>
        <p:txBody>
          <a:bodyPr/>
          <a:lstStyle/>
          <a:p>
            <a:pPr>
              <a:buFont typeface="Wingdings" panose="05000000000000000000" pitchFamily="2" charset="2"/>
              <a:buChar char="q"/>
            </a:pPr>
            <a:r>
              <a:rPr lang="en-IN" dirty="0"/>
              <a:t>Pre-Compiled Units that are language independent.</a:t>
            </a:r>
          </a:p>
          <a:p>
            <a:pPr>
              <a:buFont typeface="Wingdings" panose="05000000000000000000" pitchFamily="2" charset="2"/>
              <a:buChar char="q"/>
            </a:pPr>
            <a:r>
              <a:rPr lang="en-IN" dirty="0"/>
              <a:t>Class Library is the Project type used to create DLLs. </a:t>
            </a:r>
          </a:p>
          <a:p>
            <a:pPr>
              <a:buFont typeface="Wingdings" panose="05000000000000000000" pitchFamily="2" charset="2"/>
              <a:buChar char="q"/>
            </a:pPr>
            <a:r>
              <a:rPr lang="en-IN" dirty="0"/>
              <a:t>DLLs are compiled Once and used many times. </a:t>
            </a:r>
          </a:p>
          <a:p>
            <a:pPr>
              <a:buFont typeface="Wingdings" panose="05000000000000000000" pitchFamily="2" charset="2"/>
              <a:buChar char="q"/>
            </a:pPr>
            <a:r>
              <a:rPr lang="en-IN" dirty="0"/>
              <a:t>DLLs are referenced in EXE Projects and consumed. </a:t>
            </a:r>
          </a:p>
          <a:p>
            <a:pPr>
              <a:buFont typeface="Wingdings" panose="05000000000000000000" pitchFamily="2" charset="2"/>
              <a:buChar char="q"/>
            </a:pPr>
            <a:r>
              <a:rPr lang="en-IN" dirty="0"/>
              <a:t>DLLs don’t execute. They are referenced in EXE Projects and consumed as objects of the class. </a:t>
            </a:r>
          </a:p>
          <a:p>
            <a:pPr>
              <a:buFont typeface="Wingdings" panose="05000000000000000000" pitchFamily="2" charset="2"/>
              <a:buChar char="q"/>
            </a:pPr>
            <a:r>
              <a:rPr lang="en-IN" dirty="0"/>
              <a:t>DLLs are called In-Proc Components as the DLL is loaded into the process of the EXE at runtime. </a:t>
            </a:r>
          </a:p>
        </p:txBody>
      </p:sp>
    </p:spTree>
    <p:extLst>
      <p:ext uri="{BB962C8B-B14F-4D97-AF65-F5344CB8AC3E}">
        <p14:creationId xmlns:p14="http://schemas.microsoft.com/office/powerpoint/2010/main" val="7698807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26D22-1FC8-4979-A72B-75AC863A637E}"/>
              </a:ext>
            </a:extLst>
          </p:cNvPr>
          <p:cNvSpPr>
            <a:spLocks noGrp="1"/>
          </p:cNvSpPr>
          <p:nvPr>
            <p:ph type="title"/>
          </p:nvPr>
        </p:nvSpPr>
        <p:spPr/>
        <p:txBody>
          <a:bodyPr/>
          <a:lstStyle/>
          <a:p>
            <a:r>
              <a:rPr lang="en-IN" dirty="0"/>
              <a:t>Serialization?</a:t>
            </a:r>
          </a:p>
        </p:txBody>
      </p:sp>
      <p:sp>
        <p:nvSpPr>
          <p:cNvPr id="3" name="Content Placeholder 2">
            <a:extLst>
              <a:ext uri="{FF2B5EF4-FFF2-40B4-BE49-F238E27FC236}">
                <a16:creationId xmlns:a16="http://schemas.microsoft.com/office/drawing/2014/main" id="{A0273C28-FBF7-42B9-BC7A-A8C1EEE5FF2D}"/>
              </a:ext>
            </a:extLst>
          </p:cNvPr>
          <p:cNvSpPr>
            <a:spLocks noGrp="1"/>
          </p:cNvSpPr>
          <p:nvPr>
            <p:ph idx="1"/>
          </p:nvPr>
        </p:nvSpPr>
        <p:spPr/>
        <p:txBody>
          <a:bodyPr/>
          <a:lstStyle/>
          <a:p>
            <a:pPr>
              <a:buFont typeface="Wingdings" panose="05000000000000000000" pitchFamily="2" charset="2"/>
              <a:buChar char="§"/>
            </a:pPr>
            <a:r>
              <a:rPr lang="en-IN" dirty="0"/>
              <a:t>Saving the object instead of only the data is called serialization. </a:t>
            </a:r>
          </a:p>
          <a:p>
            <a:pPr>
              <a:buFont typeface="Wingdings" panose="05000000000000000000" pitchFamily="2" charset="2"/>
              <a:buChar char="§"/>
            </a:pPr>
            <a:r>
              <a:rPr lang="en-IN" dirty="0"/>
              <a:t>Objects when stored can be restored back in other apps that help in IPC. </a:t>
            </a:r>
          </a:p>
          <a:p>
            <a:pPr lvl="1">
              <a:buFont typeface="Wingdings" panose="05000000000000000000" pitchFamily="2" charset="2"/>
              <a:buChar char="§"/>
            </a:pPr>
            <a:r>
              <a:rPr lang="en-IN" dirty="0"/>
              <a:t>When an object is stored, U store the data, members and metadata of the object. </a:t>
            </a:r>
          </a:p>
          <a:p>
            <a:pPr>
              <a:buFont typeface="Wingdings" panose="05000000000000000000" pitchFamily="2" charset="2"/>
              <a:buChar char="§"/>
            </a:pPr>
            <a:r>
              <a:rPr lang="en-IN" dirty="0"/>
              <a:t>Serialization can store the data in various formats: XML, Binary and SOAP. </a:t>
            </a:r>
          </a:p>
          <a:p>
            <a:pPr>
              <a:buFont typeface="Wingdings" panose="05000000000000000000" pitchFamily="2" charset="2"/>
              <a:buChar char="§"/>
            </a:pPr>
            <a:r>
              <a:rPr lang="en-IN" dirty="0"/>
              <a:t>Serialization can allow the object to be saved to memory, file or any Object stream. </a:t>
            </a:r>
          </a:p>
          <a:p>
            <a:pPr>
              <a:buFont typeface="Wingdings" panose="05000000000000000000" pitchFamily="2" charset="2"/>
              <a:buChar char="§"/>
            </a:pPr>
            <a:r>
              <a:rPr lang="en-IN" dirty="0"/>
              <a:t>How to serialize?</a:t>
            </a:r>
          </a:p>
          <a:p>
            <a:pPr lvl="1">
              <a:buFont typeface="Wingdings" panose="05000000000000000000" pitchFamily="2" charset="2"/>
              <a:buChar char="§"/>
            </a:pPr>
            <a:r>
              <a:rPr lang="en-IN" dirty="0"/>
              <a:t>Serializable Attribute</a:t>
            </a:r>
          </a:p>
          <a:p>
            <a:pPr lvl="1">
              <a:buFont typeface="Wingdings" panose="05000000000000000000" pitchFamily="2" charset="2"/>
              <a:buChar char="§"/>
            </a:pPr>
            <a:r>
              <a:rPr lang="en-IN" dirty="0"/>
              <a:t>Location of Serialization: </a:t>
            </a:r>
            <a:r>
              <a:rPr lang="en-IN" dirty="0" err="1"/>
              <a:t>FileStream</a:t>
            </a:r>
            <a:r>
              <a:rPr lang="en-IN" dirty="0"/>
              <a:t> object.</a:t>
            </a:r>
          </a:p>
          <a:p>
            <a:pPr lvl="1">
              <a:buFont typeface="Wingdings" panose="05000000000000000000" pitchFamily="2" charset="2"/>
              <a:buChar char="§"/>
            </a:pPr>
            <a:r>
              <a:rPr lang="en-IN" dirty="0"/>
              <a:t>Format of serialization: Binary, XML or SOAP. </a:t>
            </a:r>
          </a:p>
          <a:p>
            <a:pPr>
              <a:buFont typeface="Wingdings" panose="05000000000000000000" pitchFamily="2" charset="2"/>
              <a:buChar char="§"/>
            </a:pPr>
            <a:r>
              <a:rPr lang="en-IN" dirty="0"/>
              <a:t>Serialization is not the solution or a replacement of File IO. </a:t>
            </a:r>
          </a:p>
        </p:txBody>
      </p:sp>
    </p:spTree>
    <p:extLst>
      <p:ext uri="{BB962C8B-B14F-4D97-AF65-F5344CB8AC3E}">
        <p14:creationId xmlns:p14="http://schemas.microsoft.com/office/powerpoint/2010/main" val="10993287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DA6BF-5E52-459F-B683-D792CC3CDB94}"/>
              </a:ext>
            </a:extLst>
          </p:cNvPr>
          <p:cNvSpPr>
            <a:spLocks noGrp="1"/>
          </p:cNvSpPr>
          <p:nvPr>
            <p:ph type="title"/>
          </p:nvPr>
        </p:nvSpPr>
        <p:spPr/>
        <p:txBody>
          <a:bodyPr/>
          <a:lstStyle/>
          <a:p>
            <a:r>
              <a:rPr lang="en-IN" dirty="0"/>
              <a:t>XML Serialization</a:t>
            </a:r>
          </a:p>
        </p:txBody>
      </p:sp>
      <p:sp>
        <p:nvSpPr>
          <p:cNvPr id="3" name="Content Placeholder 2">
            <a:extLst>
              <a:ext uri="{FF2B5EF4-FFF2-40B4-BE49-F238E27FC236}">
                <a16:creationId xmlns:a16="http://schemas.microsoft.com/office/drawing/2014/main" id="{D6041C10-8351-4036-8BB5-DCC32525C002}"/>
              </a:ext>
            </a:extLst>
          </p:cNvPr>
          <p:cNvSpPr>
            <a:spLocks noGrp="1"/>
          </p:cNvSpPr>
          <p:nvPr>
            <p:ph idx="1"/>
          </p:nvPr>
        </p:nvSpPr>
        <p:spPr/>
        <p:txBody>
          <a:bodyPr/>
          <a:lstStyle/>
          <a:p>
            <a:pPr>
              <a:buFont typeface="Arial" panose="020B0604020202020204" pitchFamily="34" charset="0"/>
              <a:buChar char="•"/>
            </a:pPr>
            <a:r>
              <a:rPr lang="en-IN" dirty="0" err="1"/>
              <a:t>System.Xml.Serialization</a:t>
            </a:r>
            <a:r>
              <a:rPr lang="en-IN" dirty="0"/>
              <a:t>.</a:t>
            </a:r>
          </a:p>
          <a:p>
            <a:pPr>
              <a:buFont typeface="Arial" panose="020B0604020202020204" pitchFamily="34" charset="0"/>
              <a:buChar char="•"/>
            </a:pPr>
            <a:r>
              <a:rPr lang="en-IN" dirty="0"/>
              <a:t>The class whose object is being serialized should be public. </a:t>
            </a:r>
          </a:p>
          <a:p>
            <a:pPr>
              <a:buFont typeface="Arial" panose="020B0604020202020204" pitchFamily="34" charset="0"/>
              <a:buChar char="•"/>
            </a:pPr>
            <a:r>
              <a:rPr lang="en-IN" dirty="0"/>
              <a:t>Serializable is not required for XML Serialization. </a:t>
            </a:r>
          </a:p>
          <a:p>
            <a:pPr>
              <a:buFont typeface="Arial" panose="020B0604020202020204" pitchFamily="34" charset="0"/>
              <a:buChar char="•"/>
            </a:pPr>
            <a:r>
              <a:rPr lang="en-IN" dirty="0"/>
              <a:t>Properties should have both getters and Setters. </a:t>
            </a:r>
          </a:p>
          <a:p>
            <a:pPr>
              <a:buFont typeface="Arial" panose="020B0604020202020204" pitchFamily="34" charset="0"/>
              <a:buChar char="•"/>
            </a:pPr>
            <a:r>
              <a:rPr lang="en-IN" dirty="0" err="1"/>
              <a:t>XmlSerializer</a:t>
            </a:r>
            <a:r>
              <a:rPr lang="en-IN" dirty="0"/>
              <a:t> is the class that is used for XML serialization.</a:t>
            </a:r>
          </a:p>
        </p:txBody>
      </p:sp>
    </p:spTree>
    <p:extLst>
      <p:ext uri="{BB962C8B-B14F-4D97-AF65-F5344CB8AC3E}">
        <p14:creationId xmlns:p14="http://schemas.microsoft.com/office/powerpoint/2010/main" val="4006168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29EF8-A6BE-45BB-B2B4-41F5D136EADA}"/>
              </a:ext>
            </a:extLst>
          </p:cNvPr>
          <p:cNvSpPr>
            <a:spLocks noGrp="1"/>
          </p:cNvSpPr>
          <p:nvPr>
            <p:ph type="title"/>
          </p:nvPr>
        </p:nvSpPr>
        <p:spPr/>
        <p:txBody>
          <a:bodyPr/>
          <a:lstStyle/>
          <a:p>
            <a:r>
              <a:rPr lang="en-IN" dirty="0"/>
              <a:t>3 Parts of a .NET</a:t>
            </a:r>
          </a:p>
        </p:txBody>
      </p:sp>
      <p:sp>
        <p:nvSpPr>
          <p:cNvPr id="3" name="Content Placeholder 2">
            <a:extLst>
              <a:ext uri="{FF2B5EF4-FFF2-40B4-BE49-F238E27FC236}">
                <a16:creationId xmlns:a16="http://schemas.microsoft.com/office/drawing/2014/main" id="{7147E65F-CCF0-454B-AF09-DCC7380FF77E}"/>
              </a:ext>
            </a:extLst>
          </p:cNvPr>
          <p:cNvSpPr>
            <a:spLocks noGrp="1"/>
          </p:cNvSpPr>
          <p:nvPr>
            <p:ph idx="1"/>
          </p:nvPr>
        </p:nvSpPr>
        <p:spPr/>
        <p:txBody>
          <a:bodyPr/>
          <a:lstStyle/>
          <a:p>
            <a:r>
              <a:rPr lang="en-IN" dirty="0"/>
              <a:t>FCL(Framework Class Libraries)</a:t>
            </a:r>
          </a:p>
          <a:p>
            <a:pPr lvl="1"/>
            <a:r>
              <a:rPr lang="en-IN" dirty="0"/>
              <a:t>The Libraries that U can use to develop the Applications. </a:t>
            </a:r>
          </a:p>
          <a:p>
            <a:pPr lvl="1"/>
            <a:r>
              <a:rPr lang="en-IN" dirty="0"/>
              <a:t>They are given as DLLs. </a:t>
            </a:r>
          </a:p>
          <a:p>
            <a:pPr lvl="1"/>
            <a:r>
              <a:rPr lang="en-IN" dirty="0" err="1"/>
              <a:t>Dlls</a:t>
            </a:r>
            <a:r>
              <a:rPr lang="en-IN" dirty="0"/>
              <a:t> contain classes grouped logically in the form of Namespaces. </a:t>
            </a:r>
          </a:p>
          <a:p>
            <a:r>
              <a:rPr lang="en-IN" dirty="0"/>
              <a:t>CLR(Execution Environment of .NET)</a:t>
            </a:r>
          </a:p>
          <a:p>
            <a:pPr lvl="1"/>
            <a:r>
              <a:rPr lang="en-IN" dirty="0"/>
              <a:t>Common Environment for all .NET Apps irrespective of the Programming language that has been used to develop it. </a:t>
            </a:r>
          </a:p>
          <a:p>
            <a:pPr lvl="1"/>
            <a:r>
              <a:rPr lang="en-IN" dirty="0"/>
              <a:t>JIT Compiler is used to make the Code optimized to execute on a specific platform.</a:t>
            </a:r>
          </a:p>
          <a:p>
            <a:pPr lvl="1"/>
            <a:r>
              <a:rPr lang="en-IN" dirty="0"/>
              <a:t>Garbage Collector is a unit in .NET CLR to manage the memory of the Apps U build.  </a:t>
            </a:r>
          </a:p>
          <a:p>
            <a:r>
              <a:rPr lang="en-IN" dirty="0"/>
              <a:t>CLS(Common language specification)</a:t>
            </a:r>
          </a:p>
          <a:p>
            <a:r>
              <a:rPr lang="en-IN" dirty="0"/>
              <a:t>All the 3 things are grouped as one unit called CLI(Common Language Infrastructure)</a:t>
            </a:r>
          </a:p>
        </p:txBody>
      </p:sp>
    </p:spTree>
    <p:extLst>
      <p:ext uri="{BB962C8B-B14F-4D97-AF65-F5344CB8AC3E}">
        <p14:creationId xmlns:p14="http://schemas.microsoft.com/office/powerpoint/2010/main" val="2234121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14A24-A84C-4AC4-AF97-D505B78F1C4A}"/>
              </a:ext>
            </a:extLst>
          </p:cNvPr>
          <p:cNvSpPr>
            <a:spLocks noGrp="1"/>
          </p:cNvSpPr>
          <p:nvPr>
            <p:ph type="title"/>
          </p:nvPr>
        </p:nvSpPr>
        <p:spPr/>
        <p:txBody>
          <a:bodyPr/>
          <a:lstStyle/>
          <a:p>
            <a:r>
              <a:rPr lang="en-IN" dirty="0"/>
              <a:t>Common Type System</a:t>
            </a:r>
          </a:p>
        </p:txBody>
      </p:sp>
      <p:sp>
        <p:nvSpPr>
          <p:cNvPr id="3" name="Content Placeholder 2">
            <a:extLst>
              <a:ext uri="{FF2B5EF4-FFF2-40B4-BE49-F238E27FC236}">
                <a16:creationId xmlns:a16="http://schemas.microsoft.com/office/drawing/2014/main" id="{FD59A42D-6E6E-4C7A-ADB4-139A60E305A0}"/>
              </a:ext>
            </a:extLst>
          </p:cNvPr>
          <p:cNvSpPr>
            <a:spLocks noGrp="1"/>
          </p:cNvSpPr>
          <p:nvPr>
            <p:ph idx="1"/>
          </p:nvPr>
        </p:nvSpPr>
        <p:spPr/>
        <p:txBody>
          <a:bodyPr/>
          <a:lstStyle/>
          <a:p>
            <a:r>
              <a:rPr lang="en-IN" dirty="0"/>
              <a:t>Every .NET Language will use the data types based on the Common Type System</a:t>
            </a:r>
          </a:p>
          <a:p>
            <a:r>
              <a:rPr lang="en-IN" dirty="0"/>
              <a:t>.NET is language independent Technology. For any language to interact with another language, their data types compatibility is required.</a:t>
            </a:r>
          </a:p>
          <a:p>
            <a:r>
              <a:rPr lang="en-IN" dirty="0"/>
              <a:t>Everything is Object in .NET.  This object can be used for wrapping the internal types(BOXING) and do some common operations on any type: </a:t>
            </a:r>
          </a:p>
          <a:p>
            <a:pPr lvl="1"/>
            <a:r>
              <a:rPr lang="en-IN" dirty="0"/>
              <a:t>Conversions to strings</a:t>
            </a:r>
          </a:p>
          <a:p>
            <a:pPr lvl="1"/>
            <a:r>
              <a:rPr lang="en-IN" dirty="0"/>
              <a:t>Getting its internal data type of the variables that is stored in the object. </a:t>
            </a:r>
          </a:p>
          <a:p>
            <a:pPr lvl="1"/>
            <a:r>
              <a:rPr lang="en-IN" dirty="0"/>
              <a:t>Getting its Hash Value(ID for a given object within an Application instance).  </a:t>
            </a:r>
          </a:p>
          <a:p>
            <a:r>
              <a:rPr lang="en-IN" dirty="0"/>
              <a:t>Data types are of 2 kinds:</a:t>
            </a:r>
          </a:p>
          <a:p>
            <a:pPr lvl="1"/>
            <a:r>
              <a:rPr lang="en-IN" dirty="0"/>
              <a:t>Value Types: Primitive Types.</a:t>
            </a:r>
          </a:p>
          <a:p>
            <a:pPr lvl="1"/>
            <a:r>
              <a:rPr lang="en-IN" dirty="0"/>
              <a:t>Reference Types: Complex Types(Usually UDTs).</a:t>
            </a:r>
          </a:p>
        </p:txBody>
      </p:sp>
    </p:spTree>
    <p:extLst>
      <p:ext uri="{BB962C8B-B14F-4D97-AF65-F5344CB8AC3E}">
        <p14:creationId xmlns:p14="http://schemas.microsoft.com/office/powerpoint/2010/main" val="1747020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F379F-8E8A-4430-9FF5-EBEE977D1AB9}"/>
              </a:ext>
            </a:extLst>
          </p:cNvPr>
          <p:cNvSpPr>
            <a:spLocks noGrp="1"/>
          </p:cNvSpPr>
          <p:nvPr>
            <p:ph type="title"/>
          </p:nvPr>
        </p:nvSpPr>
        <p:spPr/>
        <p:txBody>
          <a:bodyPr/>
          <a:lstStyle/>
          <a:p>
            <a:r>
              <a:rPr lang="en-IN" dirty="0"/>
              <a:t>C#: The .NET’s Programming language.</a:t>
            </a:r>
          </a:p>
        </p:txBody>
      </p:sp>
      <p:sp>
        <p:nvSpPr>
          <p:cNvPr id="3" name="Content Placeholder 2">
            <a:extLst>
              <a:ext uri="{FF2B5EF4-FFF2-40B4-BE49-F238E27FC236}">
                <a16:creationId xmlns:a16="http://schemas.microsoft.com/office/drawing/2014/main" id="{FBD323F5-EE53-4C9B-A4E9-E325CC705FDB}"/>
              </a:ext>
            </a:extLst>
          </p:cNvPr>
          <p:cNvSpPr>
            <a:spLocks noGrp="1"/>
          </p:cNvSpPr>
          <p:nvPr>
            <p:ph idx="1"/>
          </p:nvPr>
        </p:nvSpPr>
        <p:spPr/>
        <p:txBody>
          <a:bodyPr/>
          <a:lstStyle/>
          <a:p>
            <a:r>
              <a:rPr lang="en-IN" dirty="0"/>
              <a:t>C# is similar to C++. </a:t>
            </a:r>
          </a:p>
          <a:p>
            <a:r>
              <a:rPr lang="en-IN" dirty="0"/>
              <a:t>It is a Type safe programming language. There is a strict type checking. </a:t>
            </a:r>
          </a:p>
          <a:p>
            <a:r>
              <a:rPr lang="en-IN" dirty="0"/>
              <a:t>Local Variables must be assigned before U use them. </a:t>
            </a:r>
          </a:p>
          <a:p>
            <a:r>
              <a:rPr lang="en-IN" dirty="0"/>
              <a:t>U have type safe Function pointers: Delegates.</a:t>
            </a:r>
          </a:p>
          <a:p>
            <a:r>
              <a:rPr lang="en-IN" dirty="0"/>
              <a:t>U can use Object as a common type to store any kind of data if U R not aware of the data type at compile time. In this case, U should reconvert to the type it holds before U do any specific operations. </a:t>
            </a:r>
          </a:p>
          <a:p>
            <a:pPr lvl="1"/>
            <a:r>
              <a:rPr lang="en-IN" dirty="0"/>
              <a:t>It is similar to void* of C++. </a:t>
            </a:r>
          </a:p>
          <a:p>
            <a:r>
              <a:rPr lang="en-IN" dirty="0"/>
              <a:t>C# tries to use OOP features to a max extent.</a:t>
            </a:r>
          </a:p>
          <a:p>
            <a:pPr lvl="1"/>
            <a:r>
              <a:rPr lang="en-IN" dirty="0"/>
              <a:t>Clean separation of Static and Non Static members.  </a:t>
            </a:r>
          </a:p>
        </p:txBody>
      </p:sp>
    </p:spTree>
    <p:extLst>
      <p:ext uri="{BB962C8B-B14F-4D97-AF65-F5344CB8AC3E}">
        <p14:creationId xmlns:p14="http://schemas.microsoft.com/office/powerpoint/2010/main" val="3040902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DB43F-90F6-43B5-9341-1E8605BE7039}"/>
              </a:ext>
            </a:extLst>
          </p:cNvPr>
          <p:cNvSpPr>
            <a:spLocks noGrp="1"/>
          </p:cNvSpPr>
          <p:nvPr>
            <p:ph type="title"/>
          </p:nvPr>
        </p:nvSpPr>
        <p:spPr/>
        <p:txBody>
          <a:bodyPr/>
          <a:lstStyle/>
          <a:p>
            <a:r>
              <a:rPr lang="en-IN" dirty="0"/>
              <a:t>Visual Studio</a:t>
            </a:r>
          </a:p>
        </p:txBody>
      </p:sp>
      <p:sp>
        <p:nvSpPr>
          <p:cNvPr id="3" name="Content Placeholder 2">
            <a:extLst>
              <a:ext uri="{FF2B5EF4-FFF2-40B4-BE49-F238E27FC236}">
                <a16:creationId xmlns:a16="http://schemas.microsoft.com/office/drawing/2014/main" id="{B0C9AAB7-1CCB-4149-A43A-D573A377DECB}"/>
              </a:ext>
            </a:extLst>
          </p:cNvPr>
          <p:cNvSpPr>
            <a:spLocks noGrp="1"/>
          </p:cNvSpPr>
          <p:nvPr>
            <p:ph idx="1"/>
          </p:nvPr>
        </p:nvSpPr>
        <p:spPr/>
        <p:txBody>
          <a:bodyPr>
            <a:normAutofit lnSpcReduction="10000"/>
          </a:bodyPr>
          <a:lstStyle/>
          <a:p>
            <a:r>
              <a:rPr lang="en-IN" dirty="0"/>
              <a:t>IDE for developing .NET Apps.</a:t>
            </a:r>
          </a:p>
          <a:p>
            <a:r>
              <a:rPr lang="en-IN" dirty="0"/>
              <a:t>Comes in 3 Editions</a:t>
            </a:r>
          </a:p>
          <a:p>
            <a:pPr lvl="1"/>
            <a:r>
              <a:rPr lang="en-IN" dirty="0"/>
              <a:t>Community(Free) after the registration with the Outlook Account. </a:t>
            </a:r>
          </a:p>
          <a:p>
            <a:pPr lvl="1"/>
            <a:r>
              <a:rPr lang="en-IN" dirty="0"/>
              <a:t>Professional: Small time project development. </a:t>
            </a:r>
          </a:p>
          <a:p>
            <a:pPr lvl="1"/>
            <a:r>
              <a:rPr lang="en-IN" dirty="0"/>
              <a:t>Enterprise: Large scale App Development with support of TFS, Dockers and other Container features suited for  multi location, multi user Developer Teams. </a:t>
            </a:r>
          </a:p>
          <a:p>
            <a:r>
              <a:rPr lang="en-IN" dirty="0"/>
              <a:t>VS contain project templates that has boiler plate code on which Developers can improvise the App Development. </a:t>
            </a:r>
          </a:p>
          <a:p>
            <a:r>
              <a:rPr lang="en-IN" dirty="0"/>
              <a:t>VS helps in better productivity of the Application Development.</a:t>
            </a:r>
          </a:p>
          <a:p>
            <a:r>
              <a:rPr lang="en-IN" dirty="0"/>
              <a:t>Debugging feature is one of the best available features of VS. </a:t>
            </a:r>
          </a:p>
          <a:p>
            <a:r>
              <a:rPr lang="en-IN" dirty="0"/>
              <a:t>Current version is VS 2019.  </a:t>
            </a:r>
          </a:p>
        </p:txBody>
      </p:sp>
    </p:spTree>
    <p:extLst>
      <p:ext uri="{BB962C8B-B14F-4D97-AF65-F5344CB8AC3E}">
        <p14:creationId xmlns:p14="http://schemas.microsoft.com/office/powerpoint/2010/main" val="635171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1C7F1-AF6F-47A1-A776-468CF5693DE7}"/>
              </a:ext>
            </a:extLst>
          </p:cNvPr>
          <p:cNvSpPr>
            <a:spLocks noGrp="1"/>
          </p:cNvSpPr>
          <p:nvPr>
            <p:ph type="title"/>
          </p:nvPr>
        </p:nvSpPr>
        <p:spPr/>
        <p:txBody>
          <a:bodyPr/>
          <a:lstStyle/>
          <a:p>
            <a:r>
              <a:rPr lang="en-IN" dirty="0"/>
              <a:t>Do U really need VS?</a:t>
            </a:r>
          </a:p>
        </p:txBody>
      </p:sp>
      <p:sp>
        <p:nvSpPr>
          <p:cNvPr id="3" name="Content Placeholder 2">
            <a:extLst>
              <a:ext uri="{FF2B5EF4-FFF2-40B4-BE49-F238E27FC236}">
                <a16:creationId xmlns:a16="http://schemas.microsoft.com/office/drawing/2014/main" id="{5D9A0843-C8AA-42D3-BB72-08B73A8660BC}"/>
              </a:ext>
            </a:extLst>
          </p:cNvPr>
          <p:cNvSpPr>
            <a:spLocks noGrp="1"/>
          </p:cNvSpPr>
          <p:nvPr>
            <p:ph idx="1"/>
          </p:nvPr>
        </p:nvSpPr>
        <p:spPr/>
        <p:txBody>
          <a:bodyPr/>
          <a:lstStyle/>
          <a:p>
            <a:r>
              <a:rPr lang="en-IN" dirty="0"/>
              <a:t>.NET is Free, VS is not free. </a:t>
            </a:r>
          </a:p>
          <a:p>
            <a:r>
              <a:rPr lang="en-IN" dirty="0"/>
              <a:t>.NET comes with Compilers, Libraries and small tools to manage the Application</a:t>
            </a:r>
          </a:p>
          <a:p>
            <a:r>
              <a:rPr lang="en-IN" dirty="0"/>
              <a:t>U can use any Text Editor to develop the Application</a:t>
            </a:r>
          </a:p>
          <a:p>
            <a:r>
              <a:rPr lang="en-IN" dirty="0"/>
              <a:t>It will not be productive.</a:t>
            </a:r>
          </a:p>
          <a:p>
            <a:r>
              <a:rPr lang="en-IN" dirty="0"/>
              <a:t>With the installation of .NET in UR machine, U can develop a small scale .NET Apps using any text editor and build the App from the Command line utilities. </a:t>
            </a:r>
          </a:p>
          <a:p>
            <a:pPr lvl="1"/>
            <a:r>
              <a:rPr lang="en-IN" dirty="0"/>
              <a:t>U could set the Environment variables of UR machine to the path of the Libraries and the Compilers so that U can invoke the compilers from any location of UR machine.</a:t>
            </a:r>
          </a:p>
          <a:p>
            <a:pPr lvl="1"/>
            <a:r>
              <a:rPr lang="en-IN" dirty="0"/>
              <a:t>C:/Windows/Microsoft.NET is the location of the default .NET installation in Windows OS.  </a:t>
            </a:r>
          </a:p>
        </p:txBody>
      </p:sp>
    </p:spTree>
    <p:extLst>
      <p:ext uri="{BB962C8B-B14F-4D97-AF65-F5344CB8AC3E}">
        <p14:creationId xmlns:p14="http://schemas.microsoft.com/office/powerpoint/2010/main" val="357762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5CACE-E87B-4DA6-99AB-BC3AC66AF0FE}"/>
              </a:ext>
            </a:extLst>
          </p:cNvPr>
          <p:cNvSpPr>
            <a:spLocks noGrp="1"/>
          </p:cNvSpPr>
          <p:nvPr>
            <p:ph type="title"/>
          </p:nvPr>
        </p:nvSpPr>
        <p:spPr/>
        <p:txBody>
          <a:bodyPr/>
          <a:lstStyle/>
          <a:p>
            <a:r>
              <a:rPr lang="en-IN" dirty="0"/>
              <a:t>How to create C# Project</a:t>
            </a:r>
          </a:p>
        </p:txBody>
      </p:sp>
      <p:sp>
        <p:nvSpPr>
          <p:cNvPr id="3" name="Content Placeholder 2">
            <a:extLst>
              <a:ext uri="{FF2B5EF4-FFF2-40B4-BE49-F238E27FC236}">
                <a16:creationId xmlns:a16="http://schemas.microsoft.com/office/drawing/2014/main" id="{E6C22278-AB51-496F-97B8-80821F6BE608}"/>
              </a:ext>
            </a:extLst>
          </p:cNvPr>
          <p:cNvSpPr>
            <a:spLocks noGrp="1"/>
          </p:cNvSpPr>
          <p:nvPr>
            <p:ph idx="1"/>
          </p:nvPr>
        </p:nvSpPr>
        <p:spPr/>
        <p:txBody>
          <a:bodyPr/>
          <a:lstStyle/>
          <a:p>
            <a:r>
              <a:rPr lang="en-IN" dirty="0">
                <a:hlinkClick r:id="rId2" action="ppaction://hlinkfile"/>
              </a:rPr>
              <a:t>Creating Project</a:t>
            </a:r>
            <a:endParaRPr lang="en-IN" dirty="0"/>
          </a:p>
          <a:p>
            <a:r>
              <a:rPr lang="en-IN" dirty="0"/>
              <a:t>One project can have multiple Files. </a:t>
            </a:r>
          </a:p>
          <a:p>
            <a:r>
              <a:rPr lang="en-IN" dirty="0"/>
              <a:t>U could create a separate file for every Use case. </a:t>
            </a:r>
          </a:p>
          <a:p>
            <a:r>
              <a:rPr lang="en-IN" dirty="0"/>
              <a:t>There is no need to have the Filename and the Class name as same.</a:t>
            </a:r>
          </a:p>
          <a:p>
            <a:r>
              <a:rPr lang="en-IN" dirty="0"/>
              <a:t>Every Project will generate an Output file either as DLL or an EXE. </a:t>
            </a:r>
          </a:p>
          <a:p>
            <a:pPr lvl="1"/>
            <a:r>
              <a:rPr lang="en-IN" dirty="0"/>
              <a:t>DLLs are units that are used in other Projects. </a:t>
            </a:r>
          </a:p>
          <a:p>
            <a:pPr lvl="1"/>
            <a:r>
              <a:rPr lang="en-IN" dirty="0"/>
              <a:t>EXEs are executables which creates a process and executes the program. </a:t>
            </a:r>
          </a:p>
          <a:p>
            <a:r>
              <a:rPr lang="en-IN" dirty="0"/>
              <a:t>There are no intermediate files like .</a:t>
            </a:r>
            <a:r>
              <a:rPr lang="en-IN" dirty="0" err="1"/>
              <a:t>obj</a:t>
            </a:r>
            <a:r>
              <a:rPr lang="en-IN" dirty="0"/>
              <a:t> or .class files in C#.   </a:t>
            </a:r>
          </a:p>
        </p:txBody>
      </p:sp>
    </p:spTree>
    <p:extLst>
      <p:ext uri="{BB962C8B-B14F-4D97-AF65-F5344CB8AC3E}">
        <p14:creationId xmlns:p14="http://schemas.microsoft.com/office/powerpoint/2010/main" val="1823409046"/>
      </p:ext>
    </p:extLst>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12007</TotalTime>
  <Words>4492</Words>
  <Application>Microsoft Office PowerPoint</Application>
  <PresentationFormat>Widescreen</PresentationFormat>
  <Paragraphs>399</Paragraphs>
  <Slides>37</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Calibri Light</vt:lpstr>
      <vt:lpstr>Wingdings</vt:lpstr>
      <vt:lpstr>Retrospect</vt:lpstr>
      <vt:lpstr>MS.NET</vt:lpstr>
      <vt:lpstr>What is MS.NET?</vt:lpstr>
      <vt:lpstr>What does it contain?</vt:lpstr>
      <vt:lpstr>3 Parts of a .NET</vt:lpstr>
      <vt:lpstr>Common Type System</vt:lpstr>
      <vt:lpstr>C#: The .NET’s Programming language.</vt:lpstr>
      <vt:lpstr>Visual Studio</vt:lpstr>
      <vt:lpstr>Do U really need VS?</vt:lpstr>
      <vt:lpstr>How to create C# Project</vt:lpstr>
      <vt:lpstr>Constituents of a C# Program</vt:lpstr>
      <vt:lpstr>Other parts of the program</vt:lpstr>
      <vt:lpstr>Assembly</vt:lpstr>
      <vt:lpstr>Execution process of .NET Apps</vt:lpstr>
      <vt:lpstr>Inputs and Outputs from Console</vt:lpstr>
      <vt:lpstr>Running C# programs from Cmd.</vt:lpstr>
      <vt:lpstr>Adding Existing Files into Current Project</vt:lpstr>
      <vt:lpstr>Data Types</vt:lpstr>
      <vt:lpstr>Important Members</vt:lpstr>
      <vt:lpstr>Data Conversions</vt:lpstr>
      <vt:lpstr>Boxing and Unboxing</vt:lpstr>
      <vt:lpstr>Arrays in C#</vt:lpstr>
      <vt:lpstr>Jagged Arrays</vt:lpstr>
      <vt:lpstr>Enums</vt:lpstr>
      <vt:lpstr>Classes And Objects</vt:lpstr>
      <vt:lpstr>SOLID Principles</vt:lpstr>
      <vt:lpstr>Different types of Classes</vt:lpstr>
      <vt:lpstr>Static Members</vt:lpstr>
      <vt:lpstr>Inheritance</vt:lpstr>
      <vt:lpstr>Method overriding</vt:lpstr>
      <vt:lpstr>Abstract classes</vt:lpstr>
      <vt:lpstr>Interfaces</vt:lpstr>
      <vt:lpstr>Delegates</vt:lpstr>
      <vt:lpstr>Exception Handling</vt:lpstr>
      <vt:lpstr>Custom Exceptions</vt:lpstr>
      <vt:lpstr>DLLs</vt:lpstr>
      <vt:lpstr>Serialization?</vt:lpstr>
      <vt:lpstr>XML Serialization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MS.NET</dc:title>
  <dc:creator>Phani Raj</dc:creator>
  <cp:lastModifiedBy>Phani Raj</cp:lastModifiedBy>
  <cp:revision>139</cp:revision>
  <dcterms:created xsi:type="dcterms:W3CDTF">2020-01-06T09:41:43Z</dcterms:created>
  <dcterms:modified xsi:type="dcterms:W3CDTF">2020-01-31T12:30:40Z</dcterms:modified>
</cp:coreProperties>
</file>