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63" r:id="rId3"/>
    <p:sldId id="282" r:id="rId4"/>
    <p:sldId id="280" r:id="rId5"/>
    <p:sldId id="267" r:id="rId6"/>
    <p:sldId id="284" r:id="rId7"/>
    <p:sldId id="268" r:id="rId8"/>
    <p:sldId id="274" r:id="rId9"/>
    <p:sldId id="286" r:id="rId10"/>
    <p:sldId id="287" r:id="rId11"/>
    <p:sldId id="285" r:id="rId12"/>
    <p:sldId id="289" r:id="rId13"/>
    <p:sldId id="293" r:id="rId14"/>
    <p:sldId id="270" r:id="rId15"/>
    <p:sldId id="288" r:id="rId16"/>
    <p:sldId id="292" r:id="rId17"/>
    <p:sldId id="26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mbria" panose="02040503050406030204" pitchFamily="18"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Roboto"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E60E2D"/>
    <a:srgbClr val="FFFFFF"/>
    <a:srgbClr val="091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619863-F0C8-4835-95D1-95A5FEEC3166}">
  <a:tblStyle styleId="{E0619863-F0C8-4835-95D1-95A5FEEC316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0240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5" name="Rectangle 14">
            <a:extLst>
              <a:ext uri="{FF2B5EF4-FFF2-40B4-BE49-F238E27FC236}">
                <a16:creationId xmlns:a16="http://schemas.microsoft.com/office/drawing/2014/main" id="{DB045A6A-4D79-4790-929E-3D7C44B6C4BC}"/>
              </a:ext>
            </a:extLst>
          </p:cNvPr>
          <p:cNvSpPr/>
          <p:nvPr userDrawn="1"/>
        </p:nvSpPr>
        <p:spPr>
          <a:xfrm>
            <a:off x="-21786" y="3785245"/>
            <a:ext cx="9277947" cy="1818835"/>
          </a:xfrm>
          <a:prstGeom prst="rect">
            <a:avLst/>
          </a:prstGeom>
          <a:solidFill>
            <a:srgbClr val="091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0;p2"/>
          <p:cNvSpPr txBox="1">
            <a:spLocks noGrp="1"/>
          </p:cNvSpPr>
          <p:nvPr>
            <p:ph type="ctrTitle" hasCustomPrompt="1"/>
          </p:nvPr>
        </p:nvSpPr>
        <p:spPr>
          <a:xfrm>
            <a:off x="961900" y="3785246"/>
            <a:ext cx="69556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chemeClr val="bg1"/>
                </a:solidFill>
                <a:latin typeface="Cambria" panose="02040503050406030204" pitchFamily="18" charset="0"/>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r>
              <a:rPr lang="en-US" dirty="0"/>
              <a:t>Title of the slide</a:t>
            </a:r>
            <a:endParaRPr dirty="0"/>
          </a:p>
        </p:txBody>
      </p:sp>
      <p:sp>
        <p:nvSpPr>
          <p:cNvPr id="7" name="Google Shape;35;p5">
            <a:extLst>
              <a:ext uri="{FF2B5EF4-FFF2-40B4-BE49-F238E27FC236}">
                <a16:creationId xmlns:a16="http://schemas.microsoft.com/office/drawing/2014/main" id="{1E89B1D7-9DB4-4C64-9981-0C137353364F}"/>
              </a:ext>
            </a:extLst>
          </p:cNvPr>
          <p:cNvSpPr/>
          <p:nvPr userDrawn="1"/>
        </p:nvSpPr>
        <p:spPr>
          <a:xfrm>
            <a:off x="6651773" y="3410011"/>
            <a:ext cx="2604389" cy="102900"/>
          </a:xfrm>
          <a:prstGeom prst="rect">
            <a:avLst/>
          </a:pr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8" name="Google Shape;37;p5">
            <a:extLst>
              <a:ext uri="{FF2B5EF4-FFF2-40B4-BE49-F238E27FC236}">
                <a16:creationId xmlns:a16="http://schemas.microsoft.com/office/drawing/2014/main" id="{2BDECAFF-2646-4B90-97D0-8980C75EBFC5}"/>
              </a:ext>
            </a:extLst>
          </p:cNvPr>
          <p:cNvSpPr/>
          <p:nvPr userDrawn="1"/>
        </p:nvSpPr>
        <p:spPr>
          <a:xfrm>
            <a:off x="0" y="3410011"/>
            <a:ext cx="3113070" cy="102900"/>
          </a:xfrm>
          <a:prstGeom prst="rect">
            <a:avLst/>
          </a:prstGeom>
          <a:solidFill>
            <a:srgbClr val="091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 name="Google Shape;37;p5">
            <a:extLst>
              <a:ext uri="{FF2B5EF4-FFF2-40B4-BE49-F238E27FC236}">
                <a16:creationId xmlns:a16="http://schemas.microsoft.com/office/drawing/2014/main" id="{BADD3B65-5855-40B9-9869-FE7AEF847D78}"/>
              </a:ext>
            </a:extLst>
          </p:cNvPr>
          <p:cNvSpPr/>
          <p:nvPr userDrawn="1"/>
        </p:nvSpPr>
        <p:spPr>
          <a:xfrm>
            <a:off x="3113070" y="3410011"/>
            <a:ext cx="3538703" cy="1029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3" name="Picture 2">
            <a:extLst>
              <a:ext uri="{FF2B5EF4-FFF2-40B4-BE49-F238E27FC236}">
                <a16:creationId xmlns:a16="http://schemas.microsoft.com/office/drawing/2014/main" id="{38DA2103-E630-4DD6-96FF-EBE330F5475F}"/>
              </a:ext>
            </a:extLst>
          </p:cNvPr>
          <p:cNvPicPr>
            <a:picLocks noChangeAspect="1"/>
          </p:cNvPicPr>
          <p:nvPr userDrawn="1"/>
        </p:nvPicPr>
        <p:blipFill>
          <a:blip r:embed="rId2"/>
          <a:stretch>
            <a:fillRect/>
          </a:stretch>
        </p:blipFill>
        <p:spPr>
          <a:xfrm>
            <a:off x="2010620" y="1459720"/>
            <a:ext cx="4858160" cy="167795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userDrawn="1">
  <p:cSld name="TITLE_AND_BODY">
    <p:spTree>
      <p:nvGrpSpPr>
        <p:cNvPr id="1" name="Shape 31"/>
        <p:cNvGrpSpPr/>
        <p:nvPr/>
      </p:nvGrpSpPr>
      <p:grpSpPr>
        <a:xfrm>
          <a:off x="0" y="0"/>
          <a:ext cx="0" cy="0"/>
          <a:chOff x="0" y="0"/>
          <a:chExt cx="0" cy="0"/>
        </a:xfrm>
      </p:grpSpPr>
      <p:sp>
        <p:nvSpPr>
          <p:cNvPr id="33" name="Google Shape;33;p5"/>
          <p:cNvSpPr txBox="1">
            <a:spLocks noGrp="1"/>
          </p:cNvSpPr>
          <p:nvPr>
            <p:ph type="body" idx="1"/>
          </p:nvPr>
        </p:nvSpPr>
        <p:spPr>
          <a:xfrm>
            <a:off x="1191597" y="1657807"/>
            <a:ext cx="86168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sp>
        <p:nvSpPr>
          <p:cNvPr id="35" name="Google Shape;35;p5"/>
          <p:cNvSpPr/>
          <p:nvPr/>
        </p:nvSpPr>
        <p:spPr>
          <a:xfrm>
            <a:off x="9587610" y="6766124"/>
            <a:ext cx="2604389" cy="102900"/>
          </a:xfrm>
          <a:prstGeom prst="rect">
            <a:avLst/>
          </a:pr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5"/>
          <p:cNvSpPr/>
          <p:nvPr/>
        </p:nvSpPr>
        <p:spPr>
          <a:xfrm>
            <a:off x="0" y="6766124"/>
            <a:ext cx="5208814" cy="102900"/>
          </a:xfrm>
          <a:prstGeom prst="rect">
            <a:avLst/>
          </a:prstGeom>
          <a:solidFill>
            <a:srgbClr val="091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5"/>
          <p:cNvSpPr txBox="1">
            <a:spLocks noGrp="1"/>
          </p:cNvSpPr>
          <p:nvPr>
            <p:ph type="sldNum" idx="12"/>
          </p:nvPr>
        </p:nvSpPr>
        <p:spPr>
          <a:xfrm>
            <a:off x="11307433" y="6149950"/>
            <a:ext cx="7316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3" name="Picture 2">
            <a:extLst>
              <a:ext uri="{FF2B5EF4-FFF2-40B4-BE49-F238E27FC236}">
                <a16:creationId xmlns:a16="http://schemas.microsoft.com/office/drawing/2014/main" id="{9F05E754-9D72-467E-B623-9E5D71B8712C}"/>
              </a:ext>
            </a:extLst>
          </p:cNvPr>
          <p:cNvPicPr>
            <a:picLocks noChangeAspect="1"/>
          </p:cNvPicPr>
          <p:nvPr userDrawn="1"/>
        </p:nvPicPr>
        <p:blipFill>
          <a:blip r:embed="rId2"/>
          <a:stretch>
            <a:fillRect/>
          </a:stretch>
        </p:blipFill>
        <p:spPr>
          <a:xfrm>
            <a:off x="10098432" y="75923"/>
            <a:ext cx="1940601" cy="670263"/>
          </a:xfrm>
          <a:prstGeom prst="rect">
            <a:avLst/>
          </a:prstGeom>
        </p:spPr>
      </p:pic>
      <p:sp>
        <p:nvSpPr>
          <p:cNvPr id="6" name="Rectangle 5">
            <a:extLst>
              <a:ext uri="{FF2B5EF4-FFF2-40B4-BE49-F238E27FC236}">
                <a16:creationId xmlns:a16="http://schemas.microsoft.com/office/drawing/2014/main" id="{159201C4-F169-43FF-B976-A6EE87A7BF9B}"/>
              </a:ext>
            </a:extLst>
          </p:cNvPr>
          <p:cNvSpPr/>
          <p:nvPr userDrawn="1"/>
        </p:nvSpPr>
        <p:spPr>
          <a:xfrm>
            <a:off x="-16" y="0"/>
            <a:ext cx="9808413" cy="746186"/>
          </a:xfrm>
          <a:prstGeom prst="rect">
            <a:avLst/>
          </a:prstGeom>
          <a:solidFill>
            <a:srgbClr val="091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02098EE-81F3-45C1-ADDA-75962E1F12F4}"/>
              </a:ext>
            </a:extLst>
          </p:cNvPr>
          <p:cNvSpPr>
            <a:spLocks noGrp="1"/>
          </p:cNvSpPr>
          <p:nvPr>
            <p:ph type="title"/>
          </p:nvPr>
        </p:nvSpPr>
        <p:spPr>
          <a:xfrm>
            <a:off x="342514" y="-396814"/>
            <a:ext cx="8616800" cy="1143000"/>
          </a:xfrm>
        </p:spPr>
        <p:txBody>
          <a:bodyPr/>
          <a:lstStyle/>
          <a:p>
            <a:r>
              <a:rPr lang="en-US"/>
              <a:t>Click to edit Master title style</a:t>
            </a:r>
          </a:p>
        </p:txBody>
      </p:sp>
      <p:sp>
        <p:nvSpPr>
          <p:cNvPr id="15" name="Google Shape;37;p5">
            <a:extLst>
              <a:ext uri="{FF2B5EF4-FFF2-40B4-BE49-F238E27FC236}">
                <a16:creationId xmlns:a16="http://schemas.microsoft.com/office/drawing/2014/main" id="{C9689007-736B-4178-A601-112B52CC582C}"/>
              </a:ext>
            </a:extLst>
          </p:cNvPr>
          <p:cNvSpPr/>
          <p:nvPr userDrawn="1"/>
        </p:nvSpPr>
        <p:spPr>
          <a:xfrm>
            <a:off x="4378797" y="6766124"/>
            <a:ext cx="5208814" cy="1029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274650"/>
            <a:ext cx="86168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0"/>
            <a:ext cx="86168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364177"/>
            <a:ext cx="7316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debalina.sarkar@willistowerswatson.com" TargetMode="External"/><Relationship Id="rId2" Type="http://schemas.openxmlformats.org/officeDocument/2006/relationships/hyperlink" Target="mailto:Devnanden.Kandhway@willistowerswatson.com" TargetMode="External"/><Relationship Id="rId1" Type="http://schemas.openxmlformats.org/officeDocument/2006/relationships/slideLayout" Target="../slideLayouts/slideLayout2.xml"/><Relationship Id="rId4" Type="http://schemas.openxmlformats.org/officeDocument/2006/relationships/hyperlink" Target="mailto:santosh.gaikwad@willistowerswatson.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esic.nic.in/branch_offices.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referrals@softenge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helpdesk@softenger.com" TargetMode="External"/><Relationship Id="rId2" Type="http://schemas.openxmlformats.org/officeDocument/2006/relationships/hyperlink" Target="mailto:hr_helpdesk@softeng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mailto:sipl_hr@softenger.com" TargetMode="External"/><Relationship Id="rId13" Type="http://schemas.openxmlformats.org/officeDocument/2006/relationships/hyperlink" Target="mailto:incident@softenger.com" TargetMode="External"/><Relationship Id="rId3" Type="http://schemas.openxmlformats.org/officeDocument/2006/relationships/hyperlink" Target="mailto:manjusha.deshpande@softenger.com" TargetMode="External"/><Relationship Id="rId7" Type="http://schemas.openxmlformats.org/officeDocument/2006/relationships/hyperlink" Target="mailto:hr_helpdesk@softenger.com" TargetMode="External"/><Relationship Id="rId12" Type="http://schemas.openxmlformats.org/officeDocument/2006/relationships/hyperlink" Target="mailto:helpdesk@softenger.com" TargetMode="External"/><Relationship Id="rId2" Type="http://schemas.openxmlformats.org/officeDocument/2006/relationships/hyperlink" Target="mailto:accounts@softenger.com" TargetMode="External"/><Relationship Id="rId1" Type="http://schemas.openxmlformats.org/officeDocument/2006/relationships/slideLayout" Target="../slideLayouts/slideLayout2.xml"/><Relationship Id="rId6" Type="http://schemas.openxmlformats.org/officeDocument/2006/relationships/hyperlink" Target="mailto:rajashree.dhabade@softenger.com" TargetMode="External"/><Relationship Id="rId11" Type="http://schemas.openxmlformats.org/officeDocument/2006/relationships/hyperlink" Target="mailto:shraddha.rege@softenger.com" TargetMode="External"/><Relationship Id="rId5" Type="http://schemas.openxmlformats.org/officeDocument/2006/relationships/hyperlink" Target="mailto:aditi.disa@softenger.com" TargetMode="External"/><Relationship Id="rId10" Type="http://schemas.openxmlformats.org/officeDocument/2006/relationships/hyperlink" Target="mailto:businessenablers@softenger.com" TargetMode="External"/><Relationship Id="rId4" Type="http://schemas.openxmlformats.org/officeDocument/2006/relationships/hyperlink" Target="mailto:Deepak.kunjir@softenger.com" TargetMode="External"/><Relationship Id="rId9" Type="http://schemas.openxmlformats.org/officeDocument/2006/relationships/hyperlink" Target="mailto:pankaj.baviskar@softenger.com" TargetMode="External"/><Relationship Id="rId14" Type="http://schemas.openxmlformats.org/officeDocument/2006/relationships/hyperlink" Target="mailto:ombudsman@softenger.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mysoftenger.com/LaddersCommon/Login.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Title 5">
            <a:extLst>
              <a:ext uri="{FF2B5EF4-FFF2-40B4-BE49-F238E27FC236}">
                <a16:creationId xmlns:a16="http://schemas.microsoft.com/office/drawing/2014/main" id="{B6058F8A-4EF5-4A2C-B1A6-8CD1F6CF98F9}"/>
              </a:ext>
            </a:extLst>
          </p:cNvPr>
          <p:cNvSpPr>
            <a:spLocks noGrp="1"/>
          </p:cNvSpPr>
          <p:nvPr>
            <p:ph type="ctrTitle"/>
          </p:nvPr>
        </p:nvSpPr>
        <p:spPr>
          <a:xfrm>
            <a:off x="2180492" y="3925922"/>
            <a:ext cx="5092505" cy="1546500"/>
          </a:xfrm>
        </p:spPr>
        <p:txBody>
          <a:bodyPr/>
          <a:lstStyle/>
          <a:p>
            <a:r>
              <a:rPr lang="en-US" dirty="0"/>
              <a:t>HR- Open House</a:t>
            </a:r>
            <a:br>
              <a:rPr lang="en-US" dirty="0"/>
            </a:br>
            <a:r>
              <a:rPr lang="en-US" sz="2400" dirty="0"/>
              <a:t>July to Sep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02128A-FB79-4014-B137-A31DA703D5BE}"/>
              </a:ext>
            </a:extLst>
          </p:cNvPr>
          <p:cNvSpPr>
            <a:spLocks noGrp="1"/>
          </p:cNvSpPr>
          <p:nvPr>
            <p:ph type="sldNum" idx="12"/>
          </p:nvPr>
        </p:nvSpPr>
        <p:spPr/>
        <p:txBody>
          <a:bodyPr/>
          <a:lstStyle/>
          <a:p>
            <a:fld id="{00000000-1234-1234-1234-123412341234}" type="slidenum">
              <a:rPr lang="en" smtClean="0"/>
              <a:pPr/>
              <a:t>10</a:t>
            </a:fld>
            <a:endParaRPr lang="en" dirty="0"/>
          </a:p>
        </p:txBody>
      </p:sp>
      <p:sp>
        <p:nvSpPr>
          <p:cNvPr id="4" name="Title 3">
            <a:extLst>
              <a:ext uri="{FF2B5EF4-FFF2-40B4-BE49-F238E27FC236}">
                <a16:creationId xmlns:a16="http://schemas.microsoft.com/office/drawing/2014/main" id="{9BFD3403-2F1D-437F-9317-8E185BA2BF7A}"/>
              </a:ext>
            </a:extLst>
          </p:cNvPr>
          <p:cNvSpPr>
            <a:spLocks noGrp="1"/>
          </p:cNvSpPr>
          <p:nvPr>
            <p:ph type="title"/>
          </p:nvPr>
        </p:nvSpPr>
        <p:spPr/>
        <p:txBody>
          <a:bodyPr/>
          <a:lstStyle/>
          <a:p>
            <a:r>
              <a:rPr lang="en-US" dirty="0"/>
              <a:t>ICICI Contact matrix</a:t>
            </a:r>
          </a:p>
        </p:txBody>
      </p:sp>
      <p:graphicFrame>
        <p:nvGraphicFramePr>
          <p:cNvPr id="9" name="Table 8">
            <a:extLst>
              <a:ext uri="{FF2B5EF4-FFF2-40B4-BE49-F238E27FC236}">
                <a16:creationId xmlns:a16="http://schemas.microsoft.com/office/drawing/2014/main" id="{E2B38182-3C99-41FE-8AC1-3EF061A9A327}"/>
              </a:ext>
            </a:extLst>
          </p:cNvPr>
          <p:cNvGraphicFramePr>
            <a:graphicFrameLocks noGrp="1"/>
          </p:cNvGraphicFramePr>
          <p:nvPr>
            <p:extLst>
              <p:ext uri="{D42A27DB-BD31-4B8C-83A1-F6EECF244321}">
                <p14:modId xmlns:p14="http://schemas.microsoft.com/office/powerpoint/2010/main" val="3263837391"/>
              </p:ext>
            </p:extLst>
          </p:nvPr>
        </p:nvGraphicFramePr>
        <p:xfrm>
          <a:off x="1111349" y="2520464"/>
          <a:ext cx="9523825" cy="2150012"/>
        </p:xfrm>
        <a:graphic>
          <a:graphicData uri="http://schemas.openxmlformats.org/drawingml/2006/table">
            <a:tbl>
              <a:tblPr/>
              <a:tblGrid>
                <a:gridCol w="558950">
                  <a:extLst>
                    <a:ext uri="{9D8B030D-6E8A-4147-A177-3AD203B41FA5}">
                      <a16:colId xmlns:a16="http://schemas.microsoft.com/office/drawing/2014/main" val="4126962541"/>
                    </a:ext>
                  </a:extLst>
                </a:gridCol>
                <a:gridCol w="1910831">
                  <a:extLst>
                    <a:ext uri="{9D8B030D-6E8A-4147-A177-3AD203B41FA5}">
                      <a16:colId xmlns:a16="http://schemas.microsoft.com/office/drawing/2014/main" val="4231187477"/>
                    </a:ext>
                  </a:extLst>
                </a:gridCol>
                <a:gridCol w="4142302">
                  <a:extLst>
                    <a:ext uri="{9D8B030D-6E8A-4147-A177-3AD203B41FA5}">
                      <a16:colId xmlns:a16="http://schemas.microsoft.com/office/drawing/2014/main" val="3969201989"/>
                    </a:ext>
                  </a:extLst>
                </a:gridCol>
                <a:gridCol w="1455871">
                  <a:extLst>
                    <a:ext uri="{9D8B030D-6E8A-4147-A177-3AD203B41FA5}">
                      <a16:colId xmlns:a16="http://schemas.microsoft.com/office/drawing/2014/main" val="1267227437"/>
                    </a:ext>
                  </a:extLst>
                </a:gridCol>
                <a:gridCol w="1455871">
                  <a:extLst>
                    <a:ext uri="{9D8B030D-6E8A-4147-A177-3AD203B41FA5}">
                      <a16:colId xmlns:a16="http://schemas.microsoft.com/office/drawing/2014/main" val="1891833130"/>
                    </a:ext>
                  </a:extLst>
                </a:gridCol>
              </a:tblGrid>
              <a:tr h="537503">
                <a:tc>
                  <a:txBody>
                    <a:bodyPr/>
                    <a:lstStyle/>
                    <a:p>
                      <a:pPr algn="ctr" fontAlgn="b"/>
                      <a:r>
                        <a:rPr lang="en-US" sz="1400" b="1" i="0" u="none" strike="noStrike" dirty="0">
                          <a:solidFill>
                            <a:srgbClr val="FFFFFF"/>
                          </a:solidFill>
                          <a:effectLst/>
                          <a:latin typeface="+mn-lt"/>
                        </a:rPr>
                        <a:t>S.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b"/>
                      <a:r>
                        <a:rPr lang="en-US" sz="1400" b="1" i="0" u="none" strike="noStrike" dirty="0">
                          <a:solidFill>
                            <a:srgbClr val="FFFFFF"/>
                          </a:solidFill>
                          <a:effectLst/>
                          <a:latin typeface="+mn-lt"/>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b"/>
                      <a:r>
                        <a:rPr lang="en-US" sz="1400" b="1" i="0" u="none" strike="noStrike" dirty="0">
                          <a:solidFill>
                            <a:srgbClr val="FFFFFF"/>
                          </a:solidFill>
                          <a:effectLst/>
                          <a:latin typeface="+mn-lt"/>
                        </a:rPr>
                        <a:t>Email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b"/>
                      <a:r>
                        <a:rPr lang="en-US" sz="1400" b="1" i="0" u="none" strike="noStrike">
                          <a:solidFill>
                            <a:srgbClr val="FFFFFF"/>
                          </a:solidFill>
                          <a:effectLst/>
                          <a:latin typeface="+mn-lt"/>
                        </a:rPr>
                        <a:t>Contact Number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b"/>
                      <a:r>
                        <a:rPr lang="en-US" sz="1400" b="1" i="0" u="none" strike="noStrike">
                          <a:solidFill>
                            <a:srgbClr val="FFFFFF"/>
                          </a:solidFill>
                          <a:effectLst/>
                          <a:latin typeface="+mn-lt"/>
                        </a:rPr>
                        <a:t>Contact Number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439022517"/>
                  </a:ext>
                </a:extLst>
              </a:tr>
              <a:tr h="537503">
                <a:tc>
                  <a:txBody>
                    <a:bodyPr/>
                    <a:lstStyle/>
                    <a:p>
                      <a:pPr algn="ctr" fontAlgn="b"/>
                      <a:r>
                        <a:rPr lang="en-US" sz="1400" b="0" i="0" u="none" strike="noStrike">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Devnanden Kandhway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sng" strike="noStrike">
                          <a:solidFill>
                            <a:srgbClr val="0563C1"/>
                          </a:solidFill>
                          <a:effectLst/>
                          <a:latin typeface="+mn-lt"/>
                          <a:hlinkClick r:id="rId2"/>
                        </a:rPr>
                        <a:t>Devnanden.Kandhway@willistowerswatson.com</a:t>
                      </a:r>
                      <a:endParaRPr lang="en-US" sz="1400" b="0" i="0" u="sng" strike="noStrike">
                        <a:solidFill>
                          <a:srgbClr val="0563C1"/>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+91 88791 17734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8126650"/>
                  </a:ext>
                </a:extLst>
              </a:tr>
              <a:tr h="537503">
                <a:tc>
                  <a:txBody>
                    <a:bodyPr/>
                    <a:lstStyle/>
                    <a:p>
                      <a:pPr algn="ctr" fontAlgn="b"/>
                      <a:r>
                        <a:rPr lang="en-US" sz="1400" b="0" i="0" u="none" strike="noStrike">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Debalina Sarkar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sng" strike="noStrike">
                          <a:solidFill>
                            <a:srgbClr val="0563C1"/>
                          </a:solidFill>
                          <a:effectLst/>
                          <a:latin typeface="+mn-lt"/>
                          <a:hlinkClick r:id="rId3"/>
                        </a:rPr>
                        <a:t>debalina.sarkar@willistowerswatson.com</a:t>
                      </a:r>
                      <a:endParaRPr lang="en-US" sz="1400" b="0" i="0" u="sng" strike="noStrike">
                        <a:solidFill>
                          <a:srgbClr val="0563C1"/>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+91 90040 50205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020 4150 3112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816741"/>
                  </a:ext>
                </a:extLst>
              </a:tr>
              <a:tr h="537503">
                <a:tc>
                  <a:txBody>
                    <a:bodyPr/>
                    <a:lstStyle/>
                    <a:p>
                      <a:pPr algn="ctr" fontAlgn="b"/>
                      <a:r>
                        <a:rPr lang="en-US" sz="1400" b="0" i="0" u="none" strike="noStrike">
                          <a:solidFill>
                            <a:srgbClr val="000000"/>
                          </a:solidFill>
                          <a:effectLst/>
                          <a:latin typeface="+mn-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Santosh Gaikwad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sng" strike="noStrike">
                          <a:solidFill>
                            <a:srgbClr val="0563C1"/>
                          </a:solidFill>
                          <a:effectLst/>
                          <a:latin typeface="+mn-lt"/>
                          <a:hlinkClick r:id="rId4"/>
                        </a:rPr>
                        <a:t>santosh.gaikwad@willistowerswatson.com</a:t>
                      </a:r>
                      <a:endParaRPr lang="en-US" sz="1400" b="0" i="0" u="sng" strike="noStrike">
                        <a:solidFill>
                          <a:srgbClr val="0563C1"/>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+91 9004050205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020 4150 3115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7561382"/>
                  </a:ext>
                </a:extLst>
              </a:tr>
            </a:tbl>
          </a:graphicData>
        </a:graphic>
      </p:graphicFrame>
      <p:sp>
        <p:nvSpPr>
          <p:cNvPr id="14" name="Rectangle 13">
            <a:extLst>
              <a:ext uri="{FF2B5EF4-FFF2-40B4-BE49-F238E27FC236}">
                <a16:creationId xmlns:a16="http://schemas.microsoft.com/office/drawing/2014/main" id="{5C897189-2BE2-4E0D-89CC-4A9EAE535E70}"/>
              </a:ext>
            </a:extLst>
          </p:cNvPr>
          <p:cNvSpPr/>
          <p:nvPr/>
        </p:nvSpPr>
        <p:spPr>
          <a:xfrm>
            <a:off x="4252939" y="1894765"/>
            <a:ext cx="3397084" cy="307777"/>
          </a:xfrm>
          <a:prstGeom prst="rect">
            <a:avLst/>
          </a:prstGeom>
        </p:spPr>
        <p:txBody>
          <a:bodyPr wrap="none">
            <a:spAutoFit/>
          </a:bodyPr>
          <a:lstStyle/>
          <a:p>
            <a:r>
              <a:rPr lang="en-US" dirty="0">
                <a:latin typeface="Calibri" panose="020F0502020204030204" pitchFamily="34" charset="0"/>
              </a:rPr>
              <a:t>Escalation Matrix For Willis Towers Watson</a:t>
            </a:r>
            <a:r>
              <a:rPr lang="en-US" dirty="0"/>
              <a:t> </a:t>
            </a:r>
          </a:p>
        </p:txBody>
      </p:sp>
      <p:sp>
        <p:nvSpPr>
          <p:cNvPr id="15" name="Rectangle 14">
            <a:extLst>
              <a:ext uri="{FF2B5EF4-FFF2-40B4-BE49-F238E27FC236}">
                <a16:creationId xmlns:a16="http://schemas.microsoft.com/office/drawing/2014/main" id="{2495BA31-1D21-4234-B1AC-30B2905CA947}"/>
              </a:ext>
            </a:extLst>
          </p:cNvPr>
          <p:cNvSpPr/>
          <p:nvPr/>
        </p:nvSpPr>
        <p:spPr>
          <a:xfrm>
            <a:off x="3474720" y="1758463"/>
            <a:ext cx="5022166" cy="562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376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86A265-415D-4CA7-BBCE-5173DF798473}"/>
              </a:ext>
            </a:extLst>
          </p:cNvPr>
          <p:cNvSpPr>
            <a:spLocks noGrp="1"/>
          </p:cNvSpPr>
          <p:nvPr>
            <p:ph type="sldNum" idx="12"/>
          </p:nvPr>
        </p:nvSpPr>
        <p:spPr/>
        <p:txBody>
          <a:bodyPr/>
          <a:lstStyle/>
          <a:p>
            <a:fld id="{00000000-1234-1234-1234-123412341234}" type="slidenum">
              <a:rPr lang="en" smtClean="0"/>
              <a:pPr/>
              <a:t>11</a:t>
            </a:fld>
            <a:endParaRPr lang="en" dirty="0"/>
          </a:p>
        </p:txBody>
      </p:sp>
      <p:sp>
        <p:nvSpPr>
          <p:cNvPr id="4" name="Title 3">
            <a:extLst>
              <a:ext uri="{FF2B5EF4-FFF2-40B4-BE49-F238E27FC236}">
                <a16:creationId xmlns:a16="http://schemas.microsoft.com/office/drawing/2014/main" id="{4A06651B-EB4E-453B-8F0C-C8C109397C45}"/>
              </a:ext>
            </a:extLst>
          </p:cNvPr>
          <p:cNvSpPr>
            <a:spLocks noGrp="1"/>
          </p:cNvSpPr>
          <p:nvPr>
            <p:ph type="title"/>
          </p:nvPr>
        </p:nvSpPr>
        <p:spPr/>
        <p:txBody>
          <a:bodyPr/>
          <a:lstStyle/>
          <a:p>
            <a:r>
              <a:rPr lang="en-US" dirty="0"/>
              <a:t>ESIC- Employees' State Insurance</a:t>
            </a:r>
          </a:p>
        </p:txBody>
      </p:sp>
      <p:sp>
        <p:nvSpPr>
          <p:cNvPr id="5" name="Rectangle 4">
            <a:extLst>
              <a:ext uri="{FF2B5EF4-FFF2-40B4-BE49-F238E27FC236}">
                <a16:creationId xmlns:a16="http://schemas.microsoft.com/office/drawing/2014/main" id="{220A8037-F4FF-45CC-BB6A-8906C8FCFCCF}"/>
              </a:ext>
            </a:extLst>
          </p:cNvPr>
          <p:cNvSpPr/>
          <p:nvPr/>
        </p:nvSpPr>
        <p:spPr>
          <a:xfrm>
            <a:off x="829191" y="5630188"/>
            <a:ext cx="9988864" cy="841256"/>
          </a:xfrm>
          <a:prstGeom prst="rect">
            <a:avLst/>
          </a:prstGeom>
        </p:spPr>
        <p:txBody>
          <a:bodyPr wrap="square">
            <a:spAutoFit/>
          </a:bodyPr>
          <a:lstStyle/>
          <a:p>
            <a:pPr lvl="0">
              <a:spcAft>
                <a:spcPts val="800"/>
              </a:spcAft>
              <a:tabLst>
                <a:tab pos="0" algn="l"/>
              </a:tabLst>
            </a:pPr>
            <a:r>
              <a:rPr lang="en-US" b="1" dirty="0">
                <a:latin typeface="+mn-lt"/>
              </a:rPr>
              <a:t>ESIC office address.</a:t>
            </a:r>
          </a:p>
          <a:p>
            <a:pPr marL="228600"/>
            <a:r>
              <a:rPr lang="en-US" b="1" dirty="0">
                <a:latin typeface="+mn-lt"/>
                <a:ea typeface="Calibri" panose="020F0502020204030204" pitchFamily="34" charset="0"/>
              </a:rPr>
              <a:t>Kindly follow below link to get nearest ESIC address PAN India</a:t>
            </a:r>
            <a:endParaRPr lang="en-US" dirty="0">
              <a:latin typeface="+mn-lt"/>
              <a:ea typeface="Calibri" panose="020F0502020204030204" pitchFamily="34" charset="0"/>
            </a:endParaRPr>
          </a:p>
          <a:p>
            <a:pPr marL="228600"/>
            <a:r>
              <a:rPr lang="en-US" u="sng" dirty="0">
                <a:solidFill>
                  <a:srgbClr val="0563C1"/>
                </a:solidFill>
                <a:latin typeface="+mn-lt"/>
                <a:ea typeface="Calibri" panose="020F0502020204030204" pitchFamily="34" charset="0"/>
                <a:hlinkClick r:id="rId2"/>
              </a:rPr>
              <a:t>http://www.esic.nic.in/branch_offices.php</a:t>
            </a:r>
            <a:r>
              <a:rPr lang="en-US" dirty="0">
                <a:latin typeface="+mn-lt"/>
                <a:ea typeface="Calibri" panose="020F0502020204030204" pitchFamily="34" charset="0"/>
              </a:rPr>
              <a:t>                                                  Toll-Free: </a:t>
            </a:r>
            <a:r>
              <a:rPr lang="en-US" b="1" dirty="0">
                <a:latin typeface="+mn-lt"/>
                <a:ea typeface="Calibri" panose="020F0502020204030204" pitchFamily="34" charset="0"/>
              </a:rPr>
              <a:t>1800-11-2526</a:t>
            </a:r>
            <a:endParaRPr lang="en-US" dirty="0">
              <a:latin typeface="+mn-lt"/>
              <a:ea typeface="Calibri" panose="020F0502020204030204" pitchFamily="34" charset="0"/>
            </a:endParaRPr>
          </a:p>
        </p:txBody>
      </p:sp>
      <p:sp>
        <p:nvSpPr>
          <p:cNvPr id="6" name="Rectangle 5">
            <a:extLst>
              <a:ext uri="{FF2B5EF4-FFF2-40B4-BE49-F238E27FC236}">
                <a16:creationId xmlns:a16="http://schemas.microsoft.com/office/drawing/2014/main" id="{4CB4DE85-0BFD-42B8-ABA5-763060A616FF}"/>
              </a:ext>
            </a:extLst>
          </p:cNvPr>
          <p:cNvSpPr/>
          <p:nvPr/>
        </p:nvSpPr>
        <p:spPr>
          <a:xfrm>
            <a:off x="829191" y="3318277"/>
            <a:ext cx="6096000" cy="2113399"/>
          </a:xfrm>
          <a:prstGeom prst="rect">
            <a:avLst/>
          </a:prstGeom>
        </p:spPr>
        <p:txBody>
          <a:bodyPr>
            <a:spAutoFit/>
          </a:bodyPr>
          <a:lstStyle/>
          <a:p>
            <a:pPr lvl="0">
              <a:spcAft>
                <a:spcPts val="800"/>
              </a:spcAft>
              <a:tabLst>
                <a:tab pos="0" algn="l"/>
              </a:tabLst>
            </a:pPr>
            <a:r>
              <a:rPr lang="en-US" b="1" dirty="0">
                <a:latin typeface="+mn-lt"/>
              </a:rPr>
              <a:t>ESIC Benefit</a:t>
            </a:r>
          </a:p>
          <a:p>
            <a:pPr marL="228600" algn="just"/>
            <a:r>
              <a:rPr lang="en-US" dirty="0">
                <a:solidFill>
                  <a:srgbClr val="242424"/>
                </a:solidFill>
                <a:latin typeface="+mn-lt"/>
                <a:ea typeface="Calibri" panose="020F0502020204030204" pitchFamily="34" charset="0"/>
              </a:rPr>
              <a:t>Following six social security benefits-</a:t>
            </a:r>
            <a:endParaRPr lang="en-US" dirty="0">
              <a:latin typeface="+mn-lt"/>
              <a:ea typeface="Calibri" panose="020F0502020204030204" pitchFamily="34" charset="0"/>
            </a:endParaRPr>
          </a:p>
          <a:p>
            <a:pPr marL="342900" lvl="4" indent="-342900" algn="just">
              <a:spcAft>
                <a:spcPts val="800"/>
              </a:spcAft>
              <a:buFont typeface="+mj-lt"/>
              <a:buAutoNum type="arabicPeriod"/>
            </a:pPr>
            <a:r>
              <a:rPr lang="en-US" dirty="0">
                <a:solidFill>
                  <a:srgbClr val="242424"/>
                </a:solidFill>
                <a:latin typeface="+mn-lt"/>
                <a:ea typeface="Times New Roman" panose="02020603050405020304" pitchFamily="18" charset="0"/>
              </a:rPr>
              <a:t>Medical Benefit</a:t>
            </a:r>
            <a:endParaRPr lang="en-US" dirty="0">
              <a:solidFill>
                <a:srgbClr val="242424"/>
              </a:solidFill>
              <a:latin typeface="+mn-lt"/>
              <a:ea typeface="Calibri" panose="020F0502020204030204" pitchFamily="34" charset="0"/>
            </a:endParaRPr>
          </a:p>
          <a:p>
            <a:pPr marL="342900" lvl="4" indent="-342900" algn="just">
              <a:spcAft>
                <a:spcPts val="800"/>
              </a:spcAft>
              <a:buFont typeface="+mj-lt"/>
              <a:buAutoNum type="arabicPeriod"/>
            </a:pPr>
            <a:r>
              <a:rPr lang="en-US" dirty="0">
                <a:solidFill>
                  <a:srgbClr val="242424"/>
                </a:solidFill>
                <a:latin typeface="+mn-lt"/>
                <a:ea typeface="Times New Roman" panose="02020603050405020304" pitchFamily="18" charset="0"/>
              </a:rPr>
              <a:t>Sickness Benefit</a:t>
            </a:r>
            <a:endParaRPr lang="en-US" dirty="0">
              <a:solidFill>
                <a:srgbClr val="242424"/>
              </a:solidFill>
              <a:latin typeface="+mn-lt"/>
              <a:ea typeface="Calibri" panose="020F0502020204030204" pitchFamily="34" charset="0"/>
            </a:endParaRPr>
          </a:p>
          <a:p>
            <a:pPr marL="342900" lvl="4" indent="-342900" algn="just">
              <a:spcAft>
                <a:spcPts val="800"/>
              </a:spcAft>
              <a:buFont typeface="+mj-lt"/>
              <a:buAutoNum type="arabicPeriod"/>
            </a:pPr>
            <a:r>
              <a:rPr lang="en-US" dirty="0">
                <a:solidFill>
                  <a:srgbClr val="242424"/>
                </a:solidFill>
                <a:latin typeface="+mn-lt"/>
                <a:ea typeface="Times New Roman" panose="02020603050405020304" pitchFamily="18" charset="0"/>
              </a:rPr>
              <a:t>Maternity Benefit</a:t>
            </a:r>
            <a:endParaRPr lang="en-US" dirty="0">
              <a:solidFill>
                <a:srgbClr val="242424"/>
              </a:solidFill>
              <a:latin typeface="+mn-lt"/>
              <a:ea typeface="Calibri" panose="020F0502020204030204" pitchFamily="34" charset="0"/>
            </a:endParaRPr>
          </a:p>
          <a:p>
            <a:pPr marL="342900" lvl="4" indent="-342900" algn="just">
              <a:spcAft>
                <a:spcPts val="800"/>
              </a:spcAft>
              <a:buFont typeface="+mj-lt"/>
              <a:buAutoNum type="arabicPeriod"/>
            </a:pPr>
            <a:r>
              <a:rPr lang="en-US" dirty="0">
                <a:solidFill>
                  <a:srgbClr val="242424"/>
                </a:solidFill>
                <a:latin typeface="+mn-lt"/>
                <a:ea typeface="Times New Roman" panose="02020603050405020304" pitchFamily="18" charset="0"/>
              </a:rPr>
              <a:t>Disablement Benefit</a:t>
            </a:r>
            <a:endParaRPr lang="en-US" dirty="0">
              <a:solidFill>
                <a:srgbClr val="242424"/>
              </a:solidFill>
              <a:latin typeface="+mn-lt"/>
              <a:ea typeface="Calibri" panose="020F0502020204030204" pitchFamily="34" charset="0"/>
            </a:endParaRPr>
          </a:p>
          <a:p>
            <a:pPr marL="342900" lvl="4" indent="-342900" algn="just">
              <a:spcAft>
                <a:spcPts val="800"/>
              </a:spcAft>
              <a:buFont typeface="+mj-lt"/>
              <a:buAutoNum type="arabicPeriod"/>
            </a:pPr>
            <a:r>
              <a:rPr lang="en-US" dirty="0">
                <a:solidFill>
                  <a:srgbClr val="242424"/>
                </a:solidFill>
                <a:latin typeface="+mn-lt"/>
                <a:ea typeface="Times New Roman" panose="02020603050405020304" pitchFamily="18" charset="0"/>
              </a:rPr>
              <a:t>Other Benefits</a:t>
            </a:r>
            <a:endParaRPr lang="en-US" dirty="0">
              <a:solidFill>
                <a:srgbClr val="242424"/>
              </a:solidFill>
              <a:latin typeface="+mn-lt"/>
              <a:ea typeface="Calibri" panose="020F0502020204030204" pitchFamily="34" charset="0"/>
            </a:endParaRPr>
          </a:p>
        </p:txBody>
      </p:sp>
      <p:sp>
        <p:nvSpPr>
          <p:cNvPr id="7" name="Rectangle 6">
            <a:extLst>
              <a:ext uri="{FF2B5EF4-FFF2-40B4-BE49-F238E27FC236}">
                <a16:creationId xmlns:a16="http://schemas.microsoft.com/office/drawing/2014/main" id="{AD23F845-F69A-4A88-A015-E805BF460B82}"/>
              </a:ext>
            </a:extLst>
          </p:cNvPr>
          <p:cNvSpPr/>
          <p:nvPr/>
        </p:nvSpPr>
        <p:spPr>
          <a:xfrm>
            <a:off x="829191" y="1670541"/>
            <a:ext cx="9472245" cy="1475276"/>
          </a:xfrm>
          <a:prstGeom prst="rect">
            <a:avLst/>
          </a:prstGeom>
        </p:spPr>
        <p:txBody>
          <a:bodyPr wrap="square">
            <a:spAutoFit/>
          </a:bodyPr>
          <a:lstStyle/>
          <a:p>
            <a:pPr lvl="0">
              <a:lnSpc>
                <a:spcPct val="105000"/>
              </a:lnSpc>
              <a:spcAft>
                <a:spcPts val="800"/>
              </a:spcAft>
              <a:tabLst>
                <a:tab pos="0" algn="l"/>
              </a:tabLst>
            </a:pPr>
            <a:r>
              <a:rPr lang="en-US" b="1" dirty="0">
                <a:latin typeface="+mn-lt"/>
              </a:rPr>
              <a:t>ESIC deduction in case of more than CTC 21K –post appraisal.</a:t>
            </a:r>
          </a:p>
          <a:p>
            <a:pPr marL="342900" lvl="0" indent="-342900">
              <a:spcBef>
                <a:spcPts val="500"/>
              </a:spcBef>
              <a:spcAft>
                <a:spcPts val="500"/>
              </a:spcAft>
              <a:buSzPts val="1000"/>
              <a:buFont typeface="Wingdings" panose="05000000000000000000" pitchFamily="2" charset="2"/>
              <a:buChar char="ü"/>
              <a:tabLst>
                <a:tab pos="457200" algn="l"/>
              </a:tabLst>
            </a:pPr>
            <a:r>
              <a:rPr lang="en-US" dirty="0">
                <a:solidFill>
                  <a:srgbClr val="242424"/>
                </a:solidFill>
                <a:latin typeface="+mn-lt"/>
              </a:rPr>
              <a:t>ESI contribution periods are (October to March) &amp; (April to September).</a:t>
            </a:r>
          </a:p>
          <a:p>
            <a:pPr marL="342900" lvl="0" indent="-342900">
              <a:spcBef>
                <a:spcPts val="500"/>
              </a:spcBef>
              <a:spcAft>
                <a:spcPts val="500"/>
              </a:spcAft>
              <a:buSzPts val="1000"/>
              <a:buFont typeface="Wingdings" panose="05000000000000000000" pitchFamily="2" charset="2"/>
              <a:buChar char="ü"/>
              <a:tabLst>
                <a:tab pos="457200" algn="l"/>
              </a:tabLst>
            </a:pPr>
            <a:r>
              <a:rPr lang="en-US" dirty="0">
                <a:solidFill>
                  <a:srgbClr val="242424"/>
                </a:solidFill>
                <a:latin typeface="+mn-lt"/>
              </a:rPr>
              <a:t>If salary is increased between the contribution period, then the deduction will be made on up to the completion of the next cycle of contribution period and after the completion of contribution period there will be no deduction of ESI contribution.</a:t>
            </a:r>
          </a:p>
        </p:txBody>
      </p:sp>
      <p:sp>
        <p:nvSpPr>
          <p:cNvPr id="8" name="Rectangle 7">
            <a:extLst>
              <a:ext uri="{FF2B5EF4-FFF2-40B4-BE49-F238E27FC236}">
                <a16:creationId xmlns:a16="http://schemas.microsoft.com/office/drawing/2014/main" id="{E05CCACE-A577-4CD6-89DC-B8E93788226C}"/>
              </a:ext>
            </a:extLst>
          </p:cNvPr>
          <p:cNvSpPr/>
          <p:nvPr/>
        </p:nvSpPr>
        <p:spPr>
          <a:xfrm>
            <a:off x="586153" y="918088"/>
            <a:ext cx="11104099" cy="523220"/>
          </a:xfrm>
          <a:prstGeom prst="rect">
            <a:avLst/>
          </a:prstGeom>
        </p:spPr>
        <p:txBody>
          <a:bodyPr wrap="square">
            <a:spAutoFit/>
          </a:bodyPr>
          <a:lstStyle/>
          <a:p>
            <a:r>
              <a:rPr lang="en-US" dirty="0">
                <a:solidFill>
                  <a:srgbClr val="242424"/>
                </a:solidFill>
                <a:latin typeface="+mn-lt"/>
              </a:rPr>
              <a:t>Employees' State Insurance is a self-financing social security and health insurance scheme for Indian workers. The fund is managed by the Employees' State Insurance Corporation according to rules and regulations stipulated in the ESI Act 1948</a:t>
            </a:r>
          </a:p>
        </p:txBody>
      </p:sp>
    </p:spTree>
    <p:extLst>
      <p:ext uri="{BB962C8B-B14F-4D97-AF65-F5344CB8AC3E}">
        <p14:creationId xmlns:p14="http://schemas.microsoft.com/office/powerpoint/2010/main" val="81737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AFD47B-27EB-4B26-A02E-BFA9F92CDB62}"/>
              </a:ext>
            </a:extLst>
          </p:cNvPr>
          <p:cNvSpPr>
            <a:spLocks noGrp="1"/>
          </p:cNvSpPr>
          <p:nvPr>
            <p:ph type="body" idx="1"/>
          </p:nvPr>
        </p:nvSpPr>
        <p:spPr>
          <a:xfrm>
            <a:off x="631270" y="1116178"/>
            <a:ext cx="11227795" cy="5451672"/>
          </a:xfrm>
        </p:spPr>
        <p:txBody>
          <a:bodyPr/>
          <a:lstStyle/>
          <a:p>
            <a:pPr marL="0" lvl="0" indent="0">
              <a:lnSpc>
                <a:spcPct val="150000"/>
              </a:lnSpc>
              <a:spcBef>
                <a:spcPts val="0"/>
              </a:spcBef>
              <a:buClr>
                <a:srgbClr val="000000"/>
              </a:buClr>
              <a:buFont typeface="Arial"/>
              <a:buNone/>
              <a:defRPr sz="1800" b="0" i="0" u="none" strike="noStrike" kern="0" cap="none" spc="0" baseline="0">
                <a:solidFill>
                  <a:srgbClr val="000000"/>
                </a:solidFill>
                <a:uFillTx/>
              </a:defRPr>
            </a:pPr>
            <a:r>
              <a:rPr lang="en-US" sz="1400" dirty="0">
                <a:solidFill>
                  <a:srgbClr val="000000"/>
                </a:solidFill>
                <a:latin typeface="+mn-lt"/>
                <a:cs typeface="Arial"/>
                <a:sym typeface="Arial"/>
              </a:rPr>
              <a:t>Expense reimbursement is just what it says: the reimbursement of actual expenses incurred.  It is not part of your compensation for performing your duties. The details of the claim process is available Softenger portal under Self Service portal.</a:t>
            </a:r>
          </a:p>
          <a:p>
            <a:pPr marL="0" lvl="0" indent="0">
              <a:lnSpc>
                <a:spcPct val="150000"/>
              </a:lnSpc>
              <a:spcBef>
                <a:spcPts val="0"/>
              </a:spcBef>
              <a:buClr>
                <a:srgbClr val="000000"/>
              </a:buClr>
              <a:buFont typeface="Arial"/>
              <a:buNone/>
              <a:defRPr sz="1800" b="0" i="0" u="none" strike="noStrike" kern="0" cap="none" spc="0" baseline="0">
                <a:solidFill>
                  <a:srgbClr val="000000"/>
                </a:solidFill>
                <a:uFillTx/>
              </a:defRPr>
            </a:pPr>
            <a:endParaRPr lang="en-US" sz="1400" dirty="0">
              <a:solidFill>
                <a:srgbClr val="000000"/>
              </a:solidFill>
              <a:latin typeface="+mn-lt"/>
              <a:cs typeface="Arial"/>
              <a:sym typeface="Arial"/>
            </a:endParaRPr>
          </a:p>
          <a:p>
            <a:pPr lvl="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Project Expense Claim</a:t>
            </a:r>
          </a:p>
          <a:p>
            <a:pPr lvl="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Certification Expense Claim</a:t>
            </a:r>
          </a:p>
          <a:p>
            <a:pPr lvl="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Training Expense Claim</a:t>
            </a:r>
          </a:p>
          <a:p>
            <a:pPr lvl="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Business Development Expenses</a:t>
            </a:r>
          </a:p>
          <a:p>
            <a:pPr lvl="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Welfare Expense Claim</a:t>
            </a:r>
          </a:p>
          <a:p>
            <a:pPr marL="0" lvl="0" indent="0">
              <a:lnSpc>
                <a:spcPct val="150000"/>
              </a:lnSpc>
              <a:spcBef>
                <a:spcPts val="0"/>
              </a:spcBef>
              <a:buClr>
                <a:srgbClr val="000000"/>
              </a:buClr>
              <a:buFont typeface="Arial"/>
              <a:buNone/>
              <a:defRPr sz="1800" b="0" i="0" u="none" strike="noStrike" kern="0" cap="none" spc="0" baseline="0">
                <a:solidFill>
                  <a:srgbClr val="000000"/>
                </a:solidFill>
                <a:uFillTx/>
              </a:defRPr>
            </a:pPr>
            <a:endParaRPr lang="en-US" sz="1400" b="1" dirty="0">
              <a:solidFill>
                <a:srgbClr val="000000"/>
              </a:solidFill>
              <a:latin typeface="+mn-lt"/>
              <a:cs typeface="Arial"/>
              <a:sym typeface="Arial"/>
            </a:endParaRPr>
          </a:p>
          <a:p>
            <a:pPr marL="0" lvl="0" indent="0">
              <a:lnSpc>
                <a:spcPct val="150000"/>
              </a:lnSpc>
              <a:spcBef>
                <a:spcPts val="0"/>
              </a:spcBef>
              <a:buClr>
                <a:srgbClr val="000000"/>
              </a:buClr>
              <a:buFont typeface="Arial"/>
              <a:buNone/>
              <a:defRPr sz="1800" b="0" i="0" u="none" strike="noStrike" kern="0" cap="none" spc="0" baseline="0">
                <a:solidFill>
                  <a:srgbClr val="000000"/>
                </a:solidFill>
                <a:uFillTx/>
              </a:defRPr>
            </a:pPr>
            <a:r>
              <a:rPr lang="en-US" sz="1400" b="1" dirty="0">
                <a:solidFill>
                  <a:srgbClr val="000000"/>
                </a:solidFill>
                <a:latin typeface="+mn-lt"/>
                <a:cs typeface="Arial"/>
                <a:sym typeface="Arial"/>
              </a:rPr>
              <a:t>Process -</a:t>
            </a: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Online claim: Approved by RM</a:t>
            </a: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Reimbursement claims (Hard copies) Pune office on or before 20th of the month.</a:t>
            </a: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All claim forms(Hard Copy) received after 20th of the month, at Pune office, will be processed in the next calendar month. </a:t>
            </a: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cs typeface="Arial"/>
                <a:sym typeface="Arial"/>
              </a:rPr>
              <a:t>Claim will be Processed by 24th of the same month.</a:t>
            </a: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r>
              <a:rPr lang="en-US" sz="1400" dirty="0">
                <a:solidFill>
                  <a:srgbClr val="000000"/>
                </a:solidFill>
                <a:latin typeface="+mn-lt"/>
                <a:cs typeface="Arial"/>
                <a:sym typeface="Arial"/>
              </a:rPr>
              <a:t>Expenses not claimed within 60 days of incurrence ---- Not paid</a:t>
            </a: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endParaRPr lang="en-US" sz="1400" dirty="0">
              <a:solidFill>
                <a:srgbClr val="000000"/>
              </a:solidFill>
              <a:latin typeface="+mn-lt"/>
              <a:cs typeface="Arial"/>
              <a:sym typeface="Arial"/>
            </a:endParaRPr>
          </a:p>
          <a:p>
            <a:pPr marL="285750" lvl="0" indent="-285750">
              <a:lnSpc>
                <a:spcPct val="150000"/>
              </a:lnSpc>
              <a:spcBef>
                <a:spcPts val="0"/>
              </a:spcBef>
              <a:buClr>
                <a:srgbClr val="000000"/>
              </a:buClr>
              <a:buSzPct val="71000"/>
              <a:buFont typeface="Wingdings" panose="05000000000000000000" pitchFamily="2" charset="2"/>
              <a:buChar char="ü"/>
              <a:defRPr sz="1800" b="0" i="0" u="none" strike="noStrike" kern="0" cap="none" spc="0" baseline="0">
                <a:solidFill>
                  <a:srgbClr val="000000"/>
                </a:solidFill>
                <a:uFillTx/>
              </a:defRPr>
            </a:pPr>
            <a:endParaRPr lang="en-US" sz="1400" dirty="0">
              <a:solidFill>
                <a:srgbClr val="000000"/>
              </a:solidFill>
              <a:latin typeface="+mn-lt"/>
              <a:cs typeface="Arial"/>
              <a:sym typeface="Arial"/>
            </a:endParaRPr>
          </a:p>
          <a:p>
            <a:pPr marL="0" lvl="0" indent="0">
              <a:lnSpc>
                <a:spcPct val="150000"/>
              </a:lnSpc>
              <a:spcBef>
                <a:spcPts val="0"/>
              </a:spcBef>
              <a:buClr>
                <a:srgbClr val="000000"/>
              </a:buClr>
              <a:buFont typeface="Arial"/>
              <a:buNone/>
              <a:defRPr sz="1800" b="0" i="0" u="none" strike="noStrike" kern="0" cap="none" spc="0" baseline="0">
                <a:solidFill>
                  <a:srgbClr val="000000"/>
                </a:solidFill>
                <a:uFillTx/>
              </a:defRPr>
            </a:pPr>
            <a:endParaRPr lang="en-GB" sz="1400" dirty="0">
              <a:solidFill>
                <a:srgbClr val="000000"/>
              </a:solidFill>
              <a:latin typeface="+mn-lt"/>
              <a:cs typeface="Arial"/>
              <a:sym typeface="Arial"/>
            </a:endParaRPr>
          </a:p>
          <a:p>
            <a:endParaRPr lang="en-US" dirty="0"/>
          </a:p>
        </p:txBody>
      </p:sp>
      <p:sp>
        <p:nvSpPr>
          <p:cNvPr id="3" name="Slide Number Placeholder 2">
            <a:extLst>
              <a:ext uri="{FF2B5EF4-FFF2-40B4-BE49-F238E27FC236}">
                <a16:creationId xmlns:a16="http://schemas.microsoft.com/office/drawing/2014/main" id="{B5D2F423-C20A-40F8-95C2-DD8B3F5CBEEA}"/>
              </a:ext>
            </a:extLst>
          </p:cNvPr>
          <p:cNvSpPr>
            <a:spLocks noGrp="1"/>
          </p:cNvSpPr>
          <p:nvPr>
            <p:ph type="sldNum" idx="12"/>
          </p:nvPr>
        </p:nvSpPr>
        <p:spPr/>
        <p:txBody>
          <a:bodyPr/>
          <a:lstStyle/>
          <a:p>
            <a:fld id="{00000000-1234-1234-1234-123412341234}" type="slidenum">
              <a:rPr lang="en" smtClean="0"/>
              <a:pPr/>
              <a:t>12</a:t>
            </a:fld>
            <a:endParaRPr lang="en" dirty="0"/>
          </a:p>
        </p:txBody>
      </p:sp>
      <p:sp>
        <p:nvSpPr>
          <p:cNvPr id="4" name="Title 3">
            <a:extLst>
              <a:ext uri="{FF2B5EF4-FFF2-40B4-BE49-F238E27FC236}">
                <a16:creationId xmlns:a16="http://schemas.microsoft.com/office/drawing/2014/main" id="{419AD13B-C7B2-48E5-87A3-FDBEB70AFDA5}"/>
              </a:ext>
            </a:extLst>
          </p:cNvPr>
          <p:cNvSpPr>
            <a:spLocks noGrp="1"/>
          </p:cNvSpPr>
          <p:nvPr>
            <p:ph type="title"/>
          </p:nvPr>
        </p:nvSpPr>
        <p:spPr/>
        <p:txBody>
          <a:bodyPr/>
          <a:lstStyle/>
          <a:p>
            <a:r>
              <a:rPr lang="en-US" dirty="0"/>
              <a:t>Reimbursement process</a:t>
            </a:r>
          </a:p>
        </p:txBody>
      </p:sp>
    </p:spTree>
    <p:extLst>
      <p:ext uri="{BB962C8B-B14F-4D97-AF65-F5344CB8AC3E}">
        <p14:creationId xmlns:p14="http://schemas.microsoft.com/office/powerpoint/2010/main" val="401114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2C4AAB-A13C-4F0D-8A66-BB2B12485296}"/>
              </a:ext>
            </a:extLst>
          </p:cNvPr>
          <p:cNvSpPr>
            <a:spLocks noGrp="1"/>
          </p:cNvSpPr>
          <p:nvPr>
            <p:ph type="sldNum" idx="12"/>
          </p:nvPr>
        </p:nvSpPr>
        <p:spPr/>
        <p:txBody>
          <a:bodyPr/>
          <a:lstStyle/>
          <a:p>
            <a:fld id="{00000000-1234-1234-1234-123412341234}" type="slidenum">
              <a:rPr lang="en" smtClean="0"/>
              <a:pPr/>
              <a:t>13</a:t>
            </a:fld>
            <a:endParaRPr lang="en" dirty="0"/>
          </a:p>
        </p:txBody>
      </p:sp>
      <p:sp>
        <p:nvSpPr>
          <p:cNvPr id="5" name="Title 3">
            <a:extLst>
              <a:ext uri="{FF2B5EF4-FFF2-40B4-BE49-F238E27FC236}">
                <a16:creationId xmlns:a16="http://schemas.microsoft.com/office/drawing/2014/main" id="{E00FC622-4658-40E7-ACD1-FB96BAB7B726}"/>
              </a:ext>
            </a:extLst>
          </p:cNvPr>
          <p:cNvSpPr>
            <a:spLocks noGrp="1"/>
          </p:cNvSpPr>
          <p:nvPr>
            <p:ph type="title"/>
          </p:nvPr>
        </p:nvSpPr>
        <p:spPr>
          <a:xfrm>
            <a:off x="342900" y="-396875"/>
            <a:ext cx="8616950" cy="1143000"/>
          </a:xfrm>
        </p:spPr>
        <p:txBody>
          <a:bodyPr/>
          <a:lstStyle/>
          <a:p>
            <a:r>
              <a:rPr lang="en-US" dirty="0"/>
              <a:t>Referral process</a:t>
            </a:r>
          </a:p>
        </p:txBody>
      </p:sp>
      <p:sp>
        <p:nvSpPr>
          <p:cNvPr id="6" name="Rectangle 5">
            <a:extLst>
              <a:ext uri="{FF2B5EF4-FFF2-40B4-BE49-F238E27FC236}">
                <a16:creationId xmlns:a16="http://schemas.microsoft.com/office/drawing/2014/main" id="{B5D01CF9-1E08-4FC0-81F7-52B25A5F46A0}"/>
              </a:ext>
            </a:extLst>
          </p:cNvPr>
          <p:cNvSpPr/>
          <p:nvPr/>
        </p:nvSpPr>
        <p:spPr>
          <a:xfrm>
            <a:off x="717451" y="1097280"/>
            <a:ext cx="9397219" cy="5447645"/>
          </a:xfrm>
          <a:prstGeom prst="rect">
            <a:avLst/>
          </a:prstGeom>
        </p:spPr>
        <p:txBody>
          <a:bodyPr wrap="square">
            <a:spAutoFit/>
          </a:bodyPr>
          <a:lstStyle/>
          <a:p>
            <a:pPr marL="342900" lvl="0" indent="-342900">
              <a:buFont typeface="Wingdings" panose="05000000000000000000" pitchFamily="2" charset="2"/>
              <a:buChar char=""/>
              <a:tabLst>
                <a:tab pos="457200" algn="l"/>
              </a:tabLst>
            </a:pPr>
            <a:r>
              <a:rPr lang="en-GB" b="1" dirty="0">
                <a:solidFill>
                  <a:srgbClr val="242424"/>
                </a:solidFill>
                <a:latin typeface="+mn-lt"/>
              </a:rPr>
              <a:t>Process: </a:t>
            </a:r>
          </a:p>
          <a:p>
            <a:pPr lvl="0">
              <a:tabLst>
                <a:tab pos="457200" algn="l"/>
              </a:tabLst>
            </a:pP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GB" dirty="0">
                <a:solidFill>
                  <a:srgbClr val="242424"/>
                </a:solidFill>
                <a:latin typeface="+mn-lt"/>
              </a:rPr>
              <a:t>Send the </a:t>
            </a:r>
            <a:r>
              <a:rPr lang="en-US" dirty="0">
                <a:solidFill>
                  <a:srgbClr val="242424"/>
                </a:solidFill>
                <a:latin typeface="+mn-lt"/>
              </a:rPr>
              <a:t>Profiles at </a:t>
            </a:r>
            <a:r>
              <a:rPr lang="en-US" dirty="0">
                <a:solidFill>
                  <a:srgbClr val="242424"/>
                </a:solidFill>
                <a:latin typeface="+mn-lt"/>
                <a:hlinkClick r:id="rId2"/>
              </a:rPr>
              <a:t>referrals@softenger.com</a:t>
            </a:r>
            <a:r>
              <a:rPr lang="en-US" dirty="0">
                <a:solidFill>
                  <a:srgbClr val="242424"/>
                </a:solidFill>
                <a:latin typeface="+mn-lt"/>
              </a:rPr>
              <a:t>  and copy RM &amp; HR from Softenger Email ID</a:t>
            </a:r>
            <a:r>
              <a:rPr lang="en-GB" dirty="0">
                <a:solidFill>
                  <a:srgbClr val="242424"/>
                </a:solidFill>
                <a:latin typeface="+mn-lt"/>
              </a:rPr>
              <a:t>.</a:t>
            </a: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GB" dirty="0">
                <a:solidFill>
                  <a:srgbClr val="242424"/>
                </a:solidFill>
                <a:latin typeface="+mn-lt"/>
              </a:rPr>
              <a:t>Keep your Reporting manager in loop and obtain an acknowledgement from the Resourcing team.</a:t>
            </a: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GB" dirty="0">
                <a:solidFill>
                  <a:srgbClr val="242424"/>
                </a:solidFill>
                <a:latin typeface="+mn-lt"/>
              </a:rPr>
              <a:t>The referral incentive will be paid to you after the referred resource completes 02 months of service with us.</a:t>
            </a:r>
          </a:p>
          <a:p>
            <a:pPr marL="457200" lvl="1">
              <a:tabLst>
                <a:tab pos="914400" algn="l"/>
              </a:tabLst>
            </a:pPr>
            <a:endParaRPr lang="en-US" dirty="0">
              <a:solidFill>
                <a:srgbClr val="242424"/>
              </a:solidFill>
              <a:latin typeface="+mn-lt"/>
            </a:endParaRPr>
          </a:p>
          <a:p>
            <a:pPr marL="342900" lvl="0" indent="-342900">
              <a:buFont typeface="Wingdings" panose="05000000000000000000" pitchFamily="2" charset="2"/>
              <a:buChar char=""/>
              <a:tabLst>
                <a:tab pos="457200" algn="l"/>
              </a:tabLst>
            </a:pPr>
            <a:r>
              <a:rPr lang="en-GB" b="1" dirty="0">
                <a:solidFill>
                  <a:srgbClr val="242424"/>
                </a:solidFill>
                <a:latin typeface="+mn-lt"/>
              </a:rPr>
              <a:t>Referral Incentive:</a:t>
            </a:r>
          </a:p>
          <a:p>
            <a:pPr lvl="0">
              <a:tabLst>
                <a:tab pos="457200" algn="l"/>
              </a:tabLst>
            </a:pP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AU" dirty="0">
                <a:solidFill>
                  <a:srgbClr val="242424"/>
                </a:solidFill>
                <a:latin typeface="+mn-lt"/>
              </a:rPr>
              <a:t>Up to 2.50 LPA CTC one time  5,000/-</a:t>
            </a: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AU" dirty="0">
                <a:solidFill>
                  <a:srgbClr val="242424"/>
                </a:solidFill>
                <a:latin typeface="+mn-lt"/>
              </a:rPr>
              <a:t>2.51 to 5.0 LPA CTC one time 10,000/-</a:t>
            </a: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AU" dirty="0">
                <a:solidFill>
                  <a:srgbClr val="242424"/>
                </a:solidFill>
                <a:latin typeface="+mn-lt"/>
              </a:rPr>
              <a:t>5.01 LPA CTC and above one time 20,000/-</a:t>
            </a:r>
          </a:p>
          <a:p>
            <a:pPr marL="457200" lvl="1">
              <a:tabLst>
                <a:tab pos="914400" algn="l"/>
              </a:tabLst>
            </a:pPr>
            <a:endParaRPr lang="en-US" dirty="0">
              <a:solidFill>
                <a:srgbClr val="242424"/>
              </a:solidFill>
              <a:latin typeface="+mn-lt"/>
            </a:endParaRPr>
          </a:p>
          <a:p>
            <a:pPr marL="342900" lvl="0" indent="-342900">
              <a:buFont typeface="Wingdings" panose="05000000000000000000" pitchFamily="2" charset="2"/>
              <a:buChar char=""/>
              <a:tabLst>
                <a:tab pos="457200" algn="l"/>
              </a:tabLst>
            </a:pPr>
            <a:r>
              <a:rPr lang="en-GB" b="1" dirty="0">
                <a:solidFill>
                  <a:srgbClr val="242424"/>
                </a:solidFill>
                <a:latin typeface="+mn-lt"/>
              </a:rPr>
              <a:t>Exclusion:</a:t>
            </a:r>
          </a:p>
          <a:p>
            <a:pPr lvl="0">
              <a:tabLst>
                <a:tab pos="457200" algn="l"/>
              </a:tabLst>
            </a:pP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GB" dirty="0">
                <a:solidFill>
                  <a:srgbClr val="242424"/>
                </a:solidFill>
                <a:latin typeface="+mn-lt"/>
              </a:rPr>
              <a:t>The incentive is payable only for the persons who have not earlier applied in past 06 months.</a:t>
            </a: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GB" dirty="0">
                <a:solidFill>
                  <a:srgbClr val="242424"/>
                </a:solidFill>
                <a:latin typeface="+mn-lt"/>
              </a:rPr>
              <a:t>The incentive is not applicable in case where the resource is joining as Fresher/trainee.</a:t>
            </a:r>
            <a:endParaRPr lang="en-US" dirty="0">
              <a:solidFill>
                <a:srgbClr val="242424"/>
              </a:solidFill>
              <a:latin typeface="+mn-lt"/>
            </a:endParaRPr>
          </a:p>
          <a:p>
            <a:pPr marL="742950" lvl="1" indent="-285750">
              <a:buFont typeface="Wingdings" panose="05000000000000000000" pitchFamily="2" charset="2"/>
              <a:buChar char=""/>
              <a:tabLst>
                <a:tab pos="914400" algn="l"/>
              </a:tabLst>
            </a:pPr>
            <a:r>
              <a:rPr lang="en-GB" dirty="0">
                <a:solidFill>
                  <a:srgbClr val="242424"/>
                </a:solidFill>
                <a:latin typeface="+mn-lt"/>
              </a:rPr>
              <a:t>The incentive is not applicable in cases where the new employee will report to you.</a:t>
            </a:r>
          </a:p>
          <a:p>
            <a:pPr marL="742950" lvl="1" indent="-285750">
              <a:buFont typeface="Wingdings" panose="05000000000000000000" pitchFamily="2" charset="2"/>
              <a:buChar char=""/>
              <a:tabLst>
                <a:tab pos="914400" algn="l"/>
              </a:tabLst>
            </a:pP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
              <a:tabLst>
                <a:tab pos="914400" algn="l"/>
              </a:tabLst>
            </a:pPr>
            <a:endParaRPr lang="en-GB" sz="1100" dirty="0">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marL="457200" lvl="1">
              <a:tabLst>
                <a:tab pos="914400" algn="l"/>
              </a:tabLs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508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1AE200-5A4F-470D-A191-93E36DB160B5}"/>
              </a:ext>
            </a:extLst>
          </p:cNvPr>
          <p:cNvSpPr>
            <a:spLocks noGrp="1"/>
          </p:cNvSpPr>
          <p:nvPr>
            <p:ph type="sldNum" idx="12"/>
          </p:nvPr>
        </p:nvSpPr>
        <p:spPr/>
        <p:txBody>
          <a:bodyPr/>
          <a:lstStyle/>
          <a:p>
            <a:fld id="{00000000-1234-1234-1234-123412341234}" type="slidenum">
              <a:rPr lang="en" smtClean="0"/>
              <a:pPr/>
              <a:t>14</a:t>
            </a:fld>
            <a:endParaRPr lang="en" dirty="0"/>
          </a:p>
        </p:txBody>
      </p:sp>
      <p:sp>
        <p:nvSpPr>
          <p:cNvPr id="4" name="Title 3">
            <a:extLst>
              <a:ext uri="{FF2B5EF4-FFF2-40B4-BE49-F238E27FC236}">
                <a16:creationId xmlns:a16="http://schemas.microsoft.com/office/drawing/2014/main" id="{30A62C21-C333-45A5-AAD6-64521E60F89A}"/>
              </a:ext>
            </a:extLst>
          </p:cNvPr>
          <p:cNvSpPr>
            <a:spLocks noGrp="1"/>
          </p:cNvSpPr>
          <p:nvPr>
            <p:ph type="title"/>
          </p:nvPr>
        </p:nvSpPr>
        <p:spPr/>
        <p:txBody>
          <a:bodyPr/>
          <a:lstStyle/>
          <a:p>
            <a:r>
              <a:rPr lang="en-US" dirty="0"/>
              <a:t>Query Management</a:t>
            </a:r>
          </a:p>
        </p:txBody>
      </p:sp>
      <p:sp>
        <p:nvSpPr>
          <p:cNvPr id="5" name="Content Placeholder 1">
            <a:extLst>
              <a:ext uri="{FF2B5EF4-FFF2-40B4-BE49-F238E27FC236}">
                <a16:creationId xmlns:a16="http://schemas.microsoft.com/office/drawing/2014/main" id="{2B4761F7-4F73-49CE-BF48-05BA791FDF20}"/>
              </a:ext>
            </a:extLst>
          </p:cNvPr>
          <p:cNvSpPr txBox="1">
            <a:spLocks/>
          </p:cNvSpPr>
          <p:nvPr/>
        </p:nvSpPr>
        <p:spPr>
          <a:xfrm>
            <a:off x="767203" y="1160954"/>
            <a:ext cx="5600700" cy="515544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38100" indent="0">
              <a:buNone/>
            </a:pPr>
            <a:r>
              <a:rPr lang="en-US" sz="1400" b="1" u="sng" dirty="0">
                <a:solidFill>
                  <a:srgbClr val="000000"/>
                </a:solidFill>
                <a:latin typeface="Arial"/>
                <a:cs typeface="Arial"/>
                <a:sym typeface="Arial"/>
              </a:rPr>
              <a:t>Query Management tool working:-</a:t>
            </a:r>
          </a:p>
          <a:p>
            <a:pPr marL="38100" indent="0">
              <a:buNone/>
            </a:pPr>
            <a:endParaRPr lang="en-US" sz="1400" b="1" u="sng" dirty="0">
              <a:solidFill>
                <a:srgbClr val="000000"/>
              </a:solidFill>
              <a:latin typeface="Arial"/>
              <a:cs typeface="Arial"/>
              <a:sym typeface="Arial"/>
            </a:endParaRPr>
          </a:p>
          <a:p>
            <a:pPr marL="0" indent="0">
              <a:buFont typeface="Roboto"/>
              <a:buNone/>
            </a:pPr>
            <a:r>
              <a:rPr lang="en-US" sz="1400" dirty="0">
                <a:solidFill>
                  <a:srgbClr val="000000"/>
                </a:solidFill>
                <a:latin typeface="Arial"/>
                <a:cs typeface="Arial"/>
                <a:sym typeface="Arial"/>
              </a:rPr>
              <a:t>1. For all HR related issues/queries employee need to raise on </a:t>
            </a:r>
            <a:r>
              <a:rPr lang="en-US" sz="1400" dirty="0">
                <a:solidFill>
                  <a:srgbClr val="000000"/>
                </a:solidFill>
                <a:latin typeface="Arial"/>
                <a:cs typeface="Arial"/>
                <a:sym typeface="Arial"/>
                <a:hlinkClick r:id="rId2"/>
              </a:rPr>
              <a:t>hr_helpdesk@softenger.com</a:t>
            </a:r>
            <a:r>
              <a:rPr lang="en-US" sz="1400" dirty="0">
                <a:solidFill>
                  <a:srgbClr val="000000"/>
                </a:solidFill>
                <a:latin typeface="Arial"/>
                <a:cs typeface="Arial"/>
                <a:sym typeface="Arial"/>
              </a:rPr>
              <a:t> , &amp; for IT related issues – </a:t>
            </a:r>
            <a:r>
              <a:rPr lang="en-US" sz="1400" dirty="0">
                <a:solidFill>
                  <a:srgbClr val="000000"/>
                </a:solidFill>
                <a:latin typeface="Arial"/>
                <a:cs typeface="Arial"/>
                <a:sym typeface="Arial"/>
                <a:hlinkClick r:id="rId3"/>
              </a:rPr>
              <a:t>helpdesk@softenger.com</a:t>
            </a:r>
            <a:r>
              <a:rPr lang="en-US" sz="1400" dirty="0">
                <a:solidFill>
                  <a:srgbClr val="000000"/>
                </a:solidFill>
                <a:latin typeface="Arial"/>
                <a:cs typeface="Arial"/>
                <a:sym typeface="Arial"/>
              </a:rPr>
              <a:t> which is registered on Query Management through Sapphire Tool.</a:t>
            </a:r>
          </a:p>
          <a:p>
            <a:pPr marL="0" indent="0">
              <a:buFont typeface="Roboto"/>
              <a:buNone/>
            </a:pPr>
            <a:r>
              <a:rPr lang="en-US" sz="1400" dirty="0">
                <a:solidFill>
                  <a:srgbClr val="000000"/>
                </a:solidFill>
                <a:latin typeface="Arial"/>
                <a:cs typeface="Arial"/>
                <a:sym typeface="Arial"/>
              </a:rPr>
              <a:t>2. Request will be assigned by QM team as per the severity</a:t>
            </a:r>
          </a:p>
          <a:p>
            <a:pPr marL="0" indent="0">
              <a:buFont typeface="Roboto"/>
              <a:buNone/>
            </a:pPr>
            <a:r>
              <a:rPr lang="en-US" sz="1400" dirty="0">
                <a:solidFill>
                  <a:srgbClr val="000000"/>
                </a:solidFill>
                <a:latin typeface="Arial"/>
                <a:cs typeface="Arial"/>
                <a:sym typeface="Arial"/>
              </a:rPr>
              <a:t>3. Severity Level: </a:t>
            </a:r>
          </a:p>
          <a:p>
            <a:pPr marL="0" indent="0">
              <a:buFont typeface="Roboto"/>
              <a:buNone/>
            </a:pPr>
            <a:r>
              <a:rPr lang="en-US" sz="1400" dirty="0">
                <a:solidFill>
                  <a:srgbClr val="000000"/>
                </a:solidFill>
                <a:latin typeface="Arial"/>
                <a:cs typeface="Arial"/>
                <a:sym typeface="Arial"/>
              </a:rPr>
              <a:t>		I. High – Closed within one day</a:t>
            </a:r>
          </a:p>
          <a:p>
            <a:pPr marL="0" indent="0">
              <a:buFont typeface="Roboto"/>
              <a:buNone/>
            </a:pPr>
            <a:r>
              <a:rPr lang="en-US" sz="1400" dirty="0">
                <a:solidFill>
                  <a:srgbClr val="000000"/>
                </a:solidFill>
                <a:latin typeface="Arial"/>
                <a:cs typeface="Arial"/>
                <a:sym typeface="Arial"/>
              </a:rPr>
              <a:t>		II. Medium – Closed within 2 days</a:t>
            </a:r>
          </a:p>
          <a:p>
            <a:pPr marL="0" indent="0">
              <a:buFont typeface="Roboto"/>
              <a:buNone/>
            </a:pPr>
            <a:r>
              <a:rPr lang="en-US" sz="1400" dirty="0">
                <a:solidFill>
                  <a:srgbClr val="000000"/>
                </a:solidFill>
                <a:latin typeface="Arial"/>
                <a:cs typeface="Arial"/>
                <a:sym typeface="Arial"/>
              </a:rPr>
              <a:t>		III. Low – Closed within 3 days</a:t>
            </a:r>
          </a:p>
          <a:p>
            <a:pPr marL="0" indent="0">
              <a:buFont typeface="Roboto"/>
              <a:buNone/>
            </a:pPr>
            <a:endParaRPr lang="en-US" sz="1400" dirty="0">
              <a:solidFill>
                <a:srgbClr val="000000"/>
              </a:solidFill>
              <a:latin typeface="Arial"/>
              <a:cs typeface="Arial"/>
              <a:sym typeface="Arial"/>
            </a:endParaRPr>
          </a:p>
          <a:p>
            <a:pPr marL="0" indent="0">
              <a:buFont typeface="Roboto"/>
              <a:buNone/>
            </a:pPr>
            <a:r>
              <a:rPr lang="en-US" sz="1400" dirty="0">
                <a:solidFill>
                  <a:srgbClr val="000000"/>
                </a:solidFill>
                <a:latin typeface="Arial"/>
                <a:cs typeface="Arial"/>
                <a:sym typeface="Arial"/>
              </a:rPr>
              <a:t>4. Once request has been assigned the same will converted into ticket with specific ticket number</a:t>
            </a:r>
          </a:p>
          <a:p>
            <a:pPr marL="0" indent="0">
              <a:buFont typeface="Roboto"/>
              <a:buNone/>
            </a:pPr>
            <a:r>
              <a:rPr lang="en-US" sz="1400" dirty="0">
                <a:solidFill>
                  <a:srgbClr val="000000"/>
                </a:solidFill>
                <a:latin typeface="Arial"/>
                <a:cs typeface="Arial"/>
                <a:sym typeface="Arial"/>
              </a:rPr>
              <a:t>5. Ticket will be assigned to respective team member as per severity level</a:t>
            </a:r>
          </a:p>
          <a:p>
            <a:pPr marL="0" indent="0">
              <a:buFont typeface="Roboto"/>
              <a:buNone/>
            </a:pPr>
            <a:r>
              <a:rPr lang="en-US" sz="1400" dirty="0">
                <a:solidFill>
                  <a:srgbClr val="000000"/>
                </a:solidFill>
                <a:latin typeface="Arial"/>
                <a:cs typeface="Arial"/>
                <a:sym typeface="Arial"/>
              </a:rPr>
              <a:t>6. As per pre-defined TAT QM team will respond the queries/concerns</a:t>
            </a:r>
          </a:p>
          <a:p>
            <a:pPr marL="0" indent="0">
              <a:buFont typeface="Roboto"/>
              <a:buNone/>
            </a:pPr>
            <a:r>
              <a:rPr lang="en-US" sz="1400" dirty="0">
                <a:solidFill>
                  <a:srgbClr val="000000"/>
                </a:solidFill>
                <a:latin typeface="Arial"/>
                <a:cs typeface="Arial"/>
                <a:sym typeface="Arial"/>
              </a:rPr>
              <a:t>7. IF the same will not resolved as per TAT, escalation will be done.</a:t>
            </a:r>
          </a:p>
          <a:p>
            <a:pPr marL="0" indent="0">
              <a:buFont typeface="Roboto"/>
              <a:buNone/>
            </a:pPr>
            <a:r>
              <a:rPr lang="en-US" sz="1200" dirty="0">
                <a:latin typeface="Cambria" panose="02040503050406030204" pitchFamily="18" charset="0"/>
                <a:cs typeface="Times New Roman" panose="02020603050405020304" pitchFamily="18" charset="0"/>
              </a:rPr>
              <a:t>	</a:t>
            </a:r>
          </a:p>
          <a:p>
            <a:pPr>
              <a:buFont typeface="Wingdings" pitchFamily="2"/>
              <a:buChar char="q"/>
            </a:pPr>
            <a:endParaRPr lang="en-US" sz="1200" dirty="0">
              <a:latin typeface="Cambria" panose="02040503050406030204" pitchFamily="18" charset="0"/>
              <a:cs typeface="Times New Roman" panose="02020603050405020304" pitchFamily="18" charset="0"/>
            </a:endParaRPr>
          </a:p>
          <a:p>
            <a:pPr>
              <a:buFont typeface="Wingdings" pitchFamily="2"/>
              <a:buChar char="q"/>
            </a:pPr>
            <a:endParaRPr lang="en-US" sz="1200" dirty="0">
              <a:latin typeface="Cambria" panose="02040503050406030204" pitchFamily="18" charset="0"/>
              <a:cs typeface="Times New Roman" panose="02020603050405020304" pitchFamily="18" charset="0"/>
            </a:endParaRPr>
          </a:p>
          <a:p>
            <a:pPr>
              <a:buFont typeface="Wingdings" pitchFamily="2"/>
              <a:buChar char="q"/>
            </a:pPr>
            <a:endParaRPr lang="en-US" sz="1200" dirty="0">
              <a:latin typeface="Cambria" panose="02040503050406030204" pitchFamily="18" charset="0"/>
              <a:cs typeface="Times New Roman" panose="02020603050405020304" pitchFamily="18" charset="0"/>
            </a:endParaRPr>
          </a:p>
          <a:p>
            <a:pPr>
              <a:buFont typeface="Wingdings" pitchFamily="2"/>
              <a:buChar char="q"/>
            </a:pPr>
            <a:endParaRPr lang="en-GB" sz="1200" dirty="0">
              <a:latin typeface="Cambria" panose="020405030504060302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9E7EF60D-61F4-4065-A9C9-6F8D2B1AC72B}"/>
              </a:ext>
            </a:extLst>
          </p:cNvPr>
          <p:cNvGraphicFramePr>
            <a:graphicFrameLocks noGrp="1"/>
          </p:cNvGraphicFramePr>
          <p:nvPr/>
        </p:nvGraphicFramePr>
        <p:xfrm>
          <a:off x="7165124" y="1516856"/>
          <a:ext cx="4508109" cy="3936317"/>
        </p:xfrm>
        <a:graphic>
          <a:graphicData uri="http://schemas.openxmlformats.org/drawingml/2006/table">
            <a:tbl>
              <a:tblPr>
                <a:tableStyleId>{E0619863-F0C8-4835-95D1-95A5FEEC3166}</a:tableStyleId>
              </a:tblPr>
              <a:tblGrid>
                <a:gridCol w="445498">
                  <a:extLst>
                    <a:ext uri="{9D8B030D-6E8A-4147-A177-3AD203B41FA5}">
                      <a16:colId xmlns:a16="http://schemas.microsoft.com/office/drawing/2014/main" val="1005625175"/>
                    </a:ext>
                  </a:extLst>
                </a:gridCol>
                <a:gridCol w="751729">
                  <a:extLst>
                    <a:ext uri="{9D8B030D-6E8A-4147-A177-3AD203B41FA5}">
                      <a16:colId xmlns:a16="http://schemas.microsoft.com/office/drawing/2014/main" val="3860141437"/>
                    </a:ext>
                  </a:extLst>
                </a:gridCol>
                <a:gridCol w="1695008">
                  <a:extLst>
                    <a:ext uri="{9D8B030D-6E8A-4147-A177-3AD203B41FA5}">
                      <a16:colId xmlns:a16="http://schemas.microsoft.com/office/drawing/2014/main" val="1707790788"/>
                    </a:ext>
                  </a:extLst>
                </a:gridCol>
                <a:gridCol w="1615874">
                  <a:extLst>
                    <a:ext uri="{9D8B030D-6E8A-4147-A177-3AD203B41FA5}">
                      <a16:colId xmlns:a16="http://schemas.microsoft.com/office/drawing/2014/main" val="290581674"/>
                    </a:ext>
                  </a:extLst>
                </a:gridCol>
              </a:tblGrid>
              <a:tr h="228234">
                <a:tc>
                  <a:txBody>
                    <a:bodyPr/>
                    <a:lstStyle/>
                    <a:p>
                      <a:pPr algn="ctr" fontAlgn="b"/>
                      <a:r>
                        <a:rPr lang="en-US" sz="1200" b="1" u="none" strike="noStrike" dirty="0">
                          <a:solidFill>
                            <a:schemeClr val="bg1"/>
                          </a:solidFill>
                          <a:effectLst/>
                        </a:rPr>
                        <a:t>S. No </a:t>
                      </a:r>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tx1"/>
                    </a:solidFill>
                  </a:tcPr>
                </a:tc>
                <a:tc>
                  <a:txBody>
                    <a:bodyPr/>
                    <a:lstStyle/>
                    <a:p>
                      <a:pPr algn="ctr" fontAlgn="b"/>
                      <a:r>
                        <a:rPr lang="en-US" sz="1200" b="1" u="none" strike="noStrike">
                          <a:solidFill>
                            <a:schemeClr val="bg1"/>
                          </a:solidFill>
                          <a:effectLst/>
                        </a:rPr>
                        <a:t>Priority </a:t>
                      </a:r>
                      <a:endParaRPr lang="en-US" sz="1200" b="1" i="0" u="none" strike="noStrike">
                        <a:solidFill>
                          <a:schemeClr val="bg1"/>
                        </a:solidFill>
                        <a:effectLst/>
                        <a:latin typeface="Calibri" panose="020F0502020204030204" pitchFamily="34" charset="0"/>
                      </a:endParaRPr>
                    </a:p>
                  </a:txBody>
                  <a:tcPr marL="9525" marR="9525" marT="9525" marB="0" anchor="b">
                    <a:solidFill>
                      <a:schemeClr val="tx1"/>
                    </a:solidFill>
                  </a:tcPr>
                </a:tc>
                <a:tc>
                  <a:txBody>
                    <a:bodyPr/>
                    <a:lstStyle/>
                    <a:p>
                      <a:pPr algn="ctr" fontAlgn="b"/>
                      <a:r>
                        <a:rPr lang="en-US" sz="1200" b="1" u="none" strike="noStrike">
                          <a:solidFill>
                            <a:schemeClr val="bg1"/>
                          </a:solidFill>
                          <a:effectLst/>
                        </a:rPr>
                        <a:t>Queries related to </a:t>
                      </a:r>
                      <a:endParaRPr lang="en-US" sz="1200" b="1" i="0" u="none" strike="noStrike">
                        <a:solidFill>
                          <a:schemeClr val="bg1"/>
                        </a:solidFill>
                        <a:effectLst/>
                        <a:latin typeface="Calibri" panose="020F0502020204030204" pitchFamily="34" charset="0"/>
                      </a:endParaRPr>
                    </a:p>
                  </a:txBody>
                  <a:tcPr marL="9525" marR="9525" marT="9525" marB="0" anchor="b">
                    <a:solidFill>
                      <a:schemeClr val="tx1"/>
                    </a:solidFill>
                  </a:tcPr>
                </a:tc>
                <a:tc>
                  <a:txBody>
                    <a:bodyPr/>
                    <a:lstStyle/>
                    <a:p>
                      <a:pPr algn="ctr" fontAlgn="b"/>
                      <a:r>
                        <a:rPr lang="en-US" sz="1200" b="1" u="none" strike="noStrike" dirty="0">
                          <a:solidFill>
                            <a:schemeClr val="bg1"/>
                          </a:solidFill>
                          <a:effectLst/>
                        </a:rPr>
                        <a:t>TAT to Resolve</a:t>
                      </a:r>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tx1"/>
                    </a:solidFill>
                  </a:tcPr>
                </a:tc>
                <a:extLst>
                  <a:ext uri="{0D108BD9-81ED-4DB2-BD59-A6C34878D82A}">
                    <a16:rowId xmlns:a16="http://schemas.microsoft.com/office/drawing/2014/main" val="1811075931"/>
                  </a:ext>
                </a:extLst>
              </a:tr>
              <a:tr h="456467">
                <a:tc>
                  <a:txBody>
                    <a:bodyPr/>
                    <a:lstStyle/>
                    <a:p>
                      <a:pPr algn="ctr" fontAlgn="ctr"/>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High Priority</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Salary related, Attendance issues,Mediclaim, Appraisal</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a:effectLst/>
                        </a:rPr>
                        <a:t>On the same day as query raised</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6339185"/>
                  </a:ext>
                </a:extLst>
              </a:tr>
              <a:tr h="1825870">
                <a:tc>
                  <a:txBody>
                    <a:bodyPr/>
                    <a:lstStyle/>
                    <a:p>
                      <a:pPr algn="ctr" fontAlgn="ctr"/>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Medium Priority</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a:effectLst/>
                        </a:rPr>
                        <a:t>PF, ESIC, Designation/Role/Profile,</a:t>
                      </a:r>
                      <a:br>
                        <a:rPr lang="en-US" sz="1200" u="none" strike="noStrike" dirty="0">
                          <a:effectLst/>
                        </a:rPr>
                      </a:br>
                      <a:r>
                        <a:rPr lang="en-US" sz="1200" u="none" strike="noStrike" dirty="0">
                          <a:effectLst/>
                        </a:rPr>
                        <a:t>Address proof letters, Bank account opening, Leaves, Policies/process related,</a:t>
                      </a:r>
                      <a:br>
                        <a:rPr lang="en-US" sz="1200" u="none" strike="noStrike" dirty="0">
                          <a:effectLst/>
                        </a:rPr>
                      </a:br>
                      <a:r>
                        <a:rPr lang="en-US" sz="1200" u="none" strike="noStrike" dirty="0">
                          <a:effectLst/>
                        </a:rPr>
                        <a:t>Portal related, FNF related, Resignation acknowledgement mails</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Within 2 working days</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62282020"/>
                  </a:ext>
                </a:extLst>
              </a:tr>
              <a:tr h="1141168">
                <a:tc>
                  <a:txBody>
                    <a:bodyPr/>
                    <a:lstStyle/>
                    <a:p>
                      <a:pPr algn="ctr" fontAlgn="ctr"/>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Low</a:t>
                      </a:r>
                      <a:br>
                        <a:rPr lang="en-US" sz="1200" u="none" strike="noStrike">
                          <a:effectLst/>
                        </a:rPr>
                      </a:br>
                      <a:r>
                        <a:rPr lang="en-US" sz="1200" u="none" strike="noStrike">
                          <a:effectLst/>
                        </a:rPr>
                        <a:t>Priority</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Notice period related, Leaves in NP, Other normal issues- i.e. ESIC TIC Card, ID Card, Relieving- Experience letter, Form 16, Payslips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a:effectLst/>
                        </a:rPr>
                        <a:t>Within 3 working days</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64549741"/>
                  </a:ext>
                </a:extLst>
              </a:tr>
            </a:tbl>
          </a:graphicData>
        </a:graphic>
      </p:graphicFrame>
    </p:spTree>
    <p:extLst>
      <p:ext uri="{BB962C8B-B14F-4D97-AF65-F5344CB8AC3E}">
        <p14:creationId xmlns:p14="http://schemas.microsoft.com/office/powerpoint/2010/main" val="371435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254984-3DCA-4DFA-80DB-FD7F2EBF3C41}"/>
              </a:ext>
            </a:extLst>
          </p:cNvPr>
          <p:cNvSpPr>
            <a:spLocks noGrp="1"/>
          </p:cNvSpPr>
          <p:nvPr>
            <p:ph type="body" idx="1"/>
          </p:nvPr>
        </p:nvSpPr>
        <p:spPr>
          <a:xfrm>
            <a:off x="247740" y="855949"/>
            <a:ext cx="11696519" cy="4736400"/>
          </a:xfrm>
        </p:spPr>
        <p:txBody>
          <a:bodyPr/>
          <a:lstStyle/>
          <a:p>
            <a:pPr marL="38100" indent="0">
              <a:buClr>
                <a:schemeClr val="tx1">
                  <a:lumMod val="95000"/>
                  <a:lumOff val="5000"/>
                </a:schemeClr>
              </a:buClr>
              <a:buSzPct val="150000"/>
              <a:buNone/>
            </a:pPr>
            <a:r>
              <a:rPr lang="en-US" sz="1400" b="1" dirty="0">
                <a:solidFill>
                  <a:srgbClr val="000000"/>
                </a:solidFill>
                <a:latin typeface="Arial"/>
                <a:cs typeface="Arial"/>
                <a:sym typeface="Roboto"/>
              </a:rPr>
              <a:t>Investment Declaration</a:t>
            </a:r>
          </a:p>
          <a:p>
            <a:pPr marL="38100" indent="0">
              <a:buNone/>
            </a:pPr>
            <a:r>
              <a:rPr lang="en-US" sz="1400" dirty="0">
                <a:solidFill>
                  <a:srgbClr val="000000"/>
                </a:solidFill>
                <a:latin typeface="Arial"/>
                <a:cs typeface="Arial"/>
                <a:sym typeface="Roboto"/>
              </a:rPr>
              <a:t>                Self Service Portal-------HR Policies/Document-------Forms------Tax Calculator 2019-20</a:t>
            </a:r>
          </a:p>
          <a:p>
            <a:pPr marL="38100" indent="0">
              <a:buNone/>
            </a:pPr>
            <a:r>
              <a:rPr lang="en-US" sz="1400" dirty="0">
                <a:solidFill>
                  <a:srgbClr val="000000"/>
                </a:solidFill>
                <a:latin typeface="Arial"/>
                <a:cs typeface="Arial"/>
                <a:sym typeface="Roboto"/>
              </a:rPr>
              <a:t>                Self Service Portal-------My Investments </a:t>
            </a:r>
          </a:p>
          <a:p>
            <a:pPr marL="38100" indent="0">
              <a:buNone/>
            </a:pPr>
            <a:endParaRPr lang="en-US" sz="1400" dirty="0">
              <a:solidFill>
                <a:srgbClr val="000000"/>
              </a:solidFill>
              <a:latin typeface="Arial"/>
              <a:cs typeface="Arial"/>
              <a:sym typeface="Roboto"/>
            </a:endParaRPr>
          </a:p>
          <a:p>
            <a:pPr marL="38100" indent="0">
              <a:buNone/>
            </a:pPr>
            <a:r>
              <a:rPr lang="en-US" sz="1400" b="1" dirty="0">
                <a:solidFill>
                  <a:srgbClr val="000000"/>
                </a:solidFill>
                <a:latin typeface="Arial"/>
                <a:cs typeface="Arial"/>
                <a:sym typeface="Roboto"/>
              </a:rPr>
              <a:t>Attendance/Timesheet </a:t>
            </a:r>
          </a:p>
          <a:p>
            <a:pPr marL="38100" indent="0">
              <a:buNone/>
            </a:pPr>
            <a:r>
              <a:rPr lang="en-US" sz="1400" dirty="0">
                <a:solidFill>
                  <a:srgbClr val="000000"/>
                </a:solidFill>
                <a:latin typeface="Arial"/>
                <a:cs typeface="Arial"/>
                <a:sym typeface="Roboto"/>
              </a:rPr>
              <a:t>	HR Ladders------Management------Upload Employee Attendance-----Download Original File Format Tab</a:t>
            </a:r>
          </a:p>
          <a:p>
            <a:pPr marL="38100" indent="0">
              <a:buNone/>
            </a:pPr>
            <a:r>
              <a:rPr lang="en-US" sz="1400" dirty="0">
                <a:solidFill>
                  <a:srgbClr val="000000"/>
                </a:solidFill>
                <a:latin typeface="Arial"/>
                <a:cs typeface="Arial"/>
                <a:sym typeface="Roboto"/>
              </a:rPr>
              <a:t> </a:t>
            </a:r>
          </a:p>
          <a:p>
            <a:pPr marL="38100" indent="0">
              <a:buNone/>
            </a:pPr>
            <a:r>
              <a:rPr lang="en-US" sz="1400" b="1" dirty="0">
                <a:solidFill>
                  <a:srgbClr val="000000"/>
                </a:solidFill>
                <a:latin typeface="Arial"/>
                <a:cs typeface="Arial"/>
                <a:sym typeface="Roboto"/>
              </a:rPr>
              <a:t>How to reset Password - HRMS/Mail</a:t>
            </a:r>
          </a:p>
          <a:p>
            <a:pPr marL="38100" indent="0">
              <a:buNone/>
            </a:pPr>
            <a:endParaRPr lang="en-US" sz="1400" b="1" dirty="0">
              <a:solidFill>
                <a:srgbClr val="000000"/>
              </a:solidFill>
              <a:latin typeface="Arial"/>
              <a:cs typeface="Arial"/>
              <a:sym typeface="Roboto"/>
            </a:endParaRPr>
          </a:p>
          <a:p>
            <a:pPr marL="38100" indent="0">
              <a:buNone/>
            </a:pPr>
            <a:endParaRPr lang="en-US" sz="1400" dirty="0">
              <a:solidFill>
                <a:srgbClr val="000000"/>
              </a:solidFill>
              <a:latin typeface="Arial"/>
              <a:cs typeface="Arial"/>
              <a:sym typeface="Roboto"/>
            </a:endParaRPr>
          </a:p>
          <a:p>
            <a:pPr marL="38100" indent="0">
              <a:buNone/>
            </a:pPr>
            <a:endParaRPr lang="en-US" sz="1400" dirty="0">
              <a:solidFill>
                <a:srgbClr val="000000"/>
              </a:solidFill>
              <a:latin typeface="Arial"/>
              <a:cs typeface="Arial"/>
              <a:sym typeface="Roboto"/>
            </a:endParaRPr>
          </a:p>
        </p:txBody>
      </p:sp>
      <p:sp>
        <p:nvSpPr>
          <p:cNvPr id="3" name="Slide Number Placeholder 2">
            <a:extLst>
              <a:ext uri="{FF2B5EF4-FFF2-40B4-BE49-F238E27FC236}">
                <a16:creationId xmlns:a16="http://schemas.microsoft.com/office/drawing/2014/main" id="{4A99EB07-F4E1-4391-8791-719F808C3DB5}"/>
              </a:ext>
            </a:extLst>
          </p:cNvPr>
          <p:cNvSpPr>
            <a:spLocks noGrp="1"/>
          </p:cNvSpPr>
          <p:nvPr>
            <p:ph type="sldNum" idx="12"/>
          </p:nvPr>
        </p:nvSpPr>
        <p:spPr/>
        <p:txBody>
          <a:bodyPr/>
          <a:lstStyle/>
          <a:p>
            <a:fld id="{00000000-1234-1234-1234-123412341234}" type="slidenum">
              <a:rPr lang="en" smtClean="0"/>
              <a:pPr/>
              <a:t>15</a:t>
            </a:fld>
            <a:endParaRPr lang="en" dirty="0"/>
          </a:p>
        </p:txBody>
      </p:sp>
      <p:sp>
        <p:nvSpPr>
          <p:cNvPr id="4" name="Title 3">
            <a:extLst>
              <a:ext uri="{FF2B5EF4-FFF2-40B4-BE49-F238E27FC236}">
                <a16:creationId xmlns:a16="http://schemas.microsoft.com/office/drawing/2014/main" id="{77140ED0-F0E9-47CB-995B-600AFC134008}"/>
              </a:ext>
            </a:extLst>
          </p:cNvPr>
          <p:cNvSpPr>
            <a:spLocks noGrp="1"/>
          </p:cNvSpPr>
          <p:nvPr>
            <p:ph type="title"/>
          </p:nvPr>
        </p:nvSpPr>
        <p:spPr>
          <a:xfrm>
            <a:off x="342514" y="0"/>
            <a:ext cx="8616800" cy="746186"/>
          </a:xfrm>
        </p:spPr>
        <p:txBody>
          <a:bodyPr/>
          <a:lstStyle/>
          <a:p>
            <a:r>
              <a:rPr lang="en-US" dirty="0"/>
              <a:t>Points to Remember</a:t>
            </a:r>
          </a:p>
        </p:txBody>
      </p:sp>
      <p:graphicFrame>
        <p:nvGraphicFramePr>
          <p:cNvPr id="5" name="Table 4">
            <a:extLst>
              <a:ext uri="{FF2B5EF4-FFF2-40B4-BE49-F238E27FC236}">
                <a16:creationId xmlns:a16="http://schemas.microsoft.com/office/drawing/2014/main" id="{D31F19C4-6038-49FF-95F0-86311F9444CD}"/>
              </a:ext>
            </a:extLst>
          </p:cNvPr>
          <p:cNvGraphicFramePr>
            <a:graphicFrameLocks noGrp="1"/>
          </p:cNvGraphicFramePr>
          <p:nvPr>
            <p:extLst>
              <p:ext uri="{D42A27DB-BD31-4B8C-83A1-F6EECF244321}">
                <p14:modId xmlns:p14="http://schemas.microsoft.com/office/powerpoint/2010/main" val="757901265"/>
              </p:ext>
            </p:extLst>
          </p:nvPr>
        </p:nvGraphicFramePr>
        <p:xfrm>
          <a:off x="2729763" y="3511405"/>
          <a:ext cx="9214496" cy="3061877"/>
        </p:xfrm>
        <a:graphic>
          <a:graphicData uri="http://schemas.openxmlformats.org/drawingml/2006/table">
            <a:tbl>
              <a:tblPr firstRow="1" bandRow="1">
                <a:tableStyleId>{69012ECD-51FC-41F1-AA8D-1B2483CD663E}</a:tableStyleId>
              </a:tblPr>
              <a:tblGrid>
                <a:gridCol w="2045508">
                  <a:extLst>
                    <a:ext uri="{9D8B030D-6E8A-4147-A177-3AD203B41FA5}">
                      <a16:colId xmlns:a16="http://schemas.microsoft.com/office/drawing/2014/main" val="675750476"/>
                    </a:ext>
                  </a:extLst>
                </a:gridCol>
                <a:gridCol w="1531375">
                  <a:extLst>
                    <a:ext uri="{9D8B030D-6E8A-4147-A177-3AD203B41FA5}">
                      <a16:colId xmlns:a16="http://schemas.microsoft.com/office/drawing/2014/main" val="775519394"/>
                    </a:ext>
                  </a:extLst>
                </a:gridCol>
                <a:gridCol w="2107081">
                  <a:extLst>
                    <a:ext uri="{9D8B030D-6E8A-4147-A177-3AD203B41FA5}">
                      <a16:colId xmlns:a16="http://schemas.microsoft.com/office/drawing/2014/main" val="4284938474"/>
                    </a:ext>
                  </a:extLst>
                </a:gridCol>
                <a:gridCol w="3530532">
                  <a:extLst>
                    <a:ext uri="{9D8B030D-6E8A-4147-A177-3AD203B41FA5}">
                      <a16:colId xmlns:a16="http://schemas.microsoft.com/office/drawing/2014/main" val="3248193599"/>
                    </a:ext>
                  </a:extLst>
                </a:gridCol>
              </a:tblGrid>
              <a:tr h="435321">
                <a:tc>
                  <a:txBody>
                    <a:bodyPr/>
                    <a:lstStyle/>
                    <a:p>
                      <a:r>
                        <a:rPr lang="en-US" dirty="0"/>
                        <a:t>Cycle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Criteria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Implication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168785"/>
                  </a:ext>
                </a:extLst>
              </a:tr>
              <a:tr h="858716">
                <a:tc>
                  <a:txBody>
                    <a:bodyPr/>
                    <a:lstStyle/>
                    <a:p>
                      <a:r>
                        <a:rPr lang="en-US" dirty="0"/>
                        <a:t>Normal Payroll Cycle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r>
                        <a:rPr lang="en-US" baseline="30000" dirty="0"/>
                        <a:t>th</a:t>
                      </a:r>
                      <a:r>
                        <a:rPr lang="en-US" dirty="0"/>
                        <a:t> of every month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On successful submission of approved employee attendance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 un-uploaded and un-approved timesheets will lead to salary kept on hold for the said employees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722539"/>
                  </a:ext>
                </a:extLst>
              </a:tr>
              <a:tr h="608257">
                <a:tc>
                  <a:txBody>
                    <a:bodyPr/>
                    <a:lstStyle/>
                    <a:p>
                      <a:r>
                        <a:rPr lang="en-US" dirty="0"/>
                        <a:t>2</a:t>
                      </a:r>
                      <a:r>
                        <a:rPr lang="en-US" baseline="30000" dirty="0"/>
                        <a:t>nd</a:t>
                      </a:r>
                      <a:r>
                        <a:rPr lang="en-US" dirty="0"/>
                        <a:t> Payroll Cycle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r>
                        <a:rPr lang="en-US" baseline="30000" dirty="0"/>
                        <a:t>th</a:t>
                      </a:r>
                      <a:r>
                        <a:rPr lang="en-US" dirty="0"/>
                        <a:t> of every month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On hold employee salary </a:t>
                      </a:r>
                    </a:p>
                    <a:p>
                      <a:r>
                        <a:rPr lang="en-US" dirty="0"/>
                        <a:t>FnF Cycle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 unaccepted FnF statement by employee will lead to not processing the payroll and FnF amount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3295316"/>
                  </a:ext>
                </a:extLst>
              </a:tr>
              <a:tr h="435321">
                <a:tc>
                  <a:txBody>
                    <a:bodyPr/>
                    <a:lstStyle/>
                    <a:p>
                      <a:r>
                        <a:rPr lang="en-US" dirty="0"/>
                        <a:t>3</a:t>
                      </a:r>
                      <a:r>
                        <a:rPr lang="en-US" baseline="30000" dirty="0"/>
                        <a:t>rd</a:t>
                      </a:r>
                      <a:r>
                        <a:rPr lang="en-US" dirty="0"/>
                        <a:t> Payroll Cycle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r>
                        <a:rPr lang="en-US" baseline="30000" dirty="0"/>
                        <a:t>th</a:t>
                      </a:r>
                      <a:r>
                        <a:rPr lang="en-US" dirty="0"/>
                        <a:t> of every month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On hold employee salary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693015"/>
                  </a:ext>
                </a:extLst>
              </a:tr>
              <a:tr h="435321">
                <a:tc>
                  <a:txBody>
                    <a:bodyPr/>
                    <a:lstStyle/>
                    <a:p>
                      <a:r>
                        <a:rPr lang="en-US" dirty="0"/>
                        <a:t>4</a:t>
                      </a:r>
                      <a:r>
                        <a:rPr lang="en-US" baseline="30000" dirty="0"/>
                        <a:t>th</a:t>
                      </a:r>
                      <a:r>
                        <a:rPr lang="en-US" dirty="0"/>
                        <a:t> Payroll Cycle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24th </a:t>
                      </a:r>
                      <a:r>
                        <a:rPr lang="en-US" dirty="0"/>
                        <a:t>of every month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On hold employee salary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378919"/>
                  </a:ext>
                </a:extLst>
              </a:tr>
            </a:tbl>
          </a:graphicData>
        </a:graphic>
      </p:graphicFrame>
      <p:sp>
        <p:nvSpPr>
          <p:cNvPr id="6" name="Rectangle 5">
            <a:extLst>
              <a:ext uri="{FF2B5EF4-FFF2-40B4-BE49-F238E27FC236}">
                <a16:creationId xmlns:a16="http://schemas.microsoft.com/office/drawing/2014/main" id="{16A500F8-5FB8-4029-92FA-0756C9DA26DE}"/>
              </a:ext>
            </a:extLst>
          </p:cNvPr>
          <p:cNvSpPr/>
          <p:nvPr/>
        </p:nvSpPr>
        <p:spPr>
          <a:xfrm>
            <a:off x="247740" y="3511405"/>
            <a:ext cx="2262158" cy="307777"/>
          </a:xfrm>
          <a:prstGeom prst="rect">
            <a:avLst/>
          </a:prstGeom>
        </p:spPr>
        <p:txBody>
          <a:bodyPr wrap="none">
            <a:spAutoFit/>
          </a:bodyPr>
          <a:lstStyle/>
          <a:p>
            <a:pPr marL="38100" indent="0">
              <a:buNone/>
            </a:pPr>
            <a:r>
              <a:rPr lang="en-US" b="1" dirty="0">
                <a:sym typeface="Roboto"/>
              </a:rPr>
              <a:t>Important Payroll dates </a:t>
            </a:r>
          </a:p>
        </p:txBody>
      </p:sp>
    </p:spTree>
    <p:extLst>
      <p:ext uri="{BB962C8B-B14F-4D97-AF65-F5344CB8AC3E}">
        <p14:creationId xmlns:p14="http://schemas.microsoft.com/office/powerpoint/2010/main" val="80625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197127-F8A5-4B10-9A6B-773D2498A7D1}"/>
              </a:ext>
            </a:extLst>
          </p:cNvPr>
          <p:cNvSpPr>
            <a:spLocks noGrp="1"/>
          </p:cNvSpPr>
          <p:nvPr>
            <p:ph type="sldNum" idx="12"/>
          </p:nvPr>
        </p:nvSpPr>
        <p:spPr/>
        <p:txBody>
          <a:bodyPr/>
          <a:lstStyle/>
          <a:p>
            <a:fld id="{00000000-1234-1234-1234-123412341234}" type="slidenum">
              <a:rPr lang="en" smtClean="0"/>
              <a:pPr/>
              <a:t>16</a:t>
            </a:fld>
            <a:endParaRPr lang="en" dirty="0"/>
          </a:p>
        </p:txBody>
      </p:sp>
      <p:sp>
        <p:nvSpPr>
          <p:cNvPr id="4" name="Title 3">
            <a:extLst>
              <a:ext uri="{FF2B5EF4-FFF2-40B4-BE49-F238E27FC236}">
                <a16:creationId xmlns:a16="http://schemas.microsoft.com/office/drawing/2014/main" id="{00B7206B-3C61-44F5-80F2-A9BAFBCB378B}"/>
              </a:ext>
            </a:extLst>
          </p:cNvPr>
          <p:cNvSpPr>
            <a:spLocks noGrp="1"/>
          </p:cNvSpPr>
          <p:nvPr>
            <p:ph type="title"/>
          </p:nvPr>
        </p:nvSpPr>
        <p:spPr/>
        <p:txBody>
          <a:bodyPr/>
          <a:lstStyle/>
          <a:p>
            <a:pPr marL="38100"/>
            <a:r>
              <a:rPr lang="en-US" dirty="0">
                <a:sym typeface="Roboto"/>
              </a:rPr>
              <a:t>Primary Contact Matrix</a:t>
            </a:r>
          </a:p>
        </p:txBody>
      </p:sp>
      <p:graphicFrame>
        <p:nvGraphicFramePr>
          <p:cNvPr id="5" name="Table 4">
            <a:extLst>
              <a:ext uri="{FF2B5EF4-FFF2-40B4-BE49-F238E27FC236}">
                <a16:creationId xmlns:a16="http://schemas.microsoft.com/office/drawing/2014/main" id="{70520DEC-7550-4C23-ABA6-C4ADEE9A5305}"/>
              </a:ext>
            </a:extLst>
          </p:cNvPr>
          <p:cNvGraphicFramePr>
            <a:graphicFrameLocks noGrp="1"/>
          </p:cNvGraphicFramePr>
          <p:nvPr>
            <p:extLst>
              <p:ext uri="{D42A27DB-BD31-4B8C-83A1-F6EECF244321}">
                <p14:modId xmlns:p14="http://schemas.microsoft.com/office/powerpoint/2010/main" val="2307512696"/>
              </p:ext>
            </p:extLst>
          </p:nvPr>
        </p:nvGraphicFramePr>
        <p:xfrm>
          <a:off x="720262" y="1013289"/>
          <a:ext cx="10751476" cy="5484221"/>
        </p:xfrm>
        <a:graphic>
          <a:graphicData uri="http://schemas.openxmlformats.org/drawingml/2006/table">
            <a:tbl>
              <a:tblPr firstRow="1" firstCol="1" bandRow="1"/>
              <a:tblGrid>
                <a:gridCol w="2450112">
                  <a:extLst>
                    <a:ext uri="{9D8B030D-6E8A-4147-A177-3AD203B41FA5}">
                      <a16:colId xmlns:a16="http://schemas.microsoft.com/office/drawing/2014/main" val="1287248774"/>
                    </a:ext>
                  </a:extLst>
                </a:gridCol>
                <a:gridCol w="2417873">
                  <a:extLst>
                    <a:ext uri="{9D8B030D-6E8A-4147-A177-3AD203B41FA5}">
                      <a16:colId xmlns:a16="http://schemas.microsoft.com/office/drawing/2014/main" val="1794835573"/>
                    </a:ext>
                  </a:extLst>
                </a:gridCol>
                <a:gridCol w="1434605">
                  <a:extLst>
                    <a:ext uri="{9D8B030D-6E8A-4147-A177-3AD203B41FA5}">
                      <a16:colId xmlns:a16="http://schemas.microsoft.com/office/drawing/2014/main" val="2663992914"/>
                    </a:ext>
                  </a:extLst>
                </a:gridCol>
                <a:gridCol w="4448886">
                  <a:extLst>
                    <a:ext uri="{9D8B030D-6E8A-4147-A177-3AD203B41FA5}">
                      <a16:colId xmlns:a16="http://schemas.microsoft.com/office/drawing/2014/main" val="3626551273"/>
                    </a:ext>
                  </a:extLst>
                </a:gridCol>
              </a:tblGrid>
              <a:tr h="182661">
                <a:tc>
                  <a:txBody>
                    <a:bodyPr/>
                    <a:lstStyle/>
                    <a:p>
                      <a:endParaRPr lang="en-US" sz="1400" dirty="0">
                        <a:effectLst/>
                        <a:latin typeface="+mn-lt"/>
                      </a:endParaRPr>
                    </a:p>
                  </a:txBody>
                  <a:tcPr marL="56656" marR="5665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sz="1400">
                        <a:effectLst/>
                        <a:latin typeface="+mn-lt"/>
                      </a:endParaRPr>
                    </a:p>
                  </a:txBody>
                  <a:tcPr marL="56656" marR="5665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sz="1400">
                        <a:effectLst/>
                        <a:latin typeface="+mn-lt"/>
                      </a:endParaRPr>
                    </a:p>
                  </a:txBody>
                  <a:tcPr marL="56656" marR="5665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sz="1400">
                        <a:effectLst/>
                        <a:latin typeface="+mn-lt"/>
                      </a:endParaRPr>
                    </a:p>
                  </a:txBody>
                  <a:tcPr marL="56656" marR="56656"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3703117"/>
                  </a:ext>
                </a:extLst>
              </a:tr>
              <a:tr h="182661">
                <a:tc>
                  <a:txBody>
                    <a:bodyPr/>
                    <a:lstStyle/>
                    <a:p>
                      <a:pPr marL="0" marR="0" algn="ctr">
                        <a:spcBef>
                          <a:spcPts val="0"/>
                        </a:spcBef>
                        <a:spcAft>
                          <a:spcPts val="0"/>
                        </a:spcAft>
                      </a:pPr>
                      <a:r>
                        <a:rPr lang="en-US" sz="1400" b="1" u="sng">
                          <a:solidFill>
                            <a:srgbClr val="000000"/>
                          </a:solidFill>
                          <a:effectLst/>
                          <a:latin typeface="+mn-lt"/>
                          <a:ea typeface="Calibri" panose="020F0502020204030204" pitchFamily="34" charset="0"/>
                        </a:rPr>
                        <a:t>Department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ctr">
                        <a:spcBef>
                          <a:spcPts val="0"/>
                        </a:spcBef>
                        <a:spcAft>
                          <a:spcPts val="0"/>
                        </a:spcAft>
                      </a:pPr>
                      <a:r>
                        <a:rPr lang="en-US" sz="1400" b="1" u="sng">
                          <a:solidFill>
                            <a:srgbClr val="000000"/>
                          </a:solidFill>
                          <a:effectLst/>
                          <a:latin typeface="+mn-lt"/>
                          <a:ea typeface="Calibri" panose="020F0502020204030204" pitchFamily="34" charset="0"/>
                        </a:rPr>
                        <a:t>Primary Contact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ctr">
                        <a:spcBef>
                          <a:spcPts val="0"/>
                        </a:spcBef>
                        <a:spcAft>
                          <a:spcPts val="0"/>
                        </a:spcAft>
                      </a:pPr>
                      <a:r>
                        <a:rPr lang="en-US" sz="1400" b="1" u="sng">
                          <a:solidFill>
                            <a:srgbClr val="000000"/>
                          </a:solidFill>
                          <a:effectLst/>
                          <a:latin typeface="+mn-lt"/>
                          <a:ea typeface="Calibri" panose="020F0502020204030204" pitchFamily="34" charset="0"/>
                        </a:rPr>
                        <a:t>Contact No</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ctr">
                        <a:spcBef>
                          <a:spcPts val="0"/>
                        </a:spcBef>
                        <a:spcAft>
                          <a:spcPts val="0"/>
                        </a:spcAft>
                      </a:pPr>
                      <a:r>
                        <a:rPr lang="en-US" sz="1400" b="1" u="sng">
                          <a:solidFill>
                            <a:srgbClr val="000000"/>
                          </a:solidFill>
                          <a:effectLst/>
                          <a:latin typeface="+mn-lt"/>
                          <a:ea typeface="Calibri" panose="020F0502020204030204" pitchFamily="34" charset="0"/>
                        </a:rPr>
                        <a:t>Email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EAADB"/>
                    </a:solidFill>
                  </a:tcPr>
                </a:tc>
                <a:extLst>
                  <a:ext uri="{0D108BD9-81ED-4DB2-BD59-A6C34878D82A}">
                    <a16:rowId xmlns:a16="http://schemas.microsoft.com/office/drawing/2014/main" val="3614944464"/>
                  </a:ext>
                </a:extLst>
              </a:tr>
              <a:tr h="260944">
                <a:tc gridSpan="4">
                  <a:txBody>
                    <a:bodyPr/>
                    <a:lstStyle/>
                    <a:p>
                      <a:pPr marL="0" marR="0" algn="ctr">
                        <a:spcBef>
                          <a:spcPts val="0"/>
                        </a:spcBef>
                        <a:spcAft>
                          <a:spcPts val="0"/>
                        </a:spcAft>
                      </a:pPr>
                      <a:r>
                        <a:rPr lang="en-US" sz="1400" b="1">
                          <a:solidFill>
                            <a:srgbClr val="000000"/>
                          </a:solidFill>
                          <a:effectLst/>
                          <a:latin typeface="+mn-lt"/>
                          <a:ea typeface="Calibri" panose="020F0502020204030204" pitchFamily="34" charset="0"/>
                        </a:rPr>
                        <a:t>Accounts Dept.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0450070"/>
                  </a:ext>
                </a:extLst>
              </a:tr>
              <a:tr h="521888">
                <a:tc>
                  <a:txBody>
                    <a:bodyPr/>
                    <a:lstStyle/>
                    <a:p>
                      <a:pPr marL="0" marR="0">
                        <a:spcBef>
                          <a:spcPts val="0"/>
                        </a:spcBef>
                        <a:spcAft>
                          <a:spcPts val="0"/>
                        </a:spcAft>
                      </a:pPr>
                      <a:r>
                        <a:rPr lang="en-US" sz="1400" dirty="0">
                          <a:solidFill>
                            <a:srgbClr val="000000"/>
                          </a:solidFill>
                          <a:effectLst/>
                          <a:latin typeface="+mn-lt"/>
                          <a:ea typeface="Calibri" panose="020F0502020204030204" pitchFamily="34" charset="0"/>
                        </a:rPr>
                        <a:t>Support</a:t>
                      </a:r>
                      <a:endParaRPr lang="en-US" sz="1400" dirty="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Manjusha Deshpande Deepak Kunjir</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9922969429</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2E75B6"/>
                          </a:solidFill>
                          <a:effectLst/>
                          <a:latin typeface="+mn-lt"/>
                          <a:ea typeface="Calibri" panose="020F0502020204030204" pitchFamily="34" charset="0"/>
                          <a:hlinkClick r:id="rId2"/>
                        </a:rPr>
                        <a:t>accounts@softenger.com</a:t>
                      </a:r>
                      <a:r>
                        <a:rPr lang="en-US" sz="1400" u="sng">
                          <a:solidFill>
                            <a:srgbClr val="2E75B6"/>
                          </a:solidFill>
                          <a:effectLst/>
                          <a:latin typeface="+mn-lt"/>
                          <a:ea typeface="Calibri" panose="020F0502020204030204" pitchFamily="34" charset="0"/>
                        </a:rPr>
                        <a:t> </a:t>
                      </a:r>
                      <a:r>
                        <a:rPr lang="en-US" sz="1400" u="sng">
                          <a:solidFill>
                            <a:srgbClr val="2E75B6"/>
                          </a:solidFill>
                          <a:effectLst/>
                          <a:latin typeface="+mn-lt"/>
                          <a:ea typeface="Calibri" panose="020F0502020204030204" pitchFamily="34" charset="0"/>
                          <a:hlinkClick r:id="rId3"/>
                        </a:rPr>
                        <a:t>manjusha.deshpande@softenger.com</a:t>
                      </a:r>
                      <a:r>
                        <a:rPr lang="en-US" sz="1400" u="sng">
                          <a:solidFill>
                            <a:srgbClr val="2E75B6"/>
                          </a:solidFill>
                          <a:effectLst/>
                          <a:latin typeface="+mn-lt"/>
                          <a:ea typeface="Calibri" panose="020F0502020204030204" pitchFamily="34" charset="0"/>
                        </a:rPr>
                        <a:t> </a:t>
                      </a:r>
                      <a:r>
                        <a:rPr lang="en-US" sz="1400" u="sng">
                          <a:solidFill>
                            <a:srgbClr val="2E75B6"/>
                          </a:solidFill>
                          <a:effectLst/>
                          <a:latin typeface="+mn-lt"/>
                          <a:ea typeface="Calibri" panose="020F0502020204030204" pitchFamily="34" charset="0"/>
                          <a:hlinkClick r:id="rId4"/>
                        </a:rPr>
                        <a:t>Deepak.kunjir@softenger.com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293465687"/>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Escalations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Aditi Disa</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9822531288</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5"/>
                        </a:rPr>
                        <a:t>aditi.disa@softenger.com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037631061"/>
                  </a:ext>
                </a:extLst>
              </a:tr>
              <a:tr h="278340">
                <a:tc gridSpan="4">
                  <a:txBody>
                    <a:bodyPr/>
                    <a:lstStyle/>
                    <a:p>
                      <a:pPr marL="0" marR="0" algn="ctr">
                        <a:spcBef>
                          <a:spcPts val="0"/>
                        </a:spcBef>
                        <a:spcAft>
                          <a:spcPts val="0"/>
                        </a:spcAft>
                      </a:pPr>
                      <a:r>
                        <a:rPr lang="en-US" sz="1400" b="1">
                          <a:solidFill>
                            <a:srgbClr val="000000"/>
                          </a:solidFill>
                          <a:effectLst/>
                          <a:latin typeface="+mn-lt"/>
                          <a:ea typeface="Calibri" panose="020F0502020204030204" pitchFamily="34" charset="0"/>
                        </a:rPr>
                        <a:t>HR Department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6583467"/>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Onboarding Dept.</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Rajashree Dhabade</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9158883771</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6"/>
                        </a:rPr>
                        <a:t>rajashree.dhabade@softenger.com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447548923"/>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Grievance Handling</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Gauri Ghorpade</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9763700284</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7"/>
                        </a:rPr>
                        <a:t>hr_helpdesk@softenger.com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4257395171"/>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Employee Lifecycle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Dipak Kumbhare</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9049013774</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8"/>
                        </a:rPr>
                        <a:t>sipl_hr@softenger.com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3022647276"/>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HR Compliances</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Pankaj Baviskar</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9049013774</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9"/>
                        </a:rPr>
                        <a:t>pankaj.baviskar@softenger.com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859160041"/>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Employee Engagement</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Rubina Acharya</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9158840538</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10"/>
                        </a:rPr>
                        <a:t>businessenablers@softenger.com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686669843"/>
                  </a:ext>
                </a:extLst>
              </a:tr>
              <a:tr h="306174">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Escalations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Shraddha Rege</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9049003526</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11"/>
                        </a:rPr>
                        <a:t>shraddha.rege@softenger.com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880001941"/>
                  </a:ext>
                </a:extLst>
              </a:tr>
              <a:tr h="234850">
                <a:tc gridSpan="4">
                  <a:txBody>
                    <a:bodyPr/>
                    <a:lstStyle/>
                    <a:p>
                      <a:pPr marL="0" marR="0" algn="ctr">
                        <a:spcBef>
                          <a:spcPts val="0"/>
                        </a:spcBef>
                        <a:spcAft>
                          <a:spcPts val="0"/>
                        </a:spcAft>
                      </a:pPr>
                      <a:r>
                        <a:rPr lang="en-US" sz="1400" b="1">
                          <a:solidFill>
                            <a:srgbClr val="000000"/>
                          </a:solidFill>
                          <a:effectLst/>
                          <a:latin typeface="+mn-lt"/>
                          <a:ea typeface="Calibri" panose="020F0502020204030204" pitchFamily="34" charset="0"/>
                        </a:rPr>
                        <a:t>IT Operations</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94329812"/>
                  </a:ext>
                </a:extLst>
              </a:tr>
              <a:tr h="306174">
                <a:tc>
                  <a:txBody>
                    <a:bodyPr/>
                    <a:lstStyle/>
                    <a:p>
                      <a:pPr marL="0" marR="0">
                        <a:spcBef>
                          <a:spcPts val="0"/>
                        </a:spcBef>
                        <a:spcAft>
                          <a:spcPts val="0"/>
                        </a:spcAft>
                      </a:pPr>
                      <a:r>
                        <a:rPr lang="en-US" sz="1400" b="1">
                          <a:solidFill>
                            <a:srgbClr val="000000"/>
                          </a:solidFill>
                          <a:effectLst/>
                          <a:latin typeface="+mn-lt"/>
                          <a:ea typeface="Calibri" panose="020F0502020204030204" pitchFamily="34" charset="0"/>
                        </a:rPr>
                        <a:t>Helpdesk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Ankit Lakhe</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9326781269</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dirty="0">
                          <a:solidFill>
                            <a:srgbClr val="000000"/>
                          </a:solidFill>
                          <a:effectLst/>
                          <a:latin typeface="+mn-lt"/>
                          <a:ea typeface="Calibri" panose="020F0502020204030204" pitchFamily="34" charset="0"/>
                          <a:hlinkClick r:id="rId12"/>
                        </a:rPr>
                        <a:t>helpdesk@softenger.com </a:t>
                      </a:r>
                      <a:endParaRPr lang="en-US" sz="1400" dirty="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3723334835"/>
                  </a:ext>
                </a:extLst>
              </a:tr>
              <a:tr h="234850">
                <a:tc gridSpan="4">
                  <a:txBody>
                    <a:bodyPr/>
                    <a:lstStyle/>
                    <a:p>
                      <a:pPr marL="0" marR="0" algn="ctr">
                        <a:spcBef>
                          <a:spcPts val="0"/>
                        </a:spcBef>
                        <a:spcAft>
                          <a:spcPts val="0"/>
                        </a:spcAft>
                      </a:pPr>
                      <a:r>
                        <a:rPr lang="en-US" sz="1400" b="1">
                          <a:solidFill>
                            <a:srgbClr val="000000"/>
                          </a:solidFill>
                          <a:effectLst/>
                          <a:latin typeface="+mn-lt"/>
                          <a:ea typeface="Calibri" panose="020F0502020204030204" pitchFamily="34" charset="0"/>
                        </a:rPr>
                        <a:t>ISMS</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90923621"/>
                  </a:ext>
                </a:extLst>
              </a:tr>
              <a:tr h="306174">
                <a:tc>
                  <a:txBody>
                    <a:bodyPr/>
                    <a:lstStyle/>
                    <a:p>
                      <a:pPr marL="0" marR="0">
                        <a:spcBef>
                          <a:spcPts val="0"/>
                        </a:spcBef>
                        <a:spcAft>
                          <a:spcPts val="0"/>
                        </a:spcAft>
                      </a:pPr>
                      <a:r>
                        <a:rPr lang="en-US" sz="1400" b="1">
                          <a:solidFill>
                            <a:srgbClr val="000000"/>
                          </a:solidFill>
                          <a:effectLst/>
                          <a:latin typeface="+mn-lt"/>
                          <a:ea typeface="Calibri" panose="020F0502020204030204" pitchFamily="34" charset="0"/>
                        </a:rPr>
                        <a:t>Manager</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Eesha Sohani</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9028485753</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13"/>
                        </a:rPr>
                        <a:t>incident@softenger.com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460332723"/>
                  </a:ext>
                </a:extLst>
              </a:tr>
              <a:tr h="226151">
                <a:tc gridSpan="4">
                  <a:txBody>
                    <a:bodyPr/>
                    <a:lstStyle/>
                    <a:p>
                      <a:pPr marL="0" marR="0" algn="ctr">
                        <a:spcBef>
                          <a:spcPts val="0"/>
                        </a:spcBef>
                        <a:spcAft>
                          <a:spcPts val="0"/>
                        </a:spcAft>
                      </a:pPr>
                      <a:r>
                        <a:rPr lang="en-US" sz="1400" b="1">
                          <a:solidFill>
                            <a:srgbClr val="000000"/>
                          </a:solidFill>
                          <a:effectLst/>
                          <a:latin typeface="+mn-lt"/>
                          <a:ea typeface="Calibri" panose="020F0502020204030204" pitchFamily="34" charset="0"/>
                        </a:rPr>
                        <a:t>India Operations</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42986606"/>
                  </a:ext>
                </a:extLst>
              </a:tr>
              <a:tr h="182661">
                <a:tc>
                  <a:txBody>
                    <a:bodyPr/>
                    <a:lstStyle/>
                    <a:p>
                      <a:pPr marL="0" marR="0">
                        <a:spcBef>
                          <a:spcPts val="0"/>
                        </a:spcBef>
                        <a:spcAft>
                          <a:spcPts val="0"/>
                        </a:spcAft>
                      </a:pPr>
                      <a:r>
                        <a:rPr lang="en-US" sz="1400" b="1">
                          <a:solidFill>
                            <a:srgbClr val="000000"/>
                          </a:solidFill>
                          <a:effectLst/>
                          <a:latin typeface="+mn-lt"/>
                          <a:ea typeface="Calibri" panose="020F0502020204030204" pitchFamily="34" charset="0"/>
                        </a:rPr>
                        <a:t>Escalations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Abhijit Chaphekar</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a:solidFill>
                            <a:srgbClr val="000000"/>
                          </a:solidFill>
                          <a:effectLst/>
                          <a:latin typeface="+mn-lt"/>
                          <a:ea typeface="Calibri" panose="020F0502020204030204" pitchFamily="34" charset="0"/>
                        </a:rPr>
                        <a:t> </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spcBef>
                          <a:spcPts val="0"/>
                        </a:spcBef>
                        <a:spcAft>
                          <a:spcPts val="0"/>
                        </a:spcAft>
                      </a:pPr>
                      <a:r>
                        <a:rPr lang="en-US" sz="1400" u="sng">
                          <a:solidFill>
                            <a:srgbClr val="000000"/>
                          </a:solidFill>
                          <a:effectLst/>
                          <a:latin typeface="+mn-lt"/>
                          <a:ea typeface="Calibri" panose="020F0502020204030204" pitchFamily="34" charset="0"/>
                          <a:hlinkClick r:id="rId14"/>
                        </a:rPr>
                        <a:t>ombudsman@softenger.com</a:t>
                      </a:r>
                      <a:endParaRPr lang="en-US" sz="1400">
                        <a:effectLst/>
                        <a:latin typeface="+mn-lt"/>
                        <a:ea typeface="Calibri" panose="020F0502020204030204" pitchFamily="34" charset="0"/>
                      </a:endParaRPr>
                    </a:p>
                  </a:txBody>
                  <a:tcPr marL="56656" marR="566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501149579"/>
                  </a:ext>
                </a:extLst>
              </a:tr>
              <a:tr h="173962">
                <a:tc>
                  <a:txBody>
                    <a:bodyPr/>
                    <a:lstStyle/>
                    <a:p>
                      <a:endParaRPr lang="en-US" sz="1400">
                        <a:effectLst/>
                        <a:latin typeface="+mn-lt"/>
                      </a:endParaRPr>
                    </a:p>
                  </a:txBody>
                  <a:tcPr marL="56656" marR="5665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400">
                        <a:effectLst/>
                        <a:latin typeface="+mn-lt"/>
                      </a:endParaRPr>
                    </a:p>
                  </a:txBody>
                  <a:tcPr marL="56656" marR="5665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400">
                        <a:effectLst/>
                        <a:latin typeface="+mn-lt"/>
                      </a:endParaRPr>
                    </a:p>
                  </a:txBody>
                  <a:tcPr marL="56656" marR="5665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400" dirty="0">
                        <a:effectLst/>
                        <a:latin typeface="+mn-lt"/>
                      </a:endParaRPr>
                    </a:p>
                  </a:txBody>
                  <a:tcPr marL="56656" marR="56656"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2583627"/>
                  </a:ext>
                </a:extLst>
              </a:tr>
            </a:tbl>
          </a:graphicData>
        </a:graphic>
      </p:graphicFrame>
    </p:spTree>
    <p:extLst>
      <p:ext uri="{BB962C8B-B14F-4D97-AF65-F5344CB8AC3E}">
        <p14:creationId xmlns:p14="http://schemas.microsoft.com/office/powerpoint/2010/main" val="425249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0A922C-FDBE-465F-A10A-C4ABAA416CEB}"/>
              </a:ext>
            </a:extLst>
          </p:cNvPr>
          <p:cNvSpPr>
            <a:spLocks noGrp="1"/>
          </p:cNvSpPr>
          <p:nvPr>
            <p:ph type="body" idx="1"/>
          </p:nvPr>
        </p:nvSpPr>
        <p:spPr>
          <a:xfrm>
            <a:off x="3748679" y="1999977"/>
            <a:ext cx="4558848" cy="1429023"/>
          </a:xfrm>
        </p:spPr>
        <p:txBody>
          <a:bodyPr/>
          <a:lstStyle/>
          <a:p>
            <a:pPr marL="38100" indent="0">
              <a:buNone/>
            </a:pPr>
            <a:r>
              <a:rPr lang="en-US" sz="6600" b="1" dirty="0">
                <a:solidFill>
                  <a:schemeClr val="tx1"/>
                </a:solidFill>
                <a:latin typeface="Cambria" panose="02040503050406030204" pitchFamily="18" charset="0"/>
              </a:rPr>
              <a:t>Thank You </a:t>
            </a:r>
            <a:endParaRPr lang="en-US" sz="6600" dirty="0">
              <a:solidFill>
                <a:schemeClr val="tx1"/>
              </a:solidFill>
            </a:endParaRPr>
          </a:p>
        </p:txBody>
      </p:sp>
      <p:sp>
        <p:nvSpPr>
          <p:cNvPr id="3" name="Slide Number Placeholder 2">
            <a:extLst>
              <a:ext uri="{FF2B5EF4-FFF2-40B4-BE49-F238E27FC236}">
                <a16:creationId xmlns:a16="http://schemas.microsoft.com/office/drawing/2014/main" id="{8BC51BEB-BC3F-4977-BBFE-A3DF5F0B4BB1}"/>
              </a:ext>
            </a:extLst>
          </p:cNvPr>
          <p:cNvSpPr>
            <a:spLocks noGrp="1"/>
          </p:cNvSpPr>
          <p:nvPr>
            <p:ph type="sldNum" idx="12"/>
          </p:nvPr>
        </p:nvSpPr>
        <p:spPr/>
        <p:txBody>
          <a:bodyPr/>
          <a:lstStyle/>
          <a:p>
            <a:fld id="{00000000-1234-1234-1234-123412341234}" type="slidenum">
              <a:rPr lang="en" smtClean="0"/>
              <a:pPr/>
              <a:t>17</a:t>
            </a:fld>
            <a:endParaRPr lang="en" dirty="0"/>
          </a:p>
        </p:txBody>
      </p:sp>
      <p:sp>
        <p:nvSpPr>
          <p:cNvPr id="7" name="TextBox 6">
            <a:extLst>
              <a:ext uri="{FF2B5EF4-FFF2-40B4-BE49-F238E27FC236}">
                <a16:creationId xmlns:a16="http://schemas.microsoft.com/office/drawing/2014/main" id="{14792B23-0C7C-4960-AF77-047AC435CD78}"/>
              </a:ext>
            </a:extLst>
          </p:cNvPr>
          <p:cNvSpPr txBox="1"/>
          <p:nvPr/>
        </p:nvSpPr>
        <p:spPr>
          <a:xfrm>
            <a:off x="152966" y="6416842"/>
            <a:ext cx="11750275" cy="304896"/>
          </a:xfrm>
          <a:prstGeom prst="rect">
            <a:avLst/>
          </a:prstGeom>
          <a:noFill/>
        </p:spPr>
        <p:txBody>
          <a:bodyPr wrap="square" rtlCol="0">
            <a:spAutoFit/>
          </a:bodyPr>
          <a:lstStyle/>
          <a:p>
            <a:r>
              <a:rPr lang="en-US" dirty="0"/>
              <a:t>ISO:27001 certification &amp; EICC accreditation   			www.softenger.com</a:t>
            </a:r>
          </a:p>
        </p:txBody>
      </p:sp>
      <p:pic>
        <p:nvPicPr>
          <p:cNvPr id="12" name="Picture 11" descr="A picture containing object&#10;&#10;Description generated with very high confidence">
            <a:extLst>
              <a:ext uri="{FF2B5EF4-FFF2-40B4-BE49-F238E27FC236}">
                <a16:creationId xmlns:a16="http://schemas.microsoft.com/office/drawing/2014/main" id="{DBE467AC-6777-4AD4-8938-5E022DFE2C3C}"/>
              </a:ext>
            </a:extLst>
          </p:cNvPr>
          <p:cNvPicPr>
            <a:picLocks noChangeAspect="1"/>
          </p:cNvPicPr>
          <p:nvPr/>
        </p:nvPicPr>
        <p:blipFill>
          <a:blip r:embed="rId3"/>
          <a:stretch>
            <a:fillRect/>
          </a:stretch>
        </p:blipFill>
        <p:spPr>
          <a:xfrm>
            <a:off x="5331676" y="3330183"/>
            <a:ext cx="3275480" cy="731418"/>
          </a:xfrm>
          <a:prstGeom prst="rect">
            <a:avLst/>
          </a:prstGeom>
        </p:spPr>
      </p:pic>
      <p:sp>
        <p:nvSpPr>
          <p:cNvPr id="13" name="TextBox 12">
            <a:extLst>
              <a:ext uri="{FF2B5EF4-FFF2-40B4-BE49-F238E27FC236}">
                <a16:creationId xmlns:a16="http://schemas.microsoft.com/office/drawing/2014/main" id="{ACE03847-67FA-4A95-81D9-8F7B568C3476}"/>
              </a:ext>
            </a:extLst>
          </p:cNvPr>
          <p:cNvSpPr txBox="1"/>
          <p:nvPr/>
        </p:nvSpPr>
        <p:spPr>
          <a:xfrm>
            <a:off x="3748679" y="3465059"/>
            <a:ext cx="1839669" cy="461665"/>
          </a:xfrm>
          <a:prstGeom prst="rect">
            <a:avLst/>
          </a:prstGeom>
          <a:noFill/>
        </p:spPr>
        <p:txBody>
          <a:bodyPr wrap="square" rtlCol="0">
            <a:spAutoFit/>
          </a:bodyPr>
          <a:lstStyle/>
          <a:p>
            <a:r>
              <a:rPr lang="en-US" sz="2400" b="1" dirty="0">
                <a:latin typeface="Cambria" panose="02040503050406030204" pitchFamily="18" charset="0"/>
              </a:rPr>
              <a:t>Connect Us</a:t>
            </a:r>
          </a:p>
        </p:txBody>
      </p:sp>
    </p:spTree>
    <p:extLst>
      <p:ext uri="{BB962C8B-B14F-4D97-AF65-F5344CB8AC3E}">
        <p14:creationId xmlns:p14="http://schemas.microsoft.com/office/powerpoint/2010/main" val="88130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656D5B-7523-4D74-AC2D-5CCE02E538BE}"/>
              </a:ext>
            </a:extLst>
          </p:cNvPr>
          <p:cNvSpPr>
            <a:spLocks noGrp="1"/>
          </p:cNvSpPr>
          <p:nvPr>
            <p:ph type="sldNum" idx="12"/>
          </p:nvPr>
        </p:nvSpPr>
        <p:spPr/>
        <p:txBody>
          <a:bodyPr/>
          <a:lstStyle/>
          <a:p>
            <a:fld id="{00000000-1234-1234-1234-123412341234}" type="slidenum">
              <a:rPr lang="en" smtClean="0"/>
              <a:pPr/>
              <a:t>2</a:t>
            </a:fld>
            <a:endParaRPr lang="en" dirty="0"/>
          </a:p>
        </p:txBody>
      </p:sp>
      <p:sp>
        <p:nvSpPr>
          <p:cNvPr id="4" name="Title 3">
            <a:extLst>
              <a:ext uri="{FF2B5EF4-FFF2-40B4-BE49-F238E27FC236}">
                <a16:creationId xmlns:a16="http://schemas.microsoft.com/office/drawing/2014/main" id="{C5F77A88-C463-46ED-A484-DF3CBABB5AB5}"/>
              </a:ext>
            </a:extLst>
          </p:cNvPr>
          <p:cNvSpPr>
            <a:spLocks noGrp="1"/>
          </p:cNvSpPr>
          <p:nvPr>
            <p:ph type="title"/>
          </p:nvPr>
        </p:nvSpPr>
        <p:spPr/>
        <p:txBody>
          <a:bodyPr/>
          <a:lstStyle/>
          <a:p>
            <a:r>
              <a:rPr lang="en-US" dirty="0"/>
              <a:t>Agenda</a:t>
            </a:r>
          </a:p>
        </p:txBody>
      </p:sp>
      <p:pic>
        <p:nvPicPr>
          <p:cNvPr id="8" name="Picture 4" descr="Image result for agenda">
            <a:extLst>
              <a:ext uri="{FF2B5EF4-FFF2-40B4-BE49-F238E27FC236}">
                <a16:creationId xmlns:a16="http://schemas.microsoft.com/office/drawing/2014/main" id="{15BF4F69-CEA5-4B21-893D-762A06A76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238" y="3429000"/>
            <a:ext cx="3535362" cy="2352675"/>
          </a:xfrm>
          <a:prstGeom prst="rect">
            <a:avLst/>
          </a:prstGeom>
          <a:noFill/>
          <a:ln>
            <a:noFill/>
          </a:ln>
          <a:effectLst>
            <a:outerShdw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8D034D7-1DFB-4107-96AB-3EA8196F6FB3}"/>
              </a:ext>
            </a:extLst>
          </p:cNvPr>
          <p:cNvSpPr/>
          <p:nvPr/>
        </p:nvSpPr>
        <p:spPr>
          <a:xfrm>
            <a:off x="683825" y="1503160"/>
            <a:ext cx="7934178" cy="2893100"/>
          </a:xfrm>
          <a:prstGeom prst="rect">
            <a:avLst/>
          </a:prstGeom>
        </p:spPr>
        <p:txBody>
          <a:bodyPr wrap="square">
            <a:spAutoFit/>
          </a:bodyPr>
          <a:lstStyle/>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Quick Check</a:t>
            </a:r>
          </a:p>
          <a:p>
            <a:pPr marL="285750" lvl="1" indent="-285750">
              <a:buFont typeface="Wingdings" panose="05000000000000000000" pitchFamily="2" charset="2"/>
              <a:buChar char="ü"/>
            </a:pPr>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Know your INTRANET – HRMS </a:t>
            </a:r>
          </a:p>
          <a:p>
            <a:pPr lvl="1"/>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Leaves – Types of Leave, Eligibility &amp; Calculation</a:t>
            </a:r>
          </a:p>
          <a:p>
            <a:pPr lvl="1"/>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Mediclaim(ESIC/ICICI)</a:t>
            </a:r>
          </a:p>
          <a:p>
            <a:pPr lvl="1"/>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Reimbursement process</a:t>
            </a:r>
          </a:p>
          <a:p>
            <a:pPr lvl="1"/>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Referral policy</a:t>
            </a:r>
          </a:p>
          <a:p>
            <a:pPr lvl="1"/>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Points to remember </a:t>
            </a:r>
          </a:p>
        </p:txBody>
      </p:sp>
    </p:spTree>
    <p:extLst>
      <p:ext uri="{BB962C8B-B14F-4D97-AF65-F5344CB8AC3E}">
        <p14:creationId xmlns:p14="http://schemas.microsoft.com/office/powerpoint/2010/main" val="75745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BEE0EA-660F-4665-BFC5-DEAD19F5C483}"/>
              </a:ext>
            </a:extLst>
          </p:cNvPr>
          <p:cNvSpPr>
            <a:spLocks noGrp="1"/>
          </p:cNvSpPr>
          <p:nvPr>
            <p:ph type="sldNum" idx="12"/>
          </p:nvPr>
        </p:nvSpPr>
        <p:spPr/>
        <p:txBody>
          <a:bodyPr/>
          <a:lstStyle/>
          <a:p>
            <a:fld id="{00000000-1234-1234-1234-123412341234}" type="slidenum">
              <a:rPr lang="en" smtClean="0"/>
              <a:pPr/>
              <a:t>3</a:t>
            </a:fld>
            <a:endParaRPr lang="en" dirty="0"/>
          </a:p>
        </p:txBody>
      </p:sp>
      <p:sp>
        <p:nvSpPr>
          <p:cNvPr id="4" name="Title 3">
            <a:extLst>
              <a:ext uri="{FF2B5EF4-FFF2-40B4-BE49-F238E27FC236}">
                <a16:creationId xmlns:a16="http://schemas.microsoft.com/office/drawing/2014/main" id="{0F1AF074-1D92-4CC8-A17B-3D59E038D900}"/>
              </a:ext>
            </a:extLst>
          </p:cNvPr>
          <p:cNvSpPr>
            <a:spLocks noGrp="1"/>
          </p:cNvSpPr>
          <p:nvPr>
            <p:ph type="title"/>
          </p:nvPr>
        </p:nvSpPr>
        <p:spPr/>
        <p:txBody>
          <a:bodyPr/>
          <a:lstStyle/>
          <a:p>
            <a:r>
              <a:rPr lang="en-US" dirty="0"/>
              <a:t>Quick Check– Q&amp;A </a:t>
            </a:r>
          </a:p>
        </p:txBody>
      </p:sp>
      <p:sp>
        <p:nvSpPr>
          <p:cNvPr id="5" name="Rectangle 4">
            <a:extLst>
              <a:ext uri="{FF2B5EF4-FFF2-40B4-BE49-F238E27FC236}">
                <a16:creationId xmlns:a16="http://schemas.microsoft.com/office/drawing/2014/main" id="{C8064B85-A92D-4159-B597-66FF93C17D93}"/>
              </a:ext>
            </a:extLst>
          </p:cNvPr>
          <p:cNvSpPr/>
          <p:nvPr/>
        </p:nvSpPr>
        <p:spPr>
          <a:xfrm>
            <a:off x="456091" y="1131314"/>
            <a:ext cx="10755089" cy="307777"/>
          </a:xfrm>
          <a:prstGeom prst="rect">
            <a:avLst/>
          </a:prstGeom>
        </p:spPr>
        <p:txBody>
          <a:bodyPr wrap="square">
            <a:spAutoFit/>
          </a:bodyPr>
          <a:lstStyle/>
          <a:p>
            <a:pPr marL="285750" lvl="1" indent="-285750">
              <a:buFont typeface="Wingdings" panose="05000000000000000000" pitchFamily="2" charset="2"/>
              <a:buChar char="ü"/>
            </a:pPr>
            <a:endParaRPr lang="en-US" dirty="0">
              <a:cs typeface="Times New Roman" panose="02020603050405020304" pitchFamily="18" charset="0"/>
              <a:sym typeface="Wingdings" panose="05000000000000000000" pitchFamily="2" charset="2"/>
            </a:endParaRPr>
          </a:p>
        </p:txBody>
      </p:sp>
      <p:sp>
        <p:nvSpPr>
          <p:cNvPr id="6" name="Rectangle 5">
            <a:extLst>
              <a:ext uri="{FF2B5EF4-FFF2-40B4-BE49-F238E27FC236}">
                <a16:creationId xmlns:a16="http://schemas.microsoft.com/office/drawing/2014/main" id="{B994C05F-D221-4316-9098-CCDEB8A1E1ED}"/>
              </a:ext>
            </a:extLst>
          </p:cNvPr>
          <p:cNvSpPr/>
          <p:nvPr/>
        </p:nvSpPr>
        <p:spPr>
          <a:xfrm>
            <a:off x="645638" y="1131314"/>
            <a:ext cx="11393395" cy="5546198"/>
          </a:xfrm>
          <a:prstGeom prst="rect">
            <a:avLst/>
          </a:prstGeom>
        </p:spPr>
        <p:txBody>
          <a:bodyPr wrap="square">
            <a:spAutoFit/>
          </a:bodyPr>
          <a:lstStyle/>
          <a:p>
            <a:pPr marL="342900" lvl="8" indent="-342900">
              <a:lnSpc>
                <a:spcPct val="150000"/>
              </a:lnSpc>
              <a:buAutoNum type="arabicParenR"/>
            </a:pPr>
            <a:r>
              <a:rPr lang="en-US" dirty="0">
                <a:cs typeface="Times New Roman" panose="02020603050405020304" pitchFamily="18" charset="0"/>
                <a:sym typeface="Wingdings" panose="05000000000000000000" pitchFamily="2" charset="2"/>
              </a:rPr>
              <a:t>Working Hours:</a:t>
            </a:r>
          </a:p>
          <a:p>
            <a:pPr lvl="8">
              <a:lnSpc>
                <a:spcPct val="150000"/>
              </a:lnSpc>
            </a:pPr>
            <a:r>
              <a:rPr lang="en-US" dirty="0">
                <a:cs typeface="Times New Roman" panose="02020603050405020304" pitchFamily="18" charset="0"/>
                <a:sym typeface="Wingdings" panose="05000000000000000000" pitchFamily="2" charset="2"/>
              </a:rPr>
              <a:t>Total Working Hours, Extension of Work Hours, Work Schedule as per site, </a:t>
            </a:r>
          </a:p>
          <a:p>
            <a:pPr lvl="8">
              <a:lnSpc>
                <a:spcPct val="150000"/>
              </a:lnSpc>
            </a:pPr>
            <a:endParaRPr lang="en-US" dirty="0">
              <a:cs typeface="Times New Roman" panose="02020603050405020304" pitchFamily="18" charset="0"/>
              <a:sym typeface="Wingdings" panose="05000000000000000000" pitchFamily="2" charset="2"/>
            </a:endParaRPr>
          </a:p>
          <a:p>
            <a:pPr lvl="8">
              <a:lnSpc>
                <a:spcPct val="150000"/>
              </a:lnSpc>
            </a:pPr>
            <a:r>
              <a:rPr lang="en-US" dirty="0">
                <a:cs typeface="Times New Roman" panose="02020603050405020304" pitchFamily="18" charset="0"/>
                <a:sym typeface="Wingdings" panose="05000000000000000000" pitchFamily="2" charset="2"/>
              </a:rPr>
              <a:t>2) What happens when you work on holiday, weekly off? </a:t>
            </a:r>
          </a:p>
          <a:p>
            <a:pPr lvl="8">
              <a:lnSpc>
                <a:spcPct val="150000"/>
              </a:lnSpc>
            </a:pPr>
            <a:endParaRPr lang="en-US" dirty="0">
              <a:cs typeface="Times New Roman" panose="02020603050405020304" pitchFamily="18" charset="0"/>
              <a:sym typeface="Wingdings" panose="05000000000000000000" pitchFamily="2" charset="2"/>
            </a:endParaRPr>
          </a:p>
          <a:p>
            <a:pPr lvl="8">
              <a:lnSpc>
                <a:spcPct val="150000"/>
              </a:lnSpc>
            </a:pPr>
            <a:r>
              <a:rPr lang="en-US" dirty="0">
                <a:cs typeface="Times New Roman" panose="02020603050405020304" pitchFamily="18" charset="0"/>
                <a:sym typeface="Wingdings" panose="05000000000000000000" pitchFamily="2" charset="2"/>
              </a:rPr>
              <a:t>3) Reporting of unacceptable usage policy 	 </a:t>
            </a:r>
          </a:p>
          <a:p>
            <a:pPr lvl="8">
              <a:lnSpc>
                <a:spcPct val="150000"/>
              </a:lnSpc>
            </a:pPr>
            <a:endParaRPr lang="en-US" dirty="0">
              <a:cs typeface="Times New Roman" panose="02020603050405020304" pitchFamily="18" charset="0"/>
              <a:sym typeface="Wingdings" panose="05000000000000000000" pitchFamily="2" charset="2"/>
            </a:endParaRPr>
          </a:p>
          <a:p>
            <a:pPr lvl="8">
              <a:lnSpc>
                <a:spcPct val="150000"/>
              </a:lnSpc>
            </a:pPr>
            <a:r>
              <a:rPr lang="en-US" dirty="0">
                <a:cs typeface="Times New Roman" panose="02020603050405020304" pitchFamily="18" charset="0"/>
                <a:sym typeface="Wingdings" panose="05000000000000000000" pitchFamily="2" charset="2"/>
              </a:rPr>
              <a:t>4) What is the full form of POSH? Where can you reach in case of any issues/complaints</a:t>
            </a:r>
          </a:p>
          <a:p>
            <a:pPr lvl="8">
              <a:lnSpc>
                <a:spcPct val="150000"/>
              </a:lnSpc>
            </a:pPr>
            <a:r>
              <a:rPr lang="en-US" dirty="0">
                <a:cs typeface="Times New Roman" panose="02020603050405020304" pitchFamily="18" charset="0"/>
                <a:sym typeface="Wingdings" panose="05000000000000000000" pitchFamily="2" charset="2"/>
              </a:rPr>
              <a:t> </a:t>
            </a:r>
          </a:p>
          <a:p>
            <a:pPr lvl="8">
              <a:lnSpc>
                <a:spcPct val="150000"/>
              </a:lnSpc>
            </a:pPr>
            <a:r>
              <a:rPr lang="en-US" dirty="0">
                <a:cs typeface="Times New Roman" panose="02020603050405020304" pitchFamily="18" charset="0"/>
                <a:sym typeface="Wingdings" panose="05000000000000000000" pitchFamily="2" charset="2"/>
              </a:rPr>
              <a:t>5) What is DAP policy?</a:t>
            </a:r>
          </a:p>
          <a:p>
            <a:pPr lvl="8">
              <a:lnSpc>
                <a:spcPct val="150000"/>
              </a:lnSpc>
            </a:pPr>
            <a:r>
              <a:rPr lang="en-US" dirty="0">
                <a:cs typeface="Times New Roman" panose="02020603050405020304" pitchFamily="18" charset="0"/>
                <a:sym typeface="Wingdings" panose="05000000000000000000" pitchFamily="2" charset="2"/>
              </a:rPr>
              <a:t> </a:t>
            </a:r>
          </a:p>
          <a:p>
            <a:pPr lvl="8">
              <a:lnSpc>
                <a:spcPct val="150000"/>
              </a:lnSpc>
            </a:pPr>
            <a:r>
              <a:rPr lang="en-US" dirty="0">
                <a:cs typeface="Times New Roman" panose="02020603050405020304" pitchFamily="18" charset="0"/>
                <a:sym typeface="Wingdings" panose="05000000000000000000" pitchFamily="2" charset="2"/>
              </a:rPr>
              <a:t>6) What is the relocation allowance and when is it applicable? </a:t>
            </a:r>
          </a:p>
          <a:p>
            <a:pPr lvl="8">
              <a:lnSpc>
                <a:spcPct val="150000"/>
              </a:lnSpc>
            </a:pPr>
            <a:endParaRPr lang="en-US" dirty="0">
              <a:cs typeface="Times New Roman" panose="02020603050405020304" pitchFamily="18" charset="0"/>
              <a:sym typeface="Wingdings" panose="05000000000000000000" pitchFamily="2" charset="2"/>
            </a:endParaRPr>
          </a:p>
          <a:p>
            <a:pPr lvl="8">
              <a:lnSpc>
                <a:spcPct val="150000"/>
              </a:lnSpc>
            </a:pPr>
            <a:r>
              <a:rPr lang="en-US" dirty="0">
                <a:cs typeface="Times New Roman" panose="02020603050405020304" pitchFamily="18" charset="0"/>
                <a:sym typeface="Wingdings" panose="05000000000000000000" pitchFamily="2" charset="2"/>
              </a:rPr>
              <a:t>7) What is the process for certification and undertaking a certification </a:t>
            </a:r>
          </a:p>
          <a:p>
            <a:pPr lvl="8">
              <a:lnSpc>
                <a:spcPct val="150000"/>
              </a:lnSpc>
            </a:pPr>
            <a:endParaRPr lang="en-US" dirty="0">
              <a:cs typeface="Times New Roman" panose="02020603050405020304" pitchFamily="18" charset="0"/>
              <a:sym typeface="Wingdings" panose="05000000000000000000" pitchFamily="2" charset="2"/>
            </a:endParaRPr>
          </a:p>
          <a:p>
            <a:pPr lvl="8">
              <a:lnSpc>
                <a:spcPct val="150000"/>
              </a:lnSpc>
            </a:pPr>
            <a:endParaRPr lang="en-US" dirty="0">
              <a:cs typeface="Times New Roman" panose="02020603050405020304" pitchFamily="18" charset="0"/>
              <a:sym typeface="Wingdings" panose="05000000000000000000" pitchFamily="2" charset="2"/>
            </a:endParaRPr>
          </a:p>
          <a:p>
            <a:pPr lvl="8">
              <a:lnSpc>
                <a:spcPct val="150000"/>
              </a:lnSpc>
            </a:pPr>
            <a:endParaRPr lang="en-US" dirty="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64705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695560-5D19-4ACF-B501-A1481326BAFC}"/>
              </a:ext>
            </a:extLst>
          </p:cNvPr>
          <p:cNvSpPr>
            <a:spLocks noGrp="1"/>
          </p:cNvSpPr>
          <p:nvPr>
            <p:ph type="sldNum" idx="12"/>
          </p:nvPr>
        </p:nvSpPr>
        <p:spPr/>
        <p:txBody>
          <a:bodyPr/>
          <a:lstStyle/>
          <a:p>
            <a:fld id="{00000000-1234-1234-1234-123412341234}" type="slidenum">
              <a:rPr lang="en" smtClean="0"/>
              <a:pPr/>
              <a:t>4</a:t>
            </a:fld>
            <a:endParaRPr lang="en" dirty="0"/>
          </a:p>
        </p:txBody>
      </p:sp>
      <p:sp>
        <p:nvSpPr>
          <p:cNvPr id="4" name="Title 3">
            <a:extLst>
              <a:ext uri="{FF2B5EF4-FFF2-40B4-BE49-F238E27FC236}">
                <a16:creationId xmlns:a16="http://schemas.microsoft.com/office/drawing/2014/main" id="{DBE72457-2647-41D0-B3ED-20272D1FA599}"/>
              </a:ext>
            </a:extLst>
          </p:cNvPr>
          <p:cNvSpPr>
            <a:spLocks noGrp="1"/>
          </p:cNvSpPr>
          <p:nvPr>
            <p:ph type="title"/>
          </p:nvPr>
        </p:nvSpPr>
        <p:spPr/>
        <p:txBody>
          <a:bodyPr/>
          <a:lstStyle/>
          <a:p>
            <a:r>
              <a:rPr lang="en-US" dirty="0"/>
              <a:t>HR Ladders</a:t>
            </a:r>
          </a:p>
        </p:txBody>
      </p:sp>
      <p:sp>
        <p:nvSpPr>
          <p:cNvPr id="5" name="Rectangle 4">
            <a:extLst>
              <a:ext uri="{FF2B5EF4-FFF2-40B4-BE49-F238E27FC236}">
                <a16:creationId xmlns:a16="http://schemas.microsoft.com/office/drawing/2014/main" id="{4A069E18-318A-42F0-9D0B-F0E64500A962}"/>
              </a:ext>
            </a:extLst>
          </p:cNvPr>
          <p:cNvSpPr/>
          <p:nvPr/>
        </p:nvSpPr>
        <p:spPr>
          <a:xfrm>
            <a:off x="552344" y="1648671"/>
            <a:ext cx="10755089" cy="3754874"/>
          </a:xfrm>
          <a:prstGeom prst="rect">
            <a:avLst/>
          </a:prstGeom>
        </p:spPr>
        <p:txBody>
          <a:bodyPr wrap="square">
            <a:spAutoFit/>
          </a:bodyPr>
          <a:lstStyle/>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One Stop Platform for all information related to policies, processes, employee information, letters, Leave Management etc. </a:t>
            </a:r>
          </a:p>
          <a:p>
            <a:pPr marL="285750" lvl="1" indent="-285750">
              <a:buFont typeface="Wingdings" panose="05000000000000000000" pitchFamily="2" charset="2"/>
              <a:buChar char="ü"/>
            </a:pPr>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dirty="0">
                <a:cs typeface="Times New Roman" panose="02020603050405020304" pitchFamily="18" charset="0"/>
                <a:sym typeface="Wingdings" panose="05000000000000000000" pitchFamily="2" charset="2"/>
              </a:rPr>
              <a:t>Login on the link: </a:t>
            </a:r>
            <a:r>
              <a:rPr lang="en-US" dirty="0">
                <a:hlinkClick r:id="rId2"/>
              </a:rPr>
              <a:t>https://mysoftenger.com/LaddersCommon/Login.aspx</a:t>
            </a:r>
            <a:endParaRPr lang="en-US" dirty="0"/>
          </a:p>
          <a:p>
            <a:pPr marL="285750" lvl="1" indent="-285750">
              <a:buFont typeface="Wingdings" panose="05000000000000000000" pitchFamily="2" charset="2"/>
              <a:buChar char="ü"/>
            </a:pPr>
            <a:endParaRPr lang="en-US" dirty="0">
              <a:cs typeface="Times New Roman" panose="02020603050405020304" pitchFamily="18" charset="0"/>
              <a:sym typeface="Wingdings" panose="05000000000000000000" pitchFamily="2" charset="2"/>
            </a:endParaRPr>
          </a:p>
          <a:p>
            <a:pPr marL="285750" lvl="1" indent="-285750">
              <a:buFont typeface="Wingdings" panose="05000000000000000000" pitchFamily="2" charset="2"/>
              <a:buChar char="ü"/>
            </a:pPr>
            <a:r>
              <a:rPr lang="en-US" b="1" u="sng" dirty="0">
                <a:cs typeface="Times New Roman" panose="02020603050405020304" pitchFamily="18" charset="0"/>
                <a:sym typeface="Wingdings" panose="05000000000000000000" pitchFamily="2" charset="2"/>
              </a:rPr>
              <a:t>Tabs Available: </a:t>
            </a:r>
          </a:p>
          <a:p>
            <a:pPr marL="285750" lvl="1" indent="-285750">
              <a:buFont typeface="Wingdings" panose="05000000000000000000" pitchFamily="2" charset="2"/>
              <a:buChar char="ü"/>
            </a:pPr>
            <a:endParaRPr lang="en-US" dirty="0">
              <a:cs typeface="Times New Roman" panose="02020603050405020304" pitchFamily="18" charset="0"/>
              <a:sym typeface="Wingdings" panose="05000000000000000000" pitchFamily="2" charset="2"/>
            </a:endParaRPr>
          </a:p>
          <a:p>
            <a:pPr marL="285750" lvl="8" indent="-285750">
              <a:buFont typeface="Wingdings" panose="05000000000000000000" pitchFamily="2" charset="2"/>
              <a:buChar char="§"/>
            </a:pPr>
            <a:r>
              <a:rPr lang="en-US" b="1" dirty="0">
                <a:cs typeface="Times New Roman" panose="02020603050405020304" pitchFamily="18" charset="0"/>
                <a:sym typeface="Wingdings" panose="05000000000000000000" pitchFamily="2" charset="2"/>
              </a:rPr>
              <a:t>Management</a:t>
            </a:r>
            <a:r>
              <a:rPr lang="en-US" dirty="0">
                <a:cs typeface="Times New Roman" panose="02020603050405020304" pitchFamily="18" charset="0"/>
                <a:sym typeface="Wingdings" panose="05000000000000000000" pitchFamily="2" charset="2"/>
              </a:rPr>
              <a:t>: Used to raise requests related to Advance &amp; Claim </a:t>
            </a:r>
          </a:p>
          <a:p>
            <a:pPr lvl="8"/>
            <a:endParaRPr lang="en-US" dirty="0">
              <a:cs typeface="Times New Roman" panose="02020603050405020304" pitchFamily="18" charset="0"/>
              <a:sym typeface="Wingdings" panose="05000000000000000000" pitchFamily="2" charset="2"/>
            </a:endParaRPr>
          </a:p>
          <a:p>
            <a:pPr marL="285750" lvl="8" indent="-285750">
              <a:buFont typeface="Wingdings" panose="05000000000000000000" pitchFamily="2" charset="2"/>
              <a:buChar char="§"/>
            </a:pPr>
            <a:r>
              <a:rPr lang="en-US" b="1" dirty="0">
                <a:cs typeface="Times New Roman" panose="02020603050405020304" pitchFamily="18" charset="0"/>
                <a:sym typeface="Wingdings" panose="05000000000000000000" pitchFamily="2" charset="2"/>
              </a:rPr>
              <a:t>Self Service: </a:t>
            </a:r>
          </a:p>
          <a:p>
            <a:pPr marL="285750" lvl="8" indent="-285750">
              <a:buFont typeface="Wingdings" panose="05000000000000000000" pitchFamily="2" charset="2"/>
              <a:buChar char="§"/>
            </a:pPr>
            <a:endParaRPr lang="en-US" dirty="0">
              <a:cs typeface="Times New Roman" panose="02020603050405020304" pitchFamily="18" charset="0"/>
              <a:sym typeface="Wingdings" panose="05000000000000000000" pitchFamily="2" charset="2"/>
            </a:endParaRPr>
          </a:p>
          <a:p>
            <a:pPr marL="342900" lvl="8" indent="-342900">
              <a:buAutoNum type="arabicParenR"/>
            </a:pPr>
            <a:r>
              <a:rPr lang="en-US" dirty="0">
                <a:cs typeface="Times New Roman" panose="02020603050405020304" pitchFamily="18" charset="0"/>
                <a:sym typeface="Wingdings" panose="05000000000000000000" pitchFamily="2" charset="2"/>
              </a:rPr>
              <a:t>Holiday List for 2019</a:t>
            </a:r>
          </a:p>
          <a:p>
            <a:pPr marL="342900" lvl="8" indent="-342900">
              <a:buAutoNum type="arabicParenR"/>
            </a:pPr>
            <a:r>
              <a:rPr lang="en-US" dirty="0">
                <a:cs typeface="Times New Roman" panose="02020603050405020304" pitchFamily="18" charset="0"/>
                <a:sym typeface="Wingdings" panose="05000000000000000000" pitchFamily="2" charset="2"/>
              </a:rPr>
              <a:t>HR Policies and Documents </a:t>
            </a:r>
          </a:p>
          <a:p>
            <a:pPr marL="342900" lvl="8" indent="-342900">
              <a:buAutoNum type="arabicParenR"/>
            </a:pPr>
            <a:r>
              <a:rPr lang="en-US" dirty="0">
                <a:cs typeface="Times New Roman" panose="02020603050405020304" pitchFamily="18" charset="0"/>
                <a:sym typeface="Wingdings" panose="05000000000000000000" pitchFamily="2" charset="2"/>
              </a:rPr>
              <a:t>Leave Application &amp; Status </a:t>
            </a:r>
          </a:p>
          <a:p>
            <a:pPr marL="342900" lvl="8" indent="-342900">
              <a:buAutoNum type="arabicParenR"/>
            </a:pPr>
            <a:r>
              <a:rPr lang="en-US" dirty="0">
                <a:cs typeface="Times New Roman" panose="02020603050405020304" pitchFamily="18" charset="0"/>
                <a:sym typeface="Wingdings" panose="05000000000000000000" pitchFamily="2" charset="2"/>
              </a:rPr>
              <a:t>My Documents – letters &amp; </a:t>
            </a:r>
            <a:r>
              <a:rPr lang="en-US" dirty="0" err="1">
                <a:cs typeface="Times New Roman" panose="02020603050405020304" pitchFamily="18" charset="0"/>
                <a:sym typeface="Wingdings" panose="05000000000000000000" pitchFamily="2" charset="2"/>
              </a:rPr>
              <a:t>payslips</a:t>
            </a:r>
            <a:r>
              <a:rPr lang="en-US" dirty="0">
                <a:cs typeface="Times New Roman" panose="02020603050405020304" pitchFamily="18" charset="0"/>
                <a:sym typeface="Wingdings" panose="05000000000000000000" pitchFamily="2" charset="2"/>
              </a:rPr>
              <a:t> </a:t>
            </a:r>
          </a:p>
          <a:p>
            <a:pPr marL="342900" lvl="8" indent="-342900">
              <a:buAutoNum type="arabicParenR"/>
            </a:pPr>
            <a:r>
              <a:rPr lang="en-US" dirty="0">
                <a:cs typeface="Times New Roman" panose="02020603050405020304" pitchFamily="18" charset="0"/>
                <a:sym typeface="Wingdings" panose="05000000000000000000" pitchFamily="2" charset="2"/>
              </a:rPr>
              <a:t>My Investments </a:t>
            </a:r>
          </a:p>
          <a:p>
            <a:pPr marL="342900" lvl="8" indent="-342900">
              <a:buAutoNum type="arabicParenR"/>
            </a:pPr>
            <a:r>
              <a:rPr lang="en-US" dirty="0">
                <a:cs typeface="Times New Roman" panose="02020603050405020304" pitchFamily="18" charset="0"/>
                <a:sym typeface="Wingdings" panose="05000000000000000000" pitchFamily="2" charset="2"/>
              </a:rPr>
              <a:t>Resignation </a:t>
            </a:r>
          </a:p>
          <a:p>
            <a:pPr marL="342900" lvl="8" indent="-342900">
              <a:buAutoNum type="arabicParenR"/>
            </a:pPr>
            <a:r>
              <a:rPr lang="en-US" dirty="0">
                <a:cs typeface="Times New Roman" panose="02020603050405020304" pitchFamily="18" charset="0"/>
                <a:sym typeface="Wingdings" panose="05000000000000000000" pitchFamily="2" charset="2"/>
              </a:rPr>
              <a:t>Exit Interview </a:t>
            </a:r>
          </a:p>
        </p:txBody>
      </p:sp>
      <p:pic>
        <p:nvPicPr>
          <p:cNvPr id="1026" name="Picture 2" descr="Image result for hrms system">
            <a:extLst>
              <a:ext uri="{FF2B5EF4-FFF2-40B4-BE49-F238E27FC236}">
                <a16:creationId xmlns:a16="http://schemas.microsoft.com/office/drawing/2014/main" id="{8BD66910-646B-4B9D-AF1D-B438B4AEF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150" y="3336412"/>
            <a:ext cx="4218748" cy="28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71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3A02A7-015B-4629-9760-546746C47B87}"/>
              </a:ext>
            </a:extLst>
          </p:cNvPr>
          <p:cNvSpPr>
            <a:spLocks noGrp="1"/>
          </p:cNvSpPr>
          <p:nvPr>
            <p:ph type="sldNum" idx="12"/>
          </p:nvPr>
        </p:nvSpPr>
        <p:spPr/>
        <p:txBody>
          <a:bodyPr/>
          <a:lstStyle/>
          <a:p>
            <a:fld id="{00000000-1234-1234-1234-123412341234}" type="slidenum">
              <a:rPr lang="en" smtClean="0"/>
              <a:pPr/>
              <a:t>5</a:t>
            </a:fld>
            <a:endParaRPr lang="en" dirty="0"/>
          </a:p>
        </p:txBody>
      </p:sp>
      <p:sp>
        <p:nvSpPr>
          <p:cNvPr id="4" name="Title 3">
            <a:extLst>
              <a:ext uri="{FF2B5EF4-FFF2-40B4-BE49-F238E27FC236}">
                <a16:creationId xmlns:a16="http://schemas.microsoft.com/office/drawing/2014/main" id="{CEDC8A6C-939D-441B-9E9C-704AE6581CA2}"/>
              </a:ext>
            </a:extLst>
          </p:cNvPr>
          <p:cNvSpPr>
            <a:spLocks noGrp="1"/>
          </p:cNvSpPr>
          <p:nvPr>
            <p:ph type="title"/>
          </p:nvPr>
        </p:nvSpPr>
        <p:spPr/>
        <p:txBody>
          <a:bodyPr/>
          <a:lstStyle/>
          <a:p>
            <a:r>
              <a:rPr lang="en-US" dirty="0"/>
              <a:t>Leave Criteria </a:t>
            </a:r>
          </a:p>
        </p:txBody>
      </p:sp>
      <p:sp>
        <p:nvSpPr>
          <p:cNvPr id="5" name="Content Placeholder 1">
            <a:extLst>
              <a:ext uri="{FF2B5EF4-FFF2-40B4-BE49-F238E27FC236}">
                <a16:creationId xmlns:a16="http://schemas.microsoft.com/office/drawing/2014/main" id="{710D675A-794E-4CA2-91D3-767FABA65480}"/>
              </a:ext>
            </a:extLst>
          </p:cNvPr>
          <p:cNvSpPr txBox="1">
            <a:spLocks/>
          </p:cNvSpPr>
          <p:nvPr/>
        </p:nvSpPr>
        <p:spPr>
          <a:xfrm>
            <a:off x="457300" y="1155640"/>
            <a:ext cx="11277400" cy="4794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r>
              <a:rPr lang="en-US" sz="1400" b="1" u="sng" dirty="0">
                <a:cs typeface="Times New Roman" panose="02020603050405020304" pitchFamily="18" charset="0"/>
              </a:rPr>
              <a:t>Qualifying Criteria: </a:t>
            </a:r>
          </a:p>
          <a:p>
            <a:pPr>
              <a:lnSpc>
                <a:spcPct val="100000"/>
              </a:lnSpc>
              <a:buFont typeface="Wingdings" panose="05000000000000000000" pitchFamily="2" charset="2"/>
              <a:buChar char="ü"/>
              <a:defRPr/>
            </a:pPr>
            <a:r>
              <a:rPr lang="en-US" sz="1400" dirty="0">
                <a:cs typeface="Times New Roman" panose="02020603050405020304" pitchFamily="18" charset="0"/>
              </a:rPr>
              <a:t>To be eligible for leaves in the following year, an employee has to complete 240 working days in the current year </a:t>
            </a:r>
          </a:p>
          <a:p>
            <a:pPr>
              <a:lnSpc>
                <a:spcPct val="100000"/>
              </a:lnSpc>
              <a:buFont typeface="Wingdings" panose="05000000000000000000" pitchFamily="2" charset="2"/>
              <a:buChar char="ü"/>
              <a:defRPr/>
            </a:pPr>
            <a:r>
              <a:rPr lang="en-US" sz="1400" dirty="0">
                <a:cs typeface="Times New Roman" panose="02020603050405020304" pitchFamily="18" charset="0"/>
              </a:rPr>
              <a:t>240 days will be calculated and is a summation of: </a:t>
            </a:r>
          </a:p>
          <a:p>
            <a:pPr marL="0" indent="0">
              <a:lnSpc>
                <a:spcPct val="100000"/>
              </a:lnSpc>
              <a:buFont typeface="Arial" panose="020B0604020202020204" pitchFamily="34" charset="0"/>
              <a:buNone/>
              <a:defRPr/>
            </a:pPr>
            <a:r>
              <a:rPr lang="en-US" sz="1400" dirty="0">
                <a:cs typeface="Times New Roman" panose="02020603050405020304" pitchFamily="18" charset="0"/>
              </a:rPr>
              <a:t>	Working Days, Weekly Offs, Holiday, Maternity leave, Special Maternity Leave, Bereavement Leave, Paternity Leave, Casual Leave, Carry Forward Leaves of the Previous Year </a:t>
            </a:r>
          </a:p>
          <a:p>
            <a:pPr>
              <a:lnSpc>
                <a:spcPct val="100000"/>
              </a:lnSpc>
              <a:buFont typeface="Wingdings" panose="05000000000000000000" pitchFamily="2" charset="2"/>
              <a:buChar char="ü"/>
              <a:defRPr/>
            </a:pPr>
            <a:r>
              <a:rPr lang="en-US" sz="1400" dirty="0">
                <a:cs typeface="Times New Roman" panose="02020603050405020304" pitchFamily="18" charset="0"/>
              </a:rPr>
              <a:t> If the summed-up value is equal to or more than 240 days, the quota gets generated for the employee @ of 1 leave for every 20 days of working </a:t>
            </a:r>
          </a:p>
          <a:p>
            <a:pPr>
              <a:lnSpc>
                <a:spcPct val="100000"/>
              </a:lnSpc>
              <a:buFont typeface="Wingdings" panose="05000000000000000000" pitchFamily="2" charset="2"/>
              <a:buChar char="ü"/>
              <a:defRPr/>
            </a:pPr>
            <a:r>
              <a:rPr lang="en-US" sz="1400" dirty="0">
                <a:cs typeface="Times New Roman" panose="02020603050405020304" pitchFamily="18" charset="0"/>
              </a:rPr>
              <a:t>Maximum Leave Eligibility for Every Employee is: </a:t>
            </a:r>
          </a:p>
          <a:p>
            <a:pPr marL="0" indent="0">
              <a:lnSpc>
                <a:spcPct val="100000"/>
              </a:lnSpc>
              <a:buNone/>
              <a:defRPr/>
            </a:pPr>
            <a:r>
              <a:rPr lang="en-US" sz="1400" dirty="0">
                <a:cs typeface="Times New Roman" panose="02020603050405020304" pitchFamily="18" charset="0"/>
              </a:rPr>
              <a:t>	Privilege Leave 	= 14 (PL) </a:t>
            </a:r>
          </a:p>
          <a:p>
            <a:pPr marL="0" indent="0">
              <a:lnSpc>
                <a:spcPct val="100000"/>
              </a:lnSpc>
              <a:buNone/>
              <a:defRPr/>
            </a:pPr>
            <a:r>
              <a:rPr lang="en-US" sz="1400" dirty="0">
                <a:cs typeface="Times New Roman" panose="02020603050405020304" pitchFamily="18" charset="0"/>
              </a:rPr>
              <a:t>	Casual Leave 	= 8 (CL), @ 2 per quarter </a:t>
            </a:r>
          </a:p>
          <a:p>
            <a:pPr marL="0" indent="0">
              <a:lnSpc>
                <a:spcPct val="100000"/>
              </a:lnSpc>
              <a:buNone/>
              <a:defRPr/>
            </a:pPr>
            <a:r>
              <a:rPr lang="en-US" sz="1400" b="1" u="sng" dirty="0">
                <a:cs typeface="Times New Roman" panose="02020603050405020304" pitchFamily="18" charset="0"/>
              </a:rPr>
              <a:t>Carry Forward Leaves:</a:t>
            </a:r>
          </a:p>
          <a:p>
            <a:pPr>
              <a:lnSpc>
                <a:spcPct val="100000"/>
              </a:lnSpc>
              <a:buFont typeface="Wingdings" panose="05000000000000000000" pitchFamily="2" charset="2"/>
              <a:buChar char="ü"/>
              <a:defRPr/>
            </a:pPr>
            <a:r>
              <a:rPr lang="en-US" sz="1400" dirty="0">
                <a:cs typeface="Times New Roman" panose="02020603050405020304" pitchFamily="18" charset="0"/>
              </a:rPr>
              <a:t>On Completion of 240 days in the current year, all unutilized leaves (PL) will be carry forward to the next calendar year </a:t>
            </a:r>
          </a:p>
          <a:p>
            <a:pPr>
              <a:lnSpc>
                <a:spcPct val="100000"/>
              </a:lnSpc>
              <a:buFont typeface="Wingdings" panose="05000000000000000000" pitchFamily="2" charset="2"/>
              <a:buChar char="ü"/>
              <a:defRPr/>
            </a:pPr>
            <a:r>
              <a:rPr lang="en-US" sz="1400" dirty="0">
                <a:cs typeface="Times New Roman" panose="02020603050405020304" pitchFamily="18" charset="0"/>
              </a:rPr>
              <a:t>A maximum of 45 days of leave (PL) can be accumulated at any given point in time </a:t>
            </a:r>
          </a:p>
          <a:p>
            <a:pPr>
              <a:lnSpc>
                <a:spcPct val="100000"/>
              </a:lnSpc>
              <a:buFont typeface="Wingdings" panose="05000000000000000000" pitchFamily="2" charset="2"/>
              <a:buChar char="ü"/>
              <a:defRPr/>
            </a:pPr>
            <a:r>
              <a:rPr lang="en-US" sz="1400" dirty="0">
                <a:cs typeface="Times New Roman" panose="02020603050405020304" pitchFamily="18" charset="0"/>
              </a:rPr>
              <a:t>On reaching the limit, on request from the employee, leave encashment (PL only) can be done or the excess leaves will be lapsed </a:t>
            </a:r>
          </a:p>
          <a:p>
            <a:pPr>
              <a:lnSpc>
                <a:spcPct val="100000"/>
              </a:lnSpc>
              <a:buFont typeface="Wingdings" panose="05000000000000000000" pitchFamily="2" charset="2"/>
              <a:buChar char="ü"/>
              <a:defRPr/>
            </a:pPr>
            <a:endParaRPr lang="en-US" sz="1400" dirty="0">
              <a:cs typeface="Times New Roman" panose="02020603050405020304" pitchFamily="18" charset="0"/>
            </a:endParaRPr>
          </a:p>
          <a:p>
            <a:pPr marL="0" indent="0">
              <a:lnSpc>
                <a:spcPct val="100000"/>
              </a:lnSpc>
              <a:buFont typeface="Arial" panose="020B0604020202020204" pitchFamily="34" charset="0"/>
              <a:buNone/>
              <a:defRPr/>
            </a:pPr>
            <a:endParaRPr lang="en-US" sz="1400" dirty="0">
              <a:cs typeface="Times New Roman" panose="02020603050405020304" pitchFamily="18" charset="0"/>
            </a:endParaRPr>
          </a:p>
          <a:p>
            <a:pPr marL="0" indent="0">
              <a:lnSpc>
                <a:spcPct val="100000"/>
              </a:lnSpc>
              <a:buFont typeface="Arial" pitchFamily="34"/>
              <a:buNone/>
              <a:defRPr/>
            </a:pPr>
            <a:endParaRPr lang="en-US" sz="1400" dirty="0">
              <a:cs typeface="Times New Roman" panose="02020603050405020304" pitchFamily="18" charset="0"/>
            </a:endParaRPr>
          </a:p>
          <a:p>
            <a:pPr marL="0" indent="0">
              <a:lnSpc>
                <a:spcPct val="100000"/>
              </a:lnSpc>
              <a:buFont typeface="Arial" pitchFamily="34"/>
              <a:buNone/>
              <a:defRPr/>
            </a:pPr>
            <a:endParaRPr lang="en-US" sz="1400" dirty="0">
              <a:cs typeface="Times New Roman" panose="02020603050405020304" pitchFamily="18" charset="0"/>
            </a:endParaRPr>
          </a:p>
        </p:txBody>
      </p:sp>
    </p:spTree>
    <p:extLst>
      <p:ext uri="{BB962C8B-B14F-4D97-AF65-F5344CB8AC3E}">
        <p14:creationId xmlns:p14="http://schemas.microsoft.com/office/powerpoint/2010/main" val="155388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3A02A7-015B-4629-9760-546746C47B87}"/>
              </a:ext>
            </a:extLst>
          </p:cNvPr>
          <p:cNvSpPr>
            <a:spLocks noGrp="1"/>
          </p:cNvSpPr>
          <p:nvPr>
            <p:ph type="sldNum" idx="12"/>
          </p:nvPr>
        </p:nvSpPr>
        <p:spPr/>
        <p:txBody>
          <a:bodyPr/>
          <a:lstStyle/>
          <a:p>
            <a:fld id="{00000000-1234-1234-1234-123412341234}" type="slidenum">
              <a:rPr lang="en" smtClean="0"/>
              <a:pPr/>
              <a:t>6</a:t>
            </a:fld>
            <a:endParaRPr lang="en" dirty="0"/>
          </a:p>
        </p:txBody>
      </p:sp>
      <p:sp>
        <p:nvSpPr>
          <p:cNvPr id="4" name="Title 3">
            <a:extLst>
              <a:ext uri="{FF2B5EF4-FFF2-40B4-BE49-F238E27FC236}">
                <a16:creationId xmlns:a16="http://schemas.microsoft.com/office/drawing/2014/main" id="{CEDC8A6C-939D-441B-9E9C-704AE6581CA2}"/>
              </a:ext>
            </a:extLst>
          </p:cNvPr>
          <p:cNvSpPr>
            <a:spLocks noGrp="1"/>
          </p:cNvSpPr>
          <p:nvPr>
            <p:ph type="title"/>
          </p:nvPr>
        </p:nvSpPr>
        <p:spPr/>
        <p:txBody>
          <a:bodyPr/>
          <a:lstStyle/>
          <a:p>
            <a:r>
              <a:rPr lang="en-US" dirty="0"/>
              <a:t>Other Leave Types </a:t>
            </a:r>
          </a:p>
        </p:txBody>
      </p:sp>
      <p:graphicFrame>
        <p:nvGraphicFramePr>
          <p:cNvPr id="2" name="Table 1">
            <a:extLst>
              <a:ext uri="{FF2B5EF4-FFF2-40B4-BE49-F238E27FC236}">
                <a16:creationId xmlns:a16="http://schemas.microsoft.com/office/drawing/2014/main" id="{1652BFA4-454D-466E-8D3B-EC5257659386}"/>
              </a:ext>
            </a:extLst>
          </p:cNvPr>
          <p:cNvGraphicFramePr>
            <a:graphicFrameLocks noGrp="1"/>
          </p:cNvGraphicFramePr>
          <p:nvPr>
            <p:extLst>
              <p:ext uri="{D42A27DB-BD31-4B8C-83A1-F6EECF244321}">
                <p14:modId xmlns:p14="http://schemas.microsoft.com/office/powerpoint/2010/main" val="3745225101"/>
              </p:ext>
            </p:extLst>
          </p:nvPr>
        </p:nvGraphicFramePr>
        <p:xfrm>
          <a:off x="342514" y="888410"/>
          <a:ext cx="11258083" cy="5735320"/>
        </p:xfrm>
        <a:graphic>
          <a:graphicData uri="http://schemas.openxmlformats.org/drawingml/2006/table">
            <a:tbl>
              <a:tblPr firstRow="1" bandRow="1">
                <a:tableStyleId>{69012ECD-51FC-41F1-AA8D-1B2483CD663E}</a:tableStyleId>
              </a:tblPr>
              <a:tblGrid>
                <a:gridCol w="1565443">
                  <a:extLst>
                    <a:ext uri="{9D8B030D-6E8A-4147-A177-3AD203B41FA5}">
                      <a16:colId xmlns:a16="http://schemas.microsoft.com/office/drawing/2014/main" val="675750476"/>
                    </a:ext>
                  </a:extLst>
                </a:gridCol>
                <a:gridCol w="1552695">
                  <a:extLst>
                    <a:ext uri="{9D8B030D-6E8A-4147-A177-3AD203B41FA5}">
                      <a16:colId xmlns:a16="http://schemas.microsoft.com/office/drawing/2014/main" val="775519394"/>
                    </a:ext>
                  </a:extLst>
                </a:gridCol>
                <a:gridCol w="2372191">
                  <a:extLst>
                    <a:ext uri="{9D8B030D-6E8A-4147-A177-3AD203B41FA5}">
                      <a16:colId xmlns:a16="http://schemas.microsoft.com/office/drawing/2014/main" val="4284938474"/>
                    </a:ext>
                  </a:extLst>
                </a:gridCol>
                <a:gridCol w="5767754">
                  <a:extLst>
                    <a:ext uri="{9D8B030D-6E8A-4147-A177-3AD203B41FA5}">
                      <a16:colId xmlns:a16="http://schemas.microsoft.com/office/drawing/2014/main" val="3248193599"/>
                    </a:ext>
                  </a:extLst>
                </a:gridCol>
              </a:tblGrid>
              <a:tr h="370840">
                <a:tc>
                  <a:txBody>
                    <a:bodyPr/>
                    <a:lstStyle/>
                    <a:p>
                      <a:r>
                        <a:rPr lang="en-US" dirty="0"/>
                        <a:t>Leave Type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Eligibility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Applicable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Requirement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168785"/>
                  </a:ext>
                </a:extLst>
              </a:tr>
              <a:tr h="370840">
                <a:tc>
                  <a:txBody>
                    <a:bodyPr/>
                    <a:lstStyle/>
                    <a:p>
                      <a:r>
                        <a:rPr lang="en-US" dirty="0"/>
                        <a:t>Paternity Leave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 days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 Married Male Employees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Abbreviation - PTL</a:t>
                      </a:r>
                    </a:p>
                    <a:p>
                      <a:pPr marL="285750" indent="-285750">
                        <a:buFont typeface="Arial" panose="020B0604020202020204" pitchFamily="34" charset="0"/>
                        <a:buChar char="•"/>
                      </a:pPr>
                      <a:r>
                        <a:rPr lang="en-US" dirty="0"/>
                        <a:t>Submission of birth certificate of the child </a:t>
                      </a:r>
                    </a:p>
                    <a:p>
                      <a:pPr marL="285750" indent="-285750">
                        <a:buFont typeface="Arial" panose="020B0604020202020204" pitchFamily="34" charset="0"/>
                        <a:buChar char="•"/>
                      </a:pPr>
                      <a:r>
                        <a:rPr lang="en-US" dirty="0"/>
                        <a:t>Can be availed as consecutive leaves ONLY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722539"/>
                  </a:ext>
                </a:extLst>
              </a:tr>
              <a:tr h="370840">
                <a:tc>
                  <a:txBody>
                    <a:bodyPr/>
                    <a:lstStyle/>
                    <a:p>
                      <a:endParaRPr lang="en-US" dirty="0"/>
                    </a:p>
                    <a:p>
                      <a:endParaRPr lang="en-US" dirty="0"/>
                    </a:p>
                    <a:p>
                      <a:endParaRPr lang="en-US" dirty="0"/>
                    </a:p>
                    <a:p>
                      <a:r>
                        <a:rPr lang="en-US" dirty="0"/>
                        <a:t>Maternity Leave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p>
                      <a:endParaRPr lang="en-US" dirty="0"/>
                    </a:p>
                    <a:p>
                      <a:r>
                        <a:rPr lang="en-US" dirty="0"/>
                        <a:t>182 days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p>
                      <a:endParaRPr lang="en-US" dirty="0"/>
                    </a:p>
                    <a:p>
                      <a:r>
                        <a:rPr lang="en-US" dirty="0"/>
                        <a:t>To Married Female Employees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Abbreviation - RML</a:t>
                      </a:r>
                    </a:p>
                    <a:p>
                      <a:pPr marL="285750" indent="-285750">
                        <a:buFont typeface="Wingdings" panose="05000000000000000000" pitchFamily="2" charset="2"/>
                        <a:buChar char="§"/>
                      </a:pPr>
                      <a:r>
                        <a:rPr lang="en-US" dirty="0"/>
                        <a:t>As applicable by law for 26 weeks (pre &amp; post) paid leave</a:t>
                      </a:r>
                    </a:p>
                    <a:p>
                      <a:pPr marL="285750" indent="-285750">
                        <a:buFont typeface="Wingdings" panose="05000000000000000000" pitchFamily="2" charset="2"/>
                        <a:buChar char="§"/>
                      </a:pPr>
                      <a:r>
                        <a:rPr lang="en-US" dirty="0"/>
                        <a:t>Should inform in the 15</a:t>
                      </a:r>
                      <a:r>
                        <a:rPr lang="en-US" baseline="30000" dirty="0"/>
                        <a:t>th</a:t>
                      </a:r>
                      <a:r>
                        <a:rPr lang="en-US" dirty="0"/>
                        <a:t> week about availing the leaves </a:t>
                      </a:r>
                    </a:p>
                    <a:p>
                      <a:pPr marL="285750" indent="-285750">
                        <a:buFont typeface="Wingdings" panose="05000000000000000000" pitchFamily="2" charset="2"/>
                        <a:buChar char="§"/>
                      </a:pPr>
                      <a:r>
                        <a:rPr lang="en-US" dirty="0"/>
                        <a:t>Mandatory set of documents to be submitted to HR &amp; RM </a:t>
                      </a:r>
                    </a:p>
                    <a:p>
                      <a:pPr marL="285750" indent="-285750">
                        <a:buFont typeface="Wingdings" panose="05000000000000000000" pitchFamily="2" charset="2"/>
                        <a:buChar char="§"/>
                      </a:pPr>
                      <a:r>
                        <a:rPr lang="en-US" dirty="0"/>
                        <a:t>Attendance for the said period needs to be uploaded on he portal and once approved need not be uploaded again </a:t>
                      </a:r>
                    </a:p>
                    <a:p>
                      <a:pPr marL="285750" indent="-285750">
                        <a:buFont typeface="Wingdings" panose="05000000000000000000" pitchFamily="2" charset="2"/>
                        <a:buChar char="§"/>
                      </a:pPr>
                      <a:r>
                        <a:rPr lang="en-US" dirty="0"/>
                        <a:t>Upon completion of leave period, no extension will be provided and employee is expected to resume 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3295316"/>
                  </a:ext>
                </a:extLst>
              </a:tr>
              <a:tr h="370840">
                <a:tc>
                  <a:txBody>
                    <a:bodyPr/>
                    <a:lstStyle/>
                    <a:p>
                      <a:r>
                        <a:rPr lang="en-US" dirty="0"/>
                        <a:t>Miscarriage Maternity Leave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 days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 Married Female Employees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Abbreviation: MML</a:t>
                      </a:r>
                    </a:p>
                    <a:p>
                      <a:pPr marL="285750" indent="-285750">
                        <a:buFont typeface="Arial" panose="020B0604020202020204" pitchFamily="34" charset="0"/>
                        <a:buChar char="•"/>
                      </a:pPr>
                      <a:r>
                        <a:rPr lang="en-US" dirty="0"/>
                        <a:t>Upon medical complications which leads to miscarriage a female employee is eligible for 45 days of paid leave </a:t>
                      </a:r>
                    </a:p>
                    <a:p>
                      <a:pPr marL="285750" indent="-285750">
                        <a:buFont typeface="Arial" panose="020B0604020202020204" pitchFamily="34" charset="0"/>
                        <a:buChar char="•"/>
                      </a:pPr>
                      <a:r>
                        <a:rPr lang="en-US" dirty="0"/>
                        <a:t>Medical Documents from a practitioner needs to be submitted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693015"/>
                  </a:ext>
                </a:extLst>
              </a:tr>
              <a:tr h="370840">
                <a:tc>
                  <a:txBody>
                    <a:bodyPr/>
                    <a:lstStyle/>
                    <a:p>
                      <a:r>
                        <a:rPr lang="en-US" dirty="0"/>
                        <a:t>Bereavement Leave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 days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Applicable to all employees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Abbreviation: BL</a:t>
                      </a:r>
                    </a:p>
                    <a:p>
                      <a:pPr marL="285750" indent="-285750">
                        <a:buFont typeface="Arial" panose="020B0604020202020204" pitchFamily="34" charset="0"/>
                        <a:buChar char="•"/>
                      </a:pPr>
                      <a:r>
                        <a:rPr lang="en-US" dirty="0"/>
                        <a:t>Granted to an employee on the death of a close family member </a:t>
                      </a:r>
                    </a:p>
                    <a:p>
                      <a:pPr marL="285750" indent="-285750">
                        <a:buFont typeface="Arial" panose="020B0604020202020204" pitchFamily="34" charset="0"/>
                        <a:buChar char="•"/>
                      </a:pPr>
                      <a:r>
                        <a:rPr lang="en-US" dirty="0"/>
                        <a:t>Max eligibility is 15 days of consecutive leave which will be paid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378919"/>
                  </a:ext>
                </a:extLst>
              </a:tr>
              <a:tr h="370840">
                <a:tc>
                  <a:txBody>
                    <a:bodyPr/>
                    <a:lstStyle/>
                    <a:p>
                      <a:r>
                        <a:rPr lang="en-US" dirty="0"/>
                        <a:t>Compensatory Off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Weekly Off </a:t>
                      </a:r>
                    </a:p>
                    <a:p>
                      <a:r>
                        <a:rPr lang="en-US" dirty="0"/>
                        <a:t>Holidays</a:t>
                      </a:r>
                    </a:p>
                    <a:p>
                      <a:r>
                        <a:rPr lang="en-US" dirty="0"/>
                        <a:t>Extra Working Hours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Applicable to all employees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Abbreviation: C – Off</a:t>
                      </a:r>
                    </a:p>
                    <a:p>
                      <a:pPr marL="285750" indent="-285750">
                        <a:buFont typeface="Arial" panose="020B0604020202020204" pitchFamily="34" charset="0"/>
                        <a:buChar char="•"/>
                      </a:pPr>
                      <a:r>
                        <a:rPr lang="en-US" dirty="0"/>
                        <a:t>On working for 11.5 hours or more, on a weekly off, holiday, employee is eligible for comp off </a:t>
                      </a:r>
                    </a:p>
                    <a:p>
                      <a:pPr marL="285750" indent="-285750">
                        <a:buFont typeface="Arial" panose="020B0604020202020204" pitchFamily="34" charset="0"/>
                        <a:buChar char="•"/>
                      </a:pPr>
                      <a:r>
                        <a:rPr lang="en-US" dirty="0"/>
                        <a:t>Comp off will be generated in attendance TAB on meeting the above criteria which RM will approve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0518108"/>
                  </a:ext>
                </a:extLst>
              </a:tr>
            </a:tbl>
          </a:graphicData>
        </a:graphic>
      </p:graphicFrame>
    </p:spTree>
    <p:extLst>
      <p:ext uri="{BB962C8B-B14F-4D97-AF65-F5344CB8AC3E}">
        <p14:creationId xmlns:p14="http://schemas.microsoft.com/office/powerpoint/2010/main" val="187331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C42FA-60A4-41B1-B93C-993785B7157A}"/>
              </a:ext>
            </a:extLst>
          </p:cNvPr>
          <p:cNvSpPr>
            <a:spLocks noGrp="1"/>
          </p:cNvSpPr>
          <p:nvPr>
            <p:ph type="sldNum" idx="12"/>
          </p:nvPr>
        </p:nvSpPr>
        <p:spPr/>
        <p:txBody>
          <a:bodyPr/>
          <a:lstStyle/>
          <a:p>
            <a:fld id="{00000000-1234-1234-1234-123412341234}" type="slidenum">
              <a:rPr lang="en" smtClean="0"/>
              <a:pPr/>
              <a:t>7</a:t>
            </a:fld>
            <a:endParaRPr lang="en" dirty="0"/>
          </a:p>
        </p:txBody>
      </p:sp>
      <p:sp>
        <p:nvSpPr>
          <p:cNvPr id="4" name="Title 3">
            <a:extLst>
              <a:ext uri="{FF2B5EF4-FFF2-40B4-BE49-F238E27FC236}">
                <a16:creationId xmlns:a16="http://schemas.microsoft.com/office/drawing/2014/main" id="{BB6FAA5F-A3C1-4588-9CA2-4B53A4508635}"/>
              </a:ext>
            </a:extLst>
          </p:cNvPr>
          <p:cNvSpPr>
            <a:spLocks noGrp="1"/>
          </p:cNvSpPr>
          <p:nvPr>
            <p:ph type="title"/>
          </p:nvPr>
        </p:nvSpPr>
        <p:spPr/>
        <p:txBody>
          <a:bodyPr/>
          <a:lstStyle/>
          <a:p>
            <a:r>
              <a:rPr lang="en-US" dirty="0"/>
              <a:t>Comp- Off Process</a:t>
            </a:r>
          </a:p>
        </p:txBody>
      </p:sp>
      <p:sp>
        <p:nvSpPr>
          <p:cNvPr id="5" name="Rectangle 4">
            <a:extLst>
              <a:ext uri="{FF2B5EF4-FFF2-40B4-BE49-F238E27FC236}">
                <a16:creationId xmlns:a16="http://schemas.microsoft.com/office/drawing/2014/main" id="{581690EC-3906-4AA5-97E8-109A89C1EB66}"/>
              </a:ext>
            </a:extLst>
          </p:cNvPr>
          <p:cNvSpPr/>
          <p:nvPr/>
        </p:nvSpPr>
        <p:spPr>
          <a:xfrm>
            <a:off x="515812" y="1003870"/>
            <a:ext cx="9697329" cy="5068054"/>
          </a:xfrm>
          <a:prstGeom prst="rect">
            <a:avLst/>
          </a:prstGeom>
        </p:spPr>
        <p:txBody>
          <a:bodyPr wrap="square">
            <a:spAutoFit/>
          </a:bodyPr>
          <a:lstStyle/>
          <a:p>
            <a:pPr algn="just">
              <a:lnSpc>
                <a:spcPct val="150000"/>
              </a:lnSpc>
            </a:pPr>
            <a:r>
              <a:rPr lang="en-US" b="1" u="sng" dirty="0">
                <a:latin typeface="+mn-lt"/>
                <a:cs typeface="Times New Roman" panose="02020603050405020304" pitchFamily="18" charset="0"/>
              </a:rPr>
              <a:t>Eligibility: </a:t>
            </a:r>
          </a:p>
          <a:p>
            <a:pPr algn="just">
              <a:lnSpc>
                <a:spcPct val="150000"/>
              </a:lnSpc>
            </a:pPr>
            <a:r>
              <a:rPr lang="en-US" dirty="0">
                <a:latin typeface="+mn-lt"/>
                <a:cs typeface="Times New Roman" panose="02020603050405020304" pitchFamily="18" charset="0"/>
              </a:rPr>
              <a:t>On working extra hours – 11.5 hours or more </a:t>
            </a:r>
          </a:p>
          <a:p>
            <a:pPr algn="just">
              <a:lnSpc>
                <a:spcPct val="150000"/>
              </a:lnSpc>
            </a:pPr>
            <a:r>
              <a:rPr lang="en-US" dirty="0">
                <a:latin typeface="+mn-lt"/>
                <a:cs typeface="Times New Roman" panose="02020603050405020304" pitchFamily="18" charset="0"/>
              </a:rPr>
              <a:t>On working on Holiday or Weekly Off </a:t>
            </a:r>
          </a:p>
          <a:p>
            <a:pPr algn="just">
              <a:lnSpc>
                <a:spcPct val="150000"/>
              </a:lnSpc>
            </a:pPr>
            <a:endParaRPr lang="en-US" b="1" u="sng" dirty="0">
              <a:latin typeface="+mn-lt"/>
              <a:cs typeface="Times New Roman" panose="02020603050405020304" pitchFamily="18" charset="0"/>
            </a:endParaRPr>
          </a:p>
          <a:p>
            <a:pPr algn="just">
              <a:lnSpc>
                <a:spcPct val="150000"/>
              </a:lnSpc>
            </a:pPr>
            <a:r>
              <a:rPr lang="en-US" b="1" u="sng" dirty="0">
                <a:latin typeface="+mn-lt"/>
                <a:cs typeface="Times New Roman" panose="02020603050405020304" pitchFamily="18" charset="0"/>
              </a:rPr>
              <a:t>Comp Off </a:t>
            </a:r>
            <a:r>
              <a:rPr lang="en-US" b="1" u="sng" dirty="0">
                <a:cs typeface="Times New Roman" panose="02020603050405020304" pitchFamily="18" charset="0"/>
              </a:rPr>
              <a:t>Generation</a:t>
            </a:r>
            <a:r>
              <a:rPr lang="en-US" b="1" u="sng" dirty="0">
                <a:latin typeface="+mn-lt"/>
                <a:cs typeface="Times New Roman" panose="02020603050405020304" pitchFamily="18" charset="0"/>
              </a:rPr>
              <a:t>:</a:t>
            </a:r>
            <a:r>
              <a:rPr lang="en-US" b="1" dirty="0">
                <a:latin typeface="+mn-lt"/>
                <a:cs typeface="Times New Roman" panose="02020603050405020304" pitchFamily="18" charset="0"/>
              </a:rPr>
              <a:t> </a:t>
            </a:r>
            <a:endParaRPr lang="en-US" dirty="0">
              <a:latin typeface="+mn-lt"/>
              <a:cs typeface="Times New Roman" panose="02020603050405020304" pitchFamily="18" charset="0"/>
            </a:endParaRPr>
          </a:p>
          <a:p>
            <a:pPr lvl="0" algn="just">
              <a:lnSpc>
                <a:spcPct val="150000"/>
              </a:lnSpc>
            </a:pPr>
            <a:r>
              <a:rPr lang="en-US" dirty="0">
                <a:latin typeface="+mn-lt"/>
                <a:cs typeface="Times New Roman" panose="02020603050405020304" pitchFamily="18" charset="0"/>
              </a:rPr>
              <a:t>1) To be able to generate comp off, approval from the reporting manager is mandatory. </a:t>
            </a:r>
          </a:p>
          <a:p>
            <a:pPr lvl="0" algn="just">
              <a:lnSpc>
                <a:spcPct val="150000"/>
              </a:lnSpc>
            </a:pPr>
            <a:r>
              <a:rPr lang="en-US" dirty="0">
                <a:latin typeface="+mn-lt"/>
                <a:cs typeface="Times New Roman" panose="02020603050405020304" pitchFamily="18" charset="0"/>
              </a:rPr>
              <a:t>2) Employee punches his/her attendance on HR Ladders or maintains in an excel file </a:t>
            </a:r>
          </a:p>
          <a:p>
            <a:pPr marL="742950" lvl="1" indent="-285750" algn="just">
              <a:lnSpc>
                <a:spcPct val="150000"/>
              </a:lnSpc>
              <a:buFont typeface="+mj-lt"/>
              <a:buAutoNum type="alphaLcPeriod"/>
            </a:pPr>
            <a:r>
              <a:rPr lang="en-US" dirty="0">
                <a:latin typeface="+mn-lt"/>
                <a:cs typeface="Times New Roman" panose="02020603050405020304" pitchFamily="18" charset="0"/>
              </a:rPr>
              <a:t>In both cases, actual in and out time needs to be registered</a:t>
            </a:r>
          </a:p>
          <a:p>
            <a:pPr marL="742950" lvl="1" indent="-285750" algn="just">
              <a:lnSpc>
                <a:spcPct val="150000"/>
              </a:lnSpc>
              <a:spcAft>
                <a:spcPts val="1000"/>
              </a:spcAft>
              <a:buFont typeface="+mj-lt"/>
              <a:buAutoNum type="alphaLcPeriod"/>
            </a:pPr>
            <a:r>
              <a:rPr lang="en-US" dirty="0">
                <a:latin typeface="+mn-lt"/>
                <a:cs typeface="Times New Roman" panose="02020603050405020304" pitchFamily="18" charset="0"/>
              </a:rPr>
              <a:t>In both cases, in the comments section employee needs to put in the comment of “Approve comp off for working on &lt;Date&gt;” </a:t>
            </a:r>
          </a:p>
          <a:p>
            <a:pPr lvl="0" algn="just">
              <a:lnSpc>
                <a:spcPct val="150000"/>
              </a:lnSpc>
            </a:pPr>
            <a:r>
              <a:rPr lang="en-US" b="1" u="sng" dirty="0">
                <a:latin typeface="+mn-lt"/>
                <a:cs typeface="Times New Roman" panose="02020603050405020304" pitchFamily="18" charset="0"/>
              </a:rPr>
              <a:t>Comp Off Utilization:</a:t>
            </a:r>
          </a:p>
          <a:p>
            <a:pPr lvl="0" algn="just">
              <a:lnSpc>
                <a:spcPct val="150000"/>
              </a:lnSpc>
            </a:pPr>
            <a:endParaRPr lang="en-US" b="1" dirty="0">
              <a:latin typeface="+mn-lt"/>
              <a:cs typeface="Times New Roman" panose="02020603050405020304" pitchFamily="18" charset="0"/>
            </a:endParaRPr>
          </a:p>
          <a:p>
            <a:pPr lvl="0" algn="just">
              <a:lnSpc>
                <a:spcPct val="150000"/>
              </a:lnSpc>
            </a:pPr>
            <a:r>
              <a:rPr lang="en-US" dirty="0">
                <a:latin typeface="+mn-lt"/>
                <a:cs typeface="Times New Roman" panose="02020603050405020304" pitchFamily="18" charset="0"/>
              </a:rPr>
              <a:t>1) When an employee wants to utilize his/her comp off, he/she will apply for Comp Off on HR Ladders/Excel File and update the comments section “Comp off Utilized against working on &lt;Date&gt;. </a:t>
            </a:r>
          </a:p>
          <a:p>
            <a:pPr lvl="0" algn="just">
              <a:lnSpc>
                <a:spcPct val="150000"/>
              </a:lnSpc>
              <a:spcAft>
                <a:spcPts val="1000"/>
              </a:spcAft>
            </a:pPr>
            <a:r>
              <a:rPr lang="en-US" dirty="0">
                <a:latin typeface="+mn-lt"/>
                <a:cs typeface="Times New Roman" panose="02020603050405020304" pitchFamily="18" charset="0"/>
              </a:rPr>
              <a:t>2) Once the comp off is applied, reporting manager can approve or reject the request</a:t>
            </a:r>
            <a:endParaRPr lang="en-US" sz="1100" dirty="0">
              <a:latin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0474A32-78B8-488C-94E5-0E7EBC345248}"/>
              </a:ext>
            </a:extLst>
          </p:cNvPr>
          <p:cNvSpPr/>
          <p:nvPr/>
        </p:nvSpPr>
        <p:spPr>
          <a:xfrm>
            <a:off x="3048000" y="2646831"/>
            <a:ext cx="6096000" cy="325538"/>
          </a:xfrm>
          <a:prstGeom prst="rect">
            <a:avLst/>
          </a:prstGeom>
        </p:spPr>
        <p:txBody>
          <a:bodyPr>
            <a:spAutoFit/>
          </a:bodyPr>
          <a:lstStyle/>
          <a:p>
            <a:pPr marL="342900" lvl="0" indent="-342900" algn="just">
              <a:lnSpc>
                <a:spcPct val="115000"/>
              </a:lnSpc>
              <a:buFont typeface="+mj-lt"/>
              <a:buAutoNum type="alphaUcPeriod"/>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089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865D3C-67D5-45B2-BD94-4AF2D82E48DA}"/>
              </a:ext>
            </a:extLst>
          </p:cNvPr>
          <p:cNvSpPr>
            <a:spLocks noGrp="1"/>
          </p:cNvSpPr>
          <p:nvPr>
            <p:ph type="sldNum" idx="12"/>
          </p:nvPr>
        </p:nvSpPr>
        <p:spPr/>
        <p:txBody>
          <a:bodyPr/>
          <a:lstStyle/>
          <a:p>
            <a:fld id="{00000000-1234-1234-1234-123412341234}" type="slidenum">
              <a:rPr lang="en" smtClean="0"/>
              <a:pPr/>
              <a:t>8</a:t>
            </a:fld>
            <a:endParaRPr lang="en" dirty="0"/>
          </a:p>
        </p:txBody>
      </p:sp>
      <p:sp>
        <p:nvSpPr>
          <p:cNvPr id="4" name="Title 3">
            <a:extLst>
              <a:ext uri="{FF2B5EF4-FFF2-40B4-BE49-F238E27FC236}">
                <a16:creationId xmlns:a16="http://schemas.microsoft.com/office/drawing/2014/main" id="{9186FF38-B636-4EE1-861E-CC27AD49E0F6}"/>
              </a:ext>
            </a:extLst>
          </p:cNvPr>
          <p:cNvSpPr>
            <a:spLocks noGrp="1"/>
          </p:cNvSpPr>
          <p:nvPr>
            <p:ph type="title"/>
          </p:nvPr>
        </p:nvSpPr>
        <p:spPr/>
        <p:txBody>
          <a:bodyPr/>
          <a:lstStyle/>
          <a:p>
            <a:r>
              <a:rPr lang="en-US" dirty="0"/>
              <a:t>Comp- Off Process</a:t>
            </a:r>
          </a:p>
        </p:txBody>
      </p:sp>
      <p:sp>
        <p:nvSpPr>
          <p:cNvPr id="5" name="Rectangle 4">
            <a:extLst>
              <a:ext uri="{FF2B5EF4-FFF2-40B4-BE49-F238E27FC236}">
                <a16:creationId xmlns:a16="http://schemas.microsoft.com/office/drawing/2014/main" id="{1E3A74C0-0CB1-4877-94A6-F10DAA223F94}"/>
              </a:ext>
            </a:extLst>
          </p:cNvPr>
          <p:cNvSpPr/>
          <p:nvPr/>
        </p:nvSpPr>
        <p:spPr>
          <a:xfrm>
            <a:off x="506437" y="936443"/>
            <a:ext cx="10030264" cy="5624617"/>
          </a:xfrm>
          <a:prstGeom prst="rect">
            <a:avLst/>
          </a:prstGeom>
        </p:spPr>
        <p:txBody>
          <a:bodyPr wrap="square">
            <a:spAutoFit/>
          </a:bodyPr>
          <a:lstStyle/>
          <a:p>
            <a:pPr lvl="0">
              <a:lnSpc>
                <a:spcPct val="150000"/>
              </a:lnSpc>
            </a:pPr>
            <a:r>
              <a:rPr lang="en-US" b="1" u="sng" dirty="0"/>
              <a:t>Implication: </a:t>
            </a:r>
          </a:p>
          <a:p>
            <a:pPr lvl="0">
              <a:lnSpc>
                <a:spcPct val="150000"/>
              </a:lnSpc>
            </a:pPr>
            <a:endParaRPr lang="en-US" dirty="0"/>
          </a:p>
          <a:p>
            <a:pPr lvl="0">
              <a:lnSpc>
                <a:spcPct val="150000"/>
              </a:lnSpc>
            </a:pPr>
            <a:r>
              <a:rPr lang="en-US" dirty="0"/>
              <a:t>1) Once a comp off eligibility is approved, the balance will get credited into the employee’s comp off balance which is ready for utilization </a:t>
            </a:r>
          </a:p>
          <a:p>
            <a:pPr lvl="0">
              <a:lnSpc>
                <a:spcPct val="150000"/>
              </a:lnSpc>
            </a:pPr>
            <a:r>
              <a:rPr lang="en-US" dirty="0"/>
              <a:t>2) If the balance is not updated and available, employee will not be eligible to select the option of Comp Off while applying for leave on HR Ladders </a:t>
            </a:r>
          </a:p>
          <a:p>
            <a:pPr lvl="0">
              <a:lnSpc>
                <a:spcPct val="150000"/>
              </a:lnSpc>
            </a:pPr>
            <a:endParaRPr lang="en-US" dirty="0"/>
          </a:p>
          <a:p>
            <a:pPr lvl="0"/>
            <a:r>
              <a:rPr lang="en-US" b="1" u="sng" dirty="0"/>
              <a:t>Portal Activities: </a:t>
            </a:r>
          </a:p>
          <a:p>
            <a:pPr lvl="0"/>
            <a:endParaRPr lang="en-US" b="1" u="sng" dirty="0"/>
          </a:p>
          <a:p>
            <a:pPr>
              <a:lnSpc>
                <a:spcPct val="150000"/>
              </a:lnSpc>
            </a:pPr>
            <a:r>
              <a:rPr lang="en-US" dirty="0"/>
              <a:t>1) If Generated, it will reflect under “Leave Application Section” in C-off bucket </a:t>
            </a:r>
            <a:r>
              <a:rPr lang="en-US" dirty="0">
                <a:sym typeface="Wingdings" panose="05000000000000000000" pitchFamily="2" charset="2"/>
              </a:rPr>
              <a:t> </a:t>
            </a:r>
            <a:r>
              <a:rPr lang="en-US" dirty="0"/>
              <a:t>automatic email to be sent to the employee and reporting manager </a:t>
            </a:r>
          </a:p>
          <a:p>
            <a:pPr lvl="1">
              <a:lnSpc>
                <a:spcPct val="150000"/>
              </a:lnSpc>
            </a:pPr>
            <a:r>
              <a:rPr lang="en-US" dirty="0"/>
              <a:t>2) If approved, treat it as leave, update comp off balance automatically and process </a:t>
            </a:r>
          </a:p>
          <a:p>
            <a:pPr lvl="0">
              <a:lnSpc>
                <a:spcPct val="150000"/>
              </a:lnSpc>
            </a:pPr>
            <a:r>
              <a:rPr lang="en-US" dirty="0"/>
              <a:t>3) AT the back end, expiry date to be set at 60 days from the date of eligibility-</a:t>
            </a:r>
          </a:p>
          <a:p>
            <a:pPr lvl="1">
              <a:lnSpc>
                <a:spcPct val="150000"/>
              </a:lnSpc>
            </a:pPr>
            <a:r>
              <a:rPr lang="en-US" dirty="0"/>
              <a:t>1</a:t>
            </a:r>
            <a:r>
              <a:rPr lang="en-US" baseline="30000" dirty="0"/>
              <a:t>st</a:t>
            </a:r>
            <a:r>
              <a:rPr lang="en-US" dirty="0"/>
              <a:t> Reminder: 45 days before expiry date automatic email to be sent to employee </a:t>
            </a:r>
          </a:p>
          <a:p>
            <a:pPr lvl="1">
              <a:lnSpc>
                <a:spcPct val="150000"/>
              </a:lnSpc>
            </a:pPr>
            <a:r>
              <a:rPr lang="en-US" dirty="0"/>
              <a:t>2</a:t>
            </a:r>
            <a:r>
              <a:rPr lang="en-US" baseline="30000" dirty="0"/>
              <a:t>nd</a:t>
            </a:r>
            <a:r>
              <a:rPr lang="en-US" dirty="0"/>
              <a:t> Reminder: 30 days before expiry date automatic email to be sent to employee</a:t>
            </a:r>
          </a:p>
          <a:p>
            <a:pPr lvl="0">
              <a:lnSpc>
                <a:spcPct val="150000"/>
              </a:lnSpc>
            </a:pPr>
            <a:r>
              <a:rPr lang="en-US" dirty="0"/>
              <a:t>After the end of 60 days from the date of eligibility, comp off will lapse and balance to be updated </a:t>
            </a:r>
            <a:r>
              <a:rPr lang="en-US" dirty="0">
                <a:sym typeface="Wingdings" panose="05000000000000000000" pitchFamily="2" charset="2"/>
              </a:rPr>
              <a:t> </a:t>
            </a:r>
            <a:r>
              <a:rPr lang="en-US" dirty="0"/>
              <a:t>Automatic email to be sent to employee, reporting manager and HR </a:t>
            </a:r>
          </a:p>
          <a:p>
            <a:pPr lvl="0" algn="just">
              <a:lnSpc>
                <a:spcPct val="150000"/>
              </a:lnSpc>
              <a:spcAft>
                <a:spcPts val="1000"/>
              </a:spcAft>
            </a:pPr>
            <a:endParaRPr lang="en-US" sz="1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794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CF6035-AD94-4965-BCBD-F4133BA9CC4C}"/>
              </a:ext>
            </a:extLst>
          </p:cNvPr>
          <p:cNvSpPr>
            <a:spLocks noGrp="1"/>
          </p:cNvSpPr>
          <p:nvPr>
            <p:ph type="sldNum" idx="12"/>
          </p:nvPr>
        </p:nvSpPr>
        <p:spPr/>
        <p:txBody>
          <a:bodyPr/>
          <a:lstStyle/>
          <a:p>
            <a:fld id="{00000000-1234-1234-1234-123412341234}" type="slidenum">
              <a:rPr lang="en" smtClean="0"/>
              <a:pPr/>
              <a:t>9</a:t>
            </a:fld>
            <a:endParaRPr lang="en" dirty="0"/>
          </a:p>
        </p:txBody>
      </p:sp>
      <p:sp>
        <p:nvSpPr>
          <p:cNvPr id="4" name="Title 3">
            <a:extLst>
              <a:ext uri="{FF2B5EF4-FFF2-40B4-BE49-F238E27FC236}">
                <a16:creationId xmlns:a16="http://schemas.microsoft.com/office/drawing/2014/main" id="{8063EB33-7F0D-4B8C-A478-89411B953830}"/>
              </a:ext>
            </a:extLst>
          </p:cNvPr>
          <p:cNvSpPr>
            <a:spLocks noGrp="1"/>
          </p:cNvSpPr>
          <p:nvPr>
            <p:ph type="title"/>
          </p:nvPr>
        </p:nvSpPr>
        <p:spPr/>
        <p:txBody>
          <a:bodyPr/>
          <a:lstStyle/>
          <a:p>
            <a:r>
              <a:rPr lang="en-US" dirty="0"/>
              <a:t>Mediclaim- ICICI Process</a:t>
            </a:r>
          </a:p>
        </p:txBody>
      </p:sp>
      <p:sp>
        <p:nvSpPr>
          <p:cNvPr id="5" name="Rectangle 4">
            <a:extLst>
              <a:ext uri="{FF2B5EF4-FFF2-40B4-BE49-F238E27FC236}">
                <a16:creationId xmlns:a16="http://schemas.microsoft.com/office/drawing/2014/main" id="{874C1BC4-1953-4FA7-996D-6195FD20A3A0}"/>
              </a:ext>
            </a:extLst>
          </p:cNvPr>
          <p:cNvSpPr/>
          <p:nvPr/>
        </p:nvSpPr>
        <p:spPr>
          <a:xfrm>
            <a:off x="703384" y="746186"/>
            <a:ext cx="10381957" cy="5971956"/>
          </a:xfrm>
          <a:prstGeom prst="rect">
            <a:avLst/>
          </a:prstGeom>
        </p:spPr>
        <p:txBody>
          <a:bodyPr wrap="square">
            <a:spAutoFit/>
          </a:bodyPr>
          <a:lstStyle/>
          <a:p>
            <a:pPr marL="285750" lvl="0" indent="-285750">
              <a:lnSpc>
                <a:spcPct val="150000"/>
              </a:lnSpc>
              <a:spcAft>
                <a:spcPts val="800"/>
              </a:spcAft>
              <a:buFont typeface="Wingdings" panose="05000000000000000000" pitchFamily="2" charset="2"/>
              <a:buChar char="ü"/>
              <a:tabLst>
                <a:tab pos="0" algn="l"/>
              </a:tabLst>
            </a:pPr>
            <a:r>
              <a:rPr lang="en-US" b="1" u="sng" dirty="0">
                <a:latin typeface="+mn-lt"/>
                <a:ea typeface="Times New Roman" panose="02020603050405020304" pitchFamily="18" charset="0"/>
              </a:rPr>
              <a:t>Claim procedure in reimbursement Process:</a:t>
            </a:r>
            <a:endParaRPr lang="en-US" dirty="0">
              <a:latin typeface="+mn-lt"/>
              <a:ea typeface="Calibri" panose="020F0502020204030204" pitchFamily="34" charset="0"/>
            </a:endParaRPr>
          </a:p>
          <a:p>
            <a:pPr>
              <a:lnSpc>
                <a:spcPct val="150000"/>
              </a:lnSpc>
            </a:pPr>
            <a:r>
              <a:rPr lang="en-US" dirty="0">
                <a:latin typeface="+mn-lt"/>
                <a:ea typeface="Calibri" panose="020F0502020204030204" pitchFamily="34" charset="0"/>
              </a:rPr>
              <a:t>1) Claim form duly filled </a:t>
            </a:r>
          </a:p>
          <a:p>
            <a:pPr>
              <a:lnSpc>
                <a:spcPct val="150000"/>
              </a:lnSpc>
            </a:pPr>
            <a:r>
              <a:rPr lang="en-US" dirty="0">
                <a:latin typeface="+mn-lt"/>
                <a:ea typeface="Calibri" panose="020F0502020204030204" pitchFamily="34" charset="0"/>
              </a:rPr>
              <a:t>2) Claim documents should be sent to Hyderabad office within 30 days from DOD.</a:t>
            </a:r>
          </a:p>
          <a:p>
            <a:pPr>
              <a:lnSpc>
                <a:spcPct val="150000"/>
              </a:lnSpc>
            </a:pPr>
            <a:r>
              <a:rPr lang="en-US" dirty="0">
                <a:latin typeface="+mn-lt"/>
                <a:ea typeface="Calibri" panose="020F0502020204030204" pitchFamily="34" charset="0"/>
              </a:rPr>
              <a:t>3) Only original documents are considered.</a:t>
            </a:r>
          </a:p>
          <a:p>
            <a:pPr>
              <a:lnSpc>
                <a:spcPct val="150000"/>
              </a:lnSpc>
            </a:pPr>
            <a:r>
              <a:rPr lang="en-US" dirty="0">
                <a:latin typeface="+mn-lt"/>
                <a:ea typeface="Calibri" panose="020F0502020204030204" pitchFamily="34" charset="0"/>
              </a:rPr>
              <a:t>4) Documents are: Discharge Summary, Final hospital bills, payment receipts, X ray &amp; any investigation reports &amp; there bills, medicine bills &amp; prescriptions, consultation papers with treatment details, IPD papers.</a:t>
            </a:r>
          </a:p>
          <a:p>
            <a:pPr>
              <a:lnSpc>
                <a:spcPct val="150000"/>
              </a:lnSpc>
            </a:pPr>
            <a:r>
              <a:rPr lang="en-US" dirty="0">
                <a:latin typeface="+mn-lt"/>
                <a:ea typeface="Calibri" panose="020F0502020204030204" pitchFamily="34" charset="0"/>
              </a:rPr>
              <a:t>5) Apart from mentioned documents, any other documents will be asked post documents verification at Hyderabad Office.</a:t>
            </a:r>
          </a:p>
          <a:p>
            <a:pPr>
              <a:lnSpc>
                <a:spcPct val="150000"/>
              </a:lnSpc>
            </a:pPr>
            <a:r>
              <a:rPr lang="en-US" dirty="0">
                <a:latin typeface="+mn-lt"/>
                <a:ea typeface="Calibri" panose="020F0502020204030204" pitchFamily="34" charset="0"/>
              </a:rPr>
              <a:t>6) Pan card copy of Insured &amp; claimant</a:t>
            </a:r>
          </a:p>
          <a:p>
            <a:pPr>
              <a:lnSpc>
                <a:spcPct val="150000"/>
              </a:lnSpc>
            </a:pPr>
            <a:r>
              <a:rPr lang="en-US" dirty="0">
                <a:latin typeface="+mn-lt"/>
                <a:ea typeface="Calibri" panose="020F0502020204030204" pitchFamily="34" charset="0"/>
              </a:rPr>
              <a:t>7) Cashless card photo copy of Insured &amp; claimant</a:t>
            </a:r>
          </a:p>
          <a:p>
            <a:pPr>
              <a:lnSpc>
                <a:spcPct val="150000"/>
              </a:lnSpc>
            </a:pPr>
            <a:r>
              <a:rPr lang="en-US" dirty="0">
                <a:latin typeface="+mn-lt"/>
                <a:ea typeface="Calibri" panose="020F0502020204030204" pitchFamily="34" charset="0"/>
              </a:rPr>
              <a:t>8) Cancelled cheque (as mentioned in GHI claim form)</a:t>
            </a:r>
          </a:p>
          <a:p>
            <a:pPr>
              <a:lnSpc>
                <a:spcPct val="150000"/>
              </a:lnSpc>
            </a:pPr>
            <a:r>
              <a:rPr lang="en-US" dirty="0">
                <a:latin typeface="+mn-lt"/>
                <a:ea typeface="Calibri" panose="020F0502020204030204" pitchFamily="34" charset="0"/>
              </a:rPr>
              <a:t> </a:t>
            </a:r>
          </a:p>
          <a:p>
            <a:pPr marL="285750" indent="-285750">
              <a:lnSpc>
                <a:spcPct val="150000"/>
              </a:lnSpc>
              <a:buFont typeface="Wingdings" panose="05000000000000000000" pitchFamily="2" charset="2"/>
              <a:buChar char="ü"/>
            </a:pPr>
            <a:r>
              <a:rPr lang="en-US" b="1" u="sng" dirty="0">
                <a:latin typeface="+mn-lt"/>
                <a:ea typeface="Times New Roman" panose="02020603050405020304" pitchFamily="18" charset="0"/>
              </a:rPr>
              <a:t>Cashless Process:</a:t>
            </a:r>
            <a:endParaRPr lang="en-US" dirty="0">
              <a:latin typeface="+mn-lt"/>
              <a:ea typeface="Calibri" panose="020F0502020204030204" pitchFamily="34" charset="0"/>
            </a:endParaRPr>
          </a:p>
          <a:p>
            <a:pPr>
              <a:lnSpc>
                <a:spcPct val="150000"/>
              </a:lnSpc>
            </a:pPr>
            <a:r>
              <a:rPr lang="en-US" dirty="0">
                <a:latin typeface="+mn-lt"/>
                <a:ea typeface="Calibri" panose="020F0502020204030204" pitchFamily="34" charset="0"/>
              </a:rPr>
              <a:t>1) Planned treatment in network hospitals only.</a:t>
            </a:r>
          </a:p>
          <a:p>
            <a:pPr>
              <a:lnSpc>
                <a:spcPct val="150000"/>
              </a:lnSpc>
            </a:pPr>
            <a:r>
              <a:rPr lang="en-US" dirty="0">
                <a:latin typeface="+mn-lt"/>
                <a:ea typeface="Calibri" panose="020F0502020204030204" pitchFamily="34" charset="0"/>
              </a:rPr>
              <a:t>2)  I health care approval required minimum 48 hours in advance.</a:t>
            </a:r>
          </a:p>
          <a:p>
            <a:pPr>
              <a:lnSpc>
                <a:spcPct val="150000"/>
              </a:lnSpc>
            </a:pPr>
            <a:r>
              <a:rPr lang="en-US" dirty="0">
                <a:latin typeface="+mn-lt"/>
                <a:ea typeface="Calibri" panose="020F0502020204030204" pitchFamily="34" charset="0"/>
              </a:rPr>
              <a:t>3) Always carry some ID proof of Insured &amp; claimant &amp; cashless card photo copy of both.</a:t>
            </a:r>
          </a:p>
          <a:p>
            <a:pPr>
              <a:lnSpc>
                <a:spcPct val="150000"/>
              </a:lnSpc>
            </a:pPr>
            <a:r>
              <a:rPr lang="en-US" dirty="0">
                <a:latin typeface="+mn-lt"/>
                <a:ea typeface="Calibri" panose="020F0502020204030204" pitchFamily="34" charset="0"/>
              </a:rPr>
              <a:t>4) Once hospital TPA sent details to ILGIC cashless team, approval will be given in next 3-4 hours.</a:t>
            </a:r>
          </a:p>
          <a:p>
            <a:pPr>
              <a:lnSpc>
                <a:spcPct val="150000"/>
              </a:lnSpc>
            </a:pPr>
            <a:r>
              <a:rPr lang="en-US" dirty="0">
                <a:latin typeface="+mn-lt"/>
                <a:ea typeface="Calibri" panose="020F0502020204030204" pitchFamily="34" charset="0"/>
              </a:rPr>
              <a:t> </a:t>
            </a:r>
          </a:p>
          <a:p>
            <a:pPr>
              <a:lnSpc>
                <a:spcPct val="150000"/>
              </a:lnSpc>
            </a:pPr>
            <a:r>
              <a:rPr lang="en-US" b="1" u="sng" dirty="0">
                <a:latin typeface="+mn-lt"/>
                <a:ea typeface="Calibri" panose="020F0502020204030204" pitchFamily="34" charset="0"/>
              </a:rPr>
              <a:t>Note :-</a:t>
            </a:r>
            <a:r>
              <a:rPr lang="en-US" dirty="0">
                <a:latin typeface="+mn-lt"/>
                <a:ea typeface="Calibri" panose="020F0502020204030204" pitchFamily="34" charset="0"/>
              </a:rPr>
              <a:t> Employee or claimant has to submit their Aadhar card &amp; PAN Copy at the time of claim ( cashless &amp; reimbursement ).</a:t>
            </a:r>
          </a:p>
        </p:txBody>
      </p:sp>
    </p:spTree>
    <p:extLst>
      <p:ext uri="{BB962C8B-B14F-4D97-AF65-F5344CB8AC3E}">
        <p14:creationId xmlns:p14="http://schemas.microsoft.com/office/powerpoint/2010/main" val="2507211549"/>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3253</TotalTime>
  <Words>1804</Words>
  <Application>Microsoft Office PowerPoint</Application>
  <PresentationFormat>Widescreen</PresentationFormat>
  <Paragraphs>377</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Lato</vt:lpstr>
      <vt:lpstr>Calibri</vt:lpstr>
      <vt:lpstr>Roboto</vt:lpstr>
      <vt:lpstr>Cambria</vt:lpstr>
      <vt:lpstr>Wingdings</vt:lpstr>
      <vt:lpstr>Raleway</vt:lpstr>
      <vt:lpstr>Antonio template</vt:lpstr>
      <vt:lpstr>HR- Open House July to Sep 2019</vt:lpstr>
      <vt:lpstr>Agenda</vt:lpstr>
      <vt:lpstr>Quick Check– Q&amp;A </vt:lpstr>
      <vt:lpstr>HR Ladders</vt:lpstr>
      <vt:lpstr>Leave Criteria </vt:lpstr>
      <vt:lpstr>Other Leave Types </vt:lpstr>
      <vt:lpstr>Comp- Off Process</vt:lpstr>
      <vt:lpstr>Comp- Off Process</vt:lpstr>
      <vt:lpstr>Mediclaim- ICICI Process</vt:lpstr>
      <vt:lpstr>ICICI Contact matrix</vt:lpstr>
      <vt:lpstr>ESIC- Employees' State Insurance</vt:lpstr>
      <vt:lpstr>Reimbursement process</vt:lpstr>
      <vt:lpstr>Referral process</vt:lpstr>
      <vt:lpstr>Query Management</vt:lpstr>
      <vt:lpstr>Points to Remember</vt:lpstr>
      <vt:lpstr>Primary Contact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slide</dc:title>
  <dc:creator>Dipak Kumbhare</dc:creator>
  <cp:lastModifiedBy>Dipak Kumbhare</cp:lastModifiedBy>
  <cp:revision>80</cp:revision>
  <dcterms:modified xsi:type="dcterms:W3CDTF">2019-08-13T06:42:56Z</dcterms:modified>
</cp:coreProperties>
</file>