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86" r:id="rId3"/>
    <p:sldId id="257" r:id="rId4"/>
    <p:sldId id="258" r:id="rId5"/>
    <p:sldId id="259" r:id="rId6"/>
    <p:sldId id="281" r:id="rId7"/>
    <p:sldId id="295" r:id="rId8"/>
    <p:sldId id="282" r:id="rId9"/>
    <p:sldId id="264" r:id="rId10"/>
    <p:sldId id="260" r:id="rId11"/>
    <p:sldId id="283" r:id="rId12"/>
    <p:sldId id="261" r:id="rId13"/>
    <p:sldId id="284" r:id="rId14"/>
    <p:sldId id="297" r:id="rId15"/>
    <p:sldId id="285" r:id="rId16"/>
    <p:sldId id="292" r:id="rId17"/>
    <p:sldId id="291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0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455DAD-CE65-4882-AF5B-03620FA99D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D8DC78-917F-471E-8C24-C318C518A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0" y="491319"/>
            <a:ext cx="11395881" cy="2484557"/>
          </a:xfrm>
        </p:spPr>
        <p:txBody>
          <a:bodyPr/>
          <a:lstStyle/>
          <a:p>
            <a:r>
              <a:rPr lang="en-US" sz="3600"/>
              <a:t>Multimodal Depression Detection: Using Audio and Video Analysis with FastAPI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3753135"/>
            <a:ext cx="11723427" cy="21040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Depression affects millions globally, making early detection essential. Leveraging advancements in AI, this system uses </a:t>
            </a:r>
            <a:r>
              <a:rPr lang="en-US" b="1">
                <a:solidFill>
                  <a:schemeClr val="tx1"/>
                </a:solidFill>
              </a:rPr>
              <a:t>multimodal analysis</a:t>
            </a:r>
            <a:r>
              <a:rPr lang="en-US">
                <a:solidFill>
                  <a:schemeClr val="tx1"/>
                </a:solidFill>
              </a:rPr>
              <a:t> (audio and video) to detect signs of depression, offering a comprehensive approach to mental health assessment.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6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11" y="491319"/>
            <a:ext cx="12037326" cy="1269241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/>
              <a:t>FER (Facial Expression Recognition) Dataset: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6" y="2292823"/>
            <a:ext cx="11436825" cy="4094329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Key features of the FER dataset include:</a:t>
            </a:r>
          </a:p>
          <a:p>
            <a:r>
              <a:rPr lang="en-US" b="1">
                <a:solidFill>
                  <a:schemeClr val="tx1"/>
                </a:solidFill>
              </a:rPr>
              <a:t>Image Samples</a:t>
            </a:r>
            <a:r>
              <a:rPr lang="en-US">
                <a:solidFill>
                  <a:schemeClr val="tx1"/>
                </a:solidFill>
              </a:rPr>
              <a:t>: Consists of 35,887 labeled images of human faces.</a:t>
            </a:r>
          </a:p>
          <a:p>
            <a:r>
              <a:rPr lang="en-US" b="1">
                <a:solidFill>
                  <a:schemeClr val="tx1"/>
                </a:solidFill>
              </a:rPr>
              <a:t>Expression Categories</a:t>
            </a:r>
            <a:r>
              <a:rPr lang="en-US">
                <a:solidFill>
                  <a:schemeClr val="tx1"/>
                </a:solidFill>
              </a:rPr>
              <a:t>: Includes expressions like happy, sad, angry, surprised, disgusted, and neutral.</a:t>
            </a:r>
          </a:p>
          <a:p>
            <a:r>
              <a:rPr lang="en-US" b="1">
                <a:solidFill>
                  <a:schemeClr val="tx1"/>
                </a:solidFill>
              </a:rPr>
              <a:t>Diversity</a:t>
            </a:r>
            <a:r>
              <a:rPr lang="en-US">
                <a:solidFill>
                  <a:schemeClr val="tx1"/>
                </a:solidFill>
              </a:rPr>
              <a:t>: Images cover various demographics, ensuring a broad representation of facial expressions.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93" y="1132765"/>
            <a:ext cx="10838479" cy="4624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/>
              <a:t>Preprocessing the Data:</a:t>
            </a:r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r>
              <a:rPr lang="en-US" sz="2400"/>
              <a:t>Steps taken to prepare the FER dataset for analysis: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/>
              <a:t>Resizing</a:t>
            </a:r>
            <a:r>
              <a:rPr lang="en-US" sz="2400"/>
              <a:t>: Images are resized to fit the input dimensions of the custom CNN.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/>
              <a:t>Normalization</a:t>
            </a:r>
            <a:r>
              <a:rPr lang="en-US" sz="2400"/>
              <a:t>: Pixel values are normalized to improve model convergence during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/>
              <a:t>Data Augmentation</a:t>
            </a:r>
            <a:r>
              <a:rPr lang="en-US" sz="2400"/>
              <a:t>: Techniques like rotation, flipping, and zooming are applied to enhance the dataset and reduce overfitting.</a:t>
            </a:r>
          </a:p>
        </p:txBody>
      </p:sp>
    </p:spTree>
    <p:extLst>
      <p:ext uri="{BB962C8B-B14F-4D97-AF65-F5344CB8AC3E}">
        <p14:creationId xmlns:p14="http://schemas.microsoft.com/office/powerpoint/2010/main" val="23413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77" y="736978"/>
            <a:ext cx="11532358" cy="832513"/>
          </a:xfrm>
        </p:spPr>
        <p:txBody>
          <a:bodyPr>
            <a:normAutofit/>
          </a:bodyPr>
          <a:lstStyle/>
          <a:p>
            <a:r>
              <a:rPr lang="en-US" sz="3600" b="1"/>
              <a:t>Training the CNN with FER Data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129051"/>
            <a:ext cx="10358650" cy="43809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The FER dataset is utilized to train the custom CNN for: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Feature Extraction</a:t>
            </a:r>
            <a:r>
              <a:rPr lang="en-US">
                <a:solidFill>
                  <a:schemeClr val="tx1"/>
                </a:solidFill>
              </a:rPr>
              <a:t>: Capturing emotional cues from facial expressions.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Classifying Emotions</a:t>
            </a:r>
            <a:r>
              <a:rPr lang="en-US">
                <a:solidFill>
                  <a:schemeClr val="tx1"/>
                </a:solidFill>
              </a:rPr>
              <a:t>: Using CNN layers to classify emotions effectively.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Model Evaluation</a:t>
            </a:r>
            <a:r>
              <a:rPr lang="en-US">
                <a:solidFill>
                  <a:schemeClr val="tx1"/>
                </a:solidFill>
              </a:rPr>
              <a:t>: Performance is assessed using metrics like accuracy</a:t>
            </a:r>
          </a:p>
        </p:txBody>
      </p:sp>
    </p:spTree>
    <p:extLst>
      <p:ext uri="{BB962C8B-B14F-4D97-AF65-F5344CB8AC3E}">
        <p14:creationId xmlns:p14="http://schemas.microsoft.com/office/powerpoint/2010/main" val="280834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39" y="941697"/>
            <a:ext cx="10333512" cy="52680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/>
              <a:t>Workflow of Visual Analysis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Key indicators: High sadness, fear, or disgust percentages may indicate depression.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Load video and extract frames.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Detect faces and preprocess for emotion recognition. Predict emotions for each face using CNN.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Calculate emotion percentages and analyze mental health indicators.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Analyzes emotion frequencies across video frames and returns detection based on visuals of video.</a:t>
            </a: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5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67" y="1583140"/>
            <a:ext cx="3537124" cy="425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66" y="981820"/>
            <a:ext cx="5257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791570"/>
            <a:ext cx="9908274" cy="4801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US" sz="2800" b="1"/>
              <a:t>FastAPI Workflow for Depression Detection: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/>
              <a:t>Video Upload</a:t>
            </a:r>
            <a:r>
              <a:rPr lang="en-US" sz="2800"/>
              <a:t>: web page which is API endpoint to upload video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/>
              <a:t>Processing</a:t>
            </a:r>
            <a:r>
              <a:rPr lang="en-US" sz="2800"/>
              <a:t>: Extract frames, detect faces, predict depression from audio and video transcription.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/>
              <a:t>Analysis</a:t>
            </a:r>
            <a:r>
              <a:rPr lang="en-US" sz="2800"/>
              <a:t>: Calculate emotion percentages, determine depression or other indicators.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/>
              <a:t>Response</a:t>
            </a:r>
            <a:r>
              <a:rPr lang="en-US" sz="2800"/>
              <a:t>: Returns JSON result with mental health insights to web page hosted.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183816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82" y="313899"/>
            <a:ext cx="10940838" cy="2483892"/>
          </a:xfrm>
        </p:spPr>
        <p:txBody>
          <a:bodyPr>
            <a:normAutofit/>
          </a:bodyPr>
          <a:lstStyle/>
          <a:p>
            <a:pPr marL="0" indent="0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Audio and Video Results:</a:t>
            </a:r>
            <a:b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/>
              <a:t>RESULTS FROM AUDIO ANALYSIS AND VISUAL ANALYSIS ARE TAKEN INTO CONSIDERATION FOR FINAL DEPRESSION DETECTION FROM VIDEO.</a:t>
            </a:r>
            <a:br>
              <a:rPr lang="en-IN" sz="2400"/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2" y="4199377"/>
            <a:ext cx="5462638" cy="2331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" y="2439003"/>
            <a:ext cx="5298884" cy="25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Challenges and Future Work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90" y="1542198"/>
            <a:ext cx="9176395" cy="469255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Challenges encountered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Imbalanced Classes</a:t>
            </a:r>
            <a:r>
              <a:rPr lang="en-US"/>
              <a:t>: Some expressions are underrepresented, impacting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Generalization</a:t>
            </a:r>
            <a:r>
              <a:rPr lang="en-US"/>
              <a:t>: Ensuring the model generalizes well to unseen data.</a:t>
            </a:r>
          </a:p>
          <a:p>
            <a:pPr marL="0" indent="0">
              <a:buNone/>
            </a:pPr>
            <a:r>
              <a:rPr lang="en-US"/>
              <a:t>Future work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Expanding the Dataset</a:t>
            </a:r>
            <a:r>
              <a:rPr lang="en-US"/>
              <a:t>: Incorporating additional facial expression datasets for robustness.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Real-time Emotion Detection</a:t>
            </a:r>
            <a:r>
              <a:rPr lang="en-US"/>
              <a:t>: Developing applications for real-time analysis and feedback.</a:t>
            </a:r>
          </a:p>
        </p:txBody>
      </p:sp>
    </p:spTree>
    <p:extLst>
      <p:ext uri="{BB962C8B-B14F-4D97-AF65-F5344CB8AC3E}">
        <p14:creationId xmlns:p14="http://schemas.microsoft.com/office/powerpoint/2010/main" val="345495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158" y="2513530"/>
            <a:ext cx="9404723" cy="1400530"/>
          </a:xfrm>
        </p:spPr>
        <p:txBody>
          <a:bodyPr>
            <a:normAutofit/>
          </a:bodyPr>
          <a:lstStyle/>
          <a:p>
            <a:r>
              <a:rPr lang="en-IN" sz="8800" b="1">
                <a:latin typeface="Arial Black" panose="020B0A04020102020204" pitchFamily="34" charset="0"/>
              </a:rPr>
              <a:t>THANK YOU</a:t>
            </a:r>
            <a:endParaRPr lang="en-US" sz="88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2" y="11794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4800"/>
              <a:t>TEAM MEMBERS :</a:t>
            </a:r>
          </a:p>
          <a:p>
            <a:pPr marL="0" indent="0">
              <a:buNone/>
            </a:pPr>
            <a:endParaRPr lang="en-US" sz="4800"/>
          </a:p>
          <a:p>
            <a:pPr marL="0" indent="0">
              <a:buNone/>
            </a:pPr>
            <a:r>
              <a:rPr lang="en-US" sz="2800"/>
              <a:t>                 DOLE MADHU SRI(100521729020)</a:t>
            </a:r>
          </a:p>
          <a:p>
            <a:pPr marL="0" indent="0">
              <a:buNone/>
            </a:pPr>
            <a:r>
              <a:rPr lang="en-US" sz="2800"/>
              <a:t>                 MAREDDY SHIVALIKA(100521729036)</a:t>
            </a:r>
          </a:p>
        </p:txBody>
      </p:sp>
    </p:spTree>
    <p:extLst>
      <p:ext uri="{BB962C8B-B14F-4D97-AF65-F5344CB8AC3E}">
        <p14:creationId xmlns:p14="http://schemas.microsoft.com/office/powerpoint/2010/main" val="298270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734" y="818866"/>
            <a:ext cx="10777963" cy="1706635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5904" y="2946456"/>
            <a:ext cx="114194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>
                <a:solidFill>
                  <a:schemeClr val="tx1"/>
                </a:solidFill>
              </a:rPr>
              <a:t>Depression impacts millions globally, yet traditional assessments often miss subtle indicators. Recent advances in AI have enabled </a:t>
            </a:r>
            <a:r>
              <a:rPr lang="en-US" sz="1800" b="1">
                <a:solidFill>
                  <a:schemeClr val="tx1"/>
                </a:solidFill>
              </a:rPr>
              <a:t>multimodal analysis</a:t>
            </a:r>
            <a:r>
              <a:rPr lang="en-US" sz="1800">
                <a:solidFill>
                  <a:schemeClr val="tx1"/>
                </a:solidFill>
              </a:rPr>
              <a:t> that combines both </a:t>
            </a:r>
            <a:r>
              <a:rPr lang="en-US" sz="1800" b="1">
                <a:solidFill>
                  <a:schemeClr val="tx1"/>
                </a:solidFill>
              </a:rPr>
              <a:t>audio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 b="1">
                <a:solidFill>
                  <a:schemeClr val="tx1"/>
                </a:solidFill>
              </a:rPr>
              <a:t>visual</a:t>
            </a:r>
            <a:r>
              <a:rPr lang="en-US" sz="1800">
                <a:solidFill>
                  <a:schemeClr val="tx1"/>
                </a:solidFill>
              </a:rPr>
              <a:t> data to better detect depression cues.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>
                <a:solidFill>
                  <a:schemeClr val="tx1"/>
                </a:solidFill>
              </a:rPr>
              <a:t>This project leverages </a:t>
            </a:r>
            <a:r>
              <a:rPr lang="en-US" sz="1800" b="1">
                <a:solidFill>
                  <a:schemeClr val="tx1"/>
                </a:solidFill>
              </a:rPr>
              <a:t>Whisper</a:t>
            </a:r>
            <a:r>
              <a:rPr lang="en-US" sz="1800">
                <a:solidFill>
                  <a:schemeClr val="tx1"/>
                </a:solidFill>
              </a:rPr>
              <a:t> for speech-to-text, </a:t>
            </a:r>
            <a:r>
              <a:rPr lang="en-US" sz="1800" b="1">
                <a:solidFill>
                  <a:schemeClr val="tx1"/>
                </a:solidFill>
              </a:rPr>
              <a:t>GloVe embeddings</a:t>
            </a:r>
            <a:r>
              <a:rPr lang="en-US" sz="1800">
                <a:solidFill>
                  <a:schemeClr val="tx1"/>
                </a:solidFill>
              </a:rPr>
              <a:t> with </a:t>
            </a:r>
            <a:r>
              <a:rPr lang="en-US" sz="1800" b="1">
                <a:solidFill>
                  <a:schemeClr val="tx1"/>
                </a:solidFill>
              </a:rPr>
              <a:t>LSTM</a:t>
            </a:r>
            <a:r>
              <a:rPr lang="en-US" sz="1800">
                <a:solidFill>
                  <a:schemeClr val="tx1"/>
                </a:solidFill>
              </a:rPr>
              <a:t> for text sentiment analysis, and </a:t>
            </a:r>
            <a:r>
              <a:rPr lang="en-US" sz="1800" b="1">
                <a:solidFill>
                  <a:schemeClr val="tx1"/>
                </a:solidFill>
              </a:rPr>
              <a:t>Custom CNN</a:t>
            </a:r>
            <a:r>
              <a:rPr lang="en-US" sz="1800">
                <a:solidFill>
                  <a:schemeClr val="tx1"/>
                </a:solidFill>
              </a:rPr>
              <a:t> for visual analysis of facial expressions. By integrating these with </a:t>
            </a:r>
            <a:r>
              <a:rPr lang="en-US" sz="1800" b="1">
                <a:solidFill>
                  <a:schemeClr val="tx1"/>
                </a:solidFill>
              </a:rPr>
              <a:t>FastAPI</a:t>
            </a:r>
            <a:r>
              <a:rPr lang="en-US" sz="1800">
                <a:solidFill>
                  <a:schemeClr val="tx1"/>
                </a:solidFill>
              </a:rPr>
              <a:t>, this system enables comprehensive and accessible mental health assessment, supporting early detection for improved outcomes.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8" y="395785"/>
            <a:ext cx="11341289" cy="1501917"/>
          </a:xfrm>
        </p:spPr>
        <p:txBody>
          <a:bodyPr>
            <a:normAutofit/>
          </a:bodyPr>
          <a:lstStyle/>
          <a:p>
            <a:r>
              <a:rPr lang="en-US" sz="4800"/>
              <a:t>Unveiling the Power of Models :</a:t>
            </a: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691" y="2470245"/>
            <a:ext cx="10868723" cy="3427863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In this project, we harness the strengths of multiple advanced models: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Whisper</a:t>
            </a:r>
            <a:r>
              <a:rPr lang="en-US">
                <a:solidFill>
                  <a:schemeClr val="tx1"/>
                </a:solidFill>
              </a:rPr>
              <a:t> for audio transcription, turning spoken words into text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GloVe Embeddings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LSTM</a:t>
            </a:r>
            <a:r>
              <a:rPr lang="en-US">
                <a:solidFill>
                  <a:schemeClr val="tx1"/>
                </a:solidFill>
              </a:rPr>
              <a:t> for analyzing the emotional tone in speech.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/>
                </a:solidFill>
              </a:rPr>
              <a:t>Custom cnn </a:t>
            </a:r>
            <a:r>
              <a:rPr lang="en-US">
                <a:solidFill>
                  <a:schemeClr val="tx1"/>
                </a:solidFill>
              </a:rPr>
              <a:t>for extracting visual cues related to facial expressions</a:t>
            </a:r>
            <a:r>
              <a:rPr lang="en-US"/>
              <a:t>.</a:t>
            </a:r>
          </a:p>
          <a:p>
            <a:r>
              <a:rPr lang="en-US">
                <a:solidFill>
                  <a:schemeClr val="tx1"/>
                </a:solidFill>
              </a:rPr>
              <a:t>These models each bring unique capabilities to the table, and when combined, they provide a powerful tool for </a:t>
            </a:r>
            <a:r>
              <a:rPr lang="en-US" b="1">
                <a:solidFill>
                  <a:schemeClr val="tx1"/>
                </a:solidFill>
              </a:rPr>
              <a:t>multimodal depression detection</a:t>
            </a:r>
            <a:r>
              <a:rPr lang="en-US">
                <a:solidFill>
                  <a:schemeClr val="tx1"/>
                </a:solidFill>
              </a:rPr>
              <a:t>. This approach illustrates the potential of AI models to deepen our understanding of complex human behaviors, helping pave the way for impactful applications in fields like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43204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529214"/>
            <a:ext cx="10890913" cy="5199132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096"/>
            <a:ext cx="9366154" cy="62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11" y="138417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400"/>
              <a:t>INPUT AUDIO PROCESSING: </a:t>
            </a:r>
            <a:endParaRPr lang="en-US" sz="4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Audio Extraction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Utilizing </a:t>
            </a:r>
            <a:r>
              <a:rPr lang="en-US" b="1"/>
              <a:t>MoviePy</a:t>
            </a:r>
            <a:r>
              <a:rPr lang="en-US"/>
              <a:t>, the system extracts audio from video files, providing the foundation for subsequent processing.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US" b="1"/>
              <a:t>Audio-to-Text Conversion:</a:t>
            </a:r>
          </a:p>
          <a:p>
            <a:pPr marL="0" indent="0">
              <a:buNone/>
            </a:pPr>
            <a:r>
              <a:rPr lang="en-US"/>
              <a:t>The extracted audio is transcribed to text using </a:t>
            </a:r>
            <a:r>
              <a:rPr lang="en-US" b="1"/>
              <a:t>Whisper</a:t>
            </a:r>
            <a:r>
              <a:rPr lang="en-US"/>
              <a:t>, enabling analysis of spoken content for sentiment evaluation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20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6" y="587434"/>
            <a:ext cx="7540506" cy="59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009934"/>
            <a:ext cx="10849969" cy="52384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/>
              <a:t>Depression Prediction From Audio Transcription: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b="1"/>
              <a:t>Sentiment Analysis:</a:t>
            </a:r>
          </a:p>
          <a:p>
            <a:pPr marL="0" indent="0">
              <a:buNone/>
            </a:pPr>
            <a:r>
              <a:rPr lang="en-US" sz="2400"/>
              <a:t>The transcribed text undergoes sentiment analysis using a </a:t>
            </a:r>
            <a:r>
              <a:rPr lang="en-US" sz="2400" b="1"/>
              <a:t>Hugging Face transformer model</a:t>
            </a:r>
            <a:r>
              <a:rPr lang="en-US" sz="2400"/>
              <a:t>, classifying the sentiment as positive, negative, or neutral.</a:t>
            </a:r>
          </a:p>
          <a:p>
            <a:pPr marL="0" indent="0">
              <a:buNone/>
            </a:pPr>
            <a:r>
              <a:rPr lang="en-US" sz="2800" b="1"/>
              <a:t>Depression Prediction:</a:t>
            </a:r>
          </a:p>
          <a:p>
            <a:pPr marL="0" indent="0">
              <a:buNone/>
            </a:pPr>
            <a:r>
              <a:rPr lang="en-US" sz="2200"/>
              <a:t>If the sentiment is determined to be negative, the system predicts depression by leveraging a </a:t>
            </a:r>
            <a:r>
              <a:rPr lang="en-US" sz="2200" b="1"/>
              <a:t>Kaggle Suicidal dataset </a:t>
            </a:r>
            <a:r>
              <a:rPr lang="en-US" sz="2200"/>
              <a:t>and applying:</a:t>
            </a:r>
          </a:p>
          <a:p>
            <a:r>
              <a:rPr lang="en-US" sz="2200" b="1"/>
              <a:t>GloVe Embeddings</a:t>
            </a:r>
            <a:r>
              <a:rPr lang="en-US" sz="2200"/>
              <a:t>: For text representation.</a:t>
            </a:r>
          </a:p>
          <a:p>
            <a:r>
              <a:rPr lang="en-US" sz="2200" b="1"/>
              <a:t>LSTM Model</a:t>
            </a:r>
            <a:r>
              <a:rPr lang="en-US" sz="2200"/>
              <a:t>: To analyze the sequence and context of the input text for accurate prediction.</a:t>
            </a:r>
          </a:p>
          <a:p>
            <a:pPr marL="0" indent="0">
              <a:buNone/>
            </a:pPr>
            <a:endParaRPr lang="en-IN" sz="2800" b="1"/>
          </a:p>
          <a:p>
            <a:pPr marL="0" indent="0"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580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466617"/>
            <a:ext cx="5599359" cy="61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9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446</TotalTime>
  <Words>780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Times New Roman</vt:lpstr>
      <vt:lpstr>Tw Cen MT</vt:lpstr>
      <vt:lpstr>Wingdings</vt:lpstr>
      <vt:lpstr>Droplet</vt:lpstr>
      <vt:lpstr>Multimodal Depression Detection: Using Audio and Video Analysis with FastAPI</vt:lpstr>
      <vt:lpstr>PowerPoint Presentation</vt:lpstr>
      <vt:lpstr>Background :</vt:lpstr>
      <vt:lpstr>Unveiling the Power of Models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FER (Facial Expression Recognition) Dataset:</vt:lpstr>
      <vt:lpstr>PowerPoint Presentation</vt:lpstr>
      <vt:lpstr>Training the CNN with FER Data</vt:lpstr>
      <vt:lpstr>PowerPoint Presentation</vt:lpstr>
      <vt:lpstr>PowerPoint Presentation</vt:lpstr>
      <vt:lpstr>PowerPoint Presentation</vt:lpstr>
      <vt:lpstr>Integration of Audio and Video Results: RESULTS FROM AUDIO ANALYSIS AND VISUAL ANALYSIS ARE TAKEN INTO CONSIDERATION FOR FINAL DEPRESSION DETECTION FROM VIDEO. </vt:lpstr>
      <vt:lpstr>Challenges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Healthy Births : SVM Algorithms in Predictive Prenatal Analysis</dc:title>
  <dc:creator>shivalika.m@outlook.com</dc:creator>
  <cp:lastModifiedBy>madhusri dole</cp:lastModifiedBy>
  <cp:revision>44</cp:revision>
  <dcterms:created xsi:type="dcterms:W3CDTF">2024-06-14T15:38:50Z</dcterms:created>
  <dcterms:modified xsi:type="dcterms:W3CDTF">2024-11-03T17:17:46Z</dcterms:modified>
</cp:coreProperties>
</file>