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81" r:id="rId7"/>
    <p:sldId id="282" r:id="rId8"/>
    <p:sldId id="283"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7" d="100"/>
          <a:sy n="57" d="100"/>
        </p:scale>
        <p:origin x="-666"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2553CD-9A95-456B-82EF-00125081DC4F}"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553CD-9A95-456B-82EF-00125081DC4F}"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553CD-9A95-456B-82EF-00125081DC4F}"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553CD-9A95-456B-82EF-00125081DC4F}"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2553CD-9A95-456B-82EF-00125081DC4F}"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2553CD-9A95-456B-82EF-00125081DC4F}"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2553CD-9A95-456B-82EF-00125081DC4F}"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2553CD-9A95-456B-82EF-00125081DC4F}"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553CD-9A95-456B-82EF-00125081DC4F}"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553CD-9A95-456B-82EF-00125081DC4F}"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553CD-9A95-456B-82EF-00125081DC4F}"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14734-F724-42AB-B38E-DCC4F2B390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553CD-9A95-456B-82EF-00125081DC4F}" type="datetimeFigureOut">
              <a:rPr lang="en-US" smtClean="0"/>
              <a:pPr/>
              <a:t>7/21/2023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14734-F724-42AB-B38E-DCC4F2B39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28600"/>
            <a:ext cx="8686800" cy="6324600"/>
          </a:xfrm>
          <a:prstGeom prst="rect">
            <a:avLst/>
          </a:prstGeom>
          <a:solidFill>
            <a:schemeClr val="bg1"/>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057400"/>
            <a:ext cx="8229600" cy="1752600"/>
          </a:xfrm>
        </p:spPr>
        <p:txBody>
          <a:bodyPr>
            <a:normAutofit/>
          </a:bodyPr>
          <a:lstStyle/>
          <a:p>
            <a:r>
              <a:rPr lang="en-US" sz="3200" b="1" dirty="0" smtClean="0">
                <a:solidFill>
                  <a:schemeClr val="accent2">
                    <a:lumMod val="50000"/>
                  </a:schemeClr>
                </a:solidFill>
              </a:rPr>
              <a:t>SMART SHOPPING TROLLEY WITH WEB BASED RFID BILLING SYSTEM</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457200" y="4495800"/>
            <a:ext cx="4038600" cy="2163763"/>
          </a:xfrm>
        </p:spPr>
        <p:txBody>
          <a:bodyPr>
            <a:normAutofit/>
          </a:bodyPr>
          <a:lstStyle/>
          <a:p>
            <a:pPr algn="just">
              <a:buNone/>
            </a:pPr>
            <a:r>
              <a:rPr lang="en-US" sz="2200" u="sng" dirty="0" smtClean="0">
                <a:solidFill>
                  <a:schemeClr val="accent2"/>
                </a:solidFill>
              </a:rPr>
              <a:t>UNDER THE GUIDANCE:</a:t>
            </a:r>
          </a:p>
          <a:p>
            <a:pPr algn="just">
              <a:buNone/>
            </a:pPr>
            <a:r>
              <a:rPr lang="en-US" sz="2200" dirty="0" smtClean="0">
                <a:solidFill>
                  <a:schemeClr val="accent2">
                    <a:lumMod val="50000"/>
                  </a:schemeClr>
                </a:solidFill>
              </a:rPr>
              <a:t>Mrs.J.SUGANYA, M.E </a:t>
            </a:r>
          </a:p>
          <a:p>
            <a:pPr algn="just">
              <a:buNone/>
            </a:pPr>
            <a:r>
              <a:rPr lang="en-US" sz="2200" dirty="0" smtClean="0">
                <a:solidFill>
                  <a:schemeClr val="accent2">
                    <a:lumMod val="50000"/>
                  </a:schemeClr>
                </a:solidFill>
              </a:rPr>
              <a:t>AP/ECE, APEC. </a:t>
            </a:r>
          </a:p>
          <a:p>
            <a:pPr>
              <a:buNone/>
            </a:pPr>
            <a:endParaRPr lang="en-US" dirty="0"/>
          </a:p>
        </p:txBody>
      </p:sp>
      <p:sp>
        <p:nvSpPr>
          <p:cNvPr id="4" name="Content Placeholder 3"/>
          <p:cNvSpPr>
            <a:spLocks noGrp="1"/>
          </p:cNvSpPr>
          <p:nvPr>
            <p:ph sz="half" idx="2"/>
          </p:nvPr>
        </p:nvSpPr>
        <p:spPr>
          <a:xfrm>
            <a:off x="4953000" y="4618037"/>
            <a:ext cx="3962400" cy="2239963"/>
          </a:xfrm>
        </p:spPr>
        <p:txBody>
          <a:bodyPr>
            <a:normAutofit/>
          </a:bodyPr>
          <a:lstStyle/>
          <a:p>
            <a:pPr algn="r">
              <a:buNone/>
            </a:pPr>
            <a:r>
              <a:rPr lang="en-US" sz="2000" u="sng" dirty="0" smtClean="0">
                <a:solidFill>
                  <a:schemeClr val="accent2"/>
                </a:solidFill>
              </a:rPr>
              <a:t>SUBMITTED BY: </a:t>
            </a:r>
          </a:p>
          <a:p>
            <a:pPr algn="r">
              <a:buNone/>
            </a:pPr>
            <a:r>
              <a:rPr lang="en-US" sz="2000" dirty="0" smtClean="0">
                <a:solidFill>
                  <a:schemeClr val="accent2">
                    <a:lumMod val="50000"/>
                  </a:schemeClr>
                </a:solidFill>
              </a:rPr>
              <a:t> J</a:t>
            </a:r>
            <a:r>
              <a:rPr lang="en-US" sz="2000" dirty="0" smtClean="0">
                <a:solidFill>
                  <a:schemeClr val="accent2">
                    <a:lumMod val="50000"/>
                  </a:schemeClr>
                </a:solidFill>
              </a:rPr>
              <a:t>. MADHUVANTHI  (420419106017)</a:t>
            </a:r>
          </a:p>
          <a:p>
            <a:pPr algn="r">
              <a:buNone/>
            </a:pPr>
            <a:r>
              <a:rPr lang="en-US" sz="2000" dirty="0" smtClean="0">
                <a:solidFill>
                  <a:schemeClr val="accent2">
                    <a:lumMod val="50000"/>
                  </a:schemeClr>
                </a:solidFill>
              </a:rPr>
              <a:t>      </a:t>
            </a:r>
            <a:endParaRPr lang="en-US" sz="2000" dirty="0" smtClean="0"/>
          </a:p>
          <a:p>
            <a:pPr algn="r"/>
            <a:endParaRPr lang="en-US" dirty="0"/>
          </a:p>
        </p:txBody>
      </p:sp>
      <p:pic>
        <p:nvPicPr>
          <p:cNvPr id="5" name="Picture 4" descr="Logo Adhiparasakthi &lt;span&gt;Engineering College&lt;/span&gt;"/>
          <p:cNvPicPr/>
          <p:nvPr/>
        </p:nvPicPr>
        <p:blipFill>
          <a:blip r:embed="rId2"/>
          <a:srcRect/>
          <a:stretch>
            <a:fillRect/>
          </a:stretch>
        </p:blipFill>
        <p:spPr bwMode="auto">
          <a:xfrm>
            <a:off x="381000" y="304800"/>
            <a:ext cx="3733800" cy="990600"/>
          </a:xfrm>
          <a:prstGeom prst="rect">
            <a:avLst/>
          </a:prstGeom>
          <a:noFill/>
          <a:ln w="9525">
            <a:noFill/>
            <a:miter lim="800000"/>
            <a:headEnd/>
            <a:tailEnd/>
          </a:ln>
        </p:spPr>
      </p:pic>
      <p:pic>
        <p:nvPicPr>
          <p:cNvPr id="6" name="image1.png">
            <a:extLst>
              <a:ext uri="{FF2B5EF4-FFF2-40B4-BE49-F238E27FC236}">
                <a16:creationId xmlns:a16="http://schemas.microsoft.com/office/drawing/2014/main" xmlns="" id="{67AF6DBB-B597-447D-87B2-3DB80FA3D55A}"/>
              </a:ext>
            </a:extLst>
          </p:cNvPr>
          <p:cNvPicPr>
            <a:picLocks noChangeAspect="1"/>
          </p:cNvPicPr>
          <p:nvPr/>
        </p:nvPicPr>
        <p:blipFill>
          <a:blip r:embed="rId3" cstate="print"/>
          <a:stretch>
            <a:fillRect/>
          </a:stretch>
        </p:blipFill>
        <p:spPr>
          <a:xfrm>
            <a:off x="7848600" y="228600"/>
            <a:ext cx="1019175" cy="9810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50000"/>
              </a:schemeClr>
            </a:solidFill>
          </a:ln>
        </p:spPr>
        <p:txBody>
          <a:bodyPr>
            <a:normAutofit/>
          </a:bodyPr>
          <a:lstStyle/>
          <a:p>
            <a:pPr algn="l"/>
            <a:r>
              <a:rPr lang="en-US" sz="3600" b="1" dirty="0" smtClean="0">
                <a:solidFill>
                  <a:schemeClr val="accent2"/>
                </a:solidFill>
              </a:rPr>
              <a:t>  </a:t>
            </a:r>
            <a:r>
              <a:rPr lang="en-US" sz="3600" b="1" u="sng" dirty="0" smtClean="0">
                <a:solidFill>
                  <a:schemeClr val="accent2"/>
                </a:solidFill>
              </a:rPr>
              <a:t>PROPOSED SYSTEM</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4602163"/>
          </a:xfrm>
          <a:ln w="28575">
            <a:solidFill>
              <a:schemeClr val="accent2">
                <a:lumMod val="50000"/>
              </a:schemeClr>
            </a:solidFill>
          </a:ln>
        </p:spPr>
        <p:txBody>
          <a:bodyPr>
            <a:normAutofit fontScale="77500" lnSpcReduction="20000"/>
          </a:bodyPr>
          <a:lstStyle/>
          <a:p>
            <a:pPr>
              <a:buNone/>
            </a:pPr>
            <a:r>
              <a:rPr lang="en-US" dirty="0" smtClean="0">
                <a:solidFill>
                  <a:schemeClr val="accent2">
                    <a:lumMod val="50000"/>
                  </a:schemeClr>
                </a:solidFill>
              </a:rPr>
              <a:t>• </a:t>
            </a:r>
            <a:r>
              <a:rPr lang="en-US" sz="3500" dirty="0" smtClean="0">
                <a:solidFill>
                  <a:schemeClr val="accent2">
                    <a:lumMod val="50000"/>
                  </a:schemeClr>
                </a:solidFill>
              </a:rPr>
              <a:t>Instead of using </a:t>
            </a:r>
            <a:r>
              <a:rPr lang="en-US" sz="3500" dirty="0" err="1" smtClean="0">
                <a:solidFill>
                  <a:schemeClr val="accent2">
                    <a:lumMod val="50000"/>
                  </a:schemeClr>
                </a:solidFill>
              </a:rPr>
              <a:t>Arduino</a:t>
            </a:r>
            <a:r>
              <a:rPr lang="en-US" sz="3500" dirty="0" smtClean="0">
                <a:solidFill>
                  <a:schemeClr val="accent2">
                    <a:lumMod val="50000"/>
                  </a:schemeClr>
                </a:solidFill>
              </a:rPr>
              <a:t> module we used customer smart phones as billing system. This will reduce the cost of implementation by </a:t>
            </a:r>
            <a:r>
              <a:rPr lang="en-US" sz="3500" b="1" dirty="0" smtClean="0">
                <a:solidFill>
                  <a:schemeClr val="accent2">
                    <a:lumMod val="50000"/>
                  </a:schemeClr>
                </a:solidFill>
              </a:rPr>
              <a:t>50%</a:t>
            </a:r>
            <a:r>
              <a:rPr lang="en-US" sz="3500" dirty="0" smtClean="0">
                <a:solidFill>
                  <a:schemeClr val="accent2">
                    <a:lumMod val="50000"/>
                  </a:schemeClr>
                </a:solidFill>
              </a:rPr>
              <a:t> from the existing system. </a:t>
            </a:r>
          </a:p>
          <a:p>
            <a:pPr>
              <a:buNone/>
            </a:pPr>
            <a:r>
              <a:rPr lang="en-US" sz="3600" dirty="0" smtClean="0">
                <a:solidFill>
                  <a:schemeClr val="accent2">
                    <a:lumMod val="50000"/>
                  </a:schemeClr>
                </a:solidFill>
              </a:rPr>
              <a:t>• </a:t>
            </a:r>
            <a:r>
              <a:rPr lang="en-US" sz="3500" dirty="0" smtClean="0">
                <a:solidFill>
                  <a:schemeClr val="accent2">
                    <a:lumMod val="50000"/>
                  </a:schemeClr>
                </a:solidFill>
              </a:rPr>
              <a:t>Customers visit the </a:t>
            </a:r>
            <a:r>
              <a:rPr lang="en-US" sz="3500" dirty="0" err="1" smtClean="0">
                <a:solidFill>
                  <a:schemeClr val="accent2">
                    <a:lumMod val="50000"/>
                  </a:schemeClr>
                </a:solidFill>
              </a:rPr>
              <a:t>localhost</a:t>
            </a:r>
            <a:r>
              <a:rPr lang="en-US" sz="3500" dirty="0" smtClean="0">
                <a:solidFill>
                  <a:schemeClr val="accent2">
                    <a:lumMod val="50000"/>
                  </a:schemeClr>
                </a:solidFill>
              </a:rPr>
              <a:t> website from their smart phones by scanning the QR Code present on the trolley. Then the browser loads the billing application from the store server. </a:t>
            </a:r>
          </a:p>
          <a:p>
            <a:pPr>
              <a:buNone/>
            </a:pPr>
            <a:r>
              <a:rPr lang="en-US" sz="3600" dirty="0" smtClean="0">
                <a:solidFill>
                  <a:schemeClr val="accent2">
                    <a:lumMod val="50000"/>
                  </a:schemeClr>
                </a:solidFill>
              </a:rPr>
              <a:t>•</a:t>
            </a:r>
            <a:r>
              <a:rPr lang="en-US" sz="3500" dirty="0" smtClean="0">
                <a:solidFill>
                  <a:schemeClr val="accent2">
                    <a:lumMod val="50000"/>
                  </a:schemeClr>
                </a:solidFill>
              </a:rPr>
              <a:t> Now they can pick products and swipe it on the RFID Reader and place them on the trolley. The item list was showed on the phone screen and finally they can check out without wasting time on bill counter queues.</a:t>
            </a:r>
            <a:endParaRPr lang="en-US" sz="3500" dirty="0">
              <a:solidFill>
                <a:schemeClr val="accent2">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PROPOSED SYSTEM ADVANTAGES</a:t>
            </a:r>
            <a:endParaRPr lang="en-US" sz="3600" b="1" u="sng" dirty="0">
              <a:solidFill>
                <a:schemeClr val="accent2"/>
              </a:solidFill>
            </a:endParaRPr>
          </a:p>
        </p:txBody>
      </p:sp>
      <p:sp>
        <p:nvSpPr>
          <p:cNvPr id="3" name="Content Placeholder 2"/>
          <p:cNvSpPr>
            <a:spLocks noGrp="1"/>
          </p:cNvSpPr>
          <p:nvPr>
            <p:ph idx="1"/>
          </p:nvPr>
        </p:nvSpPr>
        <p:spPr>
          <a:xfrm>
            <a:off x="457200" y="1447800"/>
            <a:ext cx="8229600" cy="5029200"/>
          </a:xfrm>
          <a:ln>
            <a:solidFill>
              <a:schemeClr val="accent2">
                <a:lumMod val="50000"/>
              </a:schemeClr>
            </a:solidFill>
          </a:ln>
        </p:spPr>
        <p:txBody>
          <a:bodyPr>
            <a:normAutofit fontScale="77500" lnSpcReduction="20000"/>
          </a:bodyPr>
          <a:lstStyle/>
          <a:p>
            <a:pPr algn="just">
              <a:buNone/>
            </a:pPr>
            <a:r>
              <a:rPr lang="en-US" dirty="0" smtClean="0"/>
              <a:t> </a:t>
            </a:r>
            <a:r>
              <a:rPr lang="en-US" dirty="0" smtClean="0">
                <a:solidFill>
                  <a:schemeClr val="accent2">
                    <a:lumMod val="50000"/>
                  </a:schemeClr>
                </a:solidFill>
              </a:rPr>
              <a:t>• This system provides on spot scanning of the product and shows its price details on Mobile Browser. This allows customers to compare the total price with the budget in the pocket before billing. </a:t>
            </a:r>
          </a:p>
          <a:p>
            <a:pPr algn="just">
              <a:buNone/>
            </a:pPr>
            <a:r>
              <a:rPr lang="en-US" dirty="0" smtClean="0">
                <a:solidFill>
                  <a:schemeClr val="accent2">
                    <a:lumMod val="50000"/>
                  </a:schemeClr>
                </a:solidFill>
              </a:rPr>
              <a:t>• Customers don’t have to wait in the long queues at the billing counters. </a:t>
            </a:r>
          </a:p>
          <a:p>
            <a:pPr algn="just">
              <a:buNone/>
            </a:pPr>
            <a:r>
              <a:rPr lang="en-US" dirty="0" smtClean="0">
                <a:solidFill>
                  <a:schemeClr val="accent2">
                    <a:lumMod val="50000"/>
                  </a:schemeClr>
                </a:solidFill>
              </a:rPr>
              <a:t>• By this server-based billing system, product cost can be changed at any time in the database whenever the rate changes. </a:t>
            </a:r>
          </a:p>
          <a:p>
            <a:pPr algn="just">
              <a:buNone/>
            </a:pPr>
            <a:r>
              <a:rPr lang="en-US" dirty="0" smtClean="0">
                <a:solidFill>
                  <a:schemeClr val="accent2">
                    <a:lumMod val="50000"/>
                  </a:schemeClr>
                </a:solidFill>
              </a:rPr>
              <a:t>• Since we designed this system using Wamp Server and user Smart Mobile Phone to act as billing screen, this system requires low cost to design. This system requires less power supply and it displays the bill and total amount to the user. so this is an user-friendly system.</a:t>
            </a:r>
            <a:endParaRPr lang="en-US" dirty="0">
              <a:solidFill>
                <a:schemeClr val="accent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SYSTEM ARCHITECTURE</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4953000"/>
          </a:xfrm>
          <a:ln w="28575">
            <a:solidFill>
              <a:schemeClr val="accent2">
                <a:lumMod val="50000"/>
              </a:schemeClr>
            </a:solidFill>
          </a:ln>
        </p:spPr>
        <p:txBody>
          <a:bodyPr>
            <a:normAutofit/>
          </a:bodyPr>
          <a:lstStyle/>
          <a:p>
            <a:pPr algn="just">
              <a:buNone/>
            </a:pPr>
            <a:r>
              <a:rPr lang="en-US" dirty="0" smtClean="0"/>
              <a:t> </a:t>
            </a:r>
            <a:endParaRPr lang="en-US" dirty="0" smtClean="0">
              <a:solidFill>
                <a:schemeClr val="accent2">
                  <a:lumMod val="50000"/>
                </a:schemeClr>
              </a:solidFill>
            </a:endParaRPr>
          </a:p>
        </p:txBody>
      </p:sp>
      <p:pic>
        <p:nvPicPr>
          <p:cNvPr id="4" name="Picture 3" descr="C:\Users\Smile Always\Pictures\Screenshots\Screenshot (99).png"/>
          <p:cNvPicPr>
            <a:picLocks noChangeAspect="1" noChangeArrowheads="1"/>
          </p:cNvPicPr>
          <p:nvPr/>
        </p:nvPicPr>
        <p:blipFill>
          <a:blip r:embed="rId2"/>
          <a:srcRect/>
          <a:stretch>
            <a:fillRect/>
          </a:stretch>
        </p:blipFill>
        <p:spPr bwMode="auto">
          <a:xfrm>
            <a:off x="838200" y="1828800"/>
            <a:ext cx="7620000" cy="44196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MODULES</a:t>
            </a:r>
            <a:endParaRPr lang="en-US" sz="3600" b="1" u="sng" dirty="0">
              <a:solidFill>
                <a:schemeClr val="accent2"/>
              </a:solidFill>
            </a:endParaRPr>
          </a:p>
        </p:txBody>
      </p:sp>
      <p:pic>
        <p:nvPicPr>
          <p:cNvPr id="4" name="Picture 2"/>
          <p:cNvPicPr>
            <a:picLocks noGrp="1" noChangeAspect="1" noChangeArrowheads="1"/>
          </p:cNvPicPr>
          <p:nvPr>
            <p:ph idx="1"/>
          </p:nvPr>
        </p:nvPicPr>
        <p:blipFill>
          <a:blip r:embed="rId2"/>
          <a:srcRect/>
          <a:stretch>
            <a:fillRect/>
          </a:stretch>
        </p:blipFill>
        <p:spPr bwMode="auto">
          <a:xfrm>
            <a:off x="457200" y="1524000"/>
            <a:ext cx="8229600" cy="4847967"/>
          </a:xfrm>
          <a:prstGeom prst="rect">
            <a:avLst/>
          </a:prstGeom>
          <a:noFill/>
          <a:ln w="28575">
            <a:solidFill>
              <a:schemeClr val="accent2">
                <a:lumMod val="50000"/>
              </a:schemeClr>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SYSTEM REQUIREMENTS</a:t>
            </a:r>
            <a:endParaRPr lang="en-US" sz="3600" b="1" u="sng" dirty="0">
              <a:solidFill>
                <a:schemeClr val="accent2"/>
              </a:solidFill>
            </a:endParaRPr>
          </a:p>
        </p:txBody>
      </p:sp>
      <p:graphicFrame>
        <p:nvGraphicFramePr>
          <p:cNvPr id="7" name="Content Placeholder 6"/>
          <p:cNvGraphicFramePr>
            <a:graphicFrameLocks noGrp="1"/>
          </p:cNvGraphicFramePr>
          <p:nvPr>
            <p:ph idx="1"/>
          </p:nvPr>
        </p:nvGraphicFramePr>
        <p:xfrm>
          <a:off x="533399" y="1905000"/>
          <a:ext cx="8153400" cy="4572000"/>
        </p:xfrm>
        <a:graphic>
          <a:graphicData uri="http://schemas.openxmlformats.org/drawingml/2006/table">
            <a:tbl>
              <a:tblPr firstRow="1" bandRow="1">
                <a:tableStyleId>{21E4AEA4-8DFA-4A89-87EB-49C32662AFE0}</a:tableStyleId>
              </a:tblPr>
              <a:tblGrid>
                <a:gridCol w="4038600"/>
                <a:gridCol w="4114800"/>
              </a:tblGrid>
              <a:tr h="627758">
                <a:tc>
                  <a:txBody>
                    <a:bodyPr/>
                    <a:lstStyle/>
                    <a:p>
                      <a:r>
                        <a:rPr lang="en-US" sz="2400" dirty="0" smtClean="0"/>
                        <a:t>HARDWARE REQUIREMENTS</a:t>
                      </a:r>
                      <a:endParaRPr lang="en-US" sz="2400" dirty="0"/>
                    </a:p>
                  </a:txBody>
                  <a:tcPr/>
                </a:tc>
                <a:tc>
                  <a:txBody>
                    <a:bodyPr/>
                    <a:lstStyle/>
                    <a:p>
                      <a:r>
                        <a:rPr lang="en-US" sz="2400" dirty="0" smtClean="0"/>
                        <a:t>SOFTWARE REQUIREMENTS </a:t>
                      </a:r>
                      <a:endParaRPr lang="en-US" sz="2400" dirty="0"/>
                    </a:p>
                  </a:txBody>
                  <a:tcPr/>
                </a:tc>
              </a:tr>
              <a:tr h="820042">
                <a:tc rowSpan="2">
                  <a:txBody>
                    <a:bodyPr/>
                    <a:lstStyle/>
                    <a:p>
                      <a:r>
                        <a:rPr lang="en-US" sz="3200" dirty="0" smtClean="0">
                          <a:solidFill>
                            <a:schemeClr val="accent2">
                              <a:lumMod val="50000"/>
                            </a:schemeClr>
                          </a:solidFill>
                        </a:rPr>
                        <a:t>         </a:t>
                      </a:r>
                    </a:p>
                    <a:p>
                      <a:r>
                        <a:rPr lang="en-US" sz="3200" dirty="0" smtClean="0">
                          <a:solidFill>
                            <a:schemeClr val="accent2">
                              <a:lumMod val="50000"/>
                            </a:schemeClr>
                          </a:solidFill>
                        </a:rPr>
                        <a:t>         RFID Reader</a:t>
                      </a:r>
                      <a:endParaRPr lang="en-US" sz="3200" dirty="0">
                        <a:solidFill>
                          <a:schemeClr val="accent2">
                            <a:lumMod val="50000"/>
                          </a:schemeClr>
                        </a:solidFill>
                      </a:endParaRPr>
                    </a:p>
                  </a:txBody>
                  <a:tcPr/>
                </a:tc>
                <a:tc>
                  <a:txBody>
                    <a:bodyPr/>
                    <a:lstStyle/>
                    <a:p>
                      <a:r>
                        <a:rPr lang="en-US" sz="2800" dirty="0" smtClean="0">
                          <a:solidFill>
                            <a:schemeClr val="accent2">
                              <a:lumMod val="50000"/>
                            </a:schemeClr>
                          </a:solidFill>
                        </a:rPr>
                        <a:t>Apache Tomcat</a:t>
                      </a:r>
                      <a:endParaRPr lang="en-US" sz="2800" dirty="0">
                        <a:solidFill>
                          <a:schemeClr val="accent2">
                            <a:lumMod val="50000"/>
                          </a:schemeClr>
                        </a:solidFill>
                      </a:endParaRPr>
                    </a:p>
                  </a:txBody>
                  <a:tcPr/>
                </a:tc>
              </a:tr>
              <a:tr h="761999">
                <a:tc vMerge="1">
                  <a:txBody>
                    <a:bodyPr/>
                    <a:lstStyle/>
                    <a:p>
                      <a:endParaRPr lang="en-US"/>
                    </a:p>
                  </a:txBody>
                  <a:tcPr/>
                </a:tc>
                <a:tc>
                  <a:txBody>
                    <a:bodyPr/>
                    <a:lstStyle/>
                    <a:p>
                      <a:r>
                        <a:rPr lang="en-US" sz="2800" dirty="0" smtClean="0">
                          <a:solidFill>
                            <a:schemeClr val="accent2">
                              <a:lumMod val="50000"/>
                            </a:schemeClr>
                          </a:solidFill>
                        </a:rPr>
                        <a:t>Eclipse JEE</a:t>
                      </a:r>
                      <a:endParaRPr lang="en-US" sz="2800" dirty="0">
                        <a:solidFill>
                          <a:schemeClr val="accent2">
                            <a:lumMod val="50000"/>
                          </a:schemeClr>
                        </a:solidFill>
                      </a:endParaRPr>
                    </a:p>
                  </a:txBody>
                  <a:tcPr/>
                </a:tc>
              </a:tr>
              <a:tr h="990601">
                <a:tc rowSpan="2">
                  <a:txBody>
                    <a:bodyPr/>
                    <a:lstStyle/>
                    <a:p>
                      <a:endParaRPr lang="en-US" sz="3200" dirty="0" smtClean="0">
                        <a:solidFill>
                          <a:schemeClr val="accent2">
                            <a:lumMod val="50000"/>
                          </a:schemeClr>
                        </a:solidFill>
                      </a:endParaRPr>
                    </a:p>
                    <a:p>
                      <a:r>
                        <a:rPr lang="en-US" sz="3200" dirty="0" smtClean="0">
                          <a:solidFill>
                            <a:schemeClr val="accent2">
                              <a:lumMod val="50000"/>
                            </a:schemeClr>
                          </a:solidFill>
                        </a:rPr>
                        <a:t>          RFID Tag</a:t>
                      </a:r>
                      <a:endParaRPr lang="en-US" sz="3200" dirty="0">
                        <a:solidFill>
                          <a:schemeClr val="accent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2">
                              <a:lumMod val="50000"/>
                            </a:schemeClr>
                          </a:solidFill>
                        </a:rPr>
                        <a:t>Wamp Server</a:t>
                      </a:r>
                      <a:endParaRPr lang="en-US" sz="2800" dirty="0">
                        <a:solidFill>
                          <a:schemeClr val="accent2">
                            <a:lumMod val="50000"/>
                          </a:schemeClr>
                        </a:solidFill>
                      </a:endParaRPr>
                    </a:p>
                  </a:txBody>
                  <a:tcPr/>
                </a:tc>
              </a:tr>
              <a:tr h="1066800">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2">
                              <a:lumMod val="50000"/>
                            </a:schemeClr>
                          </a:solidFill>
                        </a:rPr>
                        <a:t>Browser </a:t>
                      </a:r>
                    </a:p>
                    <a:p>
                      <a:endParaRPr lang="en-US" sz="2800" dirty="0" smtClean="0">
                        <a:solidFill>
                          <a:schemeClr val="accent2">
                            <a:lumMod val="50000"/>
                          </a:schemeClr>
                        </a:solidFill>
                      </a:endParaRPr>
                    </a:p>
                    <a:p>
                      <a:endParaRPr lang="en-US" sz="2800" dirty="0">
                        <a:solidFill>
                          <a:schemeClr val="accent2">
                            <a:lumMod val="50000"/>
                          </a:schemeClr>
                        </a:solidFill>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438400" y="2057400"/>
            <a:ext cx="4343400" cy="4068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2700337" y="1734344"/>
            <a:ext cx="3743325" cy="425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7" name="Picture 3"/>
          <p:cNvPicPr>
            <a:picLocks noGrp="1" noChangeAspect="1" noChangeArrowheads="1"/>
          </p:cNvPicPr>
          <p:nvPr>
            <p:ph idx="1"/>
          </p:nvPr>
        </p:nvPicPr>
        <p:blipFill>
          <a:blip r:embed="rId2"/>
          <a:srcRect/>
          <a:stretch>
            <a:fillRect/>
          </a:stretch>
        </p:blipFill>
        <p:spPr bwMode="auto">
          <a:xfrm>
            <a:off x="2481262" y="1677194"/>
            <a:ext cx="4181475" cy="4371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1281523" y="1972705"/>
            <a:ext cx="6580953" cy="37809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7" name="Picture 4"/>
          <p:cNvPicPr>
            <a:picLocks noGrp="1" noChangeAspect="1" noChangeArrowheads="1"/>
          </p:cNvPicPr>
          <p:nvPr>
            <p:ph idx="1"/>
          </p:nvPr>
        </p:nvPicPr>
        <p:blipFill>
          <a:blip r:embed="rId2"/>
          <a:srcRect/>
          <a:stretch>
            <a:fillRect/>
          </a:stretch>
        </p:blipFill>
        <p:spPr bwMode="auto">
          <a:xfrm>
            <a:off x="3048000" y="2049738"/>
            <a:ext cx="3352800" cy="3512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75000"/>
              </a:schemeClr>
            </a:solidFill>
          </a:ln>
        </p:spPr>
        <p:txBody>
          <a:bodyPr>
            <a:normAutofit/>
          </a:bodyPr>
          <a:lstStyle/>
          <a:p>
            <a:pPr algn="l"/>
            <a:r>
              <a:rPr lang="en-US" sz="3600" b="1" u="sng" dirty="0" smtClean="0">
                <a:solidFill>
                  <a:schemeClr val="accent2"/>
                </a:solidFill>
              </a:rPr>
              <a:t>AGENDA</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4602163"/>
          </a:xfrm>
          <a:ln w="28575">
            <a:solidFill>
              <a:schemeClr val="accent2">
                <a:lumMod val="75000"/>
              </a:schemeClr>
            </a:solidFill>
          </a:ln>
        </p:spPr>
        <p:txBody>
          <a:bodyPr>
            <a:normAutofit fontScale="70000" lnSpcReduction="20000"/>
          </a:bodyPr>
          <a:lstStyle/>
          <a:p>
            <a:pPr>
              <a:buNone/>
            </a:pPr>
            <a:endParaRPr lang="en-US" dirty="0" smtClean="0"/>
          </a:p>
          <a:p>
            <a:pPr>
              <a:buNone/>
            </a:pPr>
            <a:r>
              <a:rPr lang="en-US" b="1" dirty="0" smtClean="0">
                <a:solidFill>
                  <a:schemeClr val="accent2">
                    <a:lumMod val="50000"/>
                  </a:schemeClr>
                </a:solidFill>
              </a:rPr>
              <a:t>• INTRODUCTION </a:t>
            </a:r>
          </a:p>
          <a:p>
            <a:pPr>
              <a:buNone/>
            </a:pPr>
            <a:r>
              <a:rPr lang="en-US" b="1" dirty="0" smtClean="0">
                <a:solidFill>
                  <a:schemeClr val="accent2">
                    <a:lumMod val="50000"/>
                  </a:schemeClr>
                </a:solidFill>
              </a:rPr>
              <a:t>• OBJECTIVE </a:t>
            </a:r>
          </a:p>
          <a:p>
            <a:pPr>
              <a:buNone/>
            </a:pPr>
            <a:r>
              <a:rPr lang="en-US" b="1" dirty="0" smtClean="0">
                <a:solidFill>
                  <a:schemeClr val="accent2">
                    <a:lumMod val="50000"/>
                  </a:schemeClr>
                </a:solidFill>
              </a:rPr>
              <a:t>• LITERATURE SURVEY </a:t>
            </a:r>
          </a:p>
          <a:p>
            <a:pPr>
              <a:buNone/>
            </a:pPr>
            <a:r>
              <a:rPr lang="en-US" b="1" dirty="0" smtClean="0">
                <a:solidFill>
                  <a:schemeClr val="accent2">
                    <a:lumMod val="50000"/>
                  </a:schemeClr>
                </a:solidFill>
              </a:rPr>
              <a:t>• EXISTING SYSTEM </a:t>
            </a:r>
          </a:p>
          <a:p>
            <a:pPr>
              <a:buNone/>
            </a:pPr>
            <a:r>
              <a:rPr lang="en-US" b="1" dirty="0" smtClean="0">
                <a:solidFill>
                  <a:schemeClr val="accent2">
                    <a:lumMod val="50000"/>
                  </a:schemeClr>
                </a:solidFill>
              </a:rPr>
              <a:t>• PROPOSED SYSTEM </a:t>
            </a:r>
          </a:p>
          <a:p>
            <a:pPr>
              <a:buNone/>
            </a:pPr>
            <a:r>
              <a:rPr lang="en-US" b="1" dirty="0" smtClean="0">
                <a:solidFill>
                  <a:schemeClr val="accent2">
                    <a:lumMod val="50000"/>
                  </a:schemeClr>
                </a:solidFill>
              </a:rPr>
              <a:t>• PROPOSED SYSTEM ADVANTAGES </a:t>
            </a:r>
          </a:p>
          <a:p>
            <a:pPr>
              <a:buNone/>
            </a:pPr>
            <a:r>
              <a:rPr lang="en-US" b="1" dirty="0" smtClean="0">
                <a:solidFill>
                  <a:schemeClr val="accent2">
                    <a:lumMod val="50000"/>
                  </a:schemeClr>
                </a:solidFill>
              </a:rPr>
              <a:t>• SYSTEM ARCHITECTURE </a:t>
            </a:r>
          </a:p>
          <a:p>
            <a:pPr>
              <a:buNone/>
            </a:pPr>
            <a:r>
              <a:rPr lang="en-US" b="1" dirty="0" smtClean="0">
                <a:solidFill>
                  <a:schemeClr val="accent2">
                    <a:lumMod val="50000"/>
                  </a:schemeClr>
                </a:solidFill>
              </a:rPr>
              <a:t>• MODULES </a:t>
            </a:r>
          </a:p>
          <a:p>
            <a:pPr>
              <a:buNone/>
            </a:pPr>
            <a:r>
              <a:rPr lang="en-US" b="1" dirty="0" smtClean="0">
                <a:solidFill>
                  <a:schemeClr val="accent2">
                    <a:lumMod val="50000"/>
                  </a:schemeClr>
                </a:solidFill>
              </a:rPr>
              <a:t>• SYSTEM REQUIREMENTS </a:t>
            </a:r>
          </a:p>
          <a:p>
            <a:pPr>
              <a:buNone/>
            </a:pPr>
            <a:r>
              <a:rPr lang="en-US" b="1" dirty="0" smtClean="0">
                <a:solidFill>
                  <a:schemeClr val="accent2">
                    <a:lumMod val="50000"/>
                  </a:schemeClr>
                </a:solidFill>
              </a:rPr>
              <a:t>• RESULTS OBTAINED </a:t>
            </a:r>
          </a:p>
          <a:p>
            <a:pPr>
              <a:buNone/>
            </a:pPr>
            <a:r>
              <a:rPr lang="en-US" b="1" dirty="0" smtClean="0">
                <a:solidFill>
                  <a:schemeClr val="accent2">
                    <a:lumMod val="50000"/>
                  </a:schemeClr>
                </a:solidFill>
              </a:rPr>
              <a:t>• CONCLUSION </a:t>
            </a:r>
          </a:p>
          <a:p>
            <a:pPr>
              <a:buNone/>
            </a:pPr>
            <a:r>
              <a:rPr lang="en-US" b="1" dirty="0" smtClean="0">
                <a:solidFill>
                  <a:schemeClr val="accent2">
                    <a:lumMod val="50000"/>
                  </a:schemeClr>
                </a:solidFill>
              </a:rPr>
              <a:t>• REFERENCES</a:t>
            </a:r>
            <a:endParaRPr lang="en-US" b="1" dirty="0">
              <a:solidFill>
                <a:schemeClr val="accent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524001" y="1944132"/>
            <a:ext cx="6096000" cy="40756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1752600" y="2096514"/>
            <a:ext cx="6019800" cy="3694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1219200" y="2096514"/>
            <a:ext cx="6553199" cy="37708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524000"/>
            <a:ext cx="8229600" cy="487680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RESULTS OBTAINED</a:t>
            </a:r>
            <a:endParaRPr lang="en-US" sz="3600" b="1" u="sng" dirty="0">
              <a:solidFill>
                <a:schemeClr val="accent2"/>
              </a:solidFill>
            </a:endParaRPr>
          </a:p>
        </p:txBody>
      </p:sp>
      <p:pic>
        <p:nvPicPr>
          <p:cNvPr id="7170" name="Picture 2"/>
          <p:cNvPicPr>
            <a:picLocks noGrp="1" noChangeAspect="1" noChangeArrowheads="1"/>
          </p:cNvPicPr>
          <p:nvPr>
            <p:ph idx="1"/>
          </p:nvPr>
        </p:nvPicPr>
        <p:blipFill>
          <a:blip r:embed="rId2"/>
          <a:srcRect/>
          <a:stretch>
            <a:fillRect/>
          </a:stretch>
        </p:blipFill>
        <p:spPr bwMode="auto">
          <a:xfrm>
            <a:off x="1524000" y="2133600"/>
            <a:ext cx="6172199" cy="3581400"/>
          </a:xfrm>
          <a:prstGeom prst="rect">
            <a:avLst/>
          </a:prstGeom>
          <a:noFill/>
          <a:ln w="9525">
            <a:solidFill>
              <a:srgbClr val="0070C0"/>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CONCLUSION</a:t>
            </a:r>
            <a:endParaRPr lang="en-US" sz="3600" b="1" u="sng" dirty="0">
              <a:solidFill>
                <a:schemeClr val="accent2"/>
              </a:solidFill>
            </a:endParaRPr>
          </a:p>
        </p:txBody>
      </p:sp>
      <p:sp>
        <p:nvSpPr>
          <p:cNvPr id="5" name="Content Placeholder 4"/>
          <p:cNvSpPr>
            <a:spLocks noGrp="1"/>
          </p:cNvSpPr>
          <p:nvPr>
            <p:ph idx="1"/>
          </p:nvPr>
        </p:nvSpPr>
        <p:spPr>
          <a:xfrm>
            <a:off x="533400" y="1524000"/>
            <a:ext cx="8153400" cy="4602163"/>
          </a:xfrm>
          <a:ln w="28575">
            <a:solidFill>
              <a:schemeClr val="accent2">
                <a:lumMod val="50000"/>
              </a:schemeClr>
            </a:solidFill>
          </a:ln>
        </p:spPr>
        <p:txBody>
          <a:bodyPr>
            <a:normAutofit/>
          </a:bodyPr>
          <a:lstStyle/>
          <a:p>
            <a:pPr algn="just">
              <a:buNone/>
            </a:pPr>
            <a:r>
              <a:rPr lang="en-US" sz="2800" dirty="0" smtClean="0"/>
              <a:t>		By Smart Trolley System, there is no need for the customers to wait in the queue for his/her turn for the scanning of the purchased items. By this they can make their own bill while shopping the products. Finally, they can walk out from the store easily after the checkout. So, supermarkets or hypermarkets use this concept as their business strategy to attract a greater number of customers. Also the Stock maintenance was made easier.</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a:ln w="28575">
            <a:solidFill>
              <a:schemeClr val="accent2">
                <a:lumMod val="50000"/>
              </a:schemeClr>
            </a:solidFill>
          </a:ln>
        </p:spPr>
        <p:txBody>
          <a:bodyPr>
            <a:normAutofit/>
          </a:bodyPr>
          <a:lstStyle/>
          <a:p>
            <a:pPr algn="l"/>
            <a:r>
              <a:rPr lang="en-US" sz="3600" dirty="0" smtClean="0">
                <a:solidFill>
                  <a:schemeClr val="accent2">
                    <a:lumMod val="75000"/>
                  </a:schemeClr>
                </a:solidFill>
              </a:rPr>
              <a:t>  </a:t>
            </a:r>
            <a:r>
              <a:rPr lang="en-US" sz="3600" b="1" u="sng" dirty="0" smtClean="0">
                <a:solidFill>
                  <a:schemeClr val="accent2"/>
                </a:solidFill>
              </a:rPr>
              <a:t>REFERENCES</a:t>
            </a:r>
            <a:endParaRPr lang="en-US" sz="3600" b="1" u="sng" dirty="0">
              <a:solidFill>
                <a:schemeClr val="accent2"/>
              </a:solidFill>
            </a:endParaRPr>
          </a:p>
        </p:txBody>
      </p:sp>
      <p:sp>
        <p:nvSpPr>
          <p:cNvPr id="5" name="Content Placeholder 4"/>
          <p:cNvSpPr>
            <a:spLocks noGrp="1"/>
          </p:cNvSpPr>
          <p:nvPr>
            <p:ph idx="1"/>
          </p:nvPr>
        </p:nvSpPr>
        <p:spPr>
          <a:xfrm>
            <a:off x="533400" y="1524000"/>
            <a:ext cx="8153400" cy="4602163"/>
          </a:xfrm>
          <a:ln w="28575">
            <a:solidFill>
              <a:schemeClr val="accent2">
                <a:lumMod val="50000"/>
              </a:schemeClr>
            </a:solidFill>
          </a:ln>
        </p:spPr>
        <p:txBody>
          <a:bodyPr>
            <a:normAutofit fontScale="77500" lnSpcReduction="20000"/>
          </a:bodyPr>
          <a:lstStyle/>
          <a:p>
            <a:pPr>
              <a:buNone/>
            </a:pPr>
            <a:endParaRPr lang="en-US" sz="2800" dirty="0" smtClean="0"/>
          </a:p>
          <a:p>
            <a:pPr>
              <a:buNone/>
            </a:pPr>
            <a:r>
              <a:rPr lang="en-US" sz="2800" dirty="0" smtClean="0">
                <a:solidFill>
                  <a:schemeClr val="accent2">
                    <a:lumMod val="50000"/>
                  </a:schemeClr>
                </a:solidFill>
              </a:rPr>
              <a:t>[1] Shraddha Wakode, Pranav Arakhrao, Anuja Dive, </a:t>
            </a:r>
            <a:r>
              <a:rPr lang="en-US" sz="2800" dirty="0" err="1" smtClean="0">
                <a:solidFill>
                  <a:schemeClr val="accent2">
                    <a:lumMod val="50000"/>
                  </a:schemeClr>
                </a:solidFill>
              </a:rPr>
              <a:t>Kishor</a:t>
            </a:r>
            <a:r>
              <a:rPr lang="en-US" sz="2800" dirty="0" smtClean="0">
                <a:solidFill>
                  <a:schemeClr val="accent2">
                    <a:lumMod val="50000"/>
                  </a:schemeClr>
                </a:solidFill>
              </a:rPr>
              <a:t> Bandal  ,” Smart Trolley with Automated Billing”, Volume: 09 Issue: 03 | Mar 2022</a:t>
            </a:r>
          </a:p>
          <a:p>
            <a:pPr>
              <a:buNone/>
            </a:pPr>
            <a:r>
              <a:rPr lang="en-US" sz="2800" dirty="0" smtClean="0">
                <a:solidFill>
                  <a:schemeClr val="accent2">
                    <a:lumMod val="50000"/>
                  </a:schemeClr>
                </a:solidFill>
              </a:rPr>
              <a:t> </a:t>
            </a:r>
          </a:p>
          <a:p>
            <a:pPr>
              <a:buNone/>
            </a:pPr>
            <a:r>
              <a:rPr lang="en-US" sz="2800" dirty="0" smtClean="0">
                <a:solidFill>
                  <a:schemeClr val="accent2">
                    <a:lumMod val="50000"/>
                  </a:schemeClr>
                </a:solidFill>
              </a:rPr>
              <a:t>[2 ] BHAGYASHREE, KAVYA, VIJAYLAXMI, SUSHMA, PROF. SHRAVAN KUMAR, “Smart Shopping Trolley Based on RFID” Vol. 5, Issue JUN 2022. </a:t>
            </a:r>
          </a:p>
          <a:p>
            <a:pPr>
              <a:buNone/>
            </a:pPr>
            <a:endParaRPr lang="en-US" sz="2800" dirty="0" smtClean="0">
              <a:solidFill>
                <a:schemeClr val="accent2">
                  <a:lumMod val="50000"/>
                </a:schemeClr>
              </a:solidFill>
            </a:endParaRPr>
          </a:p>
          <a:p>
            <a:pPr>
              <a:buNone/>
            </a:pPr>
            <a:r>
              <a:rPr lang="en-US" sz="2800" dirty="0" smtClean="0">
                <a:solidFill>
                  <a:schemeClr val="accent2">
                    <a:lumMod val="50000"/>
                  </a:schemeClr>
                </a:solidFill>
              </a:rPr>
              <a:t>[3 ] Shubham Singh, Vaibhav Dwivedi , Shweta Kumari1 , Salony Gupta1 , Navneet Kumar Pandey,“SMART SHOPPING TROLLEY”, Volume 8 Issue 6, 2021.</a:t>
            </a:r>
          </a:p>
          <a:p>
            <a:pPr>
              <a:buNone/>
            </a:pPr>
            <a:r>
              <a:rPr lang="en-US" sz="2800" dirty="0" smtClean="0">
                <a:solidFill>
                  <a:schemeClr val="accent2">
                    <a:lumMod val="50000"/>
                  </a:schemeClr>
                </a:solidFill>
              </a:rPr>
              <a:t> </a:t>
            </a:r>
          </a:p>
          <a:p>
            <a:pPr>
              <a:buNone/>
            </a:pPr>
            <a:r>
              <a:rPr lang="en-US" sz="2800" dirty="0" smtClean="0">
                <a:solidFill>
                  <a:schemeClr val="accent2">
                    <a:lumMod val="50000"/>
                  </a:schemeClr>
                </a:solidFill>
              </a:rPr>
              <a:t>[4] Anitha.R1 , Dr.Subburam.S, Keerthana.G, K.H.Yoganandarajurs, “SMART TROLLEY BILLING SYSTEM” , Volume 7, Issue 11, 2020.</a:t>
            </a:r>
          </a:p>
          <a:p>
            <a:pPr algn="just">
              <a:buNone/>
            </a:pP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325562"/>
          </a:xfrm>
          <a:ln w="28575">
            <a:solidFill>
              <a:schemeClr val="accent2">
                <a:lumMod val="75000"/>
              </a:schemeClr>
            </a:solidFill>
          </a:ln>
        </p:spPr>
        <p:txBody>
          <a:bodyPr>
            <a:normAutofit/>
          </a:bodyPr>
          <a:lstStyle/>
          <a:p>
            <a:pPr algn="l"/>
            <a:r>
              <a:rPr lang="en-US" sz="3600" b="1" dirty="0" smtClean="0">
                <a:solidFill>
                  <a:schemeClr val="accent2"/>
                </a:solidFill>
                <a:cs typeface="Arial" pitchFamily="34" charset="0"/>
              </a:rPr>
              <a:t>    </a:t>
            </a:r>
            <a:r>
              <a:rPr lang="en-US" sz="3600" b="1" u="sng" dirty="0" smtClean="0">
                <a:solidFill>
                  <a:schemeClr val="accent2"/>
                </a:solidFill>
                <a:cs typeface="Arial" pitchFamily="34" charset="0"/>
              </a:rPr>
              <a:t>INTRODUCTION</a:t>
            </a:r>
            <a:endParaRPr lang="en-US" sz="3600" b="1" u="sng" dirty="0">
              <a:solidFill>
                <a:schemeClr val="accent2"/>
              </a:solidFill>
              <a:cs typeface="Arial" pitchFamily="34" charset="0"/>
            </a:endParaRPr>
          </a:p>
        </p:txBody>
      </p:sp>
      <p:sp>
        <p:nvSpPr>
          <p:cNvPr id="3" name="Content Placeholder 2"/>
          <p:cNvSpPr>
            <a:spLocks noGrp="1"/>
          </p:cNvSpPr>
          <p:nvPr>
            <p:ph idx="1"/>
          </p:nvPr>
        </p:nvSpPr>
        <p:spPr>
          <a:xfrm>
            <a:off x="304800" y="1676400"/>
            <a:ext cx="8382000" cy="4724400"/>
          </a:xfrm>
          <a:ln w="28575">
            <a:solidFill>
              <a:schemeClr val="accent2">
                <a:lumMod val="75000"/>
              </a:schemeClr>
            </a:solidFill>
          </a:ln>
        </p:spPr>
        <p:txBody>
          <a:bodyPr>
            <a:normAutofit/>
          </a:bodyPr>
          <a:lstStyle/>
          <a:p>
            <a:pPr algn="just">
              <a:buNone/>
            </a:pPr>
            <a:r>
              <a:rPr lang="en-US" sz="2800" dirty="0" smtClean="0">
                <a:solidFill>
                  <a:schemeClr val="accent2">
                    <a:lumMod val="50000"/>
                  </a:schemeClr>
                </a:solidFill>
              </a:rPr>
              <a:t>     A supermarket or a shop is a form where wide variety of product items is available. These product items can be food, beverages, cloths, or any other products. The main purpose of supermarkets is to provide availability of all the products and save the time of the customers, but sometimes customer gets frustrated while waiting in the queue at billing. To overcome these problems, we have designed a smart trolley using a smart phone and RFID Reader.</a:t>
            </a:r>
            <a:endParaRPr lang="en-US" sz="2800" dirty="0">
              <a:solidFill>
                <a:schemeClr val="accent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75000"/>
              </a:schemeClr>
            </a:solidFill>
          </a:ln>
        </p:spPr>
        <p:txBody>
          <a:bodyPr>
            <a:normAutofit/>
          </a:bodyPr>
          <a:lstStyle/>
          <a:p>
            <a:pPr algn="l"/>
            <a:r>
              <a:rPr lang="en-US" sz="3200" b="1" dirty="0" smtClean="0">
                <a:solidFill>
                  <a:schemeClr val="accent2"/>
                </a:solidFill>
              </a:rPr>
              <a:t>    </a:t>
            </a:r>
            <a:r>
              <a:rPr lang="en-US" sz="3600" b="1" u="sng" dirty="0" smtClean="0">
                <a:solidFill>
                  <a:schemeClr val="accent2"/>
                </a:solidFill>
              </a:rPr>
              <a:t>INTRODUCTION(cont..)</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4602163"/>
          </a:xfrm>
          <a:ln w="28575">
            <a:solidFill>
              <a:schemeClr val="accent2">
                <a:lumMod val="50000"/>
              </a:schemeClr>
            </a:solidFill>
          </a:ln>
        </p:spPr>
        <p:txBody>
          <a:bodyPr>
            <a:normAutofit/>
          </a:bodyPr>
          <a:lstStyle/>
          <a:p>
            <a:pPr algn="just">
              <a:buNone/>
            </a:pPr>
            <a:r>
              <a:rPr lang="en-US" dirty="0" smtClean="0"/>
              <a:t>    </a:t>
            </a:r>
            <a:r>
              <a:rPr lang="en-US" sz="2800" dirty="0" smtClean="0">
                <a:solidFill>
                  <a:schemeClr val="accent2">
                    <a:lumMod val="50000"/>
                  </a:schemeClr>
                </a:solidFill>
              </a:rPr>
              <a:t>With this system, there is no need for the customer to wait in the queue for their turn to scan the product items for billing purpose. Supermarkets or Shops provide this facility to only those customers which having Smart Phones. When the customer connects their phone in the trolley or basket then only it will work as a smart trolley. Otherwise, it will work as a normal trolley. Supermarkets and Malls use this technique as a strategy to increase the number of customers.</a:t>
            </a:r>
            <a:endParaRPr lang="en-US" sz="2800" dirty="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50000"/>
              </a:schemeClr>
            </a:solidFill>
          </a:ln>
        </p:spPr>
        <p:txBody>
          <a:bodyPr>
            <a:normAutofit/>
          </a:bodyPr>
          <a:lstStyle/>
          <a:p>
            <a:pPr algn="l"/>
            <a:r>
              <a:rPr lang="en-US" sz="3600" dirty="0" smtClean="0">
                <a:solidFill>
                  <a:schemeClr val="accent2"/>
                </a:solidFill>
              </a:rPr>
              <a:t>  </a:t>
            </a:r>
            <a:r>
              <a:rPr lang="en-US" sz="3600" b="1" u="sng" dirty="0" smtClean="0">
                <a:solidFill>
                  <a:schemeClr val="accent2"/>
                </a:solidFill>
              </a:rPr>
              <a:t>OBJECTIVE</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4602163"/>
          </a:xfrm>
          <a:ln w="28575">
            <a:solidFill>
              <a:schemeClr val="accent2">
                <a:lumMod val="50000"/>
              </a:schemeClr>
            </a:solidFill>
          </a:ln>
        </p:spPr>
        <p:txBody>
          <a:bodyPr>
            <a:normAutofit/>
          </a:bodyPr>
          <a:lstStyle/>
          <a:p>
            <a:pPr algn="just">
              <a:buNone/>
            </a:pPr>
            <a:r>
              <a:rPr lang="en-US" sz="2800" dirty="0" smtClean="0">
                <a:solidFill>
                  <a:schemeClr val="accent2">
                    <a:lumMod val="50000"/>
                  </a:schemeClr>
                </a:solidFill>
              </a:rPr>
              <a:t>  • To reduce the customer waiting time in billing queue. </a:t>
            </a:r>
          </a:p>
          <a:p>
            <a:pPr algn="just">
              <a:buNone/>
            </a:pPr>
            <a:r>
              <a:rPr lang="en-US" sz="2800" dirty="0" smtClean="0">
                <a:solidFill>
                  <a:schemeClr val="accent2">
                    <a:lumMod val="50000"/>
                  </a:schemeClr>
                </a:solidFill>
              </a:rPr>
              <a:t>  • To use this as an strategy to increase the number of    customers. </a:t>
            </a:r>
          </a:p>
          <a:p>
            <a:pPr algn="just">
              <a:buNone/>
            </a:pPr>
            <a:r>
              <a:rPr lang="en-US" sz="2800" dirty="0" smtClean="0">
                <a:solidFill>
                  <a:schemeClr val="accent2">
                    <a:lumMod val="50000"/>
                  </a:schemeClr>
                </a:solidFill>
              </a:rPr>
              <a:t>  • To know the total cost of the products dynamically while purchasing.  </a:t>
            </a:r>
          </a:p>
          <a:p>
            <a:pPr algn="just">
              <a:buNone/>
            </a:pPr>
            <a:r>
              <a:rPr lang="en-US" sz="2800" dirty="0" smtClean="0">
                <a:solidFill>
                  <a:schemeClr val="accent2">
                    <a:lumMod val="50000"/>
                  </a:schemeClr>
                </a:solidFill>
              </a:rPr>
              <a:t>  • To reduce the cost of implementation.</a:t>
            </a:r>
          </a:p>
          <a:p>
            <a:pPr algn="just">
              <a:buNone/>
            </a:pPr>
            <a:r>
              <a:rPr lang="en-US" sz="2800" dirty="0" smtClean="0">
                <a:solidFill>
                  <a:schemeClr val="accent2">
                    <a:lumMod val="50000"/>
                  </a:schemeClr>
                </a:solidFill>
              </a:rPr>
              <a:t>  • To Ease the use of Customer.</a:t>
            </a:r>
            <a:endParaRPr lang="en-US" sz="2800" dirty="0">
              <a:solidFill>
                <a:schemeClr val="accent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75000"/>
              </a:schemeClr>
            </a:solidFill>
          </a:ln>
        </p:spPr>
        <p:txBody>
          <a:bodyPr>
            <a:normAutofit/>
          </a:bodyPr>
          <a:lstStyle/>
          <a:p>
            <a:pPr algn="l"/>
            <a:r>
              <a:rPr lang="en-US" sz="3200" b="1" dirty="0" smtClean="0">
                <a:solidFill>
                  <a:schemeClr val="accent2"/>
                </a:solidFill>
              </a:rPr>
              <a:t>  </a:t>
            </a:r>
            <a:r>
              <a:rPr lang="en-US" sz="3200" b="1" u="sng" dirty="0" smtClean="0">
                <a:solidFill>
                  <a:schemeClr val="accent2"/>
                </a:solidFill>
              </a:rPr>
              <a:t>LITERATURE SURVEY</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5105400"/>
          </a:xfrm>
          <a:ln w="28575">
            <a:solidFill>
              <a:schemeClr val="accent2">
                <a:lumMod val="50000"/>
              </a:schemeClr>
            </a:solidFill>
          </a:ln>
        </p:spPr>
        <p:txBody>
          <a:bodyPr>
            <a:noAutofit/>
          </a:bodyPr>
          <a:lstStyle/>
          <a:p>
            <a:pPr marL="514350" indent="-514350" algn="just">
              <a:buNone/>
            </a:pPr>
            <a:r>
              <a:rPr lang="en-US" sz="2400" dirty="0" smtClean="0">
                <a:solidFill>
                  <a:schemeClr val="accent2">
                    <a:lumMod val="50000"/>
                  </a:schemeClr>
                </a:solidFill>
              </a:rPr>
              <a:t>1. A Novel Low-Cost intelligent Shopping Cart- Dr. </a:t>
            </a:r>
            <a:r>
              <a:rPr lang="en-US" sz="2400" dirty="0" err="1" smtClean="0">
                <a:solidFill>
                  <a:schemeClr val="accent2">
                    <a:lumMod val="50000"/>
                  </a:schemeClr>
                </a:solidFill>
              </a:rPr>
              <a:t>Suryaprasad</a:t>
            </a:r>
            <a:r>
              <a:rPr lang="en-US" sz="2400" dirty="0" smtClean="0">
                <a:solidFill>
                  <a:schemeClr val="accent2">
                    <a:lumMod val="50000"/>
                  </a:schemeClr>
                </a:solidFill>
              </a:rPr>
              <a:t> J </a:t>
            </a:r>
          </a:p>
          <a:p>
            <a:pPr marL="514350" indent="-514350" algn="just">
              <a:buNone/>
            </a:pPr>
            <a:r>
              <a:rPr lang="en-US" sz="2400" dirty="0" smtClean="0">
                <a:solidFill>
                  <a:schemeClr val="accent2"/>
                </a:solidFill>
              </a:rPr>
              <a:t>Abstract: </a:t>
            </a:r>
          </a:p>
          <a:p>
            <a:pPr marL="514350" indent="-514350" algn="just">
              <a:buNone/>
            </a:pPr>
            <a:r>
              <a:rPr lang="en-US" sz="2400" dirty="0" smtClean="0">
                <a:solidFill>
                  <a:schemeClr val="accent2">
                    <a:lumMod val="50000"/>
                  </a:schemeClr>
                </a:solidFill>
              </a:rPr>
              <a:t>To develop a low cost intelligent shopping aid that assists</a:t>
            </a:r>
          </a:p>
          <a:p>
            <a:pPr marL="514350" indent="-514350" algn="just">
              <a:buNone/>
            </a:pPr>
            <a:r>
              <a:rPr lang="en-US" sz="2400" dirty="0" smtClean="0">
                <a:solidFill>
                  <a:schemeClr val="accent2">
                    <a:lumMod val="50000"/>
                  </a:schemeClr>
                </a:solidFill>
              </a:rPr>
              <a:t>the customer to search and select products and inform the</a:t>
            </a:r>
          </a:p>
          <a:p>
            <a:pPr marL="514350" indent="-514350" algn="just">
              <a:buNone/>
            </a:pPr>
            <a:r>
              <a:rPr lang="en-US" sz="2400" dirty="0" smtClean="0">
                <a:solidFill>
                  <a:schemeClr val="accent2">
                    <a:lumMod val="50000"/>
                  </a:schemeClr>
                </a:solidFill>
              </a:rPr>
              <a:t>customer on any special deals available on the products as they</a:t>
            </a:r>
          </a:p>
          <a:p>
            <a:pPr marL="514350" indent="-514350" algn="just">
              <a:buNone/>
            </a:pPr>
            <a:r>
              <a:rPr lang="en-US" sz="2400" dirty="0" smtClean="0">
                <a:solidFill>
                  <a:schemeClr val="accent2">
                    <a:lumMod val="50000"/>
                  </a:schemeClr>
                </a:solidFill>
              </a:rPr>
              <a:t>move around in the shopping complex.</a:t>
            </a:r>
          </a:p>
          <a:p>
            <a:pPr marL="514350" indent="-514350" algn="just">
              <a:buNone/>
            </a:pPr>
            <a:r>
              <a:rPr lang="en-US" sz="2400" dirty="0" smtClean="0">
                <a:solidFill>
                  <a:schemeClr val="accent2"/>
                </a:solidFill>
              </a:rPr>
              <a:t>Advantage: </a:t>
            </a:r>
          </a:p>
          <a:p>
            <a:pPr marL="514350" indent="-514350" algn="just">
              <a:buNone/>
            </a:pPr>
            <a:r>
              <a:rPr lang="en-US" sz="2400" dirty="0" smtClean="0">
                <a:solidFill>
                  <a:schemeClr val="accent2">
                    <a:lumMod val="50000"/>
                  </a:schemeClr>
                </a:solidFill>
              </a:rPr>
              <a:t>• Customers can easily buy what they want. </a:t>
            </a:r>
          </a:p>
          <a:p>
            <a:pPr marL="514350" indent="-514350" algn="just">
              <a:buNone/>
            </a:pPr>
            <a:r>
              <a:rPr lang="en-US" sz="2400" dirty="0" smtClean="0">
                <a:solidFill>
                  <a:schemeClr val="accent2">
                    <a:lumMod val="50000"/>
                  </a:schemeClr>
                </a:solidFill>
              </a:rPr>
              <a:t>Disadvantage: </a:t>
            </a:r>
          </a:p>
          <a:p>
            <a:pPr marL="514350" indent="-514350" algn="just">
              <a:buNone/>
            </a:pPr>
            <a:r>
              <a:rPr lang="en-US" sz="2400" dirty="0" smtClean="0">
                <a:solidFill>
                  <a:schemeClr val="accent2">
                    <a:lumMod val="50000"/>
                  </a:schemeClr>
                </a:solidFill>
              </a:rPr>
              <a:t>• Need to search for products. </a:t>
            </a:r>
          </a:p>
          <a:p>
            <a:pPr marL="514350" indent="-514350" algn="just">
              <a:buNone/>
            </a:pPr>
            <a:r>
              <a:rPr lang="en-US" sz="2400" dirty="0" smtClean="0">
                <a:solidFill>
                  <a:schemeClr val="accent2">
                    <a:lumMod val="50000"/>
                  </a:schemeClr>
                </a:solidFill>
              </a:rPr>
              <a:t>• Time was wasted by waiting on queues.</a:t>
            </a:r>
            <a:endParaRPr lang="en-US" sz="2400" dirty="0">
              <a:solidFill>
                <a:schemeClr val="accent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75000"/>
              </a:schemeClr>
            </a:solidFill>
          </a:ln>
        </p:spPr>
        <p:txBody>
          <a:bodyPr>
            <a:normAutofit/>
          </a:bodyPr>
          <a:lstStyle/>
          <a:p>
            <a:pPr algn="l"/>
            <a:r>
              <a:rPr lang="en-US" sz="3200" b="1" dirty="0" smtClean="0">
                <a:solidFill>
                  <a:schemeClr val="accent2"/>
                </a:solidFill>
              </a:rPr>
              <a:t>  </a:t>
            </a:r>
            <a:r>
              <a:rPr lang="en-US" sz="3200" b="1" u="sng" dirty="0" smtClean="0">
                <a:solidFill>
                  <a:schemeClr val="accent2"/>
                </a:solidFill>
              </a:rPr>
              <a:t>LITERATURE SURVEY</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4876800"/>
          </a:xfrm>
          <a:ln w="28575">
            <a:solidFill>
              <a:schemeClr val="accent2">
                <a:lumMod val="50000"/>
              </a:schemeClr>
            </a:solidFill>
          </a:ln>
        </p:spPr>
        <p:txBody>
          <a:bodyPr>
            <a:noAutofit/>
          </a:bodyPr>
          <a:lstStyle/>
          <a:p>
            <a:pPr marL="514350" indent="-514350" algn="just">
              <a:lnSpc>
                <a:spcPct val="90000"/>
              </a:lnSpc>
              <a:buNone/>
            </a:pPr>
            <a:r>
              <a:rPr lang="en-US" sz="2400" dirty="0" smtClean="0">
                <a:solidFill>
                  <a:schemeClr val="accent2">
                    <a:lumMod val="50000"/>
                  </a:schemeClr>
                </a:solidFill>
              </a:rPr>
              <a:t>2. Aisle-level Scanning for Pervasive RFID-based Shopping Applications- Amine </a:t>
            </a:r>
            <a:r>
              <a:rPr lang="en-US" sz="2400" dirty="0" err="1" smtClean="0">
                <a:solidFill>
                  <a:schemeClr val="accent2">
                    <a:lumMod val="50000"/>
                  </a:schemeClr>
                </a:solidFill>
              </a:rPr>
              <a:t>Carmouche</a:t>
            </a:r>
            <a:r>
              <a:rPr lang="en-US" sz="2400" dirty="0" smtClean="0">
                <a:solidFill>
                  <a:schemeClr val="accent2">
                    <a:lumMod val="50000"/>
                  </a:schemeClr>
                </a:solidFill>
              </a:rPr>
              <a:t>.</a:t>
            </a:r>
          </a:p>
          <a:p>
            <a:pPr marL="514350" indent="-514350" algn="just">
              <a:lnSpc>
                <a:spcPct val="90000"/>
              </a:lnSpc>
              <a:buNone/>
            </a:pPr>
            <a:r>
              <a:rPr lang="en-US" sz="2400" dirty="0" smtClean="0">
                <a:solidFill>
                  <a:schemeClr val="accent2"/>
                </a:solidFill>
              </a:rPr>
              <a:t>Abstract: </a:t>
            </a:r>
          </a:p>
          <a:p>
            <a:pPr marL="514350" indent="-514350" algn="just">
              <a:lnSpc>
                <a:spcPct val="90000"/>
              </a:lnSpc>
              <a:buNone/>
            </a:pPr>
            <a:r>
              <a:rPr lang="en-US" sz="2400" dirty="0" smtClean="0"/>
              <a:t>To develop a system that is able to scan dynamic and static</a:t>
            </a:r>
          </a:p>
          <a:p>
            <a:pPr marL="514350" indent="-514350" algn="just">
              <a:lnSpc>
                <a:spcPct val="90000"/>
              </a:lnSpc>
              <a:buNone/>
            </a:pPr>
            <a:r>
              <a:rPr lang="en-US" sz="2400" dirty="0" smtClean="0"/>
              <a:t>products in the shopping space using RFID Reader </a:t>
            </a:r>
          </a:p>
          <a:p>
            <a:pPr marL="514350" indent="-514350" algn="just">
              <a:lnSpc>
                <a:spcPct val="90000"/>
              </a:lnSpc>
              <a:buNone/>
            </a:pPr>
            <a:r>
              <a:rPr lang="en-US" sz="2400" dirty="0" smtClean="0"/>
              <a:t>antennas. Instead of conducting the RFID observations at</a:t>
            </a:r>
          </a:p>
          <a:p>
            <a:pPr marL="514350" indent="-514350" algn="just">
              <a:lnSpc>
                <a:spcPct val="90000"/>
              </a:lnSpc>
              <a:buNone/>
            </a:pPr>
            <a:r>
              <a:rPr lang="en-US" sz="2400" dirty="0" smtClean="0"/>
              <a:t>the level of individual carts, aisle level scanning is</a:t>
            </a:r>
          </a:p>
          <a:p>
            <a:pPr marL="514350" indent="-514350" algn="just">
              <a:lnSpc>
                <a:spcPct val="90000"/>
              </a:lnSpc>
              <a:buNone/>
            </a:pPr>
            <a:r>
              <a:rPr lang="en-US" sz="2400" dirty="0" smtClean="0"/>
              <a:t>performed.</a:t>
            </a:r>
            <a:endParaRPr lang="en-US" sz="2400" dirty="0" smtClean="0">
              <a:solidFill>
                <a:schemeClr val="accent2">
                  <a:lumMod val="50000"/>
                </a:schemeClr>
              </a:solidFill>
            </a:endParaRPr>
          </a:p>
          <a:p>
            <a:pPr marL="514350" indent="-514350" algn="just">
              <a:lnSpc>
                <a:spcPct val="90000"/>
              </a:lnSpc>
              <a:buNone/>
            </a:pPr>
            <a:r>
              <a:rPr lang="en-US" sz="2400" dirty="0" smtClean="0">
                <a:solidFill>
                  <a:schemeClr val="accent2"/>
                </a:solidFill>
              </a:rPr>
              <a:t>Advantage: </a:t>
            </a:r>
          </a:p>
          <a:p>
            <a:pPr marL="514350" indent="-514350" algn="just">
              <a:lnSpc>
                <a:spcPct val="90000"/>
              </a:lnSpc>
              <a:buNone/>
            </a:pPr>
            <a:r>
              <a:rPr lang="en-US" sz="2400" dirty="0" smtClean="0">
                <a:solidFill>
                  <a:schemeClr val="accent2">
                    <a:lumMod val="50000"/>
                  </a:schemeClr>
                </a:solidFill>
              </a:rPr>
              <a:t>• Detects shop lifted items</a:t>
            </a:r>
            <a:r>
              <a:rPr lang="en-US" sz="2400" dirty="0" smtClean="0"/>
              <a:t>.</a:t>
            </a:r>
            <a:r>
              <a:rPr lang="en-US" sz="2400" dirty="0" smtClean="0">
                <a:solidFill>
                  <a:schemeClr val="accent2">
                    <a:lumMod val="50000"/>
                  </a:schemeClr>
                </a:solidFill>
              </a:rPr>
              <a:t> </a:t>
            </a:r>
          </a:p>
          <a:p>
            <a:pPr marL="514350" indent="-514350" algn="just">
              <a:lnSpc>
                <a:spcPct val="90000"/>
              </a:lnSpc>
              <a:buNone/>
            </a:pPr>
            <a:r>
              <a:rPr lang="en-US" sz="2400" dirty="0" smtClean="0">
                <a:solidFill>
                  <a:schemeClr val="accent2"/>
                </a:solidFill>
              </a:rPr>
              <a:t>Disadvantage: </a:t>
            </a:r>
          </a:p>
          <a:p>
            <a:pPr marL="514350" indent="-514350" algn="just">
              <a:lnSpc>
                <a:spcPct val="90000"/>
              </a:lnSpc>
              <a:buNone/>
            </a:pPr>
            <a:r>
              <a:rPr lang="en-US" sz="2400" dirty="0" smtClean="0">
                <a:solidFill>
                  <a:schemeClr val="accent2">
                    <a:lumMod val="50000"/>
                  </a:schemeClr>
                </a:solidFill>
              </a:rPr>
              <a:t>• Cost of RFID antennas are high.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75000"/>
              </a:schemeClr>
            </a:solidFill>
          </a:ln>
        </p:spPr>
        <p:txBody>
          <a:bodyPr>
            <a:normAutofit/>
          </a:bodyPr>
          <a:lstStyle/>
          <a:p>
            <a:pPr algn="l"/>
            <a:r>
              <a:rPr lang="en-US" sz="3200" b="1" dirty="0" smtClean="0">
                <a:solidFill>
                  <a:schemeClr val="accent2"/>
                </a:solidFill>
              </a:rPr>
              <a:t>  </a:t>
            </a:r>
            <a:r>
              <a:rPr lang="en-US" sz="3200" b="1" u="sng" dirty="0" smtClean="0">
                <a:solidFill>
                  <a:schemeClr val="accent2"/>
                </a:solidFill>
              </a:rPr>
              <a:t>LITERATURE SURVEY</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4602163"/>
          </a:xfrm>
          <a:ln w="28575">
            <a:solidFill>
              <a:schemeClr val="accent2">
                <a:lumMod val="50000"/>
              </a:schemeClr>
            </a:solidFill>
          </a:ln>
        </p:spPr>
        <p:txBody>
          <a:bodyPr>
            <a:normAutofit/>
          </a:bodyPr>
          <a:lstStyle/>
          <a:p>
            <a:pPr marL="514350" indent="-514350" algn="just">
              <a:lnSpc>
                <a:spcPct val="80000"/>
              </a:lnSpc>
              <a:buNone/>
            </a:pPr>
            <a:endParaRPr lang="en-US" sz="2400" dirty="0" smtClean="0">
              <a:solidFill>
                <a:schemeClr val="accent2">
                  <a:lumMod val="50000"/>
                </a:schemeClr>
              </a:solidFill>
            </a:endParaRPr>
          </a:p>
          <a:p>
            <a:pPr marL="514350" indent="-514350" algn="just">
              <a:lnSpc>
                <a:spcPct val="80000"/>
              </a:lnSpc>
              <a:buNone/>
            </a:pPr>
            <a:r>
              <a:rPr lang="en-US" sz="2400" dirty="0" smtClean="0">
                <a:solidFill>
                  <a:schemeClr val="accent2">
                    <a:lumMod val="50000"/>
                  </a:schemeClr>
                </a:solidFill>
              </a:rPr>
              <a:t>3. Smart Shopping Cart with Automatic billing System through RFID and </a:t>
            </a:r>
            <a:r>
              <a:rPr lang="en-US" sz="2400" dirty="0" err="1" smtClean="0">
                <a:solidFill>
                  <a:schemeClr val="accent2">
                    <a:lumMod val="50000"/>
                  </a:schemeClr>
                </a:solidFill>
              </a:rPr>
              <a:t>ZigBee</a:t>
            </a:r>
            <a:r>
              <a:rPr lang="en-US" sz="2400" dirty="0" smtClean="0">
                <a:solidFill>
                  <a:schemeClr val="accent2">
                    <a:lumMod val="50000"/>
                  </a:schemeClr>
                </a:solidFill>
              </a:rPr>
              <a:t>.Mr. P. </a:t>
            </a:r>
            <a:r>
              <a:rPr lang="en-US" sz="2400" dirty="0" err="1" smtClean="0">
                <a:solidFill>
                  <a:schemeClr val="accent2">
                    <a:lumMod val="50000"/>
                  </a:schemeClr>
                </a:solidFill>
              </a:rPr>
              <a:t>Chandrasekar</a:t>
            </a:r>
            <a:endParaRPr lang="en-US" sz="2400" dirty="0" smtClean="0">
              <a:solidFill>
                <a:schemeClr val="accent2">
                  <a:lumMod val="50000"/>
                </a:schemeClr>
              </a:solidFill>
            </a:endParaRPr>
          </a:p>
          <a:p>
            <a:pPr marL="514350" indent="-514350" algn="just">
              <a:lnSpc>
                <a:spcPct val="80000"/>
              </a:lnSpc>
              <a:buNone/>
            </a:pPr>
            <a:r>
              <a:rPr lang="en-US" sz="2400" dirty="0" smtClean="0">
                <a:solidFill>
                  <a:schemeClr val="accent2"/>
                </a:solidFill>
              </a:rPr>
              <a:t>Abstract: </a:t>
            </a:r>
          </a:p>
          <a:p>
            <a:pPr marL="514350" indent="-514350">
              <a:lnSpc>
                <a:spcPct val="80000"/>
              </a:lnSpc>
              <a:buNone/>
            </a:pPr>
            <a:r>
              <a:rPr lang="en-US" sz="2400" dirty="0" smtClean="0">
                <a:solidFill>
                  <a:schemeClr val="accent2">
                    <a:lumMod val="50000"/>
                  </a:schemeClr>
                </a:solidFill>
              </a:rPr>
              <a:t>To develop a shopping cart with a Product Identification</a:t>
            </a:r>
          </a:p>
          <a:p>
            <a:pPr marL="514350" indent="-514350">
              <a:lnSpc>
                <a:spcPct val="80000"/>
              </a:lnSpc>
              <a:buNone/>
            </a:pPr>
            <a:r>
              <a:rPr lang="en-US" sz="2400" dirty="0" smtClean="0">
                <a:solidFill>
                  <a:schemeClr val="accent2">
                    <a:lumMod val="50000"/>
                  </a:schemeClr>
                </a:solidFill>
              </a:rPr>
              <a:t>Device (PID) which will contain a microcontroller a LCD,     </a:t>
            </a:r>
          </a:p>
          <a:p>
            <a:pPr marL="514350" indent="-514350" algn="just">
              <a:lnSpc>
                <a:spcPct val="80000"/>
              </a:lnSpc>
              <a:buNone/>
            </a:pPr>
            <a:r>
              <a:rPr lang="en-US" sz="2400" dirty="0" smtClean="0">
                <a:solidFill>
                  <a:schemeClr val="accent2">
                    <a:lumMod val="50000"/>
                  </a:schemeClr>
                </a:solidFill>
              </a:rPr>
              <a:t>RFID reader, EEPROM and </a:t>
            </a:r>
            <a:r>
              <a:rPr lang="en-US" sz="2400" dirty="0" err="1" smtClean="0">
                <a:solidFill>
                  <a:schemeClr val="accent2">
                    <a:lumMod val="50000"/>
                  </a:schemeClr>
                </a:solidFill>
              </a:rPr>
              <a:t>ZigBee</a:t>
            </a:r>
            <a:r>
              <a:rPr lang="en-US" sz="2400" dirty="0" smtClean="0">
                <a:solidFill>
                  <a:schemeClr val="accent2">
                    <a:lumMod val="50000"/>
                  </a:schemeClr>
                </a:solidFill>
              </a:rPr>
              <a:t> module.       </a:t>
            </a:r>
          </a:p>
          <a:p>
            <a:pPr marL="514350" indent="-514350" algn="just">
              <a:lnSpc>
                <a:spcPct val="80000"/>
              </a:lnSpc>
              <a:buNone/>
            </a:pPr>
            <a:r>
              <a:rPr lang="en-US" sz="2400" dirty="0" smtClean="0">
                <a:solidFill>
                  <a:schemeClr val="accent2"/>
                </a:solidFill>
              </a:rPr>
              <a:t>Advantage: </a:t>
            </a:r>
          </a:p>
          <a:p>
            <a:pPr marL="514350" indent="-514350" algn="just">
              <a:lnSpc>
                <a:spcPct val="80000"/>
              </a:lnSpc>
              <a:buNone/>
            </a:pPr>
            <a:r>
              <a:rPr lang="en-US" sz="2400" dirty="0" smtClean="0">
                <a:solidFill>
                  <a:schemeClr val="accent2">
                    <a:lumMod val="50000"/>
                  </a:schemeClr>
                </a:solidFill>
              </a:rPr>
              <a:t>• Easy for billing and payment. </a:t>
            </a:r>
          </a:p>
          <a:p>
            <a:pPr marL="514350" indent="-514350" algn="just">
              <a:lnSpc>
                <a:spcPct val="80000"/>
              </a:lnSpc>
              <a:buNone/>
            </a:pPr>
            <a:r>
              <a:rPr lang="en-US" sz="2400" dirty="0" smtClean="0">
                <a:solidFill>
                  <a:schemeClr val="accent2"/>
                </a:solidFill>
              </a:rPr>
              <a:t>Disadvantage: </a:t>
            </a:r>
          </a:p>
          <a:p>
            <a:pPr marL="514350" indent="-514350" algn="just">
              <a:lnSpc>
                <a:spcPct val="80000"/>
              </a:lnSpc>
              <a:buNone/>
            </a:pPr>
            <a:r>
              <a:rPr lang="en-US" sz="2400" dirty="0" smtClean="0">
                <a:solidFill>
                  <a:schemeClr val="accent2">
                    <a:lumMod val="50000"/>
                  </a:schemeClr>
                </a:solidFill>
              </a:rPr>
              <a:t>• Cost of this module was high.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2">
                <a:lumMod val="50000"/>
              </a:schemeClr>
            </a:solidFill>
          </a:ln>
        </p:spPr>
        <p:txBody>
          <a:bodyPr/>
          <a:lstStyle/>
          <a:p>
            <a:pPr algn="l"/>
            <a:r>
              <a:rPr lang="en-US" dirty="0" smtClean="0">
                <a:solidFill>
                  <a:schemeClr val="accent2"/>
                </a:solidFill>
              </a:rPr>
              <a:t>  </a:t>
            </a:r>
            <a:r>
              <a:rPr lang="en-US" sz="3600" b="1" u="sng" dirty="0" smtClean="0">
                <a:solidFill>
                  <a:schemeClr val="accent2"/>
                </a:solidFill>
              </a:rPr>
              <a:t>EXISTING SYSTEM</a:t>
            </a:r>
            <a:endParaRPr lang="en-US" sz="3600" b="1" u="sng" dirty="0">
              <a:solidFill>
                <a:schemeClr val="accent2"/>
              </a:solidFill>
            </a:endParaRPr>
          </a:p>
        </p:txBody>
      </p:sp>
      <p:sp>
        <p:nvSpPr>
          <p:cNvPr id="3" name="Content Placeholder 2"/>
          <p:cNvSpPr>
            <a:spLocks noGrp="1"/>
          </p:cNvSpPr>
          <p:nvPr>
            <p:ph idx="1"/>
          </p:nvPr>
        </p:nvSpPr>
        <p:spPr>
          <a:xfrm>
            <a:off x="457200" y="1524000"/>
            <a:ext cx="8229600" cy="4602163"/>
          </a:xfrm>
          <a:ln w="28575">
            <a:solidFill>
              <a:schemeClr val="accent2">
                <a:lumMod val="50000"/>
              </a:schemeClr>
            </a:solidFill>
          </a:ln>
        </p:spPr>
        <p:txBody>
          <a:bodyPr>
            <a:normAutofit fontScale="92500" lnSpcReduction="20000"/>
          </a:bodyPr>
          <a:lstStyle/>
          <a:p>
            <a:pPr>
              <a:buNone/>
            </a:pPr>
            <a:r>
              <a:rPr lang="en-US" dirty="0" smtClean="0">
                <a:solidFill>
                  <a:schemeClr val="accent2"/>
                </a:solidFill>
              </a:rPr>
              <a:t>    </a:t>
            </a:r>
            <a:r>
              <a:rPr lang="en-US" b="1" dirty="0" smtClean="0">
                <a:solidFill>
                  <a:schemeClr val="accent2"/>
                </a:solidFill>
              </a:rPr>
              <a:t>Traditional System: </a:t>
            </a:r>
          </a:p>
          <a:p>
            <a:pPr>
              <a:buNone/>
            </a:pPr>
            <a:r>
              <a:rPr lang="en-US" dirty="0" smtClean="0"/>
              <a:t>    </a:t>
            </a:r>
            <a:r>
              <a:rPr lang="en-US" dirty="0" smtClean="0">
                <a:solidFill>
                  <a:schemeClr val="accent2">
                    <a:lumMod val="50000"/>
                  </a:schemeClr>
                </a:solidFill>
              </a:rPr>
              <a:t>Customers have to pick items and place it on the trolley and move to bill counter and wait there for their turn for payment. </a:t>
            </a:r>
          </a:p>
          <a:p>
            <a:pPr>
              <a:buNone/>
            </a:pPr>
            <a:r>
              <a:rPr lang="en-US" dirty="0" smtClean="0">
                <a:solidFill>
                  <a:schemeClr val="accent2"/>
                </a:solidFill>
              </a:rPr>
              <a:t>    </a:t>
            </a:r>
            <a:r>
              <a:rPr lang="en-US" b="1" dirty="0" err="1" smtClean="0">
                <a:solidFill>
                  <a:schemeClr val="accent2"/>
                </a:solidFill>
              </a:rPr>
              <a:t>Arduino</a:t>
            </a:r>
            <a:r>
              <a:rPr lang="en-US" b="1" dirty="0" smtClean="0">
                <a:solidFill>
                  <a:schemeClr val="accent2"/>
                </a:solidFill>
              </a:rPr>
              <a:t> Based System: </a:t>
            </a:r>
          </a:p>
          <a:p>
            <a:pPr>
              <a:buNone/>
            </a:pPr>
            <a:r>
              <a:rPr lang="en-US" dirty="0" smtClean="0"/>
              <a:t>    </a:t>
            </a:r>
            <a:r>
              <a:rPr lang="en-US" dirty="0" smtClean="0">
                <a:solidFill>
                  <a:schemeClr val="accent2">
                    <a:lumMod val="50000"/>
                  </a:schemeClr>
                </a:solidFill>
              </a:rPr>
              <a:t>Customers pick products and scans them on RFID reader and put them on their trolley. RFID reader was connected with </a:t>
            </a:r>
            <a:r>
              <a:rPr lang="en-US" dirty="0" err="1" smtClean="0">
                <a:solidFill>
                  <a:schemeClr val="accent2">
                    <a:lumMod val="50000"/>
                  </a:schemeClr>
                </a:solidFill>
              </a:rPr>
              <a:t>Arduino</a:t>
            </a:r>
            <a:r>
              <a:rPr lang="en-US" dirty="0" smtClean="0">
                <a:solidFill>
                  <a:schemeClr val="accent2">
                    <a:lumMod val="50000"/>
                  </a:schemeClr>
                </a:solidFill>
              </a:rPr>
              <a:t> that have product details like cost etc.. An display shows the total amount at final and then they can proceed for checkout from shop.</a:t>
            </a:r>
            <a:endParaRPr lang="en-US" dirty="0">
              <a:solidFill>
                <a:schemeClr val="accent2">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953</Words>
  <Application>Microsoft Office PowerPoint</Application>
  <PresentationFormat>On-screen Show (4:3)</PresentationFormat>
  <Paragraphs>114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SMART SHOPPING TROLLEY WITH WEB BASED RFID BILLING SYSTEM</vt:lpstr>
      <vt:lpstr>AGENDA</vt:lpstr>
      <vt:lpstr>    INTRODUCTION</vt:lpstr>
      <vt:lpstr>    INTRODUCTION(cont..)</vt:lpstr>
      <vt:lpstr>  OBJECTIVE</vt:lpstr>
      <vt:lpstr>  LITERATURE SURVEY</vt:lpstr>
      <vt:lpstr>  LITERATURE SURVEY</vt:lpstr>
      <vt:lpstr>  LITERATURE SURVEY</vt:lpstr>
      <vt:lpstr>  EXISTING SYSTEM</vt:lpstr>
      <vt:lpstr>  PROPOSED SYSTEM</vt:lpstr>
      <vt:lpstr>  PROPOSED SYSTEM ADVANTAGES</vt:lpstr>
      <vt:lpstr> SYSTEM ARCHITECTURE</vt:lpstr>
      <vt:lpstr>  MODULES</vt:lpstr>
      <vt:lpstr> SYSTEM REQUIREMENTS</vt:lpstr>
      <vt:lpstr>  RESULTS OBTAINED</vt:lpstr>
      <vt:lpstr>  RESULTS OBTAINED</vt:lpstr>
      <vt:lpstr>  RESULTS OBTAINED</vt:lpstr>
      <vt:lpstr>  RESULTS OBTAINED</vt:lpstr>
      <vt:lpstr>  RESULTS OBTAINED</vt:lpstr>
      <vt:lpstr>  RESULTS OBTAINED</vt:lpstr>
      <vt:lpstr>  RESULTS OBTAINED</vt:lpstr>
      <vt:lpstr>  RESULTS OBTAINED</vt:lpstr>
      <vt:lpstr>  RESULTS OBTAINED</vt:lpstr>
      <vt:lpstr>  CONCLUSION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TITLE-Smart Shopping Trolley WithWEB BASED RFID BILLING SYSTEM</dc:title>
  <dc:creator>Smile Always</dc:creator>
  <cp:lastModifiedBy>Smile Always</cp:lastModifiedBy>
  <cp:revision>13</cp:revision>
  <dcterms:created xsi:type="dcterms:W3CDTF">2023-04-19T15:09:18Z</dcterms:created>
  <dcterms:modified xsi:type="dcterms:W3CDTF">2023-07-21T08:31:08Z</dcterms:modified>
</cp:coreProperties>
</file>