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6" r:id="rId5"/>
    <p:sldId id="283" r:id="rId6"/>
    <p:sldId id="319" r:id="rId7"/>
    <p:sldId id="332" r:id="rId8"/>
    <p:sldId id="333" r:id="rId9"/>
    <p:sldId id="334" r:id="rId10"/>
    <p:sldId id="335" r:id="rId11"/>
    <p:sldId id="310" r:id="rId12"/>
    <p:sldId id="311" r:id="rId13"/>
    <p:sldId id="312" r:id="rId14"/>
    <p:sldId id="321" r:id="rId15"/>
    <p:sldId id="309" r:id="rId16"/>
    <p:sldId id="323" r:id="rId17"/>
    <p:sldId id="320" r:id="rId18"/>
    <p:sldId id="299" r:id="rId19"/>
    <p:sldId id="322" r:id="rId20"/>
    <p:sldId id="288" r:id="rId21"/>
    <p:sldId id="308" r:id="rId22"/>
    <p:sldId id="291" r:id="rId23"/>
    <p:sldId id="292" r:id="rId24"/>
    <p:sldId id="293" r:id="rId25"/>
    <p:sldId id="294" r:id="rId26"/>
    <p:sldId id="295" r:id="rId27"/>
    <p:sldId id="296" r:id="rId28"/>
    <p:sldId id="317" r:id="rId29"/>
    <p:sldId id="289" r:id="rId30"/>
    <p:sldId id="301" r:id="rId31"/>
    <p:sldId id="302" r:id="rId32"/>
    <p:sldId id="303" r:id="rId33"/>
    <p:sldId id="304" r:id="rId34"/>
    <p:sldId id="336" r:id="rId35"/>
    <p:sldId id="338" r:id="rId36"/>
    <p:sldId id="337" r:id="rId37"/>
    <p:sldId id="326" r:id="rId38"/>
    <p:sldId id="325" r:id="rId39"/>
    <p:sldId id="327" r:id="rId40"/>
    <p:sldId id="328" r:id="rId41"/>
    <p:sldId id="329" r:id="rId42"/>
    <p:sldId id="330" r:id="rId43"/>
    <p:sldId id="33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895D48D-C0B9-410B-83E8-7B63B798CAA8}">
          <p14:sldIdLst>
            <p14:sldId id="306"/>
            <p14:sldId id="283"/>
            <p14:sldId id="319"/>
            <p14:sldId id="332"/>
            <p14:sldId id="333"/>
            <p14:sldId id="334"/>
            <p14:sldId id="335"/>
            <p14:sldId id="310"/>
            <p14:sldId id="311"/>
            <p14:sldId id="312"/>
            <p14:sldId id="321"/>
            <p14:sldId id="309"/>
            <p14:sldId id="323"/>
            <p14:sldId id="320"/>
            <p14:sldId id="299"/>
            <p14:sldId id="322"/>
            <p14:sldId id="288"/>
            <p14:sldId id="308"/>
            <p14:sldId id="291"/>
            <p14:sldId id="292"/>
            <p14:sldId id="293"/>
            <p14:sldId id="294"/>
            <p14:sldId id="295"/>
            <p14:sldId id="296"/>
            <p14:sldId id="317"/>
            <p14:sldId id="289"/>
            <p14:sldId id="301"/>
            <p14:sldId id="302"/>
            <p14:sldId id="303"/>
            <p14:sldId id="304"/>
            <p14:sldId id="336"/>
            <p14:sldId id="338"/>
            <p14:sldId id="337"/>
            <p14:sldId id="326"/>
            <p14:sldId id="325"/>
            <p14:sldId id="327"/>
            <p14:sldId id="328"/>
            <p14:sldId id="329"/>
            <p14:sldId id="330"/>
            <p14:sldId id="33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ni Saravanan" initials="IS" lastIdx="1" clrIdx="0">
    <p:extLst>
      <p:ext uri="{19B8F6BF-5375-455C-9EA6-DF929625EA0E}">
        <p15:presenceInfo xmlns:p15="http://schemas.microsoft.com/office/powerpoint/2012/main" userId="3bd68ec0ea6957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19" autoAdjust="0"/>
  </p:normalViewPr>
  <p:slideViewPr>
    <p:cSldViewPr snapToGrid="0">
      <p:cViewPr varScale="1">
        <p:scale>
          <a:sx n="40" d="100"/>
          <a:sy n="40" d="100"/>
        </p:scale>
        <p:origin x="7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86A5-39F7-0CE1-52CB-A65737CACDF3}"/>
              </a:ext>
            </a:extLst>
          </p:cNvPr>
          <p:cNvSpPr>
            <a:spLocks noGrp="1"/>
          </p:cNvSpPr>
          <p:nvPr>
            <p:ph type="ctrTitle"/>
          </p:nvPr>
        </p:nvSpPr>
        <p:spPr/>
        <p:txBody>
          <a:bodyPr/>
          <a:lstStyle/>
          <a:p>
            <a:r>
              <a:rPr lang="en-US" dirty="0">
                <a:solidFill>
                  <a:schemeClr val="tx1"/>
                </a:solidFill>
              </a:rPr>
              <a:t>Detection and categorization of fake news with hybrid approach</a:t>
            </a:r>
            <a:endParaRPr lang="en-IN" dirty="0"/>
          </a:p>
        </p:txBody>
      </p:sp>
      <p:sp>
        <p:nvSpPr>
          <p:cNvPr id="3" name="Subtitle 2">
            <a:extLst>
              <a:ext uri="{FF2B5EF4-FFF2-40B4-BE49-F238E27FC236}">
                <a16:creationId xmlns:a16="http://schemas.microsoft.com/office/drawing/2014/main" id="{3743EF7C-06D9-043F-D5AC-3AC894359919}"/>
              </a:ext>
            </a:extLst>
          </p:cNvPr>
          <p:cNvSpPr>
            <a:spLocks noGrp="1"/>
          </p:cNvSpPr>
          <p:nvPr>
            <p:ph type="subTitle" idx="1"/>
          </p:nvPr>
        </p:nvSpPr>
        <p:spPr>
          <a:xfrm>
            <a:off x="537673" y="2487707"/>
            <a:ext cx="5558328" cy="2097740"/>
          </a:xfrm>
        </p:spPr>
        <p:txBody>
          <a:bodyPr>
            <a:normAutofit fontScale="25000" lnSpcReduction="20000"/>
          </a:bodyPr>
          <a:lstStyle/>
          <a:p>
            <a:endParaRPr lang="en-US" sz="9600" dirty="0">
              <a:solidFill>
                <a:schemeClr val="tx1"/>
              </a:solidFill>
              <a:latin typeface="Bahnschrift SemiBold SemiConden" panose="020B0502040204020203" pitchFamily="34" charset="0"/>
            </a:endParaRPr>
          </a:p>
          <a:p>
            <a:endParaRPr lang="en-US" sz="9600" dirty="0">
              <a:solidFill>
                <a:schemeClr val="tx1"/>
              </a:solidFill>
              <a:latin typeface="Bahnschrift SemiBold SemiConden" panose="020B0502040204020203" pitchFamily="34" charset="0"/>
            </a:endParaRPr>
          </a:p>
          <a:p>
            <a:endParaRPr lang="en-US" sz="9600" dirty="0">
              <a:solidFill>
                <a:schemeClr val="tx1"/>
              </a:solidFill>
              <a:latin typeface="Bahnschrift SemiBold SemiConden" panose="020B0502040204020203" pitchFamily="34" charset="0"/>
            </a:endParaRPr>
          </a:p>
          <a:p>
            <a:r>
              <a:rPr lang="en-US" sz="9600" dirty="0">
                <a:solidFill>
                  <a:schemeClr val="bg1"/>
                </a:solidFill>
                <a:latin typeface="Bahnschrift SemiBold SemiConden" panose="020B0502040204020203" pitchFamily="34" charset="0"/>
              </a:rPr>
              <a:t>Team members:</a:t>
            </a:r>
          </a:p>
          <a:p>
            <a:r>
              <a:rPr lang="en-US" sz="9600" dirty="0" err="1">
                <a:latin typeface="Bahnschrift SemiBold SemiConden" panose="020B0502040204020203" pitchFamily="34" charset="0"/>
              </a:rPr>
              <a:t>Hemathi</a:t>
            </a:r>
            <a:r>
              <a:rPr lang="en-US" sz="9600" dirty="0">
                <a:latin typeface="Bahnschrift SemiBold SemiConden" panose="020B0502040204020203" pitchFamily="34" charset="0"/>
              </a:rPr>
              <a:t> d (211419104102)</a:t>
            </a:r>
          </a:p>
          <a:p>
            <a:r>
              <a:rPr lang="en-US" sz="9600" dirty="0">
                <a:latin typeface="Bahnschrift SemiBold SemiConden" panose="020B0502040204020203" pitchFamily="34" charset="0"/>
              </a:rPr>
              <a:t>Ishani s (211419104107)</a:t>
            </a:r>
          </a:p>
          <a:p>
            <a:r>
              <a:rPr lang="en-US" sz="9600" dirty="0" err="1">
                <a:latin typeface="Bahnschrift SemiBold SemiConden" panose="020B0502040204020203" pitchFamily="34" charset="0"/>
              </a:rPr>
              <a:t>Madhumitha</a:t>
            </a:r>
            <a:r>
              <a:rPr lang="en-US" sz="9600" dirty="0">
                <a:latin typeface="Bahnschrift SemiBold SemiConden" panose="020B0502040204020203" pitchFamily="34" charset="0"/>
              </a:rPr>
              <a:t> v (211419104157)</a:t>
            </a:r>
          </a:p>
          <a:p>
            <a:endParaRPr lang="en-IN" dirty="0"/>
          </a:p>
        </p:txBody>
      </p:sp>
      <p:sp>
        <p:nvSpPr>
          <p:cNvPr id="5" name="TextBox 4">
            <a:extLst>
              <a:ext uri="{FF2B5EF4-FFF2-40B4-BE49-F238E27FC236}">
                <a16:creationId xmlns:a16="http://schemas.microsoft.com/office/drawing/2014/main" id="{13E1214A-6B43-A586-9A07-CFB5D640C683}"/>
              </a:ext>
            </a:extLst>
          </p:cNvPr>
          <p:cNvSpPr txBox="1"/>
          <p:nvPr/>
        </p:nvSpPr>
        <p:spPr>
          <a:xfrm>
            <a:off x="6805061" y="2959061"/>
            <a:ext cx="4403679" cy="2523768"/>
          </a:xfrm>
          <a:prstGeom prst="rect">
            <a:avLst/>
          </a:prstGeom>
          <a:noFill/>
        </p:spPr>
        <p:txBody>
          <a:bodyPr wrap="square">
            <a:spAutoFit/>
          </a:bodyPr>
          <a:lstStyle/>
          <a:p>
            <a:endParaRPr lang="en-US" sz="1800" b="1" dirty="0">
              <a:solidFill>
                <a:schemeClr val="tx1"/>
              </a:solidFill>
              <a:latin typeface="Bahnschrift SemiBold SemiConden" panose="020B0502040204020203" pitchFamily="34" charset="0"/>
            </a:endParaRPr>
          </a:p>
          <a:p>
            <a:endParaRPr lang="en-US" sz="1800" b="1" dirty="0">
              <a:latin typeface="Bahnschrift SemiBold SemiConden" panose="020B0502040204020203" pitchFamily="34" charset="0"/>
            </a:endParaRPr>
          </a:p>
          <a:p>
            <a:endParaRPr lang="en-US" sz="2600" b="1" dirty="0">
              <a:solidFill>
                <a:schemeClr val="tx1"/>
              </a:solidFill>
              <a:latin typeface="Bahnschrift SemiBold SemiConden" panose="020B0502040204020203" pitchFamily="34" charset="0"/>
            </a:endParaRPr>
          </a:p>
          <a:p>
            <a:r>
              <a:rPr lang="en-US" sz="2600" b="1" dirty="0">
                <a:solidFill>
                  <a:schemeClr val="bg1"/>
                </a:solidFill>
                <a:latin typeface="Bahnschrift SemiBold SemiConden" panose="020B0502040204020203" pitchFamily="34" charset="0"/>
              </a:rPr>
              <a:t>GUIDE:</a:t>
            </a:r>
          </a:p>
          <a:p>
            <a:r>
              <a:rPr lang="en-US" sz="2600" b="1" dirty="0">
                <a:solidFill>
                  <a:schemeClr val="accent1"/>
                </a:solidFill>
                <a:latin typeface="Bahnschrift SemiBold SemiConden" panose="020B0502040204020203" pitchFamily="34" charset="0"/>
              </a:rPr>
              <a:t>DR.T.JACKULIN M.E.,PH.D.,</a:t>
            </a:r>
          </a:p>
          <a:p>
            <a:r>
              <a:rPr lang="en-US" sz="2600" b="1" dirty="0">
                <a:solidFill>
                  <a:schemeClr val="accent1"/>
                </a:solidFill>
                <a:latin typeface="Bahnschrift SemiBold SemiConden" panose="020B0502040204020203" pitchFamily="34" charset="0"/>
              </a:rPr>
              <a:t>ASSOCIATE PROFESSOR</a:t>
            </a:r>
          </a:p>
          <a:p>
            <a:endParaRPr lang="en-IN" sz="1800" dirty="0"/>
          </a:p>
        </p:txBody>
      </p:sp>
    </p:spTree>
    <p:extLst>
      <p:ext uri="{BB962C8B-B14F-4D97-AF65-F5344CB8AC3E}">
        <p14:creationId xmlns:p14="http://schemas.microsoft.com/office/powerpoint/2010/main" val="2525090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4273325914"/>
              </p:ext>
            </p:extLst>
          </p:nvPr>
        </p:nvGraphicFramePr>
        <p:xfrm>
          <a:off x="581025" y="1653988"/>
          <a:ext cx="11029950" cy="486417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157568">
                  <a:extLst>
                    <a:ext uri="{9D8B030D-6E8A-4147-A177-3AD203B41FA5}">
                      <a16:colId xmlns:a16="http://schemas.microsoft.com/office/drawing/2014/main" val="2908107910"/>
                    </a:ext>
                  </a:extLst>
                </a:gridCol>
                <a:gridCol w="1438835">
                  <a:extLst>
                    <a:ext uri="{9D8B030D-6E8A-4147-A177-3AD203B41FA5}">
                      <a16:colId xmlns:a16="http://schemas.microsoft.com/office/drawing/2014/main" val="1786180763"/>
                    </a:ext>
                  </a:extLst>
                </a:gridCol>
                <a:gridCol w="2218765">
                  <a:extLst>
                    <a:ext uri="{9D8B030D-6E8A-4147-A177-3AD203B41FA5}">
                      <a16:colId xmlns:a16="http://schemas.microsoft.com/office/drawing/2014/main" val="3686423561"/>
                    </a:ext>
                  </a:extLst>
                </a:gridCol>
                <a:gridCol w="2538132">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10332">
                <a:tc>
                  <a:txBody>
                    <a:bodyPr/>
                    <a:lstStyle/>
                    <a:p>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 AND DEMERITS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Evaluating the effectiveness of publishers’ features in fake news detection on social media.</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Ali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Jarrahi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Leila Safari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Sentence-level convolutional neural network (SLCNN)</a:t>
                      </a:r>
                    </a:p>
                  </a:txBody>
                  <a:tcPr/>
                </a:tc>
                <a:tc>
                  <a:txBody>
                    <a:bodyPr/>
                    <a:lstStyle/>
                    <a:p>
                      <a:r>
                        <a:rPr lang="en-US" sz="2000" dirty="0">
                          <a:latin typeface="Times New Roman" panose="02020603050405020304" pitchFamily="18" charset="0"/>
                          <a:cs typeface="Times New Roman" panose="02020603050405020304" pitchFamily="18" charset="0"/>
                        </a:rPr>
                        <a:t>MERITS:</a:t>
                      </a:r>
                    </a:p>
                    <a:p>
                      <a:r>
                        <a:rPr lang="en-US" sz="2000" dirty="0">
                          <a:latin typeface="Times New Roman" panose="02020603050405020304" pitchFamily="18" charset="0"/>
                          <a:cs typeface="Times New Roman" panose="02020603050405020304" pitchFamily="18" charset="0"/>
                        </a:rPr>
                        <a:t>It proposed the </a:t>
                      </a:r>
                      <a:r>
                        <a:rPr lang="en-US" sz="2000" dirty="0" err="1">
                          <a:latin typeface="Times New Roman" panose="02020603050405020304" pitchFamily="18" charset="0"/>
                          <a:cs typeface="Times New Roman" panose="02020603050405020304" pitchFamily="18" charset="0"/>
                        </a:rPr>
                        <a:t>CreditRank</a:t>
                      </a:r>
                      <a:r>
                        <a:rPr lang="en-US" sz="2000" dirty="0">
                          <a:latin typeface="Times New Roman" panose="02020603050405020304" pitchFamily="18" charset="0"/>
                          <a:cs typeface="Times New Roman" panose="02020603050405020304" pitchFamily="18" charset="0"/>
                        </a:rPr>
                        <a:t> algorithm, which considers the activity history and credit rank of publishers in the network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DEMERITS:</a:t>
                      </a:r>
                    </a:p>
                    <a:p>
                      <a:r>
                        <a:rPr lang="en-US" sz="2000" dirty="0">
                          <a:latin typeface="Times New Roman" panose="02020603050405020304" pitchFamily="18" charset="0"/>
                          <a:cs typeface="Times New Roman" panose="02020603050405020304" pitchFamily="18" charset="0"/>
                        </a:rPr>
                        <a:t>CNN algorithm did not performed well</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Intend to extract and study more features from publishers and their interconnections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418604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2864845858"/>
              </p:ext>
            </p:extLst>
          </p:nvPr>
        </p:nvGraphicFramePr>
        <p:xfrm>
          <a:off x="581025" y="1653988"/>
          <a:ext cx="11029950" cy="394977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157568">
                  <a:extLst>
                    <a:ext uri="{9D8B030D-6E8A-4147-A177-3AD203B41FA5}">
                      <a16:colId xmlns:a16="http://schemas.microsoft.com/office/drawing/2014/main" val="2908107910"/>
                    </a:ext>
                  </a:extLst>
                </a:gridCol>
                <a:gridCol w="1438835">
                  <a:extLst>
                    <a:ext uri="{9D8B030D-6E8A-4147-A177-3AD203B41FA5}">
                      <a16:colId xmlns:a16="http://schemas.microsoft.com/office/drawing/2014/main" val="1786180763"/>
                    </a:ext>
                  </a:extLst>
                </a:gridCol>
                <a:gridCol w="2218765">
                  <a:extLst>
                    <a:ext uri="{9D8B030D-6E8A-4147-A177-3AD203B41FA5}">
                      <a16:colId xmlns:a16="http://schemas.microsoft.com/office/drawing/2014/main" val="3686423561"/>
                    </a:ext>
                  </a:extLst>
                </a:gridCol>
                <a:gridCol w="2538132">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10332">
                <a:tc>
                  <a:txBody>
                    <a:bodyPr/>
                    <a:lstStyle/>
                    <a:p>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 AND DEMERITS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r>
                        <a:rPr lang="en-US" sz="2000" dirty="0">
                          <a:latin typeface="Times New Roman" panose="02020603050405020304" pitchFamily="18" charset="0"/>
                          <a:cs typeface="Times New Roman" panose="02020603050405020304" pitchFamily="18" charset="0"/>
                        </a:rPr>
                        <a:t>Fake News Detection Techniques on Social Media: A Survey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Ihsan Ali</a:t>
                      </a:r>
                      <a:br>
                        <a:rPr lang="en-IN" b="0" dirty="0">
                          <a:latin typeface="Times New Roman" panose="02020603050405020304" pitchFamily="18" charset="0"/>
                          <a:cs typeface="Times New Roman" panose="02020603050405020304" pitchFamily="18" charset="0"/>
                        </a:rPr>
                      </a:br>
                      <a:r>
                        <a:rPr lang="en-IN" b="0" dirty="0">
                          <a:latin typeface="Times New Roman" panose="02020603050405020304" pitchFamily="18" charset="0"/>
                          <a:cs typeface="Times New Roman" panose="02020603050405020304" pitchFamily="18" charset="0"/>
                        </a:rPr>
                        <a:t>,</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Mohamad Nizam Bin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Ayub</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Palaiahnakote</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Shivakumara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r>
                        <a:rPr lang="sv-SE" sz="1800" b="0" i="0" kern="1200" dirty="0">
                          <a:solidFill>
                            <a:schemeClr val="dk1"/>
                          </a:solidFill>
                          <a:effectLst/>
                          <a:latin typeface="Times New Roman" panose="02020603050405020304" pitchFamily="18" charset="0"/>
                          <a:ea typeface="+mn-ea"/>
                          <a:cs typeface="Times New Roman" panose="02020603050405020304" pitchFamily="18" charset="0"/>
                        </a:rPr>
                        <a:t> Nurul Fazmidar Binti Mohd Noor</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Naïve Bayes Classifier,</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 (SVM),</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Semantic Analysis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a:t>
                      </a:r>
                    </a:p>
                    <a:p>
                      <a:r>
                        <a:rPr lang="en-US" sz="2000" dirty="0">
                          <a:latin typeface="Times New Roman" panose="02020603050405020304" pitchFamily="18" charset="0"/>
                          <a:cs typeface="Times New Roman" panose="02020603050405020304" pitchFamily="18" charset="0"/>
                        </a:rPr>
                        <a:t>Fake news can be identified by combining more algorithms</a:t>
                      </a:r>
                    </a:p>
                    <a:p>
                      <a:r>
                        <a:rPr lang="en-US" sz="2000" dirty="0">
                          <a:latin typeface="Times New Roman" panose="02020603050405020304" pitchFamily="18" charset="0"/>
                          <a:cs typeface="Times New Roman" panose="02020603050405020304" pitchFamily="18" charset="0"/>
                        </a:rPr>
                        <a:t>DEMERITS:</a:t>
                      </a:r>
                    </a:p>
                    <a:p>
                      <a:r>
                        <a:rPr lang="en-IN" sz="2000" dirty="0">
                          <a:latin typeface="Times New Roman" panose="02020603050405020304" pitchFamily="18" charset="0"/>
                          <a:cs typeface="Times New Roman" panose="02020603050405020304" pitchFamily="18" charset="0"/>
                        </a:rPr>
                        <a:t>Only applicable for twitter datasets</a:t>
                      </a:r>
                    </a:p>
                  </a:txBody>
                  <a:tcPr/>
                </a:tc>
                <a:tc>
                  <a:txBody>
                    <a:bodyPr/>
                    <a:lstStyle/>
                    <a:p>
                      <a:r>
                        <a:rPr lang="en-US" sz="2000" dirty="0">
                          <a:latin typeface="Times New Roman" panose="02020603050405020304" pitchFamily="18" charset="0"/>
                          <a:cs typeface="Times New Roman" panose="02020603050405020304" pitchFamily="18" charset="0"/>
                        </a:rPr>
                        <a:t>The project  must go to great depth about how to broaden the scope of the area to serve additional uses in addition to news monitoring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133851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527335404"/>
              </p:ext>
            </p:extLst>
          </p:nvPr>
        </p:nvGraphicFramePr>
        <p:xfrm>
          <a:off x="581025" y="1653988"/>
          <a:ext cx="11029950" cy="391929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009650">
                  <a:extLst>
                    <a:ext uri="{9D8B030D-6E8A-4147-A177-3AD203B41FA5}">
                      <a16:colId xmlns:a16="http://schemas.microsoft.com/office/drawing/2014/main" val="2908107910"/>
                    </a:ext>
                  </a:extLst>
                </a:gridCol>
                <a:gridCol w="1479176">
                  <a:extLst>
                    <a:ext uri="{9D8B030D-6E8A-4147-A177-3AD203B41FA5}">
                      <a16:colId xmlns:a16="http://schemas.microsoft.com/office/drawing/2014/main" val="1786180763"/>
                    </a:ext>
                  </a:extLst>
                </a:gridCol>
                <a:gridCol w="1922930">
                  <a:extLst>
                    <a:ext uri="{9D8B030D-6E8A-4147-A177-3AD203B41FA5}">
                      <a16:colId xmlns:a16="http://schemas.microsoft.com/office/drawing/2014/main" val="3686423561"/>
                    </a:ext>
                  </a:extLst>
                </a:gridCol>
                <a:gridCol w="2941544">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10332">
                <a:tc>
                  <a:txBody>
                    <a:bodyPr/>
                    <a:lstStyle/>
                    <a:p>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MERITS AND DEMERITS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Fake News Detection in Social Networks using Machine Learning: A Review</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Sonali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Raturi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Amit Kumar Mishra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Srabanti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Maji</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ML Algorithms: Support Vector Machine , Stochastic Gradient Descent</a:t>
                      </a:r>
                    </a:p>
                  </a:txBody>
                  <a:tcPr/>
                </a:tc>
                <a:tc>
                  <a:txBody>
                    <a:bodyPr/>
                    <a:lstStyle/>
                    <a:p>
                      <a:r>
                        <a:rPr lang="en-US" sz="1800" dirty="0">
                          <a:latin typeface="Times New Roman" panose="02020603050405020304" pitchFamily="18" charset="0"/>
                          <a:cs typeface="Times New Roman" panose="02020603050405020304" pitchFamily="18" charset="0"/>
                        </a:rPr>
                        <a:t>MERITS: Conspicuous achievement in detection of false news or fake posts with the use of various Machine learning approaches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DEMERITS: Dynamic features of hoax news in social media is causing problem in classification of false news.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To robotize repetitive tasks and increasing productivity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152353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1235707438"/>
              </p:ext>
            </p:extLst>
          </p:nvPr>
        </p:nvGraphicFramePr>
        <p:xfrm>
          <a:off x="581025" y="1653988"/>
          <a:ext cx="11029950" cy="486417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157568">
                  <a:extLst>
                    <a:ext uri="{9D8B030D-6E8A-4147-A177-3AD203B41FA5}">
                      <a16:colId xmlns:a16="http://schemas.microsoft.com/office/drawing/2014/main" val="2908107910"/>
                    </a:ext>
                  </a:extLst>
                </a:gridCol>
                <a:gridCol w="1438835">
                  <a:extLst>
                    <a:ext uri="{9D8B030D-6E8A-4147-A177-3AD203B41FA5}">
                      <a16:colId xmlns:a16="http://schemas.microsoft.com/office/drawing/2014/main" val="1786180763"/>
                    </a:ext>
                  </a:extLst>
                </a:gridCol>
                <a:gridCol w="2218765">
                  <a:extLst>
                    <a:ext uri="{9D8B030D-6E8A-4147-A177-3AD203B41FA5}">
                      <a16:colId xmlns:a16="http://schemas.microsoft.com/office/drawing/2014/main" val="3686423561"/>
                    </a:ext>
                  </a:extLst>
                </a:gridCol>
                <a:gridCol w="2538132">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10332">
                <a:tc>
                  <a:txBody>
                    <a:bodyPr/>
                    <a:lstStyle/>
                    <a:p>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 AND DEMERITS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r>
                        <a:rPr lang="en-US" sz="2000" dirty="0">
                          <a:latin typeface="Times New Roman" panose="02020603050405020304" pitchFamily="18" charset="0"/>
                          <a:cs typeface="Times New Roman" panose="02020603050405020304" pitchFamily="18" charset="0"/>
                        </a:rPr>
                        <a:t>Fake News Detection from Online media using Machine</a:t>
                      </a:r>
                    </a:p>
                    <a:p>
                      <a:r>
                        <a:rPr lang="en-US" sz="2000" dirty="0">
                          <a:latin typeface="Times New Roman" panose="02020603050405020304" pitchFamily="18" charset="0"/>
                          <a:cs typeface="Times New Roman" panose="02020603050405020304" pitchFamily="18" charset="0"/>
                        </a:rPr>
                        <a:t>learning Classifiers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2021</a:t>
                      </a:r>
                    </a:p>
                  </a:txBody>
                  <a:tcPr/>
                </a:tc>
                <a:tc>
                  <a:txBody>
                    <a:bodyPr/>
                    <a:lstStyle/>
                    <a:p>
                      <a:pPr fontAlgn="base"/>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Shalini Pandey, </a:t>
                      </a:r>
                      <a:r>
                        <a:rPr lang="en-IN" sz="2000" b="0" i="0" kern="1200" dirty="0" err="1">
                          <a:solidFill>
                            <a:schemeClr val="dk1"/>
                          </a:solidFill>
                          <a:effectLst/>
                          <a:latin typeface="Times New Roman" panose="02020603050405020304" pitchFamily="18" charset="0"/>
                          <a:ea typeface="+mn-ea"/>
                          <a:cs typeface="Times New Roman" panose="02020603050405020304" pitchFamily="18" charset="0"/>
                        </a:rPr>
                        <a:t>Sankeerthi</a:t>
                      </a: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 Prabhakaran, N V </a:t>
                      </a:r>
                      <a:r>
                        <a:rPr lang="en-IN" sz="2000" b="0" i="0" kern="1200" dirty="0" err="1">
                          <a:solidFill>
                            <a:schemeClr val="dk1"/>
                          </a:solidFill>
                          <a:effectLst/>
                          <a:latin typeface="Times New Roman" panose="02020603050405020304" pitchFamily="18" charset="0"/>
                          <a:ea typeface="+mn-ea"/>
                          <a:cs typeface="Times New Roman" panose="02020603050405020304" pitchFamily="18" charset="0"/>
                        </a:rPr>
                        <a:t>Subba</a:t>
                      </a: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 Reddy and Dinesh Acharya</a:t>
                      </a:r>
                    </a:p>
                    <a:p>
                      <a:br>
                        <a:rPr lang="en-IN" dirty="0"/>
                      </a:br>
                      <a:endParaRPr lang="en-IN" sz="180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Logistic Regression, Naïve Bayes, Decision Tree, SVM.</a:t>
                      </a:r>
                    </a:p>
                  </a:txBody>
                  <a:tcPr/>
                </a:tc>
                <a:tc>
                  <a:txBody>
                    <a:bodyPr/>
                    <a:lstStyle/>
                    <a:p>
                      <a:r>
                        <a:rPr lang="en-US" sz="2000" dirty="0">
                          <a:latin typeface="Times New Roman" panose="02020603050405020304" pitchFamily="18" charset="0"/>
                          <a:cs typeface="Times New Roman" panose="02020603050405020304" pitchFamily="18" charset="0"/>
                        </a:rPr>
                        <a:t>MERITS:</a:t>
                      </a:r>
                    </a:p>
                    <a:p>
                      <a:r>
                        <a:rPr lang="en-US" sz="2000" dirty="0">
                          <a:latin typeface="Times New Roman" panose="02020603050405020304" pitchFamily="18" charset="0"/>
                          <a:cs typeface="Times New Roman" panose="02020603050405020304" pitchFamily="18" charset="0"/>
                        </a:rPr>
                        <a:t>The project results in max accuracy of 80%</a:t>
                      </a:r>
                    </a:p>
                    <a:p>
                      <a:r>
                        <a:rPr lang="en-US" sz="2000" dirty="0">
                          <a:latin typeface="Times New Roman" panose="02020603050405020304" pitchFamily="18" charset="0"/>
                          <a:cs typeface="Times New Roman" panose="02020603050405020304" pitchFamily="18" charset="0"/>
                        </a:rPr>
                        <a:t>DEMERITS:</a:t>
                      </a:r>
                    </a:p>
                    <a:p>
                      <a:r>
                        <a:rPr lang="en-IN" sz="2000" dirty="0">
                          <a:latin typeface="Times New Roman" panose="02020603050405020304" pitchFamily="18" charset="0"/>
                          <a:cs typeface="Times New Roman" panose="02020603050405020304" pitchFamily="18" charset="0"/>
                        </a:rPr>
                        <a:t>Decision tree doesn’t yield efficiency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The project can be further extended as a practical application that would be ready to take any input irrespective of language and determine if </a:t>
                      </a:r>
                      <a:r>
                        <a:rPr lang="en-US" sz="2000" dirty="0" err="1">
                          <a:latin typeface="Times New Roman" panose="02020603050405020304" pitchFamily="18" charset="0"/>
                          <a:cs typeface="Times New Roman" panose="02020603050405020304" pitchFamily="18" charset="0"/>
                        </a:rPr>
                        <a:t>it‟s</a:t>
                      </a:r>
                      <a:r>
                        <a:rPr lang="en-US" sz="2000" dirty="0">
                          <a:latin typeface="Times New Roman" panose="02020603050405020304" pitchFamily="18" charset="0"/>
                          <a:cs typeface="Times New Roman" panose="02020603050405020304" pitchFamily="18" charset="0"/>
                        </a:rPr>
                        <a:t> fake or real.</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64600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3214661667"/>
              </p:ext>
            </p:extLst>
          </p:nvPr>
        </p:nvGraphicFramePr>
        <p:xfrm>
          <a:off x="581025" y="1653988"/>
          <a:ext cx="11029950" cy="516897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157568">
                  <a:extLst>
                    <a:ext uri="{9D8B030D-6E8A-4147-A177-3AD203B41FA5}">
                      <a16:colId xmlns:a16="http://schemas.microsoft.com/office/drawing/2014/main" val="2908107910"/>
                    </a:ext>
                  </a:extLst>
                </a:gridCol>
                <a:gridCol w="1438835">
                  <a:extLst>
                    <a:ext uri="{9D8B030D-6E8A-4147-A177-3AD203B41FA5}">
                      <a16:colId xmlns:a16="http://schemas.microsoft.com/office/drawing/2014/main" val="1786180763"/>
                    </a:ext>
                  </a:extLst>
                </a:gridCol>
                <a:gridCol w="2218765">
                  <a:extLst>
                    <a:ext uri="{9D8B030D-6E8A-4147-A177-3AD203B41FA5}">
                      <a16:colId xmlns:a16="http://schemas.microsoft.com/office/drawing/2014/main" val="3686423561"/>
                    </a:ext>
                  </a:extLst>
                </a:gridCol>
                <a:gridCol w="2538132">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10332">
                <a:tc>
                  <a:txBody>
                    <a:bodyPr/>
                    <a:lstStyle/>
                    <a:p>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 AND DEMERITS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r>
                        <a:rPr lang="en-US" sz="2000" dirty="0">
                          <a:latin typeface="Times New Roman" panose="02020603050405020304" pitchFamily="18" charset="0"/>
                          <a:cs typeface="Times New Roman" panose="02020603050405020304" pitchFamily="18" charset="0"/>
                        </a:rPr>
                        <a:t>Fake News Detection Using Machine Learning Approaches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2020</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Z Khanam , B N </a:t>
                      </a:r>
                      <a:r>
                        <a:rPr lang="en-IN" dirty="0" err="1">
                          <a:latin typeface="Times New Roman" panose="02020603050405020304" pitchFamily="18" charset="0"/>
                          <a:cs typeface="Times New Roman" panose="02020603050405020304" pitchFamily="18" charset="0"/>
                        </a:rPr>
                        <a:t>Alwasel</a:t>
                      </a:r>
                      <a:r>
                        <a:rPr lang="en-IN" dirty="0">
                          <a:latin typeface="Times New Roman" panose="02020603050405020304" pitchFamily="18" charset="0"/>
                          <a:cs typeface="Times New Roman" panose="02020603050405020304" pitchFamily="18" charset="0"/>
                        </a:rPr>
                        <a:t> , H </a:t>
                      </a:r>
                      <a:r>
                        <a:rPr lang="en-IN" dirty="0" err="1">
                          <a:latin typeface="Times New Roman" panose="02020603050405020304" pitchFamily="18" charset="0"/>
                          <a:cs typeface="Times New Roman" panose="02020603050405020304" pitchFamily="18" charset="0"/>
                        </a:rPr>
                        <a:t>Sirafi</a:t>
                      </a:r>
                      <a:r>
                        <a:rPr lang="en-IN" dirty="0">
                          <a:latin typeface="Times New Roman" panose="02020603050405020304" pitchFamily="18" charset="0"/>
                          <a:cs typeface="Times New Roman" panose="02020603050405020304" pitchFamily="18" charset="0"/>
                        </a:rPr>
                        <a:t> and M Rashid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KNN</a:t>
                      </a:r>
                      <a:r>
                        <a:rPr lang="en-IN" sz="2000" dirty="0"/>
                        <a:t>,</a:t>
                      </a:r>
                      <a:r>
                        <a:rPr lang="en-US" sz="2000" dirty="0">
                          <a:latin typeface="Times New Roman" panose="02020603050405020304" pitchFamily="18" charset="0"/>
                          <a:cs typeface="Times New Roman" panose="02020603050405020304" pitchFamily="18" charset="0"/>
                        </a:rPr>
                        <a:t>Random forest, SVM and Naïve Bayes and voting classifiers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The project results in max accuracy of 90%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DEMERITS:</a:t>
                      </a:r>
                    </a:p>
                    <a:p>
                      <a:r>
                        <a:rPr lang="en-IN" sz="2000" dirty="0">
                          <a:latin typeface="Times New Roman" panose="02020603050405020304" pitchFamily="18" charset="0"/>
                          <a:cs typeface="Times New Roman" panose="02020603050405020304" pitchFamily="18" charset="0"/>
                        </a:rPr>
                        <a:t> Decision tree doesn’t yield high efficiency and only for twitter datasets</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 scope of this project is to cover the political news data, of a dataset known as Liar-dataset, it is a New Benchmark Dataset for Fake News Detection and labeled by fake or trust news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163747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2418361438"/>
              </p:ext>
            </p:extLst>
          </p:nvPr>
        </p:nvGraphicFramePr>
        <p:xfrm>
          <a:off x="581025" y="1653987"/>
          <a:ext cx="11029950" cy="3714546"/>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386168">
                  <a:extLst>
                    <a:ext uri="{9D8B030D-6E8A-4147-A177-3AD203B41FA5}">
                      <a16:colId xmlns:a16="http://schemas.microsoft.com/office/drawing/2014/main" val="2908107910"/>
                    </a:ext>
                  </a:extLst>
                </a:gridCol>
                <a:gridCol w="1667435">
                  <a:extLst>
                    <a:ext uri="{9D8B030D-6E8A-4147-A177-3AD203B41FA5}">
                      <a16:colId xmlns:a16="http://schemas.microsoft.com/office/drawing/2014/main" val="1786180763"/>
                    </a:ext>
                  </a:extLst>
                </a:gridCol>
                <a:gridCol w="1828800">
                  <a:extLst>
                    <a:ext uri="{9D8B030D-6E8A-4147-A177-3AD203B41FA5}">
                      <a16:colId xmlns:a16="http://schemas.microsoft.com/office/drawing/2014/main" val="3686423561"/>
                    </a:ext>
                  </a:extLst>
                </a:gridCol>
                <a:gridCol w="2470897">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79906">
                <a:tc>
                  <a:txBody>
                    <a:bodyPr/>
                    <a:lstStyle/>
                    <a:p>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MERITS AND DEMERITS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2011213">
                <a:tc>
                  <a:txBody>
                    <a:bodyPr/>
                    <a:lstStyle/>
                    <a:p>
                      <a:r>
                        <a:rPr lang="en-US" sz="1800" dirty="0">
                          <a:latin typeface="Times New Roman" panose="02020603050405020304" pitchFamily="18" charset="0"/>
                          <a:cs typeface="Times New Roman" panose="02020603050405020304" pitchFamily="18" charset="0"/>
                        </a:rPr>
                        <a:t>Fake News Detection Using Machine Learning Algorithms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sv-SE" sz="1800" u="none" dirty="0">
                          <a:latin typeface="Times New Roman" panose="02020603050405020304" pitchFamily="18" charset="0"/>
                          <a:cs typeface="Times New Roman" panose="02020603050405020304" pitchFamily="18" charset="0"/>
                        </a:rPr>
                        <a:t>Uma Sharma, Sidarth Saran, Shankar M. Patil</a:t>
                      </a:r>
                      <a:endParaRPr lang="en-IN" sz="1800" u="none"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Python and its Sci-kit libraries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MERITS: </a:t>
                      </a:r>
                    </a:p>
                    <a:p>
                      <a:r>
                        <a:rPr lang="en-US" sz="1800" dirty="0">
                          <a:latin typeface="Times New Roman" panose="02020603050405020304" pitchFamily="18" charset="0"/>
                          <a:cs typeface="Times New Roman" panose="02020603050405020304" pitchFamily="18" charset="0"/>
                        </a:rPr>
                        <a:t>The model is trained using an appropriate dataset and performance evaluation is also done using various performance measures.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DEMERITS: </a:t>
                      </a:r>
                      <a:r>
                        <a:rPr lang="en-IN" sz="1800" dirty="0">
                          <a:latin typeface="Times New Roman" panose="02020603050405020304" pitchFamily="18" charset="0"/>
                          <a:cs typeface="Times New Roman" panose="02020603050405020304" pitchFamily="18" charset="0"/>
                        </a:rPr>
                        <a:t>Accuracy is 75%</a:t>
                      </a:r>
                    </a:p>
                  </a:txBody>
                  <a:tcPr/>
                </a:tc>
                <a:tc>
                  <a:txBody>
                    <a:bodyPr/>
                    <a:lstStyle/>
                    <a:p>
                      <a:r>
                        <a:rPr lang="en-US" sz="1800" dirty="0">
                          <a:latin typeface="Times New Roman" panose="02020603050405020304" pitchFamily="18" charset="0"/>
                          <a:cs typeface="Times New Roman" panose="02020603050405020304" pitchFamily="18" charset="0"/>
                        </a:rPr>
                        <a:t>Latest data will be kept in a database using Web Crawler and online database.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41023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2319720774"/>
              </p:ext>
            </p:extLst>
          </p:nvPr>
        </p:nvGraphicFramePr>
        <p:xfrm>
          <a:off x="581025" y="1653988"/>
          <a:ext cx="11029950" cy="382785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157568">
                  <a:extLst>
                    <a:ext uri="{9D8B030D-6E8A-4147-A177-3AD203B41FA5}">
                      <a16:colId xmlns:a16="http://schemas.microsoft.com/office/drawing/2014/main" val="2908107910"/>
                    </a:ext>
                  </a:extLst>
                </a:gridCol>
                <a:gridCol w="1438835">
                  <a:extLst>
                    <a:ext uri="{9D8B030D-6E8A-4147-A177-3AD203B41FA5}">
                      <a16:colId xmlns:a16="http://schemas.microsoft.com/office/drawing/2014/main" val="1786180763"/>
                    </a:ext>
                  </a:extLst>
                </a:gridCol>
                <a:gridCol w="2218765">
                  <a:extLst>
                    <a:ext uri="{9D8B030D-6E8A-4147-A177-3AD203B41FA5}">
                      <a16:colId xmlns:a16="http://schemas.microsoft.com/office/drawing/2014/main" val="3686423561"/>
                    </a:ext>
                  </a:extLst>
                </a:gridCol>
                <a:gridCol w="2538132">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10332">
                <a:tc>
                  <a:txBody>
                    <a:bodyPr/>
                    <a:lstStyle/>
                    <a:p>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 AND DEMERITS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smart System for Fake News Detection Using Machine Learning</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Anjali Jain,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Harsh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Khatter</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AvinashShakya</a:t>
                      </a:r>
                      <a:endParaRPr lang="en-IN" sz="1800" u="none" kern="1200" dirty="0">
                        <a:solidFill>
                          <a:srgbClr val="1C1C1C"/>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Naive Bayes , Support Vector Machine (SVM),</a:t>
                      </a: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NLP</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MERITS:</a:t>
                      </a:r>
                    </a:p>
                    <a:p>
                      <a:r>
                        <a:rPr lang="en-US" sz="2000" dirty="0">
                          <a:latin typeface="Times New Roman" panose="02020603050405020304" pitchFamily="18" charset="0"/>
                          <a:cs typeface="Times New Roman" panose="02020603050405020304" pitchFamily="18" charset="0"/>
                        </a:rPr>
                        <a:t>These approaches yield maximum accuracy of 93.5%</a:t>
                      </a:r>
                    </a:p>
                    <a:p>
                      <a:r>
                        <a:rPr lang="en-US" sz="2000" dirty="0">
                          <a:latin typeface="Times New Roman" panose="02020603050405020304" pitchFamily="18" charset="0"/>
                          <a:cs typeface="Times New Roman" panose="02020603050405020304" pitchFamily="18" charset="0"/>
                        </a:rPr>
                        <a:t>DEMERITS:</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mentioned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system detects the fake news on the based on the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models applied.</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efficiency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and accuracy of the prototype can be enhanced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to a certain level, and also enhance the user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interface of the proposed model.</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28998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014F-AC49-4088-B3FB-D2471B0F82C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123902F-6172-4ABF-902B-5757CE527DD3}"/>
              </a:ext>
            </a:extLst>
          </p:cNvPr>
          <p:cNvSpPr>
            <a:spLocks noGrp="1"/>
          </p:cNvSpPr>
          <p:nvPr>
            <p:ph idx="1"/>
          </p:nvPr>
        </p:nvSpPr>
        <p:spPr>
          <a:xfrm>
            <a:off x="581192" y="1721224"/>
            <a:ext cx="11029615" cy="4254126"/>
          </a:xfrm>
        </p:spPr>
        <p:txBody>
          <a:bodyPr>
            <a:normAutofit/>
          </a:bodyPr>
          <a:lstStyle/>
          <a:p>
            <a:pPr marL="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The proliferation of fake news on social media and other online platforms is a growing concern that has significant implications for public opinion, public safety, and overall trust in information. Despite efforts to counter it, fake news continues to spread quickly and easily, often having a profound impact on public opinion and behavior. The aim of this project is to develop an effective and efficient solution for detecting and categorizing fake news using a combination of machine learning algorithms and knowledge-based approaches. The goal of the project is to provide a tool that can assist users in making informed decisions about the news they consume and to improve overall trust in information by reducing the spread of fake news on social media and other online platforms.</a:t>
            </a: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21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75A9-A0BC-92F4-5D49-CD7E27D24D84}"/>
              </a:ext>
            </a:extLst>
          </p:cNvPr>
          <p:cNvSpPr>
            <a:spLocks noGrp="1"/>
          </p:cNvSpPr>
          <p:nvPr>
            <p:ph type="title"/>
          </p:nvPr>
        </p:nvSpPr>
        <p:spPr>
          <a:xfrm>
            <a:off x="575894" y="729658"/>
            <a:ext cx="11029616" cy="668836"/>
          </a:xfrm>
        </p:spPr>
        <p:txBody>
          <a:bodyPr/>
          <a:lstStyle/>
          <a:p>
            <a:r>
              <a:rPr lang="en-US" dirty="0"/>
              <a:t>  development environment</a:t>
            </a:r>
            <a:endParaRPr lang="en-IN" dirty="0"/>
          </a:p>
        </p:txBody>
      </p:sp>
      <p:sp>
        <p:nvSpPr>
          <p:cNvPr id="4" name="TextBox 3">
            <a:extLst>
              <a:ext uri="{FF2B5EF4-FFF2-40B4-BE49-F238E27FC236}">
                <a16:creationId xmlns:a16="http://schemas.microsoft.com/office/drawing/2014/main" id="{FC778B15-60B5-52D6-D2CD-4F23D119FA4D}"/>
              </a:ext>
            </a:extLst>
          </p:cNvPr>
          <p:cNvSpPr txBox="1"/>
          <p:nvPr/>
        </p:nvSpPr>
        <p:spPr>
          <a:xfrm>
            <a:off x="820271" y="2136339"/>
            <a:ext cx="8327090" cy="3477875"/>
          </a:xfrm>
          <a:prstGeom prst="rect">
            <a:avLst/>
          </a:prstGeom>
          <a:noFill/>
        </p:spPr>
        <p:txBody>
          <a:bodyPr wrap="square">
            <a:spAutoFit/>
          </a:bodyPr>
          <a:lstStyle/>
          <a:p>
            <a:pPr marL="0" indent="0">
              <a:lnSpc>
                <a:spcPct val="100000"/>
              </a:lnSpc>
              <a:buNone/>
            </a:pPr>
            <a:r>
              <a:rPr lang="en-US" sz="2200" b="1" dirty="0">
                <a:latin typeface="Times New Roman" pitchFamily="18" charset="0"/>
                <a:cs typeface="Times New Roman" pitchFamily="18" charset="0"/>
              </a:rPr>
              <a:t>H/W SYSTEM CONFIGURATION:</a:t>
            </a:r>
          </a:p>
          <a:p>
            <a:pPr>
              <a:lnSpc>
                <a:spcPct val="100000"/>
              </a:lnSpc>
            </a:pPr>
            <a:r>
              <a:rPr lang="en-US" sz="2200" dirty="0">
                <a:latin typeface="Times New Roman" pitchFamily="18" charset="0"/>
                <a:cs typeface="Times New Roman" pitchFamily="18" charset="0"/>
              </a:rPr>
              <a:t>Processor                -    Intel i3,i5,i7, AMD Processor</a:t>
            </a:r>
          </a:p>
          <a:p>
            <a:pPr>
              <a:lnSpc>
                <a:spcPct val="100000"/>
              </a:lnSpc>
            </a:pPr>
            <a:r>
              <a:rPr lang="en-US" sz="2200" dirty="0">
                <a:latin typeface="Times New Roman" pitchFamily="18" charset="0"/>
                <a:cs typeface="Times New Roman" pitchFamily="18" charset="0"/>
              </a:rPr>
              <a:t>RAM                      -  Above 6 GB</a:t>
            </a:r>
          </a:p>
          <a:p>
            <a:pPr>
              <a:lnSpc>
                <a:spcPct val="100000"/>
              </a:lnSpc>
            </a:pPr>
            <a:r>
              <a:rPr lang="en-US" sz="2200" dirty="0">
                <a:latin typeface="Times New Roman" pitchFamily="18" charset="0"/>
                <a:cs typeface="Times New Roman" pitchFamily="18" charset="0"/>
              </a:rPr>
              <a:t>Hard Disk               -   Above 500 GB</a:t>
            </a:r>
          </a:p>
          <a:p>
            <a:pPr>
              <a:lnSpc>
                <a:spcPct val="100000"/>
              </a:lnSpc>
            </a:pPr>
            <a:endParaRPr lang="en-US" sz="2200" dirty="0">
              <a:latin typeface="Times New Roman" pitchFamily="18" charset="0"/>
              <a:cs typeface="Times New Roman" pitchFamily="18" charset="0"/>
            </a:endParaRPr>
          </a:p>
          <a:p>
            <a:pPr marL="0" indent="0">
              <a:lnSpc>
                <a:spcPct val="100000"/>
              </a:lnSpc>
              <a:buNone/>
            </a:pPr>
            <a:r>
              <a:rPr lang="en-US" sz="2200" b="1" dirty="0">
                <a:latin typeface="Times New Roman" pitchFamily="18" charset="0"/>
                <a:cs typeface="Times New Roman" pitchFamily="18" charset="0"/>
              </a:rPr>
              <a:t>S/W SYSTEM CONFIGURATION:</a:t>
            </a:r>
          </a:p>
          <a:p>
            <a:pPr>
              <a:lnSpc>
                <a:spcPct val="100000"/>
              </a:lnSpc>
            </a:pPr>
            <a:r>
              <a:rPr lang="en-US" sz="2200" dirty="0">
                <a:latin typeface="Times New Roman" pitchFamily="18" charset="0"/>
                <a:cs typeface="Times New Roman" pitchFamily="18" charset="0"/>
              </a:rPr>
              <a:t>Operating System           -  Windows 7/8/10</a:t>
            </a:r>
          </a:p>
          <a:p>
            <a:pPr>
              <a:lnSpc>
                <a:spcPct val="100000"/>
              </a:lnSpc>
            </a:pPr>
            <a:r>
              <a:rPr lang="en-US" sz="2200" dirty="0">
                <a:latin typeface="Times New Roman" pitchFamily="18" charset="0"/>
                <a:cs typeface="Times New Roman" pitchFamily="18" charset="0"/>
              </a:rPr>
              <a:t>Front End                       -   HTML ,CSS</a:t>
            </a:r>
          </a:p>
          <a:p>
            <a:pPr>
              <a:lnSpc>
                <a:spcPct val="100000"/>
              </a:lnSpc>
            </a:pPr>
            <a:r>
              <a:rPr lang="en-US" sz="2200" dirty="0">
                <a:latin typeface="Times New Roman" pitchFamily="18" charset="0"/>
                <a:cs typeface="Times New Roman" pitchFamily="18" charset="0"/>
              </a:rPr>
              <a:t>Scripts                            -   R language </a:t>
            </a:r>
          </a:p>
          <a:p>
            <a:pPr>
              <a:lnSpc>
                <a:spcPct val="100000"/>
              </a:lnSpc>
            </a:pPr>
            <a:r>
              <a:rPr lang="en-US" sz="2200" dirty="0">
                <a:latin typeface="Times New Roman" pitchFamily="18" charset="0"/>
                <a:cs typeface="Times New Roman" pitchFamily="18" charset="0"/>
              </a:rPr>
              <a:t>Tool		               -  Python</a:t>
            </a:r>
          </a:p>
        </p:txBody>
      </p:sp>
    </p:spTree>
    <p:extLst>
      <p:ext uri="{BB962C8B-B14F-4D97-AF65-F5344CB8AC3E}">
        <p14:creationId xmlns:p14="http://schemas.microsoft.com/office/powerpoint/2010/main" val="105983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385-9825-0558-E30A-4283700CDB83}"/>
              </a:ext>
            </a:extLst>
          </p:cNvPr>
          <p:cNvSpPr>
            <a:spLocks noGrp="1"/>
          </p:cNvSpPr>
          <p:nvPr>
            <p:ph type="title"/>
          </p:nvPr>
        </p:nvSpPr>
        <p:spPr>
          <a:xfrm>
            <a:off x="581192" y="702156"/>
            <a:ext cx="11029616" cy="467738"/>
          </a:xfrm>
        </p:spPr>
        <p:txBody>
          <a:bodyPr>
            <a:normAutofit fontScale="90000"/>
          </a:bodyPr>
          <a:lstStyle/>
          <a:p>
            <a:r>
              <a:rPr lang="en-IN" dirty="0"/>
              <a:t>SYSTEM Architecture</a:t>
            </a:r>
          </a:p>
        </p:txBody>
      </p:sp>
      <p:pic>
        <p:nvPicPr>
          <p:cNvPr id="4" name="Content Placeholder 4">
            <a:extLst>
              <a:ext uri="{FF2B5EF4-FFF2-40B4-BE49-F238E27FC236}">
                <a16:creationId xmlns:a16="http://schemas.microsoft.com/office/drawing/2014/main" id="{5D81C0B6-2F0D-D0E6-F3D4-555B49C487D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9589" y="1169895"/>
            <a:ext cx="10300446" cy="5413786"/>
          </a:xfrm>
          <a:prstGeom prst="rect">
            <a:avLst/>
          </a:prstGeom>
          <a:noFill/>
          <a:ln>
            <a:noFill/>
          </a:ln>
        </p:spPr>
      </p:pic>
    </p:spTree>
    <p:extLst>
      <p:ext uri="{BB962C8B-B14F-4D97-AF65-F5344CB8AC3E}">
        <p14:creationId xmlns:p14="http://schemas.microsoft.com/office/powerpoint/2010/main" val="230038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702156"/>
            <a:ext cx="11029616" cy="575315"/>
          </a:xfrm>
        </p:spPr>
        <p:txBody>
          <a:bodyPr/>
          <a:lstStyle/>
          <a:p>
            <a:r>
              <a:rPr lang="en-IN" dirty="0"/>
              <a:t>INTRODUCTION</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fontScale="92500" lnSpcReduction="10000"/>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spread of fake news and misinformation on social media has become a major concern in recent years.</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Social media platforms have made it easy for anyone to share information with a large audience, which has led to the proliferation of false and misleading stories. </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These stories can be used to manipulate  public opinion and can have serious consequences, such as causing panic and chaos among the population. </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There are three types of fake news detection solutions: content-based, social context-based, and knowledge-based approaches. We propose a novel hybrid fake news detection system  that combines linguistic approach and knowledge-based approaches and it also finds the category of the fake news.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68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385-9825-0558-E30A-4283700CDB83}"/>
              </a:ext>
            </a:extLst>
          </p:cNvPr>
          <p:cNvSpPr>
            <a:spLocks noGrp="1"/>
          </p:cNvSpPr>
          <p:nvPr>
            <p:ph type="title"/>
          </p:nvPr>
        </p:nvSpPr>
        <p:spPr>
          <a:xfrm>
            <a:off x="581192" y="702156"/>
            <a:ext cx="11029616" cy="548420"/>
          </a:xfrm>
        </p:spPr>
        <p:txBody>
          <a:bodyPr/>
          <a:lstStyle/>
          <a:p>
            <a:r>
              <a:rPr lang="en-IN" dirty="0" err="1"/>
              <a:t>uml</a:t>
            </a:r>
            <a:r>
              <a:rPr lang="en-IN" dirty="0"/>
              <a:t> diagrams: </a:t>
            </a:r>
            <a:r>
              <a:rPr lang="en-IN" dirty="0" err="1"/>
              <a:t>usecase</a:t>
            </a:r>
            <a:r>
              <a:rPr lang="en-IN" dirty="0"/>
              <a:t> diagram</a:t>
            </a:r>
          </a:p>
        </p:txBody>
      </p:sp>
      <p:pic>
        <p:nvPicPr>
          <p:cNvPr id="7" name="Content Placeholder 3">
            <a:extLst>
              <a:ext uri="{FF2B5EF4-FFF2-40B4-BE49-F238E27FC236}">
                <a16:creationId xmlns:a16="http://schemas.microsoft.com/office/drawing/2014/main" id="{FEBDB96B-662F-E267-96F3-CC5C2662B4C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692" y="1250576"/>
            <a:ext cx="6616519" cy="5294603"/>
          </a:xfrm>
          <a:prstGeom prst="rect">
            <a:avLst/>
          </a:prstGeom>
          <a:noFill/>
          <a:ln>
            <a:noFill/>
          </a:ln>
        </p:spPr>
      </p:pic>
    </p:spTree>
    <p:extLst>
      <p:ext uri="{BB962C8B-B14F-4D97-AF65-F5344CB8AC3E}">
        <p14:creationId xmlns:p14="http://schemas.microsoft.com/office/powerpoint/2010/main" val="1083032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385-9825-0558-E30A-4283700CDB83}"/>
              </a:ext>
            </a:extLst>
          </p:cNvPr>
          <p:cNvSpPr>
            <a:spLocks noGrp="1"/>
          </p:cNvSpPr>
          <p:nvPr>
            <p:ph type="title"/>
          </p:nvPr>
        </p:nvSpPr>
        <p:spPr>
          <a:xfrm>
            <a:off x="581192" y="702156"/>
            <a:ext cx="11029616" cy="602209"/>
          </a:xfrm>
        </p:spPr>
        <p:txBody>
          <a:bodyPr/>
          <a:lstStyle/>
          <a:p>
            <a:r>
              <a:rPr lang="en-IN" dirty="0" err="1"/>
              <a:t>uml</a:t>
            </a:r>
            <a:r>
              <a:rPr lang="en-IN" dirty="0"/>
              <a:t> diagrams: activity diagram</a:t>
            </a:r>
          </a:p>
        </p:txBody>
      </p:sp>
      <p:pic>
        <p:nvPicPr>
          <p:cNvPr id="6" name="Content Placeholder 3">
            <a:extLst>
              <a:ext uri="{FF2B5EF4-FFF2-40B4-BE49-F238E27FC236}">
                <a16:creationId xmlns:a16="http://schemas.microsoft.com/office/drawing/2014/main" id="{1F6C67E3-0975-90C3-8249-D4A5D479A8F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4089" y="1304365"/>
            <a:ext cx="4484523" cy="5240814"/>
          </a:xfrm>
          <a:prstGeom prst="rect">
            <a:avLst/>
          </a:prstGeom>
          <a:noFill/>
          <a:ln>
            <a:noFill/>
          </a:ln>
        </p:spPr>
      </p:pic>
    </p:spTree>
    <p:extLst>
      <p:ext uri="{BB962C8B-B14F-4D97-AF65-F5344CB8AC3E}">
        <p14:creationId xmlns:p14="http://schemas.microsoft.com/office/powerpoint/2010/main" val="1271275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385-9825-0558-E30A-4283700CDB83}"/>
              </a:ext>
            </a:extLst>
          </p:cNvPr>
          <p:cNvSpPr>
            <a:spLocks noGrp="1"/>
          </p:cNvSpPr>
          <p:nvPr>
            <p:ph type="title"/>
          </p:nvPr>
        </p:nvSpPr>
        <p:spPr>
          <a:xfrm>
            <a:off x="581192" y="702156"/>
            <a:ext cx="11029616" cy="1463528"/>
          </a:xfrm>
        </p:spPr>
        <p:txBody>
          <a:bodyPr>
            <a:normAutofit fontScale="90000"/>
          </a:bodyPr>
          <a:lstStyle/>
          <a:p>
            <a:pPr>
              <a:lnSpc>
                <a:spcPct val="200000"/>
              </a:lnSpc>
            </a:pPr>
            <a:r>
              <a:rPr lang="en-IN" sz="3100" dirty="0"/>
              <a:t>dataflow diagram</a:t>
            </a:r>
            <a:br>
              <a:rPr lang="en-IN" dirty="0"/>
            </a:br>
            <a:r>
              <a:rPr lang="en-IN" sz="2400" dirty="0"/>
              <a:t>level 0:</a:t>
            </a:r>
          </a:p>
        </p:txBody>
      </p:sp>
      <p:pic>
        <p:nvPicPr>
          <p:cNvPr id="5" name="Content Placeholder 4">
            <a:extLst>
              <a:ext uri="{FF2B5EF4-FFF2-40B4-BE49-F238E27FC236}">
                <a16:creationId xmlns:a16="http://schemas.microsoft.com/office/drawing/2014/main" id="{84A49995-F841-A98D-4B9B-73A1A0E62C8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9057" y="2843962"/>
            <a:ext cx="7161195" cy="3402834"/>
          </a:xfrm>
          <a:prstGeom prst="rect">
            <a:avLst/>
          </a:prstGeom>
          <a:noFill/>
          <a:ln>
            <a:noFill/>
          </a:ln>
        </p:spPr>
      </p:pic>
    </p:spTree>
    <p:extLst>
      <p:ext uri="{BB962C8B-B14F-4D97-AF65-F5344CB8AC3E}">
        <p14:creationId xmlns:p14="http://schemas.microsoft.com/office/powerpoint/2010/main" val="382358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385-9825-0558-E30A-4283700CDB83}"/>
              </a:ext>
            </a:extLst>
          </p:cNvPr>
          <p:cNvSpPr>
            <a:spLocks noGrp="1"/>
          </p:cNvSpPr>
          <p:nvPr>
            <p:ph type="title"/>
          </p:nvPr>
        </p:nvSpPr>
        <p:spPr>
          <a:xfrm>
            <a:off x="581192" y="702156"/>
            <a:ext cx="11029616" cy="1463528"/>
          </a:xfrm>
        </p:spPr>
        <p:txBody>
          <a:bodyPr>
            <a:normAutofit fontScale="90000"/>
          </a:bodyPr>
          <a:lstStyle/>
          <a:p>
            <a:pPr>
              <a:lnSpc>
                <a:spcPct val="200000"/>
              </a:lnSpc>
            </a:pPr>
            <a:r>
              <a:rPr lang="en-IN" sz="3100" dirty="0"/>
              <a:t>dataflow diagram</a:t>
            </a:r>
            <a:br>
              <a:rPr lang="en-IN" dirty="0"/>
            </a:br>
            <a:r>
              <a:rPr lang="en-IN" sz="2400" dirty="0"/>
              <a:t>level 1:</a:t>
            </a:r>
          </a:p>
        </p:txBody>
      </p:sp>
      <p:pic>
        <p:nvPicPr>
          <p:cNvPr id="6" name="Content Placeholder 5">
            <a:extLst>
              <a:ext uri="{FF2B5EF4-FFF2-40B4-BE49-F238E27FC236}">
                <a16:creationId xmlns:a16="http://schemas.microsoft.com/office/drawing/2014/main" id="{61A53A7D-F039-CDE6-94A8-3C631482A5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2429" y="2443897"/>
            <a:ext cx="7247823" cy="3841399"/>
          </a:xfrm>
          <a:prstGeom prst="rect">
            <a:avLst/>
          </a:prstGeom>
          <a:noFill/>
          <a:ln>
            <a:noFill/>
          </a:ln>
        </p:spPr>
      </p:pic>
    </p:spTree>
    <p:extLst>
      <p:ext uri="{BB962C8B-B14F-4D97-AF65-F5344CB8AC3E}">
        <p14:creationId xmlns:p14="http://schemas.microsoft.com/office/powerpoint/2010/main" val="73925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385-9825-0558-E30A-4283700CDB83}"/>
              </a:ext>
            </a:extLst>
          </p:cNvPr>
          <p:cNvSpPr>
            <a:spLocks noGrp="1"/>
          </p:cNvSpPr>
          <p:nvPr>
            <p:ph type="title"/>
          </p:nvPr>
        </p:nvSpPr>
        <p:spPr>
          <a:xfrm>
            <a:off x="581192" y="702156"/>
            <a:ext cx="11029616" cy="1463528"/>
          </a:xfrm>
        </p:spPr>
        <p:txBody>
          <a:bodyPr>
            <a:normAutofit fontScale="90000"/>
          </a:bodyPr>
          <a:lstStyle/>
          <a:p>
            <a:pPr>
              <a:lnSpc>
                <a:spcPct val="200000"/>
              </a:lnSpc>
            </a:pPr>
            <a:r>
              <a:rPr lang="en-IN" sz="3100" dirty="0"/>
              <a:t>dataflow diagram</a:t>
            </a:r>
            <a:br>
              <a:rPr lang="en-IN" dirty="0"/>
            </a:br>
            <a:r>
              <a:rPr lang="en-IN" sz="2400" dirty="0"/>
              <a:t>level 2:</a:t>
            </a:r>
          </a:p>
        </p:txBody>
      </p:sp>
      <p:pic>
        <p:nvPicPr>
          <p:cNvPr id="7" name="Content Placeholder 6">
            <a:extLst>
              <a:ext uri="{FF2B5EF4-FFF2-40B4-BE49-F238E27FC236}">
                <a16:creationId xmlns:a16="http://schemas.microsoft.com/office/drawing/2014/main" id="{D3EFAEEF-DB98-9B3E-5283-390E2C49F71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3812" y="2443898"/>
            <a:ext cx="7536580" cy="3711946"/>
          </a:xfrm>
          <a:prstGeom prst="rect">
            <a:avLst/>
          </a:prstGeom>
          <a:noFill/>
          <a:ln>
            <a:noFill/>
          </a:ln>
        </p:spPr>
      </p:pic>
    </p:spTree>
    <p:extLst>
      <p:ext uri="{BB962C8B-B14F-4D97-AF65-F5344CB8AC3E}">
        <p14:creationId xmlns:p14="http://schemas.microsoft.com/office/powerpoint/2010/main" val="378124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014F-AC49-4088-B3FB-D2471B0F82C2}"/>
              </a:ext>
            </a:extLst>
          </p:cNvPr>
          <p:cNvSpPr>
            <a:spLocks noGrp="1"/>
          </p:cNvSpPr>
          <p:nvPr>
            <p:ph type="title"/>
          </p:nvPr>
        </p:nvSpPr>
        <p:spPr/>
        <p:txBody>
          <a:bodyPr/>
          <a:lstStyle/>
          <a:p>
            <a:r>
              <a:rPr lang="en-IN" dirty="0"/>
              <a:t>Modules description</a:t>
            </a:r>
          </a:p>
        </p:txBody>
      </p:sp>
      <p:sp>
        <p:nvSpPr>
          <p:cNvPr id="3" name="Content Placeholder 2">
            <a:extLst>
              <a:ext uri="{FF2B5EF4-FFF2-40B4-BE49-F238E27FC236}">
                <a16:creationId xmlns:a16="http://schemas.microsoft.com/office/drawing/2014/main" id="{A123902F-6172-4ABF-902B-5757CE527DD3}"/>
              </a:ext>
            </a:extLst>
          </p:cNvPr>
          <p:cNvSpPr>
            <a:spLocks noGrp="1"/>
          </p:cNvSpPr>
          <p:nvPr>
            <p:ph idx="1"/>
          </p:nvPr>
        </p:nvSpPr>
        <p:spPr>
          <a:xfrm>
            <a:off x="581192" y="1721224"/>
            <a:ext cx="11029615" cy="4254126"/>
          </a:xfrm>
        </p:spPr>
        <p:txBody>
          <a:bodyPr>
            <a:normAutofit fontScale="85000" lnSpcReduction="20000"/>
          </a:bodyPr>
          <a:lstStyle/>
          <a:p>
            <a:pPr marL="0" indent="0">
              <a:lnSpc>
                <a:spcPct val="150000"/>
              </a:lnSpc>
              <a:buNone/>
            </a:pPr>
            <a:r>
              <a:rPr lang="en-US" sz="2800" b="1" dirty="0">
                <a:latin typeface="Times New Roman" pitchFamily="18" charset="0"/>
                <a:cs typeface="Times New Roman" pitchFamily="18" charset="0"/>
              </a:rPr>
              <a:t>MODULES LIST:</a:t>
            </a:r>
          </a:p>
          <a:p>
            <a:pPr>
              <a:lnSpc>
                <a:spcPct val="150000"/>
              </a:lnSpc>
            </a:pPr>
            <a:r>
              <a:rPr lang="en-US" sz="2600" dirty="0">
                <a:latin typeface="Times New Roman" pitchFamily="18" charset="0"/>
                <a:cs typeface="Times New Roman" pitchFamily="18" charset="0"/>
              </a:rPr>
              <a:t> Data collection</a:t>
            </a:r>
          </a:p>
          <a:p>
            <a:pPr>
              <a:lnSpc>
                <a:spcPct val="150000"/>
              </a:lnSpc>
            </a:pPr>
            <a:r>
              <a:rPr lang="en-US" sz="2600" dirty="0">
                <a:latin typeface="Times New Roman" pitchFamily="18" charset="0"/>
                <a:cs typeface="Times New Roman" pitchFamily="18" charset="0"/>
              </a:rPr>
              <a:t>Data preprocessing</a:t>
            </a:r>
            <a:endParaRPr lang="en-IN" sz="2600" dirty="0">
              <a:latin typeface="Times New Roman" pitchFamily="18" charset="0"/>
              <a:cs typeface="Times New Roman" pitchFamily="18" charset="0"/>
            </a:endParaRPr>
          </a:p>
          <a:p>
            <a:pPr lvl="0">
              <a:lnSpc>
                <a:spcPct val="150000"/>
              </a:lnSpc>
            </a:pPr>
            <a:r>
              <a:rPr lang="en-US" sz="2600" dirty="0">
                <a:latin typeface="Times New Roman" pitchFamily="18" charset="0"/>
                <a:cs typeface="Times New Roman" pitchFamily="18" charset="0"/>
              </a:rPr>
              <a:t>Feature extraction</a:t>
            </a:r>
            <a:endParaRPr lang="en-IN" sz="2600" dirty="0">
              <a:latin typeface="Times New Roman" pitchFamily="18" charset="0"/>
              <a:cs typeface="Times New Roman" pitchFamily="18" charset="0"/>
            </a:endParaRPr>
          </a:p>
          <a:p>
            <a:pPr lvl="0">
              <a:lnSpc>
                <a:spcPct val="150000"/>
              </a:lnSpc>
            </a:pPr>
            <a:r>
              <a:rPr lang="en-US" sz="2600" dirty="0">
                <a:latin typeface="Times New Roman" pitchFamily="18" charset="0"/>
                <a:cs typeface="Times New Roman" pitchFamily="18" charset="0"/>
              </a:rPr>
              <a:t>Modeling Creation with Random Forest</a:t>
            </a:r>
            <a:endParaRPr lang="en-IN" sz="2600" dirty="0">
              <a:latin typeface="Times New Roman" pitchFamily="18" charset="0"/>
              <a:cs typeface="Times New Roman" pitchFamily="18" charset="0"/>
            </a:endParaRPr>
          </a:p>
          <a:p>
            <a:pPr lvl="0">
              <a:lnSpc>
                <a:spcPct val="150000"/>
              </a:lnSpc>
            </a:pPr>
            <a:r>
              <a:rPr lang="en-US" sz="2600" dirty="0">
                <a:latin typeface="Times New Roman" pitchFamily="18" charset="0"/>
                <a:cs typeface="Times New Roman" pitchFamily="18" charset="0"/>
              </a:rPr>
              <a:t>Hyper parameter Tuning</a:t>
            </a:r>
            <a:endParaRPr lang="en-IN" sz="2600" dirty="0">
              <a:latin typeface="Times New Roman" pitchFamily="18" charset="0"/>
              <a:cs typeface="Times New Roman" pitchFamily="18" charset="0"/>
            </a:endParaRPr>
          </a:p>
          <a:p>
            <a:pPr marL="0" indent="0">
              <a:buNone/>
            </a:pPr>
            <a:br>
              <a:rPr lang="en-US" sz="2000" dirty="0"/>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951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845-AA0D-4AB5-99FF-43E4798226EF}"/>
              </a:ext>
            </a:extLst>
          </p:cNvPr>
          <p:cNvSpPr>
            <a:spLocks noGrp="1"/>
          </p:cNvSpPr>
          <p:nvPr>
            <p:ph type="title"/>
          </p:nvPr>
        </p:nvSpPr>
        <p:spPr/>
        <p:txBody>
          <a:bodyPr/>
          <a:lstStyle/>
          <a:p>
            <a:r>
              <a:rPr lang="en-IN" dirty="0"/>
              <a:t>Module 1</a:t>
            </a:r>
          </a:p>
        </p:txBody>
      </p:sp>
      <p:sp>
        <p:nvSpPr>
          <p:cNvPr id="3" name="Content Placeholder 2">
            <a:extLst>
              <a:ext uri="{FF2B5EF4-FFF2-40B4-BE49-F238E27FC236}">
                <a16:creationId xmlns:a16="http://schemas.microsoft.com/office/drawing/2014/main" id="{D03B3E1E-BBB4-4070-883D-130FE40768C8}"/>
              </a:ext>
            </a:extLst>
          </p:cNvPr>
          <p:cNvSpPr>
            <a:spLocks noGrp="1"/>
          </p:cNvSpPr>
          <p:nvPr>
            <p:ph idx="1"/>
          </p:nvPr>
        </p:nvSpPr>
        <p:spPr>
          <a:xfrm>
            <a:off x="581192" y="2286000"/>
            <a:ext cx="11029615" cy="3689350"/>
          </a:xfrm>
        </p:spPr>
        <p:txBody>
          <a:bodyPr>
            <a:normAutofit fontScale="92500"/>
          </a:bodyPr>
          <a:lstStyle/>
          <a:p>
            <a:pPr marL="0" indent="0">
              <a:lnSpc>
                <a:spcPct val="150000"/>
              </a:lnSpc>
              <a:buNone/>
            </a:pPr>
            <a:r>
              <a:rPr lang="en-US" sz="2400" b="1" dirty="0">
                <a:solidFill>
                  <a:srgbClr val="333333"/>
                </a:solidFill>
                <a:latin typeface="Times New Roman" panose="02020603050405020304" pitchFamily="18" charset="0"/>
                <a:cs typeface="Times New Roman" panose="02020603050405020304" pitchFamily="18" charset="0"/>
              </a:rPr>
              <a:t>DATA COLLECTION</a:t>
            </a:r>
            <a:br>
              <a:rPr lang="en-US" sz="24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Data is the prime ingredient of this project, as these data features are extracted using Natural Language Processing. By using these features of the data, Machine Learning Algorithms are trained and models are created. In this proposal, we have news with equal proportionality of fake and real. Data is saved in Comma Separated Value format. This data set is divided in the training and testing of algorithms.</a:t>
            </a:r>
            <a:endParaRPr lang="en-IN" sz="26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989780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845-AA0D-4AB5-99FF-43E4798226EF}"/>
              </a:ext>
            </a:extLst>
          </p:cNvPr>
          <p:cNvSpPr>
            <a:spLocks noGrp="1"/>
          </p:cNvSpPr>
          <p:nvPr>
            <p:ph type="title"/>
          </p:nvPr>
        </p:nvSpPr>
        <p:spPr/>
        <p:txBody>
          <a:bodyPr/>
          <a:lstStyle/>
          <a:p>
            <a:r>
              <a:rPr lang="en-IN" dirty="0"/>
              <a:t>Module 2</a:t>
            </a:r>
          </a:p>
        </p:txBody>
      </p:sp>
      <p:sp>
        <p:nvSpPr>
          <p:cNvPr id="3" name="Content Placeholder 2">
            <a:extLst>
              <a:ext uri="{FF2B5EF4-FFF2-40B4-BE49-F238E27FC236}">
                <a16:creationId xmlns:a16="http://schemas.microsoft.com/office/drawing/2014/main" id="{D03B3E1E-BBB4-4070-883D-130FE40768C8}"/>
              </a:ext>
            </a:extLst>
          </p:cNvPr>
          <p:cNvSpPr>
            <a:spLocks noGrp="1"/>
          </p:cNvSpPr>
          <p:nvPr>
            <p:ph idx="1"/>
          </p:nvPr>
        </p:nvSpPr>
        <p:spPr>
          <a:xfrm>
            <a:off x="581192" y="2326340"/>
            <a:ext cx="11029615" cy="3649009"/>
          </a:xfrm>
        </p:spPr>
        <p:txBody>
          <a:bodyPr>
            <a:normAutofit fontScale="85000" lnSpcReduction="10000"/>
          </a:bodyPr>
          <a:lstStyle/>
          <a:p>
            <a:pPr marL="0" indent="0">
              <a:lnSpc>
                <a:spcPct val="150000"/>
              </a:lnSpc>
              <a:buNone/>
            </a:pPr>
            <a:r>
              <a:rPr lang="en-US" sz="2600" b="1" dirty="0">
                <a:latin typeface="Times New Roman" pitchFamily="18" charset="0"/>
                <a:cs typeface="Times New Roman" pitchFamily="18" charset="0"/>
              </a:rPr>
              <a:t>DATA PREPROCESSING</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 six-label classification problem was translated into a binary classification problem with True and False labels for the proposed scheme. In addition, only the news headline was used as an input for classification. Thus, in the preprocessing stage, the labels were first mapped using the above-mentioned mapping, after which only the labels and news statement columns were extracted from the dataset and saved in .csv format for future use. Following the preprocessing, we were able to obtain the following three cleaned files: • train.csv </a:t>
            </a:r>
            <a:endParaRPr lang="en-IN" sz="26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1011439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845-AA0D-4AB5-99FF-43E4798226EF}"/>
              </a:ext>
            </a:extLst>
          </p:cNvPr>
          <p:cNvSpPr>
            <a:spLocks noGrp="1"/>
          </p:cNvSpPr>
          <p:nvPr>
            <p:ph type="title"/>
          </p:nvPr>
        </p:nvSpPr>
        <p:spPr/>
        <p:txBody>
          <a:bodyPr/>
          <a:lstStyle/>
          <a:p>
            <a:r>
              <a:rPr lang="en-IN" dirty="0"/>
              <a:t>Module 3</a:t>
            </a:r>
          </a:p>
        </p:txBody>
      </p:sp>
      <p:sp>
        <p:nvSpPr>
          <p:cNvPr id="3" name="Content Placeholder 2">
            <a:extLst>
              <a:ext uri="{FF2B5EF4-FFF2-40B4-BE49-F238E27FC236}">
                <a16:creationId xmlns:a16="http://schemas.microsoft.com/office/drawing/2014/main" id="{D03B3E1E-BBB4-4070-883D-130FE40768C8}"/>
              </a:ext>
            </a:extLst>
          </p:cNvPr>
          <p:cNvSpPr>
            <a:spLocks noGrp="1"/>
          </p:cNvSpPr>
          <p:nvPr>
            <p:ph idx="1"/>
          </p:nvPr>
        </p:nvSpPr>
        <p:spPr>
          <a:xfrm>
            <a:off x="581192" y="1890875"/>
            <a:ext cx="11029615" cy="4778865"/>
          </a:xfrm>
        </p:spPr>
        <p:txBody>
          <a:bodyPr>
            <a:normAutofit fontScale="47500" lnSpcReduction="20000"/>
          </a:bodyPr>
          <a:lstStyle/>
          <a:p>
            <a:pPr marL="0" indent="0">
              <a:lnSpc>
                <a:spcPct val="150000"/>
              </a:lnSpc>
              <a:buNone/>
            </a:pPr>
            <a:r>
              <a:rPr lang="en-US" sz="5300" b="1" dirty="0">
                <a:latin typeface="Times New Roman" pitchFamily="18" charset="0"/>
                <a:cs typeface="Times New Roman" pitchFamily="18" charset="0"/>
              </a:rPr>
              <a:t>FEATURE EXTRACTION</a:t>
            </a:r>
            <a:br>
              <a:rPr lang="en-US" sz="5300" dirty="0">
                <a:latin typeface="Times New Roman" panose="02020603050405020304" pitchFamily="18" charset="0"/>
                <a:cs typeface="Times New Roman" panose="02020603050405020304" pitchFamily="18" charset="0"/>
              </a:rPr>
            </a:br>
            <a:r>
              <a:rPr lang="en-US" sz="5300" dirty="0">
                <a:latin typeface="Times New Roman" panose="02020603050405020304" pitchFamily="18" charset="0"/>
                <a:cs typeface="Times New Roman" panose="02020603050405020304" pitchFamily="18" charset="0"/>
              </a:rPr>
              <a:t>	The following feature extraction method is used to help machine learning models gain insights from news headlines: Count Vectorizer: First, the English </a:t>
            </a:r>
            <a:r>
              <a:rPr lang="en-US" sz="5300" dirty="0" err="1">
                <a:latin typeface="Times New Roman" panose="02020603050405020304" pitchFamily="18" charset="0"/>
                <a:cs typeface="Times New Roman" panose="02020603050405020304" pitchFamily="18" charset="0"/>
              </a:rPr>
              <a:t>stopwords</a:t>
            </a:r>
            <a:r>
              <a:rPr lang="en-US" sz="5300" dirty="0">
                <a:latin typeface="Times New Roman" panose="02020603050405020304" pitchFamily="18" charset="0"/>
                <a:cs typeface="Times New Roman" panose="02020603050405020304" pitchFamily="18" charset="0"/>
              </a:rPr>
              <a:t> were stripped from all of the news headlines using </a:t>
            </a:r>
            <a:r>
              <a:rPr lang="en-US" sz="5300" dirty="0" err="1">
                <a:latin typeface="Times New Roman" panose="02020603050405020304" pitchFamily="18" charset="0"/>
                <a:cs typeface="Times New Roman" panose="02020603050405020304" pitchFamily="18" charset="0"/>
              </a:rPr>
              <a:t>scikitlearn's</a:t>
            </a:r>
            <a:r>
              <a:rPr lang="en-US" sz="5300" dirty="0">
                <a:latin typeface="Times New Roman" panose="02020603050405020304" pitchFamily="18" charset="0"/>
                <a:cs typeface="Times New Roman" panose="02020603050405020304" pitchFamily="18" charset="0"/>
              </a:rPr>
              <a:t> Count Vectorizer, and then they were tokenized using spaces and punctuation marks as the delimiter. After all of the headlines had been tokenized, a sparse matrix of all of the news headlines as rows and the tokens as columns was restored. In addition to their morphological use, a number of n-grams were returned to make the tokens reflect the sense in which they were used. </a:t>
            </a:r>
            <a:endParaRPr lang="en-IN" sz="53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975671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845-AA0D-4AB5-99FF-43E4798226EF}"/>
              </a:ext>
            </a:extLst>
          </p:cNvPr>
          <p:cNvSpPr>
            <a:spLocks noGrp="1"/>
          </p:cNvSpPr>
          <p:nvPr>
            <p:ph type="title"/>
          </p:nvPr>
        </p:nvSpPr>
        <p:spPr/>
        <p:txBody>
          <a:bodyPr/>
          <a:lstStyle/>
          <a:p>
            <a:r>
              <a:rPr lang="en-IN" dirty="0"/>
              <a:t>Module 4</a:t>
            </a:r>
          </a:p>
        </p:txBody>
      </p:sp>
      <p:sp>
        <p:nvSpPr>
          <p:cNvPr id="3" name="Content Placeholder 2">
            <a:extLst>
              <a:ext uri="{FF2B5EF4-FFF2-40B4-BE49-F238E27FC236}">
                <a16:creationId xmlns:a16="http://schemas.microsoft.com/office/drawing/2014/main" id="{D03B3E1E-BBB4-4070-883D-130FE40768C8}"/>
              </a:ext>
            </a:extLst>
          </p:cNvPr>
          <p:cNvSpPr>
            <a:spLocks noGrp="1"/>
          </p:cNvSpPr>
          <p:nvPr>
            <p:ph idx="1"/>
          </p:nvPr>
        </p:nvSpPr>
        <p:spPr>
          <a:xfrm>
            <a:off x="581192" y="1890876"/>
            <a:ext cx="11029615" cy="4084474"/>
          </a:xfrm>
        </p:spPr>
        <p:txBody>
          <a:bodyPr>
            <a:normAutofit fontScale="92500" lnSpcReduction="20000"/>
          </a:bodyPr>
          <a:lstStyle/>
          <a:p>
            <a:pPr marL="0" indent="0">
              <a:lnSpc>
                <a:spcPct val="150000"/>
              </a:lnSpc>
              <a:buNone/>
            </a:pPr>
            <a:r>
              <a:rPr lang="en-US" sz="2500" b="1" dirty="0">
                <a:latin typeface="Times New Roman" pitchFamily="18" charset="0"/>
                <a:cs typeface="Times New Roman" pitchFamily="18" charset="0"/>
              </a:rPr>
              <a:t>MODELING CREATION WITH RANDOM FOREST</a:t>
            </a:r>
            <a:br>
              <a:rPr lang="en-US" sz="25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Logistic Regression, Random Forest Classifier, Naive Bayes, SVM Classifier, and voting classifier were the models used for training. The features extracted from the Count Victories are used to train the models. After that, using Grid Search CV and a 5-hold out cross validation set, all of the models were hyper parameter tuned for all of the different possible parameters. The aim of this hyper parameter tuning was to boost the models' f1-score. After the models were fine-tuned, they were evaluated on a test range, and evaluation metrics for the models were determined.</a:t>
            </a:r>
            <a:endParaRPr lang="en-IN" sz="26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40382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702156"/>
            <a:ext cx="11029616" cy="575315"/>
          </a:xfrm>
        </p:spPr>
        <p:txBody>
          <a:bodyPr/>
          <a:lstStyle/>
          <a:p>
            <a:r>
              <a:rPr lang="en-IN" dirty="0"/>
              <a:t>INTRODUCTION</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fontScale="85000" lnSpcReduction="10000"/>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linguistic approach  involves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language and structure of the text to identify characteristics that are indicative of fake news. </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can include things such as sentiment analysis, language style, syntactic complexity, readability, semantic similarity.</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 knowledge-based approach uses external knowledge sources to verify the credibility of the news. </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can include things like fact-checking and credibility assessment. Furthermore, results from an evaluation on a fake news dataset show that the proposed system employing both types of features can achieve an accuracy of more than 94.4%, which is higher than that obtained by separately employing linguistic features (i.e., accuracy=89.4%) and fact-verification features (i.e., accuracy=81.2%).</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3227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845-AA0D-4AB5-99FF-43E4798226EF}"/>
              </a:ext>
            </a:extLst>
          </p:cNvPr>
          <p:cNvSpPr>
            <a:spLocks noGrp="1"/>
          </p:cNvSpPr>
          <p:nvPr>
            <p:ph type="title"/>
          </p:nvPr>
        </p:nvSpPr>
        <p:spPr/>
        <p:txBody>
          <a:bodyPr/>
          <a:lstStyle/>
          <a:p>
            <a:r>
              <a:rPr lang="en-IN" dirty="0"/>
              <a:t>Module 5</a:t>
            </a:r>
          </a:p>
        </p:txBody>
      </p:sp>
      <p:sp>
        <p:nvSpPr>
          <p:cNvPr id="3" name="Content Placeholder 2">
            <a:extLst>
              <a:ext uri="{FF2B5EF4-FFF2-40B4-BE49-F238E27FC236}">
                <a16:creationId xmlns:a16="http://schemas.microsoft.com/office/drawing/2014/main" id="{D03B3E1E-BBB4-4070-883D-130FE40768C8}"/>
              </a:ext>
            </a:extLst>
          </p:cNvPr>
          <p:cNvSpPr>
            <a:spLocks noGrp="1"/>
          </p:cNvSpPr>
          <p:nvPr>
            <p:ph idx="1"/>
          </p:nvPr>
        </p:nvSpPr>
        <p:spPr>
          <a:xfrm>
            <a:off x="581192" y="2070847"/>
            <a:ext cx="11029615" cy="3904503"/>
          </a:xfrm>
        </p:spPr>
        <p:txBody>
          <a:bodyPr>
            <a:normAutofit/>
          </a:bodyPr>
          <a:lstStyle/>
          <a:p>
            <a:pPr marL="0" indent="0">
              <a:lnSpc>
                <a:spcPct val="150000"/>
              </a:lnSpc>
              <a:buNone/>
            </a:pPr>
            <a:r>
              <a:rPr lang="en-US" sz="2400" b="1" dirty="0">
                <a:latin typeface="Times New Roman" pitchFamily="18" charset="0"/>
                <a:cs typeface="Times New Roman" pitchFamily="18" charset="0"/>
              </a:rPr>
              <a:t>HYPERPARAMETER TUNING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Parameters that define the model architecture are referred to as hyperparameters and thus the process of searching for the ideal parameter is referred to as hyper parameter tuning. We have used Grid Search CV to tune the parameter of each algorithm. The grid of values of each parameter is given as input and Grid Search CV will methodically build and evaluate a model for each combination of algorithm parameters specified in a grid. The model with the best parameter value is given as output.</a:t>
            </a:r>
            <a:endParaRPr lang="en-IN" sz="2400" dirty="0"/>
          </a:p>
        </p:txBody>
      </p:sp>
    </p:spTree>
    <p:extLst>
      <p:ext uri="{BB962C8B-B14F-4D97-AF65-F5344CB8AC3E}">
        <p14:creationId xmlns:p14="http://schemas.microsoft.com/office/powerpoint/2010/main" val="1638698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702156"/>
            <a:ext cx="11029616" cy="575315"/>
          </a:xfrm>
        </p:spPr>
        <p:txBody>
          <a:bodyPr/>
          <a:lstStyle/>
          <a:p>
            <a:r>
              <a:rPr lang="en-IN" dirty="0"/>
              <a:t>Algorithm</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a:bodyPr>
          <a:lstStyle/>
          <a:p>
            <a:pPr algn="just">
              <a:lnSpc>
                <a:spcPct val="150000"/>
              </a:lnSpc>
            </a:pPr>
            <a:r>
              <a:rPr lang="en-IN" sz="2400" dirty="0">
                <a:latin typeface="Times New Roman" panose="02020603050405020304" pitchFamily="18" charset="0"/>
                <a:ea typeface="Calibri" panose="020F0502020204030204" pitchFamily="34" charset="0"/>
                <a:cs typeface="Times New Roman" panose="02020603050405020304" pitchFamily="18" charset="0"/>
              </a:rPr>
              <a:t>Logistic Regression</a:t>
            </a:r>
          </a:p>
          <a:p>
            <a:pPr algn="just">
              <a:lnSpc>
                <a:spcPct val="150000"/>
              </a:lnSpc>
            </a:pPr>
            <a:r>
              <a:rPr lang="en-IN" sz="2400" dirty="0">
                <a:latin typeface="Times New Roman" panose="02020603050405020304" pitchFamily="18" charset="0"/>
                <a:ea typeface="Calibri" panose="020F0502020204030204" pitchFamily="34" charset="0"/>
                <a:cs typeface="Times New Roman" panose="02020603050405020304" pitchFamily="18" charset="0"/>
              </a:rPr>
              <a:t>Random Forest</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Additional tree discriminant</a:t>
            </a:r>
          </a:p>
          <a:p>
            <a:pPr algn="just">
              <a:lnSpc>
                <a:spcPct val="150000"/>
              </a:lnSpc>
            </a:pPr>
            <a:r>
              <a:rPr lang="en-IN" sz="2400">
                <a:latin typeface="Times New Roman" panose="02020603050405020304" pitchFamily="18" charset="0"/>
                <a:ea typeface="Calibri" panose="020F0502020204030204" pitchFamily="34" charset="0"/>
                <a:cs typeface="Times New Roman" panose="02020603050405020304" pitchFamily="18" charset="0"/>
              </a:rPr>
              <a:t>XG BOOST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202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702156"/>
            <a:ext cx="11029616" cy="575315"/>
          </a:xfrm>
        </p:spPr>
        <p:txBody>
          <a:bodyPr/>
          <a:lstStyle/>
          <a:p>
            <a:r>
              <a:rPr lang="en-IN" dirty="0"/>
              <a:t>objective</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a:bodyPr>
          <a:lstStyle/>
          <a:p>
            <a:r>
              <a:rPr lang="en-US" sz="2400" dirty="0">
                <a:latin typeface="Times New Roman" panose="02020603050405020304" pitchFamily="18" charset="0"/>
                <a:cs typeface="Times New Roman" panose="02020603050405020304" pitchFamily="18" charset="0"/>
              </a:rPr>
              <a:t>Thus, identifying whether a piece of content is fraudulent or authentic has become a crucial area of research.</a:t>
            </a:r>
          </a:p>
          <a:p>
            <a:r>
              <a:rPr lang="en-US" sz="2400" dirty="0">
                <a:latin typeface="Times New Roman" panose="02020603050405020304" pitchFamily="18" charset="0"/>
                <a:cs typeface="Times New Roman" panose="02020603050405020304" pitchFamily="18" charset="0"/>
              </a:rPr>
              <a:t>In this paper, we propose a novel hybrid fake news detection system that combines linguistic and knowledge-based approaches and inherits their advantages. It does this by using two different sets of features, linguistic features and a novel set of knowledge-based features, called fact-verification features, that comprise three types of information, namely, reputation of the website where the news is published, coverage, number of websites about the news, i.e., true or false and additionally.</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0390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702156"/>
            <a:ext cx="11029616" cy="575315"/>
          </a:xfrm>
        </p:spPr>
        <p:txBody>
          <a:bodyPr/>
          <a:lstStyle/>
          <a:p>
            <a:r>
              <a:rPr lang="en-IN" dirty="0"/>
              <a:t>scope</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a:bodyPr>
          <a:lstStyle/>
          <a:p>
            <a:r>
              <a:rPr lang="en-US" sz="2400" dirty="0">
                <a:latin typeface="Times New Roman" panose="02020603050405020304" pitchFamily="18" charset="0"/>
                <a:cs typeface="Times New Roman" panose="02020603050405020304" pitchFamily="18" charset="0"/>
              </a:rPr>
              <a:t>Under each category, some of the approaches from the literature that have been deemed to be the most important in the last fifteen years are displayed.</a:t>
            </a:r>
          </a:p>
          <a:p>
            <a:r>
              <a:rPr lang="en-US" sz="2400" dirty="0">
                <a:latin typeface="Times New Roman" panose="02020603050405020304" pitchFamily="18" charset="0"/>
                <a:cs typeface="Times New Roman" panose="02020603050405020304" pitchFamily="18" charset="0"/>
              </a:rPr>
              <a:t>As explained in, the primary goal of linguistic analysis is to determine the language competence of the news creator through the cognition of language formats and the discovery of writing patterns.</a:t>
            </a:r>
          </a:p>
          <a:p>
            <a:r>
              <a:rPr lang="en-US" sz="2400" dirty="0">
                <a:latin typeface="Times New Roman" panose="02020603050405020304" pitchFamily="18" charset="0"/>
                <a:cs typeface="Times New Roman" panose="02020603050405020304" pitchFamily="18" charset="0"/>
              </a:rPr>
              <a:t>Another new feature is the ability to identify the news by category.</a:t>
            </a:r>
          </a:p>
          <a:p>
            <a:pPr algn="just">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7061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1D81-C956-E633-B24F-80C36F809EDB}"/>
              </a:ext>
            </a:extLst>
          </p:cNvPr>
          <p:cNvSpPr>
            <a:spLocks noGrp="1"/>
          </p:cNvSpPr>
          <p:nvPr>
            <p:ph type="title"/>
          </p:nvPr>
        </p:nvSpPr>
        <p:spPr/>
        <p:txBody>
          <a:bodyPr/>
          <a:lstStyle/>
          <a:p>
            <a:r>
              <a:rPr lang="en-IN" dirty="0"/>
              <a:t>screenshot</a:t>
            </a:r>
          </a:p>
        </p:txBody>
      </p:sp>
      <p:pic>
        <p:nvPicPr>
          <p:cNvPr id="7" name="Content Placeholder 6">
            <a:extLst>
              <a:ext uri="{FF2B5EF4-FFF2-40B4-BE49-F238E27FC236}">
                <a16:creationId xmlns:a16="http://schemas.microsoft.com/office/drawing/2014/main" id="{1AE2FABF-9668-B519-E926-25FD7FAA7C85}"/>
              </a:ext>
            </a:extLst>
          </p:cNvPr>
          <p:cNvPicPr>
            <a:picLocks noGrp="1" noChangeAspect="1"/>
          </p:cNvPicPr>
          <p:nvPr>
            <p:ph idx="1"/>
          </p:nvPr>
        </p:nvPicPr>
        <p:blipFill>
          <a:blip r:embed="rId2"/>
          <a:stretch>
            <a:fillRect/>
          </a:stretch>
        </p:blipFill>
        <p:spPr>
          <a:xfrm>
            <a:off x="2015958" y="2341563"/>
            <a:ext cx="8160083" cy="3633787"/>
          </a:xfrm>
        </p:spPr>
      </p:pic>
    </p:spTree>
    <p:extLst>
      <p:ext uri="{BB962C8B-B14F-4D97-AF65-F5344CB8AC3E}">
        <p14:creationId xmlns:p14="http://schemas.microsoft.com/office/powerpoint/2010/main" val="344369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1D81-C956-E633-B24F-80C36F809EDB}"/>
              </a:ext>
            </a:extLst>
          </p:cNvPr>
          <p:cNvSpPr>
            <a:spLocks noGrp="1"/>
          </p:cNvSpPr>
          <p:nvPr>
            <p:ph type="title"/>
          </p:nvPr>
        </p:nvSpPr>
        <p:spPr/>
        <p:txBody>
          <a:bodyPr/>
          <a:lstStyle/>
          <a:p>
            <a:r>
              <a:rPr lang="en-IN" dirty="0"/>
              <a:t>screenshot</a:t>
            </a:r>
          </a:p>
        </p:txBody>
      </p:sp>
      <p:pic>
        <p:nvPicPr>
          <p:cNvPr id="5" name="Content Placeholder 4">
            <a:extLst>
              <a:ext uri="{FF2B5EF4-FFF2-40B4-BE49-F238E27FC236}">
                <a16:creationId xmlns:a16="http://schemas.microsoft.com/office/drawing/2014/main" id="{1A00754B-6BC2-07F7-F079-420564C61F81}"/>
              </a:ext>
            </a:extLst>
          </p:cNvPr>
          <p:cNvPicPr>
            <a:picLocks noGrp="1" noChangeAspect="1"/>
          </p:cNvPicPr>
          <p:nvPr>
            <p:ph idx="1"/>
          </p:nvPr>
        </p:nvPicPr>
        <p:blipFill>
          <a:blip r:embed="rId2"/>
          <a:stretch>
            <a:fillRect/>
          </a:stretch>
        </p:blipFill>
        <p:spPr>
          <a:xfrm>
            <a:off x="2055886" y="2341563"/>
            <a:ext cx="8080227" cy="3633787"/>
          </a:xfrm>
        </p:spPr>
      </p:pic>
    </p:spTree>
    <p:extLst>
      <p:ext uri="{BB962C8B-B14F-4D97-AF65-F5344CB8AC3E}">
        <p14:creationId xmlns:p14="http://schemas.microsoft.com/office/powerpoint/2010/main" val="3290990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1D81-C956-E633-B24F-80C36F809EDB}"/>
              </a:ext>
            </a:extLst>
          </p:cNvPr>
          <p:cNvSpPr>
            <a:spLocks noGrp="1"/>
          </p:cNvSpPr>
          <p:nvPr>
            <p:ph type="title"/>
          </p:nvPr>
        </p:nvSpPr>
        <p:spPr/>
        <p:txBody>
          <a:bodyPr/>
          <a:lstStyle/>
          <a:p>
            <a:r>
              <a:rPr lang="en-IN" dirty="0"/>
              <a:t>screenshot</a:t>
            </a:r>
          </a:p>
        </p:txBody>
      </p:sp>
      <p:pic>
        <p:nvPicPr>
          <p:cNvPr id="7" name="Content Placeholder 6">
            <a:extLst>
              <a:ext uri="{FF2B5EF4-FFF2-40B4-BE49-F238E27FC236}">
                <a16:creationId xmlns:a16="http://schemas.microsoft.com/office/drawing/2014/main" id="{E82A127C-A664-B895-1B22-A7FFC43BF29C}"/>
              </a:ext>
            </a:extLst>
          </p:cNvPr>
          <p:cNvPicPr>
            <a:picLocks noGrp="1" noChangeAspect="1"/>
          </p:cNvPicPr>
          <p:nvPr>
            <p:ph idx="1"/>
          </p:nvPr>
        </p:nvPicPr>
        <p:blipFill>
          <a:blip r:embed="rId2"/>
          <a:stretch>
            <a:fillRect/>
          </a:stretch>
        </p:blipFill>
        <p:spPr>
          <a:xfrm>
            <a:off x="1987124" y="2341563"/>
            <a:ext cx="8217751" cy="3633787"/>
          </a:xfrm>
        </p:spPr>
      </p:pic>
    </p:spTree>
    <p:extLst>
      <p:ext uri="{BB962C8B-B14F-4D97-AF65-F5344CB8AC3E}">
        <p14:creationId xmlns:p14="http://schemas.microsoft.com/office/powerpoint/2010/main" val="4037055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1D81-C956-E633-B24F-80C36F809EDB}"/>
              </a:ext>
            </a:extLst>
          </p:cNvPr>
          <p:cNvSpPr>
            <a:spLocks noGrp="1"/>
          </p:cNvSpPr>
          <p:nvPr>
            <p:ph type="title"/>
          </p:nvPr>
        </p:nvSpPr>
        <p:spPr/>
        <p:txBody>
          <a:bodyPr/>
          <a:lstStyle/>
          <a:p>
            <a:r>
              <a:rPr lang="en-IN" dirty="0"/>
              <a:t>screenshot</a:t>
            </a:r>
          </a:p>
        </p:txBody>
      </p:sp>
      <p:pic>
        <p:nvPicPr>
          <p:cNvPr id="9" name="Content Placeholder 8">
            <a:extLst>
              <a:ext uri="{FF2B5EF4-FFF2-40B4-BE49-F238E27FC236}">
                <a16:creationId xmlns:a16="http://schemas.microsoft.com/office/drawing/2014/main" id="{E981C1BF-6D53-439E-1991-03E9F1EBB6FE}"/>
              </a:ext>
            </a:extLst>
          </p:cNvPr>
          <p:cNvPicPr>
            <a:picLocks noGrp="1" noChangeAspect="1"/>
          </p:cNvPicPr>
          <p:nvPr>
            <p:ph idx="1"/>
          </p:nvPr>
        </p:nvPicPr>
        <p:blipFill>
          <a:blip r:embed="rId2"/>
          <a:stretch>
            <a:fillRect/>
          </a:stretch>
        </p:blipFill>
        <p:spPr>
          <a:xfrm>
            <a:off x="1972554" y="2341563"/>
            <a:ext cx="8246892" cy="3633787"/>
          </a:xfrm>
        </p:spPr>
      </p:pic>
    </p:spTree>
    <p:extLst>
      <p:ext uri="{BB962C8B-B14F-4D97-AF65-F5344CB8AC3E}">
        <p14:creationId xmlns:p14="http://schemas.microsoft.com/office/powerpoint/2010/main" val="1676382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B965-58A9-2D8D-F4BD-2CA62B9BC4A0}"/>
              </a:ext>
            </a:extLst>
          </p:cNvPr>
          <p:cNvSpPr>
            <a:spLocks noGrp="1"/>
          </p:cNvSpPr>
          <p:nvPr>
            <p:ph type="title"/>
          </p:nvPr>
        </p:nvSpPr>
        <p:spPr/>
        <p:txBody>
          <a:bodyPr>
            <a:normAutofit/>
          </a:bodyPr>
          <a:lstStyle/>
          <a:p>
            <a:r>
              <a:rPr lang="en-US" sz="3200" dirty="0"/>
              <a:t>CONCLUSION</a:t>
            </a:r>
            <a:endParaRPr lang="en-IN" sz="3200" dirty="0"/>
          </a:p>
        </p:txBody>
      </p:sp>
      <p:sp>
        <p:nvSpPr>
          <p:cNvPr id="3" name="Content Placeholder 2">
            <a:extLst>
              <a:ext uri="{FF2B5EF4-FFF2-40B4-BE49-F238E27FC236}">
                <a16:creationId xmlns:a16="http://schemas.microsoft.com/office/drawing/2014/main" id="{4AB903E8-4CA9-8BB2-02CA-6DAE3360F610}"/>
              </a:ext>
            </a:extLst>
          </p:cNvPr>
          <p:cNvSpPr>
            <a:spLocks noGrp="1"/>
          </p:cNvSpPr>
          <p:nvPr>
            <p:ph idx="1"/>
          </p:nvPr>
        </p:nvSpPr>
        <p:spPr>
          <a:xfrm>
            <a:off x="581192" y="1653988"/>
            <a:ext cx="11029615" cy="4321362"/>
          </a:xfrm>
        </p:spPr>
        <p:txBody>
          <a:bodyPr>
            <a:normAutofit/>
          </a:bodyPr>
          <a:lstStyle/>
          <a:p>
            <a:r>
              <a:rPr lang="en-US" sz="2600" dirty="0">
                <a:latin typeface="Times New Roman" panose="02020603050405020304" pitchFamily="18" charset="0"/>
                <a:cs typeface="Times New Roman" panose="02020603050405020304" pitchFamily="18" charset="0"/>
              </a:rPr>
              <a:t>We propose a novel hybrid fake news detection system in this paper that employs two types of features: linguistic and fact-verification features.</a:t>
            </a:r>
          </a:p>
          <a:p>
            <a:r>
              <a:rPr lang="en-US" sz="2600" dirty="0">
                <a:latin typeface="Times New Roman" panose="02020603050405020304" pitchFamily="18" charset="0"/>
                <a:cs typeface="Times New Roman" panose="02020603050405020304" pitchFamily="18" charset="0"/>
              </a:rPr>
              <a:t>The proposed detection system achieves an accuracy of 99% under </a:t>
            </a:r>
            <a:r>
              <a:rPr lang="en-US" sz="2600" dirty="0" err="1">
                <a:latin typeface="Times New Roman" panose="02020603050405020304" pitchFamily="18" charset="0"/>
                <a:cs typeface="Times New Roman" panose="02020603050405020304" pitchFamily="18" charset="0"/>
              </a:rPr>
              <a:t>XGBoost</a:t>
            </a:r>
            <a:r>
              <a:rPr lang="en-US" sz="2600" dirty="0">
                <a:latin typeface="Times New Roman" panose="02020603050405020304" pitchFamily="18" charset="0"/>
                <a:cs typeface="Times New Roman" panose="02020603050405020304" pitchFamily="18" charset="0"/>
              </a:rPr>
              <a:t>, according to evaluation results on the News data set.</a:t>
            </a:r>
          </a:p>
          <a:p>
            <a:r>
              <a:rPr lang="en-US" sz="2600" dirty="0">
                <a:latin typeface="Times New Roman" panose="02020603050405020304" pitchFamily="18" charset="0"/>
                <a:cs typeface="Times New Roman" panose="02020603050405020304" pitchFamily="18" charset="0"/>
              </a:rPr>
              <a:t>In the future, we hope to improve the detection system's accuracy by investigating other discriminating features, such as visual and style-based features.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629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4B90-432C-FAA5-A69C-91CB1BFC452A}"/>
              </a:ext>
            </a:extLst>
          </p:cNvPr>
          <p:cNvSpPr>
            <a:spLocks noGrp="1"/>
          </p:cNvSpPr>
          <p:nvPr>
            <p:ph type="title"/>
          </p:nvPr>
        </p:nvSpPr>
        <p:spPr>
          <a:xfrm>
            <a:off x="581192" y="702156"/>
            <a:ext cx="11029616" cy="745644"/>
          </a:xfrm>
        </p:spPr>
        <p:txBody>
          <a:bodyPr/>
          <a:lstStyle/>
          <a:p>
            <a:r>
              <a:rPr lang="en-US" dirty="0" err="1"/>
              <a:t>ReFERENCES</a:t>
            </a:r>
            <a:endParaRPr lang="en-IN" dirty="0"/>
          </a:p>
        </p:txBody>
      </p:sp>
      <p:sp>
        <p:nvSpPr>
          <p:cNvPr id="3" name="Content Placeholder 2">
            <a:extLst>
              <a:ext uri="{FF2B5EF4-FFF2-40B4-BE49-F238E27FC236}">
                <a16:creationId xmlns:a16="http://schemas.microsoft.com/office/drawing/2014/main" id="{C51A1E53-45E8-8F81-22E8-07D8C2E94C7D}"/>
              </a:ext>
            </a:extLst>
          </p:cNvPr>
          <p:cNvSpPr>
            <a:spLocks noGrp="1"/>
          </p:cNvSpPr>
          <p:nvPr>
            <p:ph idx="1"/>
          </p:nvPr>
        </p:nvSpPr>
        <p:spPr>
          <a:xfrm>
            <a:off x="581192" y="1638300"/>
            <a:ext cx="11029615" cy="4695826"/>
          </a:xfrm>
        </p:spPr>
        <p:txBody>
          <a:bodyPr>
            <a:normAutofit fontScale="92500" lnSpcReduction="20000"/>
          </a:bodyPr>
          <a:lstStyle/>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[1]. S. Yang, K. Shu, S. Wang, R. Gu, F. Wu and H. Liu, &amp;</a:t>
            </a:r>
            <a:r>
              <a:rPr lang="en-IN" sz="1800" dirty="0" err="1">
                <a:latin typeface="Times New Roman" panose="02020603050405020304" pitchFamily="18" charset="0"/>
                <a:cs typeface="Times New Roman" panose="02020603050405020304" pitchFamily="18" charset="0"/>
              </a:rPr>
              <a:t>quot;Unsupervised</a:t>
            </a:r>
            <a:r>
              <a:rPr lang="en-IN" sz="1800" dirty="0">
                <a:latin typeface="Times New Roman" panose="02020603050405020304" pitchFamily="18" charset="0"/>
                <a:cs typeface="Times New Roman" panose="02020603050405020304" pitchFamily="18" charset="0"/>
              </a:rPr>
              <a:t> Fake News </a:t>
            </a:r>
            <a:r>
              <a:rPr lang="en-IN" sz="1800" dirty="0" err="1">
                <a:latin typeface="Times New Roman" panose="02020603050405020304" pitchFamily="18" charset="0"/>
                <a:cs typeface="Times New Roman" panose="02020603050405020304" pitchFamily="18" charset="0"/>
              </a:rPr>
              <a:t>Detectionon</a:t>
            </a:r>
            <a:r>
              <a:rPr lang="en-IN" sz="1800" dirty="0">
                <a:latin typeface="Times New Roman" panose="02020603050405020304" pitchFamily="18" charset="0"/>
                <a:cs typeface="Times New Roman" panose="02020603050405020304" pitchFamily="18" charset="0"/>
              </a:rPr>
              <a:t> Social Media: A Generative </a:t>
            </a:r>
            <a:r>
              <a:rPr lang="en-IN" sz="1800" dirty="0" err="1">
                <a:latin typeface="Times New Roman" panose="02020603050405020304" pitchFamily="18" charset="0"/>
                <a:cs typeface="Times New Roman" panose="02020603050405020304" pitchFamily="18" charset="0"/>
              </a:rPr>
              <a:t>Approach&amp;quot</a:t>
            </a:r>
            <a:r>
              <a:rPr lang="en-IN" sz="1800" dirty="0">
                <a:latin typeface="Times New Roman" panose="02020603050405020304" pitchFamily="18" charset="0"/>
                <a:cs typeface="Times New Roman" panose="02020603050405020304" pitchFamily="18" charset="0"/>
              </a:rPr>
              <a:t>;, Proceedings of the AAAI Conference on </a:t>
            </a:r>
            <a:r>
              <a:rPr lang="en-IN" sz="1800" dirty="0" err="1">
                <a:latin typeface="Times New Roman" panose="02020603050405020304" pitchFamily="18" charset="0"/>
                <a:cs typeface="Times New Roman" panose="02020603050405020304" pitchFamily="18" charset="0"/>
              </a:rPr>
              <a:t>ArtificialIntelligence</a:t>
            </a:r>
            <a:r>
              <a:rPr lang="en-IN" sz="1800" dirty="0">
                <a:latin typeface="Times New Roman" panose="02020603050405020304" pitchFamily="18" charset="0"/>
                <a:cs typeface="Times New Roman" panose="02020603050405020304" pitchFamily="18" charset="0"/>
              </a:rPr>
              <a:t>, vol. 33, pp. 5644-5651, 2019.</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[2]. M. Hlaing and N. Kham, &amp;</a:t>
            </a:r>
            <a:r>
              <a:rPr lang="en-IN" sz="1800" dirty="0" err="1">
                <a:latin typeface="Times New Roman" panose="02020603050405020304" pitchFamily="18" charset="0"/>
                <a:cs typeface="Times New Roman" panose="02020603050405020304" pitchFamily="18" charset="0"/>
              </a:rPr>
              <a:t>quot;Defining</a:t>
            </a:r>
            <a:r>
              <a:rPr lang="en-IN" sz="1800" dirty="0">
                <a:latin typeface="Times New Roman" panose="02020603050405020304" pitchFamily="18" charset="0"/>
                <a:cs typeface="Times New Roman" panose="02020603050405020304" pitchFamily="18" charset="0"/>
              </a:rPr>
              <a:t> News Authenticity on Social Media U sing </a:t>
            </a:r>
            <a:r>
              <a:rPr lang="en-IN" sz="1800" dirty="0" err="1">
                <a:latin typeface="Times New Roman" panose="02020603050405020304" pitchFamily="18" charset="0"/>
                <a:cs typeface="Times New Roman" panose="02020603050405020304" pitchFamily="18" charset="0"/>
              </a:rPr>
              <a:t>MachineLearning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Approach&amp;quot</a:t>
            </a:r>
            <a:r>
              <a:rPr lang="en-IN" sz="1800" dirty="0">
                <a:latin typeface="Times New Roman" panose="02020603050405020304" pitchFamily="18" charset="0"/>
                <a:cs typeface="Times New Roman" panose="02020603050405020304" pitchFamily="18" charset="0"/>
              </a:rPr>
              <a:t>;, 2020 IEEE Conference on Computer Applications (ICCA), 2020.</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[3]. F. </a:t>
            </a:r>
            <a:r>
              <a:rPr lang="en-IN" sz="1800" dirty="0" err="1">
                <a:latin typeface="Times New Roman" panose="02020603050405020304" pitchFamily="18" charset="0"/>
                <a:cs typeface="Times New Roman" panose="02020603050405020304" pitchFamily="18" charset="0"/>
              </a:rPr>
              <a:t>Ozbay</a:t>
            </a:r>
            <a:r>
              <a:rPr lang="en-IN" sz="1800" dirty="0">
                <a:latin typeface="Times New Roman" panose="02020603050405020304" pitchFamily="18" charset="0"/>
                <a:cs typeface="Times New Roman" panose="02020603050405020304" pitchFamily="18" charset="0"/>
              </a:rPr>
              <a:t> and B. </a:t>
            </a:r>
            <a:r>
              <a:rPr lang="en-IN" sz="1800" dirty="0" err="1">
                <a:latin typeface="Times New Roman" panose="02020603050405020304" pitchFamily="18" charset="0"/>
                <a:cs typeface="Times New Roman" panose="02020603050405020304" pitchFamily="18" charset="0"/>
              </a:rPr>
              <a:t>Alatas</a:t>
            </a:r>
            <a:r>
              <a:rPr lang="en-IN" sz="1800" dirty="0">
                <a:latin typeface="Times New Roman" panose="02020603050405020304" pitchFamily="18" charset="0"/>
                <a:cs typeface="Times New Roman" panose="02020603050405020304" pitchFamily="18" charset="0"/>
              </a:rPr>
              <a:t>, &amp;</a:t>
            </a:r>
            <a:r>
              <a:rPr lang="en-IN" sz="1800" dirty="0" err="1">
                <a:latin typeface="Times New Roman" panose="02020603050405020304" pitchFamily="18" charset="0"/>
                <a:cs typeface="Times New Roman" panose="02020603050405020304" pitchFamily="18" charset="0"/>
              </a:rPr>
              <a:t>quot;Fake</a:t>
            </a:r>
            <a:r>
              <a:rPr lang="en-IN" sz="1800" dirty="0">
                <a:latin typeface="Times New Roman" panose="02020603050405020304" pitchFamily="18" charset="0"/>
                <a:cs typeface="Times New Roman" panose="02020603050405020304" pitchFamily="18" charset="0"/>
              </a:rPr>
              <a:t> news detection within online social media using </a:t>
            </a:r>
            <a:r>
              <a:rPr lang="en-IN" sz="1800" dirty="0" err="1">
                <a:latin typeface="Times New Roman" panose="02020603050405020304" pitchFamily="18" charset="0"/>
                <a:cs typeface="Times New Roman" panose="02020603050405020304" pitchFamily="18" charset="0"/>
              </a:rPr>
              <a:t>supervisedartificial</a:t>
            </a:r>
            <a:r>
              <a:rPr lang="en-IN" sz="1800" dirty="0">
                <a:latin typeface="Times New Roman" panose="02020603050405020304" pitchFamily="18" charset="0"/>
                <a:cs typeface="Times New Roman" panose="02020603050405020304" pitchFamily="18" charset="0"/>
              </a:rPr>
              <a:t> intelligence </a:t>
            </a:r>
            <a:r>
              <a:rPr lang="en-IN" sz="1800" dirty="0" err="1">
                <a:latin typeface="Times New Roman" panose="02020603050405020304" pitchFamily="18" charset="0"/>
                <a:cs typeface="Times New Roman" panose="02020603050405020304" pitchFamily="18" charset="0"/>
              </a:rPr>
              <a:t>algorithms&amp;quot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Physica</a:t>
            </a:r>
            <a:r>
              <a:rPr lang="en-IN" sz="1800" dirty="0">
                <a:latin typeface="Times New Roman" panose="02020603050405020304" pitchFamily="18" charset="0"/>
                <a:cs typeface="Times New Roman" panose="02020603050405020304" pitchFamily="18" charset="0"/>
              </a:rPr>
              <a:t> A: Statistical Mechanics and its Applications, vol.540, pp. 123174, 2020.</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[4]. P. Faustini and T. </a:t>
            </a:r>
            <a:r>
              <a:rPr lang="en-IN" sz="1800" dirty="0" err="1">
                <a:latin typeface="Times New Roman" panose="02020603050405020304" pitchFamily="18" charset="0"/>
                <a:cs typeface="Times New Roman" panose="02020603050405020304" pitchFamily="18" charset="0"/>
              </a:rPr>
              <a:t>Covões</a:t>
            </a:r>
            <a:r>
              <a:rPr lang="en-IN" sz="1800" dirty="0">
                <a:latin typeface="Times New Roman" panose="02020603050405020304" pitchFamily="18" charset="0"/>
                <a:cs typeface="Times New Roman" panose="02020603050405020304" pitchFamily="18" charset="0"/>
              </a:rPr>
              <a:t>, &amp;</a:t>
            </a:r>
            <a:r>
              <a:rPr lang="en-IN" sz="1800" dirty="0" err="1">
                <a:latin typeface="Times New Roman" panose="02020603050405020304" pitchFamily="18" charset="0"/>
                <a:cs typeface="Times New Roman" panose="02020603050405020304" pitchFamily="18" charset="0"/>
              </a:rPr>
              <a:t>quot;Fake</a:t>
            </a:r>
            <a:r>
              <a:rPr lang="en-IN" sz="1800" dirty="0">
                <a:latin typeface="Times New Roman" panose="02020603050405020304" pitchFamily="18" charset="0"/>
                <a:cs typeface="Times New Roman" panose="02020603050405020304" pitchFamily="18" charset="0"/>
              </a:rPr>
              <a:t> news detection in multiple platforms </a:t>
            </a:r>
            <a:r>
              <a:rPr lang="en-IN" sz="1800" dirty="0" err="1">
                <a:latin typeface="Times New Roman" panose="02020603050405020304" pitchFamily="18" charset="0"/>
                <a:cs typeface="Times New Roman" panose="02020603050405020304" pitchFamily="18" charset="0"/>
              </a:rPr>
              <a:t>andlanguages&amp;quot</a:t>
            </a:r>
            <a:r>
              <a:rPr lang="en-IN" sz="1800" dirty="0">
                <a:latin typeface="Times New Roman" panose="02020603050405020304" pitchFamily="18" charset="0"/>
                <a:cs typeface="Times New Roman" panose="02020603050405020304" pitchFamily="18" charset="0"/>
              </a:rPr>
              <a:t>;, Expert Systems with Applications, vol. 158, pp. 113503, 2020.</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[5]. K. </a:t>
            </a:r>
            <a:r>
              <a:rPr lang="en-IN" sz="1800" dirty="0" err="1">
                <a:latin typeface="Times New Roman" panose="02020603050405020304" pitchFamily="18" charset="0"/>
                <a:cs typeface="Times New Roman" panose="02020603050405020304" pitchFamily="18" charset="0"/>
              </a:rPr>
              <a:t>Yazdi</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Yazdi</a:t>
            </a:r>
            <a:r>
              <a:rPr lang="en-IN" sz="1800" dirty="0">
                <a:latin typeface="Times New Roman" panose="02020603050405020304" pitchFamily="18" charset="0"/>
                <a:cs typeface="Times New Roman" panose="02020603050405020304" pitchFamily="18" charset="0"/>
              </a:rPr>
              <a:t>, S. </a:t>
            </a:r>
            <a:r>
              <a:rPr lang="en-IN" sz="1800" dirty="0" err="1">
                <a:latin typeface="Times New Roman" panose="02020603050405020304" pitchFamily="18" charset="0"/>
                <a:cs typeface="Times New Roman" panose="02020603050405020304" pitchFamily="18" charset="0"/>
              </a:rPr>
              <a:t>Khodayi</a:t>
            </a:r>
            <a:r>
              <a:rPr lang="en-IN" sz="1800" dirty="0">
                <a:latin typeface="Times New Roman" panose="02020603050405020304" pitchFamily="18" charset="0"/>
                <a:cs typeface="Times New Roman" panose="02020603050405020304" pitchFamily="18" charset="0"/>
              </a:rPr>
              <a:t>, J. Hou, W. Zhou and S. </a:t>
            </a:r>
            <a:r>
              <a:rPr lang="en-IN" sz="1800" dirty="0" err="1">
                <a:latin typeface="Times New Roman" panose="02020603050405020304" pitchFamily="18" charset="0"/>
                <a:cs typeface="Times New Roman" panose="02020603050405020304" pitchFamily="18" charset="0"/>
              </a:rPr>
              <a:t>Saedy</a:t>
            </a:r>
            <a:r>
              <a:rPr lang="en-IN" sz="1800" dirty="0">
                <a:latin typeface="Times New Roman" panose="02020603050405020304" pitchFamily="18" charset="0"/>
                <a:cs typeface="Times New Roman" panose="02020603050405020304" pitchFamily="18" charset="0"/>
              </a:rPr>
              <a:t>, &amp;</a:t>
            </a:r>
            <a:r>
              <a:rPr lang="en-IN" sz="1800" dirty="0" err="1">
                <a:latin typeface="Times New Roman" panose="02020603050405020304" pitchFamily="18" charset="0"/>
                <a:cs typeface="Times New Roman" panose="02020603050405020304" pitchFamily="18" charset="0"/>
              </a:rPr>
              <a:t>quot;Improving</a:t>
            </a:r>
            <a:r>
              <a:rPr lang="en-IN" sz="1800" dirty="0">
                <a:latin typeface="Times New Roman" panose="02020603050405020304" pitchFamily="18" charset="0"/>
                <a:cs typeface="Times New Roman" panose="02020603050405020304" pitchFamily="18" charset="0"/>
              </a:rPr>
              <a:t> Fake </a:t>
            </a:r>
            <a:r>
              <a:rPr lang="en-IN" sz="1800" dirty="0" err="1">
                <a:latin typeface="Times New Roman" panose="02020603050405020304" pitchFamily="18" charset="0"/>
                <a:cs typeface="Times New Roman" panose="02020603050405020304" pitchFamily="18" charset="0"/>
              </a:rPr>
              <a:t>NewsDetection</a:t>
            </a:r>
            <a:r>
              <a:rPr lang="en-IN" sz="1800" dirty="0">
                <a:latin typeface="Times New Roman" panose="02020603050405020304" pitchFamily="18" charset="0"/>
                <a:cs typeface="Times New Roman" panose="02020603050405020304" pitchFamily="18" charset="0"/>
              </a:rPr>
              <a:t> Using K-means and Support Vector Machine </a:t>
            </a:r>
            <a:r>
              <a:rPr lang="en-IN" sz="1800" dirty="0" err="1">
                <a:latin typeface="Times New Roman" panose="02020603050405020304" pitchFamily="18" charset="0"/>
                <a:cs typeface="Times New Roman" panose="02020603050405020304" pitchFamily="18" charset="0"/>
              </a:rPr>
              <a:t>Approaches&amp;quot</a:t>
            </a:r>
            <a:r>
              <a:rPr lang="en-IN" sz="1800" dirty="0">
                <a:latin typeface="Times New Roman" panose="02020603050405020304" pitchFamily="18" charset="0"/>
                <a:cs typeface="Times New Roman" panose="02020603050405020304" pitchFamily="18" charset="0"/>
              </a:rPr>
              <a:t>;, World Academy of </a:t>
            </a:r>
            <a:r>
              <a:rPr lang="en-IN" sz="1800" dirty="0" err="1">
                <a:latin typeface="Times New Roman" panose="02020603050405020304" pitchFamily="18" charset="0"/>
                <a:cs typeface="Times New Roman" panose="02020603050405020304" pitchFamily="18" charset="0"/>
              </a:rPr>
              <a:t>ScienceEngineering</a:t>
            </a:r>
            <a:r>
              <a:rPr lang="en-IN" sz="1800" dirty="0">
                <a:latin typeface="Times New Roman" panose="02020603050405020304" pitchFamily="18" charset="0"/>
                <a:cs typeface="Times New Roman" panose="02020603050405020304" pitchFamily="18" charset="0"/>
              </a:rPr>
              <a:t> and Technology International Journal of Electronics and </a:t>
            </a:r>
            <a:r>
              <a:rPr lang="en-IN" sz="1800" dirty="0" err="1">
                <a:latin typeface="Times New Roman" panose="02020603050405020304" pitchFamily="18" charset="0"/>
                <a:cs typeface="Times New Roman" panose="02020603050405020304" pitchFamily="18" charset="0"/>
              </a:rPr>
              <a:t>CommunicationEngineering</a:t>
            </a:r>
            <a:r>
              <a:rPr lang="en-IN" sz="1800" dirty="0">
                <a:latin typeface="Times New Roman" panose="02020603050405020304" pitchFamily="18" charset="0"/>
                <a:cs typeface="Times New Roman" panose="02020603050405020304" pitchFamily="18" charset="0"/>
              </a:rPr>
              <a:t>, vol. 14, no. 2, 2020.</a:t>
            </a:r>
          </a:p>
        </p:txBody>
      </p:sp>
    </p:spTree>
    <p:extLst>
      <p:ext uri="{BB962C8B-B14F-4D97-AF65-F5344CB8AC3E}">
        <p14:creationId xmlns:p14="http://schemas.microsoft.com/office/powerpoint/2010/main" val="244265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702156"/>
            <a:ext cx="11029616" cy="575315"/>
          </a:xfrm>
        </p:spPr>
        <p:txBody>
          <a:bodyPr/>
          <a:lstStyle/>
          <a:p>
            <a:r>
              <a:rPr lang="en-IN" dirty="0"/>
              <a:t>Existing system</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a:bodyPr>
          <a:lstStyle/>
          <a:p>
            <a:r>
              <a:rPr lang="en-US" sz="2400" dirty="0">
                <a:latin typeface="Times New Roman" panose="02020603050405020304" pitchFamily="18" charset="0"/>
                <a:cs typeface="Times New Roman" panose="02020603050405020304" pitchFamily="18" charset="0"/>
              </a:rPr>
              <a:t>As previously discussed, the existing fake news detection solutions are either linguistic-based or knowledge-based, or social context-based approach to detect fake news detection</a:t>
            </a:r>
          </a:p>
          <a:p>
            <a:r>
              <a:rPr lang="en-US" sz="2400" dirty="0">
                <a:latin typeface="Times New Roman" panose="02020603050405020304" pitchFamily="18" charset="0"/>
                <a:cs typeface="Times New Roman" panose="02020603050405020304" pitchFamily="18" charset="0"/>
              </a:rPr>
              <a:t>Some existing solutions rely on ontologies in order to model fake news domain knowledge, which can be then used to distinguish fake from real news content. </a:t>
            </a:r>
          </a:p>
          <a:p>
            <a:r>
              <a:rPr lang="en-US" sz="2400" dirty="0">
                <a:latin typeface="Times New Roman" panose="02020603050405020304" pitchFamily="18" charset="0"/>
                <a:cs typeface="Times New Roman" panose="02020603050405020304" pitchFamily="18" charset="0"/>
              </a:rPr>
              <a:t>The existing solution's accuracy is 89.4% (Linguistic Approach) and 81.2% (Knowledge-based approach), which is lower than the proposed system's.</a:t>
            </a:r>
          </a:p>
          <a:p>
            <a:pPr algn="just">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8639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33F60-9B65-93CD-AE8B-CDF64F66B7E3}"/>
              </a:ext>
            </a:extLst>
          </p:cNvPr>
          <p:cNvSpPr>
            <a:spLocks noGrp="1"/>
          </p:cNvSpPr>
          <p:nvPr>
            <p:ph idx="1"/>
          </p:nvPr>
        </p:nvSpPr>
        <p:spPr>
          <a:xfrm>
            <a:off x="581025" y="819150"/>
            <a:ext cx="11029950" cy="5600700"/>
          </a:xfrm>
        </p:spPr>
        <p:txBody>
          <a:bodyPr>
            <a:normAutofit fontScale="97500"/>
          </a:bodyPr>
          <a:lstStyle/>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[6]. Y. Lin, &amp;quot;10 Twitter Statistics Every Marketer Should Know in 2021[Infographic]&amp;</a:t>
            </a:r>
            <a:r>
              <a:rPr lang="en-IN" sz="1800" dirty="0" err="1">
                <a:latin typeface="Times New Roman" panose="02020603050405020304" pitchFamily="18" charset="0"/>
                <a:cs typeface="Times New Roman" panose="02020603050405020304" pitchFamily="18" charset="0"/>
              </a:rPr>
              <a:t>quot</a:t>
            </a:r>
            <a:r>
              <a:rPr lang="en-IN" sz="1800" dirty="0">
                <a:latin typeface="Times New Roman" panose="02020603050405020304" pitchFamily="18" charset="0"/>
                <a:cs typeface="Times New Roman" panose="02020603050405020304" pitchFamily="18" charset="0"/>
              </a:rPr>
              <a:t>;, My.oberlo.com, 2021.</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[7]. B. Collins, D. T. Hoang, N. T. Nguyen and D. Hwang, &amp;</a:t>
            </a:r>
            <a:r>
              <a:rPr lang="en-IN" sz="1800" dirty="0" err="1">
                <a:latin typeface="Times New Roman" panose="02020603050405020304" pitchFamily="18" charset="0"/>
                <a:cs typeface="Times New Roman" panose="02020603050405020304" pitchFamily="18" charset="0"/>
              </a:rPr>
              <a:t>quot;Trends</a:t>
            </a:r>
            <a:r>
              <a:rPr lang="en-IN" sz="1800" dirty="0">
                <a:latin typeface="Times New Roman" panose="02020603050405020304" pitchFamily="18" charset="0"/>
                <a:cs typeface="Times New Roman" panose="02020603050405020304" pitchFamily="18" charset="0"/>
              </a:rPr>
              <a:t> in combating fake news </a:t>
            </a:r>
            <a:r>
              <a:rPr lang="en-IN" sz="1800" dirty="0" err="1">
                <a:latin typeface="Times New Roman" panose="02020603050405020304" pitchFamily="18" charset="0"/>
                <a:cs typeface="Times New Roman" panose="02020603050405020304" pitchFamily="18" charset="0"/>
              </a:rPr>
              <a:t>onsocial</a:t>
            </a:r>
            <a:r>
              <a:rPr lang="en-IN" sz="1800" dirty="0">
                <a:latin typeface="Times New Roman" panose="02020603050405020304" pitchFamily="18" charset="0"/>
                <a:cs typeface="Times New Roman" panose="02020603050405020304" pitchFamily="18" charset="0"/>
              </a:rPr>
              <a:t> media - a </a:t>
            </a:r>
            <a:r>
              <a:rPr lang="en-IN" sz="1800" dirty="0" err="1">
                <a:latin typeface="Times New Roman" panose="02020603050405020304" pitchFamily="18" charset="0"/>
                <a:cs typeface="Times New Roman" panose="02020603050405020304" pitchFamily="18" charset="0"/>
              </a:rPr>
              <a:t>survey&amp;quot</a:t>
            </a:r>
            <a:r>
              <a:rPr lang="en-IN" sz="1800" dirty="0">
                <a:latin typeface="Times New Roman" panose="02020603050405020304" pitchFamily="18" charset="0"/>
                <a:cs typeface="Times New Roman" panose="02020603050405020304" pitchFamily="18" charset="0"/>
              </a:rPr>
              <a:t>;, Journal of Information and Telecommunication, vol. 5, no. 2, pp. 247-266, 2020.</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[8]. J. W. Waweru Muigai, &amp;</a:t>
            </a:r>
            <a:r>
              <a:rPr lang="en-IN" sz="1800" dirty="0" err="1">
                <a:latin typeface="Times New Roman" panose="02020603050405020304" pitchFamily="18" charset="0"/>
                <a:cs typeface="Times New Roman" panose="02020603050405020304" pitchFamily="18" charset="0"/>
              </a:rPr>
              <a:t>quot;Understanding</a:t>
            </a:r>
            <a:r>
              <a:rPr lang="en-IN" sz="1800" dirty="0">
                <a:latin typeface="Times New Roman" panose="02020603050405020304" pitchFamily="18" charset="0"/>
                <a:cs typeface="Times New Roman" panose="02020603050405020304" pitchFamily="18" charset="0"/>
              </a:rPr>
              <a:t> fake </a:t>
            </a:r>
            <a:r>
              <a:rPr lang="en-IN" sz="1800" dirty="0" err="1">
                <a:latin typeface="Times New Roman" panose="02020603050405020304" pitchFamily="18" charset="0"/>
                <a:cs typeface="Times New Roman" panose="02020603050405020304" pitchFamily="18" charset="0"/>
              </a:rPr>
              <a:t>news&amp;quot</a:t>
            </a:r>
            <a:r>
              <a:rPr lang="en-IN" sz="1800" dirty="0">
                <a:latin typeface="Times New Roman" panose="02020603050405020304" pitchFamily="18" charset="0"/>
                <a:cs typeface="Times New Roman" panose="02020603050405020304" pitchFamily="18" charset="0"/>
              </a:rPr>
              <a:t>;, International Journal of Scientific </a:t>
            </a:r>
            <a:r>
              <a:rPr lang="en-IN" sz="1800" dirty="0" err="1">
                <a:latin typeface="Times New Roman" panose="02020603050405020304" pitchFamily="18" charset="0"/>
                <a:cs typeface="Times New Roman" panose="02020603050405020304" pitchFamily="18" charset="0"/>
              </a:rPr>
              <a:t>andResearch</a:t>
            </a:r>
            <a:r>
              <a:rPr lang="en-IN" sz="1800" dirty="0">
                <a:latin typeface="Times New Roman" panose="02020603050405020304" pitchFamily="18" charset="0"/>
                <a:cs typeface="Times New Roman" panose="02020603050405020304" pitchFamily="18" charset="0"/>
              </a:rPr>
              <a:t> Publications (IJSRP), vol. 9, no. 1, 2019.</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[9]. L. Gimenez, &amp;quot;6 steps for data cleaning and why it </a:t>
            </a:r>
            <a:r>
              <a:rPr lang="en-IN" sz="1800" dirty="0" err="1">
                <a:latin typeface="Times New Roman" panose="02020603050405020304" pitchFamily="18" charset="0"/>
                <a:cs typeface="Times New Roman" panose="02020603050405020304" pitchFamily="18" charset="0"/>
              </a:rPr>
              <a:t>matters&amp;quot</a:t>
            </a:r>
            <a:r>
              <a:rPr lang="en-IN" sz="1800" dirty="0">
                <a:latin typeface="Times New Roman" panose="02020603050405020304" pitchFamily="18" charset="0"/>
                <a:cs typeface="Times New Roman" panose="02020603050405020304" pitchFamily="18" charset="0"/>
              </a:rPr>
              <a:t>;, Geotab, 2020.</a:t>
            </a:r>
          </a:p>
          <a:p>
            <a:pPr>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[10]. P. S Reddy, D. Roy, P. Manoj, M. Keerthana and P. V </a:t>
            </a:r>
            <a:r>
              <a:rPr lang="en-IN" sz="1800" dirty="0" err="1">
                <a:latin typeface="Times New Roman" panose="02020603050405020304" pitchFamily="18" charset="0"/>
                <a:cs typeface="Times New Roman" panose="02020603050405020304" pitchFamily="18" charset="0"/>
              </a:rPr>
              <a:t>Tijare</a:t>
            </a:r>
            <a:r>
              <a:rPr lang="en-IN" sz="1800" dirty="0">
                <a:latin typeface="Times New Roman" panose="02020603050405020304" pitchFamily="18" charset="0"/>
                <a:cs typeface="Times New Roman" panose="02020603050405020304" pitchFamily="18" charset="0"/>
              </a:rPr>
              <a:t>, &amp;</a:t>
            </a:r>
            <a:r>
              <a:rPr lang="en-IN" sz="1800" dirty="0" err="1">
                <a:latin typeface="Times New Roman" panose="02020603050405020304" pitchFamily="18" charset="0"/>
                <a:cs typeface="Times New Roman" panose="02020603050405020304" pitchFamily="18" charset="0"/>
              </a:rPr>
              <a:t>quot;A</a:t>
            </a:r>
            <a:r>
              <a:rPr lang="en-IN" sz="1800" dirty="0">
                <a:latin typeface="Times New Roman" panose="02020603050405020304" pitchFamily="18" charset="0"/>
                <a:cs typeface="Times New Roman" panose="02020603050405020304" pitchFamily="18" charset="0"/>
              </a:rPr>
              <a:t> Study on Fake </a:t>
            </a:r>
            <a:r>
              <a:rPr lang="en-IN" sz="1800" dirty="0" err="1">
                <a:latin typeface="Times New Roman" panose="02020603050405020304" pitchFamily="18" charset="0"/>
                <a:cs typeface="Times New Roman" panose="02020603050405020304" pitchFamily="18" charset="0"/>
              </a:rPr>
              <a:t>NewsDetection</a:t>
            </a:r>
            <a:r>
              <a:rPr lang="en-IN" sz="1800" dirty="0">
                <a:latin typeface="Times New Roman" panose="02020603050405020304" pitchFamily="18" charset="0"/>
                <a:cs typeface="Times New Roman" panose="02020603050405020304" pitchFamily="18" charset="0"/>
              </a:rPr>
              <a:t> Using Naive Bayes SVM Neural Networks and </a:t>
            </a:r>
            <a:r>
              <a:rPr lang="en-IN" sz="1800" dirty="0" err="1">
                <a:latin typeface="Times New Roman" panose="02020603050405020304" pitchFamily="18" charset="0"/>
                <a:cs typeface="Times New Roman" panose="02020603050405020304" pitchFamily="18" charset="0"/>
              </a:rPr>
              <a:t>LSTM&amp;quot</a:t>
            </a:r>
            <a:r>
              <a:rPr lang="en-IN" sz="1800" dirty="0">
                <a:latin typeface="Times New Roman" panose="02020603050405020304" pitchFamily="18" charset="0"/>
                <a:cs typeface="Times New Roman" panose="02020603050405020304" pitchFamily="18" charset="0"/>
              </a:rPr>
              <a:t>;, Jour of Adv Research </a:t>
            </a:r>
            <a:r>
              <a:rPr lang="en-IN" sz="1800" dirty="0" err="1">
                <a:latin typeface="Times New Roman" panose="02020603050405020304" pitchFamily="18" charset="0"/>
                <a:cs typeface="Times New Roman" panose="02020603050405020304" pitchFamily="18" charset="0"/>
              </a:rPr>
              <a:t>inDynamical</a:t>
            </a:r>
            <a:r>
              <a:rPr lang="en-IN" sz="1800" dirty="0">
                <a:latin typeface="Times New Roman" panose="02020603050405020304" pitchFamily="18" charset="0"/>
                <a:cs typeface="Times New Roman" panose="02020603050405020304" pitchFamily="18" charset="0"/>
              </a:rPr>
              <a:t> &amp;amp; Control Systems, vol. 11, no. 06, 2019.</a:t>
            </a:r>
          </a:p>
        </p:txBody>
      </p:sp>
    </p:spTree>
    <p:extLst>
      <p:ext uri="{BB962C8B-B14F-4D97-AF65-F5344CB8AC3E}">
        <p14:creationId xmlns:p14="http://schemas.microsoft.com/office/powerpoint/2010/main" val="123970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702156"/>
            <a:ext cx="11029616" cy="575315"/>
          </a:xfrm>
        </p:spPr>
        <p:txBody>
          <a:bodyPr/>
          <a:lstStyle/>
          <a:p>
            <a:r>
              <a:rPr lang="en-IN" dirty="0"/>
              <a:t>disadvantages</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a:bodyPr>
          <a:lstStyle/>
          <a:p>
            <a:pPr lvl="0" algn="just">
              <a:lnSpc>
                <a:spcPct val="150000"/>
              </a:lnSpc>
            </a:pPr>
            <a:r>
              <a:rPr lang="en-US" sz="2400" dirty="0" err="1">
                <a:latin typeface="Times New Roman" panose="02020603050405020304" pitchFamily="18" charset="0"/>
                <a:cs typeface="Times New Roman" panose="02020603050405020304" pitchFamily="18" charset="0"/>
              </a:rPr>
              <a:t>Hosseinmoltagh</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Paplexakis</a:t>
            </a:r>
            <a:r>
              <a:rPr lang="en-US" sz="2400" dirty="0">
                <a:latin typeface="Times New Roman" panose="02020603050405020304" pitchFamily="18" charset="0"/>
                <a:cs typeface="Times New Roman" panose="02020603050405020304" pitchFamily="18" charset="0"/>
              </a:rPr>
              <a:t> investigated the problem of identifying the different types of fake news with high accuracy.</a:t>
            </a:r>
          </a:p>
          <a:p>
            <a:pPr lvl="0" algn="just">
              <a:lnSpc>
                <a:spcPct val="150000"/>
              </a:lnSpc>
            </a:pPr>
            <a:r>
              <a:rPr lang="en-US" sz="2400" dirty="0">
                <a:latin typeface="Times New Roman" panose="02020603050405020304" pitchFamily="18" charset="0"/>
                <a:cs typeface="Times New Roman" panose="02020603050405020304" pitchFamily="18" charset="0"/>
              </a:rPr>
              <a:t>Logistic regression  is a linear algorithm used for binary classification problems.</a:t>
            </a:r>
          </a:p>
          <a:p>
            <a:pPr lvl="0" algn="just">
              <a:lnSpc>
                <a:spcPct val="150000"/>
              </a:lnSpc>
            </a:pPr>
            <a:r>
              <a:rPr lang="en-US" sz="2400" dirty="0">
                <a:latin typeface="Times New Roman" panose="02020603050405020304" pitchFamily="18" charset="0"/>
                <a:cs typeface="Times New Roman" panose="02020603050405020304" pitchFamily="18" charset="0"/>
              </a:rPr>
              <a:t>The objective of this algorithm is to build a training model that is used to predict the class of the target variable, which is used by the decision tree to solve the classification problem.</a:t>
            </a:r>
          </a:p>
          <a:p>
            <a:pPr algn="just">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2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413400"/>
            <a:ext cx="11029616" cy="575315"/>
          </a:xfrm>
        </p:spPr>
        <p:txBody>
          <a:bodyPr>
            <a:normAutofit/>
          </a:bodyPr>
          <a:lstStyle/>
          <a:p>
            <a:r>
              <a:rPr lang="en-IN" dirty="0"/>
              <a:t>Proposed system</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fontScale="85000" lnSpcReduction="10000"/>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itchFamily="18" charset="0"/>
              </a:rPr>
              <a:t>We propose a hybrid fake news detection system that takes advantage of both linguistic-based and knowledge-based approaches.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it also finds the category of the fake news</a:t>
            </a:r>
            <a:r>
              <a:rPr lang="en-US" sz="2400" dirty="0">
                <a:latin typeface="Times New Roman" pitchFamily="18" charset="0"/>
                <a:cs typeface="Times New Roman" pitchFamily="18" charset="0"/>
              </a:rPr>
              <a:t> </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The evaluation results show that the proposed combination of features records more than 95% accuracy</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The proposed fake news detection system consists of two phases, namely training and testing. </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In the training phase, the feature extracting task extracts a set of relevant features from the training dataset, which are then fed to several machine learning algorithms to build a fake news detection model. </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In the testing phase, the detection model is applied on test data to decide whether the provided news articles are real or fake. Presents the overall architecture of the proposed fake news detection system.</a:t>
            </a:r>
          </a:p>
          <a:p>
            <a:pPr algn="just">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820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a:xfrm>
            <a:off x="581192" y="413400"/>
            <a:ext cx="11029616" cy="575315"/>
          </a:xfrm>
        </p:spPr>
        <p:txBody>
          <a:bodyPr>
            <a:normAutofit/>
          </a:bodyPr>
          <a:lstStyle/>
          <a:p>
            <a:r>
              <a:rPr lang="en-IN" dirty="0"/>
              <a:t>advantages</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a:xfrm>
            <a:off x="581192" y="1277471"/>
            <a:ext cx="11029615" cy="5271247"/>
          </a:xfrm>
        </p:spPr>
        <p:txBody>
          <a:bodyPr>
            <a:normAutofit/>
          </a:bodyPr>
          <a:lstStyle/>
          <a:p>
            <a:pPr lvl="0" algn="just">
              <a:lnSpc>
                <a:spcPct val="150000"/>
              </a:lnSpc>
            </a:pPr>
            <a:r>
              <a:rPr lang="en-US" sz="2400" dirty="0">
                <a:latin typeface="Times New Roman" panose="02020603050405020304" pitchFamily="18" charset="0"/>
                <a:cs typeface="Times New Roman" panose="02020603050405020304" pitchFamily="18" charset="0"/>
              </a:rPr>
              <a:t>Hybrid linguistic and knowledge-based fake news detection system that combines linguistic features and a novel set of knowledge-based features, called fact-verification features.</a:t>
            </a:r>
          </a:p>
          <a:p>
            <a:pPr lvl="0" algn="just">
              <a:lnSpc>
                <a:spcPct val="150000"/>
              </a:lnSpc>
            </a:pPr>
            <a:r>
              <a:rPr lang="en-US" sz="2400" dirty="0">
                <a:latin typeface="Times New Roman" panose="02020603050405020304" pitchFamily="18" charset="0"/>
                <a:cs typeface="Times New Roman" panose="02020603050405020304" pitchFamily="18" charset="0"/>
              </a:rPr>
              <a:t>The proposed system only employs eight features, which is less than most of the state-of-the-art approaches.</a:t>
            </a:r>
          </a:p>
          <a:p>
            <a:pPr lvl="0" algn="just">
              <a:lnSpc>
                <a:spcPct val="150000"/>
              </a:lnSpc>
            </a:pPr>
            <a:r>
              <a:rPr lang="en-US" sz="2400" dirty="0">
                <a:latin typeface="Times New Roman" panose="02020603050405020304" pitchFamily="18" charset="0"/>
                <a:cs typeface="Times New Roman" panose="02020603050405020304" pitchFamily="18" charset="0"/>
              </a:rPr>
              <a:t>The evaluation results show that the proposed combination of features records more than 94% accuracy for fake news detection, and allows an increase of more than 7% compared to linguistic-based features.</a:t>
            </a:r>
          </a:p>
          <a:p>
            <a:pPr algn="just">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161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1511160271"/>
              </p:ext>
            </p:extLst>
          </p:nvPr>
        </p:nvGraphicFramePr>
        <p:xfrm>
          <a:off x="581025" y="1653988"/>
          <a:ext cx="11029950" cy="391929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1184462">
                  <a:extLst>
                    <a:ext uri="{9D8B030D-6E8A-4147-A177-3AD203B41FA5}">
                      <a16:colId xmlns:a16="http://schemas.microsoft.com/office/drawing/2014/main" val="2908107910"/>
                    </a:ext>
                  </a:extLst>
                </a:gridCol>
                <a:gridCol w="1842247">
                  <a:extLst>
                    <a:ext uri="{9D8B030D-6E8A-4147-A177-3AD203B41FA5}">
                      <a16:colId xmlns:a16="http://schemas.microsoft.com/office/drawing/2014/main" val="1786180763"/>
                    </a:ext>
                  </a:extLst>
                </a:gridCol>
                <a:gridCol w="1721223">
                  <a:extLst>
                    <a:ext uri="{9D8B030D-6E8A-4147-A177-3AD203B41FA5}">
                      <a16:colId xmlns:a16="http://schemas.microsoft.com/office/drawing/2014/main" val="3686423561"/>
                    </a:ext>
                  </a:extLst>
                </a:gridCol>
                <a:gridCol w="2605368">
                  <a:extLst>
                    <a:ext uri="{9D8B030D-6E8A-4147-A177-3AD203B41FA5}">
                      <a16:colId xmlns:a16="http://schemas.microsoft.com/office/drawing/2014/main" val="775478309"/>
                    </a:ext>
                  </a:extLst>
                </a:gridCol>
                <a:gridCol w="1838325">
                  <a:extLst>
                    <a:ext uri="{9D8B030D-6E8A-4147-A177-3AD203B41FA5}">
                      <a16:colId xmlns:a16="http://schemas.microsoft.com/office/drawing/2014/main" val="4086734553"/>
                    </a:ext>
                  </a:extLst>
                </a:gridCol>
              </a:tblGrid>
              <a:tr h="810332">
                <a:tc>
                  <a:txBody>
                    <a:bodyPr/>
                    <a:lstStyle/>
                    <a:p>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MERITS AND DEMERITS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novel hybrid multi-thread metaheuristic approach for fake news detection in social media.</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Gungor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Yildirim</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Hybrid multi-thread (HMT)</a:t>
                      </a:r>
                    </a:p>
                  </a:txBody>
                  <a:tcPr/>
                </a:tc>
                <a:tc>
                  <a:txBody>
                    <a:bodyPr/>
                    <a:lstStyle/>
                    <a:p>
                      <a:r>
                        <a:rPr lang="en-US" sz="1800" dirty="0">
                          <a:latin typeface="Times New Roman" panose="02020603050405020304" pitchFamily="18" charset="0"/>
                          <a:cs typeface="Times New Roman" panose="02020603050405020304" pitchFamily="18" charset="0"/>
                        </a:rPr>
                        <a:t>MERITS:</a:t>
                      </a:r>
                    </a:p>
                    <a:p>
                      <a:r>
                        <a:rPr lang="en-US" sz="1800" dirty="0">
                          <a:latin typeface="Times New Roman" panose="02020603050405020304" pitchFamily="18" charset="0"/>
                          <a:cs typeface="Times New Roman" panose="02020603050405020304" pitchFamily="18" charset="0"/>
                        </a:rPr>
                        <a:t>Optimization-based approaches can offer flexible and efficient solutions for fake news detection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DEMERITS:</a:t>
                      </a:r>
                    </a:p>
                    <a:p>
                      <a:r>
                        <a:rPr lang="en-US" sz="1800" dirty="0">
                          <a:latin typeface="Times New Roman" panose="02020603050405020304" pitchFamily="18" charset="0"/>
                          <a:cs typeface="Times New Roman" panose="02020603050405020304" pitchFamily="18" charset="0"/>
                        </a:rPr>
                        <a:t>A long runtime and inefficient use of search space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Fake news detection through an ensemble model that contains the HMT and a pre-trained deep network, to improve the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328889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a:xfrm>
            <a:off x="581192" y="702156"/>
            <a:ext cx="11029616" cy="77702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D94DB30-8800-436F-354E-B47C960E2ECA}"/>
              </a:ext>
            </a:extLst>
          </p:cNvPr>
          <p:cNvGraphicFramePr>
            <a:graphicFrameLocks noGrp="1"/>
          </p:cNvGraphicFramePr>
          <p:nvPr>
            <p:ph idx="1"/>
            <p:extLst>
              <p:ext uri="{D42A27DB-BD31-4B8C-83A1-F6EECF244321}">
                <p14:modId xmlns:p14="http://schemas.microsoft.com/office/powerpoint/2010/main" val="2919324334"/>
              </p:ext>
            </p:extLst>
          </p:nvPr>
        </p:nvGraphicFramePr>
        <p:xfrm>
          <a:off x="581025" y="1653988"/>
          <a:ext cx="11029950" cy="4193612"/>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539358555"/>
                    </a:ext>
                  </a:extLst>
                </a:gridCol>
                <a:gridCol w="996203">
                  <a:extLst>
                    <a:ext uri="{9D8B030D-6E8A-4147-A177-3AD203B41FA5}">
                      <a16:colId xmlns:a16="http://schemas.microsoft.com/office/drawing/2014/main" val="2908107910"/>
                    </a:ext>
                  </a:extLst>
                </a:gridCol>
                <a:gridCol w="1411941">
                  <a:extLst>
                    <a:ext uri="{9D8B030D-6E8A-4147-A177-3AD203B41FA5}">
                      <a16:colId xmlns:a16="http://schemas.microsoft.com/office/drawing/2014/main" val="1786180763"/>
                    </a:ext>
                  </a:extLst>
                </a:gridCol>
                <a:gridCol w="2218765">
                  <a:extLst>
                    <a:ext uri="{9D8B030D-6E8A-4147-A177-3AD203B41FA5}">
                      <a16:colId xmlns:a16="http://schemas.microsoft.com/office/drawing/2014/main" val="3686423561"/>
                    </a:ext>
                  </a:extLst>
                </a:gridCol>
                <a:gridCol w="2447365">
                  <a:extLst>
                    <a:ext uri="{9D8B030D-6E8A-4147-A177-3AD203B41FA5}">
                      <a16:colId xmlns:a16="http://schemas.microsoft.com/office/drawing/2014/main" val="775478309"/>
                    </a:ext>
                  </a:extLst>
                </a:gridCol>
                <a:gridCol w="2117351">
                  <a:extLst>
                    <a:ext uri="{9D8B030D-6E8A-4147-A177-3AD203B41FA5}">
                      <a16:colId xmlns:a16="http://schemas.microsoft.com/office/drawing/2014/main" val="4086734553"/>
                    </a:ext>
                  </a:extLst>
                </a:gridCol>
              </a:tblGrid>
              <a:tr h="810332">
                <a:tc>
                  <a:txBody>
                    <a:bodyPr/>
                    <a:lstStyle/>
                    <a:p>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MERITS AND DEMERITS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4262106"/>
                  </a:ext>
                </a:extLst>
              </a:tr>
              <a:tr h="18521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Systematic Literature Review and Meta-Analysis of Studies on Online Fake News Detection.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Robyn C. Thompson ,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Seena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Joseph and Timothy 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Adeliyi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CNN and LSTM</a:t>
                      </a:r>
                    </a:p>
                  </a:txBody>
                  <a:tcPr/>
                </a:tc>
                <a:tc>
                  <a:txBody>
                    <a:bodyPr/>
                    <a:lstStyle/>
                    <a:p>
                      <a:r>
                        <a:rPr lang="en-US" sz="1800" dirty="0">
                          <a:latin typeface="Times New Roman" panose="02020603050405020304" pitchFamily="18" charset="0"/>
                          <a:cs typeface="Times New Roman" panose="02020603050405020304" pitchFamily="18" charset="0"/>
                        </a:rPr>
                        <a:t>MERITS:</a:t>
                      </a:r>
                    </a:p>
                    <a:p>
                      <a:r>
                        <a:rPr lang="en-US" sz="1800" dirty="0">
                          <a:latin typeface="Times New Roman" panose="02020603050405020304" pitchFamily="18" charset="0"/>
                          <a:cs typeface="Times New Roman" panose="02020603050405020304" pitchFamily="18" charset="0"/>
                        </a:rPr>
                        <a:t>The study employed a systematic review and meta-analysis methodology to quantitatively evaluate the fake news detection methods.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DEMERITS:</a:t>
                      </a:r>
                    </a:p>
                    <a:p>
                      <a:r>
                        <a:rPr lang="en-US" sz="1800" dirty="0">
                          <a:latin typeface="Times New Roman" panose="02020603050405020304" pitchFamily="18" charset="0"/>
                          <a:cs typeface="Times New Roman" panose="02020603050405020304" pitchFamily="18" charset="0"/>
                        </a:rPr>
                        <a:t>CNN is an old algorithm</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study is relying on literature in only the Web Of Science database, further research that includes numerous databases and additional performance evaluations other than accuracy is advised.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390335"/>
                  </a:ext>
                </a:extLst>
              </a:tr>
            </a:tbl>
          </a:graphicData>
        </a:graphic>
      </p:graphicFrame>
    </p:spTree>
    <p:extLst>
      <p:ext uri="{BB962C8B-B14F-4D97-AF65-F5344CB8AC3E}">
        <p14:creationId xmlns:p14="http://schemas.microsoft.com/office/powerpoint/2010/main" val="346799238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{19AD4751-0D6C-46EB-8E9E-6D6F755431F9}tf11964407_win32</Template>
  <TotalTime>2096</TotalTime>
  <Words>2961</Words>
  <Application>Microsoft Office PowerPoint</Application>
  <PresentationFormat>Widescreen</PresentationFormat>
  <Paragraphs>270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Bahnschrift SemiBold SemiConden</vt:lpstr>
      <vt:lpstr>Franklin Gothic Book</vt:lpstr>
      <vt:lpstr>Franklin Gothic Demi</vt:lpstr>
      <vt:lpstr>Times New Roman</vt:lpstr>
      <vt:lpstr>Wingdings</vt:lpstr>
      <vt:lpstr>Wingdings 2</vt:lpstr>
      <vt:lpstr>DividendVTI</vt:lpstr>
      <vt:lpstr>Detection and categorization of fake news with hybrid approach</vt:lpstr>
      <vt:lpstr>INTRODUCTION</vt:lpstr>
      <vt:lpstr>INTRODUCTION</vt:lpstr>
      <vt:lpstr>Existing system</vt:lpstr>
      <vt:lpstr>disadvantages</vt:lpstr>
      <vt:lpstr>Proposed system</vt:lpstr>
      <vt:lpstr>advantages</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Problem statement</vt:lpstr>
      <vt:lpstr>  development environment</vt:lpstr>
      <vt:lpstr>SYSTEM Architecture</vt:lpstr>
      <vt:lpstr>uml diagrams: usecase diagram</vt:lpstr>
      <vt:lpstr>uml diagrams: activity diagram</vt:lpstr>
      <vt:lpstr>dataflow diagram level 0:</vt:lpstr>
      <vt:lpstr>dataflow diagram level 1:</vt:lpstr>
      <vt:lpstr>dataflow diagram level 2:</vt:lpstr>
      <vt:lpstr>Modules description</vt:lpstr>
      <vt:lpstr>Module 1</vt:lpstr>
      <vt:lpstr>Module 2</vt:lpstr>
      <vt:lpstr>Module 3</vt:lpstr>
      <vt:lpstr>Module 4</vt:lpstr>
      <vt:lpstr>Module 5</vt:lpstr>
      <vt:lpstr>Algorithm</vt:lpstr>
      <vt:lpstr>objective</vt:lpstr>
      <vt:lpstr>scope</vt:lpstr>
      <vt:lpstr>screenshot</vt:lpstr>
      <vt:lpstr>screenshot</vt:lpstr>
      <vt:lpstr>screenshot</vt:lpstr>
      <vt:lpstr>screenshot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dc:title>
  <dc:creator>Madhu Vasanth</dc:creator>
  <cp:lastModifiedBy>Madhu Vasanth</cp:lastModifiedBy>
  <cp:revision>43</cp:revision>
  <dcterms:created xsi:type="dcterms:W3CDTF">2022-04-26T13:44:17Z</dcterms:created>
  <dcterms:modified xsi:type="dcterms:W3CDTF">2023-03-24T13:45:39Z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