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63" r:id="rId4"/>
    <p:sldId id="264" r:id="rId5"/>
    <p:sldId id="259" r:id="rId6"/>
    <p:sldId id="261" r:id="rId7"/>
    <p:sldId id="262" r:id="rId8"/>
    <p:sldId id="265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2/27/2020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2692" y="2425826"/>
            <a:ext cx="9404723" cy="2165791"/>
          </a:xfrm>
        </p:spPr>
        <p:txBody>
          <a:bodyPr/>
          <a:lstStyle/>
          <a:p>
            <a:r>
              <a:rPr lang="en-IN" dirty="0" smtClean="0"/>
              <a:t>				Seminar Presentation </a:t>
            </a:r>
            <a:br>
              <a:rPr lang="en-IN" dirty="0" smtClean="0"/>
            </a:br>
            <a:r>
              <a:rPr lang="en-IN" dirty="0" smtClean="0"/>
              <a:t>									on</a:t>
            </a:r>
            <a:br>
              <a:rPr lang="en-IN" dirty="0" smtClean="0"/>
            </a:br>
            <a:r>
              <a:rPr lang="en-IN" dirty="0" smtClean="0"/>
              <a:t>		Text Recognition from Image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1711" y="4987637"/>
            <a:ext cx="3071308" cy="1468582"/>
          </a:xfrm>
        </p:spPr>
        <p:txBody>
          <a:bodyPr/>
          <a:lstStyle/>
          <a:p>
            <a:pPr marL="0" indent="0">
              <a:buNone/>
            </a:pPr>
            <a:r>
              <a:rPr lang="en-IN" sz="2500" b="1" u="sng" dirty="0" smtClean="0"/>
              <a:t>Submitted by</a:t>
            </a:r>
          </a:p>
          <a:p>
            <a:pPr marL="0" indent="0">
              <a:buNone/>
            </a:pPr>
            <a:r>
              <a:rPr lang="en-IN" dirty="0" smtClean="0"/>
              <a:t>Hitesh </a:t>
            </a:r>
            <a:r>
              <a:rPr lang="en-IN" dirty="0" err="1" smtClean="0"/>
              <a:t>Soni</a:t>
            </a:r>
            <a:endParaRPr lang="en-IN" dirty="0" smtClean="0"/>
          </a:p>
          <a:p>
            <a:pPr marL="0" indent="0">
              <a:buNone/>
            </a:pPr>
            <a:r>
              <a:rPr lang="en-IN" smtClean="0"/>
              <a:t>PIET16CE038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837" y="176491"/>
            <a:ext cx="9213272" cy="224933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9201" y="4987637"/>
            <a:ext cx="271548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u="sng" dirty="0"/>
              <a:t>Submitted </a:t>
            </a:r>
            <a:r>
              <a:rPr lang="en-IN" sz="2500" b="1" u="sng" dirty="0" smtClean="0"/>
              <a:t>to</a:t>
            </a:r>
          </a:p>
          <a:p>
            <a:endParaRPr lang="en-IN" sz="2000" dirty="0"/>
          </a:p>
          <a:p>
            <a:r>
              <a:rPr lang="en-IN" sz="2000" dirty="0" err="1" smtClean="0"/>
              <a:t>Dr.</a:t>
            </a:r>
            <a:r>
              <a:rPr lang="en-IN" sz="2000" dirty="0" smtClean="0"/>
              <a:t> </a:t>
            </a:r>
            <a:r>
              <a:rPr lang="en-IN" sz="2000" dirty="0" err="1" smtClean="0"/>
              <a:t>Megha</a:t>
            </a:r>
            <a:r>
              <a:rPr lang="en-IN" sz="2000" dirty="0" smtClean="0"/>
              <a:t> Gupta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0201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8509" y="1773382"/>
            <a:ext cx="6691746" cy="3380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000" dirty="0" smtClean="0"/>
              <a:t>Thank You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699359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909" y="688245"/>
            <a:ext cx="9565925" cy="752627"/>
          </a:xfrm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380" y="1690253"/>
            <a:ext cx="9135454" cy="4890655"/>
          </a:xfrm>
        </p:spPr>
        <p:txBody>
          <a:bodyPr/>
          <a:lstStyle/>
          <a:p>
            <a:r>
              <a:rPr lang="en-US" dirty="0"/>
              <a:t>Today the most information is available </a:t>
            </a:r>
            <a:r>
              <a:rPr lang="en-US" dirty="0" smtClean="0"/>
              <a:t>either on </a:t>
            </a:r>
            <a:r>
              <a:rPr lang="en-US" dirty="0"/>
              <a:t>paper or in the form of </a:t>
            </a:r>
            <a:r>
              <a:rPr lang="en-US" dirty="0" smtClean="0"/>
              <a:t>images.</a:t>
            </a:r>
          </a:p>
          <a:p>
            <a:r>
              <a:rPr lang="en-US" dirty="0"/>
              <a:t>Large information is stored in </a:t>
            </a:r>
            <a:r>
              <a:rPr lang="en-US" dirty="0" smtClean="0"/>
              <a:t>images.</a:t>
            </a:r>
          </a:p>
          <a:p>
            <a:r>
              <a:rPr lang="en-US" dirty="0" smtClean="0"/>
              <a:t>Thus</a:t>
            </a:r>
            <a:r>
              <a:rPr lang="en-US" dirty="0"/>
              <a:t>, there is a need for a system to extract text from general backgrounds. </a:t>
            </a:r>
            <a:endParaRPr lang="en-US" dirty="0" smtClean="0"/>
          </a:p>
          <a:p>
            <a:r>
              <a:rPr lang="en-US" dirty="0"/>
              <a:t>Text Extraction and recognition in Images has become a potential application in many fields like Image indexing , Robotics, Intelligent transport systems etc</a:t>
            </a:r>
            <a:r>
              <a:rPr lang="en-US" dirty="0" smtClean="0"/>
              <a:t>.</a:t>
            </a:r>
          </a:p>
          <a:p>
            <a:r>
              <a:rPr lang="en-US" dirty="0"/>
              <a:t>For example capturing license plate information through a video camera and extracting license number in traffic </a:t>
            </a:r>
            <a:r>
              <a:rPr lang="en-US" dirty="0" smtClean="0"/>
              <a:t>signals.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875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17418"/>
            <a:ext cx="8946541" cy="5430981"/>
          </a:xfrm>
        </p:spPr>
        <p:txBody>
          <a:bodyPr/>
          <a:lstStyle/>
          <a:p>
            <a:r>
              <a:rPr lang="en-US" dirty="0"/>
              <a:t>However, variations of text due to differences in size, style, orientation, and alignment, as well as low image contrast and complex background make the problem of automatic text extraction extremely challenging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Image </a:t>
            </a:r>
            <a:r>
              <a:rPr lang="en-US" dirty="0"/>
              <a:t>content can be divided into two main categories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1) </a:t>
            </a:r>
            <a:r>
              <a:rPr lang="en-US" u="sng" dirty="0"/>
              <a:t>Perceptual content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Perceptual content includes attributes such as Color , intensity, 			shape, texture, and their temporal changes.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 2) </a:t>
            </a:r>
            <a:r>
              <a:rPr lang="en-US" u="sng" dirty="0" smtClean="0"/>
              <a:t>Semantic </a:t>
            </a:r>
            <a:r>
              <a:rPr lang="en-US" u="sng" dirty="0"/>
              <a:t>content </a:t>
            </a:r>
            <a:endParaRPr lang="en-US" u="sng" dirty="0" smtClean="0"/>
          </a:p>
          <a:p>
            <a:pPr marL="0" indent="0">
              <a:buNone/>
            </a:pPr>
            <a:r>
              <a:rPr lang="en-US" dirty="0"/>
              <a:t>		Semantic content means objects, events, and their relations</a:t>
            </a:r>
            <a:r>
              <a:rPr lang="en-US" dirty="0" smtClean="0"/>
              <a:t>.			Studies </a:t>
            </a:r>
            <a:r>
              <a:rPr lang="en-US" dirty="0"/>
              <a:t>on semantic image content in the form of text, face, </a:t>
            </a:r>
            <a:r>
              <a:rPr lang="en-US" dirty="0" smtClean="0"/>
              <a:t>			vehicle</a:t>
            </a:r>
            <a:r>
              <a:rPr lang="en-US" dirty="0"/>
              <a:t>, and human action have also attracted some recent </a:t>
            </a:r>
            <a:r>
              <a:rPr lang="en-US" dirty="0" smtClean="0"/>
              <a:t>			interest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4163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886690"/>
            <a:ext cx="8946541" cy="536170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Among </a:t>
            </a:r>
            <a:r>
              <a:rPr lang="en-US" dirty="0"/>
              <a:t>them, text within an image is of particular interest as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 err="1"/>
              <a:t>i</a:t>
            </a:r>
            <a:r>
              <a:rPr lang="en-US" dirty="0"/>
              <a:t>) It is very useful for describing the contents of an image.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ii)It can be easily extracted compared to other semantic contents,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(</a:t>
            </a:r>
            <a:r>
              <a:rPr lang="en-US" dirty="0"/>
              <a:t>iii)It enables applications such as keyword-based image search, </a:t>
            </a:r>
            <a:r>
              <a:rPr lang="en-US" dirty="0" smtClean="0"/>
              <a:t>		     and </a:t>
            </a:r>
            <a:r>
              <a:rPr lang="en-US" dirty="0"/>
              <a:t>text-based image indexing. </a:t>
            </a:r>
            <a:endParaRPr lang="en-US" dirty="0" smtClean="0"/>
          </a:p>
          <a:p>
            <a:r>
              <a:rPr lang="en-US" dirty="0" smtClean="0"/>
              <a:t>We are using </a:t>
            </a:r>
            <a:r>
              <a:rPr lang="en-IN" dirty="0" smtClean="0"/>
              <a:t>Convolutional Neural Network </a:t>
            </a:r>
            <a:r>
              <a:rPr lang="en-IN" dirty="0"/>
              <a:t>(</a:t>
            </a:r>
            <a:r>
              <a:rPr lang="en-IN" b="1" dirty="0"/>
              <a:t>CNN</a:t>
            </a:r>
            <a:r>
              <a:rPr lang="en-IN" dirty="0" smtClean="0"/>
              <a:t>) that </a:t>
            </a:r>
            <a:r>
              <a:rPr lang="en-US" dirty="0"/>
              <a:t>is a specific type of artificial neural network that uses </a:t>
            </a:r>
            <a:r>
              <a:rPr lang="en-US" dirty="0" smtClean="0"/>
              <a:t>perceptron's, </a:t>
            </a:r>
            <a:r>
              <a:rPr lang="en-US" dirty="0"/>
              <a:t>a machine learning unit algorithm, for supervised learning, to analyze </a:t>
            </a:r>
            <a:r>
              <a:rPr lang="en-US" dirty="0" smtClean="0"/>
              <a:t>data i.e. text.</a:t>
            </a:r>
          </a:p>
          <a:p>
            <a:r>
              <a:rPr lang="en-US" dirty="0" smtClean="0"/>
              <a:t>CNN is </a:t>
            </a:r>
            <a:r>
              <a:rPr lang="en-US" dirty="0"/>
              <a:t>apply to image processing, natural language </a:t>
            </a:r>
            <a:r>
              <a:rPr lang="en-US" dirty="0" smtClean="0"/>
              <a:t>processing.</a:t>
            </a:r>
          </a:p>
        </p:txBody>
      </p:sp>
    </p:spTree>
    <p:extLst>
      <p:ext uri="{BB962C8B-B14F-4D97-AF65-F5344CB8AC3E}">
        <p14:creationId xmlns:p14="http://schemas.microsoft.com/office/powerpoint/2010/main" val="661659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107489" cy="891173"/>
          </a:xfrm>
        </p:spPr>
        <p:txBody>
          <a:bodyPr/>
          <a:lstStyle/>
          <a:p>
            <a:r>
              <a:rPr lang="en-IN" dirty="0" smtClean="0"/>
              <a:t>Aim &amp; Objective</a:t>
            </a:r>
            <a:endParaRPr lang="en-IN" dirty="0"/>
          </a:p>
        </p:txBody>
      </p:sp>
      <p:sp>
        <p:nvSpPr>
          <p:cNvPr id="5" name="Oval 4"/>
          <p:cNvSpPr/>
          <p:nvPr/>
        </p:nvSpPr>
        <p:spPr>
          <a:xfrm>
            <a:off x="4378036" y="1381991"/>
            <a:ext cx="3131127" cy="10945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u="sng" dirty="0" smtClean="0"/>
              <a:t>Input Image</a:t>
            </a:r>
            <a:endParaRPr lang="en-IN" b="1" u="sng" dirty="0"/>
          </a:p>
        </p:txBody>
      </p:sp>
      <p:sp>
        <p:nvSpPr>
          <p:cNvPr id="6" name="Flowchart: Alternate Process 5"/>
          <p:cNvSpPr/>
          <p:nvPr/>
        </p:nvSpPr>
        <p:spPr>
          <a:xfrm>
            <a:off x="1870364" y="3061855"/>
            <a:ext cx="3131127" cy="181494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/>
            <a:r>
              <a:rPr lang="en-US" b="1" u="sng" dirty="0"/>
              <a:t>Segmentation</a:t>
            </a:r>
            <a:r>
              <a:rPr lang="en-US" dirty="0"/>
              <a:t> -</a:t>
            </a:r>
          </a:p>
          <a:p>
            <a:pPr eaLnBrk="0" hangingPunct="0"/>
            <a:r>
              <a:rPr lang="en-US" dirty="0"/>
              <a:t>Separate the text region into its individual characters.</a:t>
            </a:r>
          </a:p>
        </p:txBody>
      </p:sp>
      <p:sp>
        <p:nvSpPr>
          <p:cNvPr id="7" name="Flowchart: Alternate Process 6"/>
          <p:cNvSpPr/>
          <p:nvPr/>
        </p:nvSpPr>
        <p:spPr>
          <a:xfrm>
            <a:off x="6899564" y="3041071"/>
            <a:ext cx="3297381" cy="18357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u="sng" dirty="0"/>
              <a:t>Recognition </a:t>
            </a:r>
            <a:r>
              <a:rPr lang="en-US" dirty="0"/>
              <a:t>-</a:t>
            </a:r>
          </a:p>
          <a:p>
            <a:r>
              <a:rPr lang="en-US" dirty="0"/>
              <a:t>Recognize each of the character in the detected text region using a suitable algorithm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4003964" y="2230583"/>
            <a:ext cx="748145" cy="775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7204364" y="2230583"/>
            <a:ext cx="845127" cy="7758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537855" y="5375564"/>
            <a:ext cx="914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aim of this project is to detect, extract and recognize text from </a:t>
            </a:r>
            <a:r>
              <a:rPr lang="en-US" dirty="0" smtClean="0"/>
              <a:t>images.</a:t>
            </a:r>
          </a:p>
          <a:p>
            <a:r>
              <a:rPr lang="en-US" dirty="0" smtClean="0"/>
              <a:t>e.g.- </a:t>
            </a:r>
            <a:r>
              <a:rPr lang="en-US" dirty="0"/>
              <a:t>license car plate.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404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6482"/>
          </a:xfrm>
        </p:spPr>
        <p:txBody>
          <a:bodyPr/>
          <a:lstStyle/>
          <a:p>
            <a:r>
              <a:rPr lang="en-IN" dirty="0" smtClean="0"/>
              <a:t>Text Recognition Process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646111" y="1925781"/>
            <a:ext cx="2355273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Insert Image which contains Expression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4087091" y="1870363"/>
            <a:ext cx="2244436" cy="9836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Image Pre-processing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417234" y="1908463"/>
            <a:ext cx="2369127" cy="9698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Character Segmentation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312726" y="4204853"/>
            <a:ext cx="3061855" cy="11776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Feature Extraction &amp; Normalization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4738255" y="4204853"/>
            <a:ext cx="2743200" cy="11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Character Classifier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219201" y="4204852"/>
            <a:ext cx="2687782" cy="11499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Storing all character in single variable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3228109" y="2258290"/>
            <a:ext cx="678874" cy="346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ight Arrow 12"/>
          <p:cNvSpPr/>
          <p:nvPr/>
        </p:nvSpPr>
        <p:spPr>
          <a:xfrm>
            <a:off x="6539345" y="2258290"/>
            <a:ext cx="609600" cy="2874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9351818" y="3089564"/>
            <a:ext cx="491835" cy="8866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Left Arrow 14"/>
          <p:cNvSpPr/>
          <p:nvPr/>
        </p:nvSpPr>
        <p:spPr>
          <a:xfrm>
            <a:off x="7599218" y="4634344"/>
            <a:ext cx="595745" cy="31865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Left Arrow 15"/>
          <p:cNvSpPr/>
          <p:nvPr/>
        </p:nvSpPr>
        <p:spPr>
          <a:xfrm>
            <a:off x="4024746" y="4634344"/>
            <a:ext cx="561109" cy="33250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0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08046"/>
          </a:xfrm>
        </p:spPr>
        <p:txBody>
          <a:bodyPr/>
          <a:lstStyle/>
          <a:p>
            <a:r>
              <a:rPr lang="en-IN" dirty="0" smtClean="0"/>
              <a:t>Result (from Project)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45" y="1742177"/>
            <a:ext cx="2647099" cy="10179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2959" y="1693037"/>
            <a:ext cx="7393911" cy="105537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222" y="1908641"/>
            <a:ext cx="456513" cy="57735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707" y="1957183"/>
            <a:ext cx="525070" cy="47121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814" y="1938926"/>
            <a:ext cx="546343" cy="4903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788" y="1900821"/>
            <a:ext cx="532815" cy="49382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547" y="1922495"/>
            <a:ext cx="559554" cy="51758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336" y="1899586"/>
            <a:ext cx="463673" cy="58641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4123" y="1957183"/>
            <a:ext cx="525070" cy="47121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066" y="1934178"/>
            <a:ext cx="550704" cy="49422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850" y="1867494"/>
            <a:ext cx="591225" cy="5609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490" y="1867494"/>
            <a:ext cx="615933" cy="4927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0063" y="1900836"/>
            <a:ext cx="497100" cy="446116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4036" y="1881782"/>
            <a:ext cx="517682" cy="464587"/>
          </a:xfrm>
          <a:prstGeom prst="rect">
            <a:avLst/>
          </a:prstGeom>
        </p:spPr>
      </p:pic>
      <p:sp>
        <p:nvSpPr>
          <p:cNvPr id="22" name="Right Arrow 21"/>
          <p:cNvSpPr/>
          <p:nvPr/>
        </p:nvSpPr>
        <p:spPr>
          <a:xfrm>
            <a:off x="3222990" y="2153369"/>
            <a:ext cx="426608" cy="3016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/>
          <p:cNvSpPr/>
          <p:nvPr/>
        </p:nvSpPr>
        <p:spPr>
          <a:xfrm>
            <a:off x="5598871" y="3962400"/>
            <a:ext cx="3982089" cy="942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chemeClr val="bg1"/>
                </a:solidFill>
              </a:rPr>
              <a:t>100+2100*500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72615" y="3990109"/>
            <a:ext cx="2594104" cy="914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bg1"/>
                </a:solidFill>
              </a:rPr>
              <a:t>1050100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5" name="Down Arrow 24"/>
          <p:cNvSpPr/>
          <p:nvPr/>
        </p:nvSpPr>
        <p:spPr>
          <a:xfrm>
            <a:off x="7103457" y="2992582"/>
            <a:ext cx="502688" cy="6498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Left Arrow 25"/>
          <p:cNvSpPr/>
          <p:nvPr/>
        </p:nvSpPr>
        <p:spPr>
          <a:xfrm>
            <a:off x="4668953" y="4301837"/>
            <a:ext cx="656005" cy="3532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79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21900"/>
          </a:xfrm>
        </p:spPr>
        <p:txBody>
          <a:bodyPr/>
          <a:lstStyle/>
          <a:p>
            <a:r>
              <a:rPr lang="en-IN" dirty="0" smtClean="0"/>
              <a:t>Related Work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13164"/>
            <a:ext cx="8946541" cy="4835235"/>
          </a:xfrm>
        </p:spPr>
        <p:txBody>
          <a:bodyPr/>
          <a:lstStyle/>
          <a:p>
            <a:r>
              <a:rPr lang="en-US" dirty="0"/>
              <a:t>Various methods have been proposed in the past for detection and localization of text in images and videos. </a:t>
            </a:r>
          </a:p>
          <a:p>
            <a:r>
              <a:rPr lang="en-US" dirty="0"/>
              <a:t>These approaches take into consideration different properties related to text in an image such as color, intensity, connected-components, edges etc. </a:t>
            </a:r>
            <a:endParaRPr lang="en-US" dirty="0" smtClean="0"/>
          </a:p>
          <a:p>
            <a:r>
              <a:rPr lang="en-US" dirty="0"/>
              <a:t>These properties are used to distinguish text regions from their background and/or other regions within the image</a:t>
            </a:r>
            <a:r>
              <a:rPr lang="en-US" dirty="0" smtClean="0"/>
              <a:t>.</a:t>
            </a:r>
          </a:p>
          <a:p>
            <a:r>
              <a:rPr lang="en-US" dirty="0"/>
              <a:t>In the algorithm based on color clustering, the input image is first pre-processed to remove any noise if present. </a:t>
            </a:r>
            <a:endParaRPr lang="en-US" dirty="0" smtClean="0"/>
          </a:p>
          <a:p>
            <a:r>
              <a:rPr lang="en-US" dirty="0"/>
              <a:t>Then the image is grouped into different color layers and a gray component</a:t>
            </a:r>
            <a:r>
              <a:rPr lang="en-US" dirty="0" smtClean="0"/>
              <a:t>.</a:t>
            </a:r>
          </a:p>
          <a:p>
            <a:r>
              <a:rPr lang="en-US" dirty="0"/>
              <a:t>This approach utilizes the fact that usually the color data in text characters is different from the color data in the background.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0783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1164" y="452718"/>
            <a:ext cx="9399670" cy="891173"/>
          </a:xfrm>
        </p:spPr>
        <p:txBody>
          <a:bodyPr/>
          <a:lstStyle/>
          <a:p>
            <a:r>
              <a:rPr lang="en-IN" dirty="0" smtClean="0"/>
              <a:t>Scope of Text Recognition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4508" y="1537854"/>
            <a:ext cx="8955345" cy="4710545"/>
          </a:xfrm>
        </p:spPr>
        <p:txBody>
          <a:bodyPr/>
          <a:lstStyle/>
          <a:p>
            <a:r>
              <a:rPr lang="en-IN" dirty="0" smtClean="0"/>
              <a:t>Text Recognition is used in our project for recognising the digit, operators that is further used for solving the expressions.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US" dirty="0"/>
              <a:t>Text detection and recognition in general have quite a lot of relevant application for automatic indexing or information retrieval such document indexing, content-based image retrieval, and license car plate recognition which further opens up the possibility for </a:t>
            </a:r>
            <a:r>
              <a:rPr lang="en-US" dirty="0" smtClean="0"/>
              <a:t>more </a:t>
            </a:r>
            <a:r>
              <a:rPr lang="en-US" dirty="0"/>
              <a:t>improved and advanced systems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It is also used for parking validation and car rental with the help of extracting registration number of vehicle from license car plate.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94012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133</TotalTime>
  <Words>456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    Seminar Presentation           on   Text Recognition from Image</vt:lpstr>
      <vt:lpstr>Introduction</vt:lpstr>
      <vt:lpstr>PowerPoint Presentation</vt:lpstr>
      <vt:lpstr>PowerPoint Presentation</vt:lpstr>
      <vt:lpstr>Aim &amp; Objective</vt:lpstr>
      <vt:lpstr>Text Recognition Process</vt:lpstr>
      <vt:lpstr>Result (from Project)</vt:lpstr>
      <vt:lpstr>Related Work</vt:lpstr>
      <vt:lpstr>Scope of Text Recognition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Presentation  on Text Recognition from Image</dc:title>
  <dc:creator>Harsh Anand</dc:creator>
  <cp:lastModifiedBy>Harsh Anand</cp:lastModifiedBy>
  <cp:revision>19</cp:revision>
  <dcterms:created xsi:type="dcterms:W3CDTF">2020-02-25T18:11:02Z</dcterms:created>
  <dcterms:modified xsi:type="dcterms:W3CDTF">2020-02-27T04:45:11Z</dcterms:modified>
</cp:coreProperties>
</file>