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8288000" cy="10287000"/>
  <p:notesSz cx="6858000" cy="9144000"/>
  <p:embeddedFontLst>
    <p:embeddedFont>
      <p:font typeface="Arimo" panose="020B0604020202020204" charset="0"/>
      <p:regular r:id="rId19"/>
    </p:embeddedFont>
    <p:embeddedFont>
      <p:font typeface="Arimo Bold" panose="020B0604020202020204" charset="0"/>
      <p:regular r:id="rId20"/>
    </p:embeddedFont>
    <p:embeddedFont>
      <p:font typeface="TT Rounds Condensed" panose="020B0604020202020204" charset="0"/>
      <p:regular r:id="rId21"/>
    </p:embeddedFont>
    <p:embeddedFont>
      <p:font typeface="TT Rounds Condensed Bold" panose="020B0604020202020204" charset="0"/>
      <p:regular r:id="rId2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55" d="100"/>
          <a:sy n="55" d="100"/>
        </p:scale>
        <p:origin x="658" y="3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4/22/2024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4/22/2024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4/22/2024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4/22/2024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4/22/2024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4/22/2024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B3838"/>
        </a:solidFill>
        <a:effectLst/>
      </p:bgPr>
    </p:bg>
    <p:spTree>
      <p:nvGrpSpPr>
        <p:cNvPr id="1" name=""/>
        <p:cNvGrpSpPr/>
        <p:nvPr/>
      </p:nvGrpSpPr>
      <p:grpSpPr>
        <a:xfrm>
          <a:off x="0" y="0"/>
          <a:ext cx="0" cy="0"/>
          <a:chOff x="0" y="0"/>
          <a:chExt cx="0" cy="0"/>
        </a:xfrm>
      </p:grpSpPr>
      <p:sp>
        <p:nvSpPr>
          <p:cNvPr id="2" name="Freeform 2"/>
          <p:cNvSpPr/>
          <p:nvPr/>
        </p:nvSpPr>
        <p:spPr>
          <a:xfrm>
            <a:off x="1321526" y="0"/>
            <a:ext cx="3707673" cy="3707673"/>
          </a:xfrm>
          <a:custGeom>
            <a:avLst/>
            <a:gdLst/>
            <a:ahLst/>
            <a:cxnLst/>
            <a:rect l="l" t="t" r="r" b="b"/>
            <a:pathLst>
              <a:path w="3707673" h="3707673">
                <a:moveTo>
                  <a:pt x="0" y="0"/>
                </a:moveTo>
                <a:lnTo>
                  <a:pt x="3707672" y="0"/>
                </a:lnTo>
                <a:lnTo>
                  <a:pt x="3707672" y="3707673"/>
                </a:lnTo>
                <a:lnTo>
                  <a:pt x="0" y="3707673"/>
                </a:lnTo>
                <a:lnTo>
                  <a:pt x="0" y="0"/>
                </a:lnTo>
                <a:close/>
              </a:path>
            </a:pathLst>
          </a:custGeom>
          <a:blipFill>
            <a:blip r:embed="rId2"/>
            <a:stretch>
              <a:fillRect/>
            </a:stretch>
          </a:blipFill>
        </p:spPr>
      </p:sp>
      <p:grpSp>
        <p:nvGrpSpPr>
          <p:cNvPr id="3" name="Group 3"/>
          <p:cNvGrpSpPr/>
          <p:nvPr/>
        </p:nvGrpSpPr>
        <p:grpSpPr>
          <a:xfrm>
            <a:off x="1321526" y="3585755"/>
            <a:ext cx="15483900" cy="5276326"/>
            <a:chOff x="0" y="0"/>
            <a:chExt cx="20645200" cy="7035102"/>
          </a:xfrm>
        </p:grpSpPr>
        <p:sp>
          <p:nvSpPr>
            <p:cNvPr id="4" name="Freeform 4"/>
            <p:cNvSpPr/>
            <p:nvPr/>
          </p:nvSpPr>
          <p:spPr>
            <a:xfrm>
              <a:off x="0" y="0"/>
              <a:ext cx="20645131" cy="7035136"/>
            </a:xfrm>
            <a:custGeom>
              <a:avLst/>
              <a:gdLst/>
              <a:ahLst/>
              <a:cxnLst/>
              <a:rect l="l" t="t" r="r" b="b"/>
              <a:pathLst>
                <a:path w="20645131" h="7035136">
                  <a:moveTo>
                    <a:pt x="0" y="0"/>
                  </a:moveTo>
                  <a:lnTo>
                    <a:pt x="20645131" y="0"/>
                  </a:lnTo>
                  <a:lnTo>
                    <a:pt x="20645131" y="7035136"/>
                  </a:lnTo>
                  <a:lnTo>
                    <a:pt x="0" y="7035136"/>
                  </a:lnTo>
                  <a:close/>
                </a:path>
              </a:pathLst>
            </a:custGeom>
            <a:solidFill>
              <a:srgbClr val="3B3838"/>
            </a:solidFill>
          </p:spPr>
        </p:sp>
        <p:sp>
          <p:nvSpPr>
            <p:cNvPr id="5" name="TextBox 5"/>
            <p:cNvSpPr txBox="1"/>
            <p:nvPr/>
          </p:nvSpPr>
          <p:spPr>
            <a:xfrm>
              <a:off x="0" y="0"/>
              <a:ext cx="20645200" cy="7035102"/>
            </a:xfrm>
            <a:prstGeom prst="rect">
              <a:avLst/>
            </a:prstGeom>
          </p:spPr>
          <p:txBody>
            <a:bodyPr lIns="50800" tIns="50800" rIns="50800" bIns="50800" rtlCol="0" anchor="t"/>
            <a:lstStyle/>
            <a:p>
              <a:pPr algn="l">
                <a:lnSpc>
                  <a:spcPts val="11880"/>
                </a:lnSpc>
              </a:pPr>
              <a:r>
                <a:rPr lang="en-US" sz="9900" spc="92">
                  <a:solidFill>
                    <a:srgbClr val="FF6600"/>
                  </a:solidFill>
                  <a:latin typeface="TT Rounds Condensed"/>
                </a:rPr>
                <a:t>Exploratory Data Analysis</a:t>
              </a:r>
            </a:p>
            <a:p>
              <a:pPr algn="l">
                <a:lnSpc>
                  <a:spcPts val="5040"/>
                </a:lnSpc>
              </a:pPr>
              <a:r>
                <a:rPr lang="en-US" sz="4200" spc="39">
                  <a:solidFill>
                    <a:srgbClr val="FFFFFF"/>
                  </a:solidFill>
                  <a:latin typeface="TT Rounds Condensed"/>
                </a:rPr>
                <a:t>G2M insight for Cab Investment firm</a:t>
              </a:r>
            </a:p>
            <a:p>
              <a:pPr algn="l">
                <a:lnSpc>
                  <a:spcPts val="5040"/>
                </a:lnSpc>
              </a:pPr>
              <a:endParaRPr lang="en-US" sz="4200" spc="39">
                <a:solidFill>
                  <a:srgbClr val="FFFFFF"/>
                </a:solidFill>
                <a:latin typeface="TT Rounds Condensed"/>
              </a:endParaRPr>
            </a:p>
            <a:p>
              <a:pPr algn="l">
                <a:lnSpc>
                  <a:spcPts val="4500"/>
                </a:lnSpc>
              </a:pPr>
              <a:r>
                <a:rPr lang="en-US" sz="3750" spc="35">
                  <a:solidFill>
                    <a:srgbClr val="FFFFFF"/>
                  </a:solidFill>
                  <a:latin typeface="TT Rounds Condensed"/>
                </a:rPr>
                <a:t>21-Apr-2024</a:t>
              </a: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p:cNvGraphicFramePr>
            <a:graphicFrameLocks noGrp="1"/>
          </p:cNvGraphicFramePr>
          <p:nvPr/>
        </p:nvGraphicFramePr>
        <p:xfrm>
          <a:off x="0" y="291704"/>
          <a:ext cx="18288000" cy="9703591"/>
        </p:xfrm>
        <a:graphic>
          <a:graphicData uri="http://schemas.openxmlformats.org/drawingml/2006/table">
            <a:tbl>
              <a:tblPr/>
              <a:tblGrid>
                <a:gridCol w="2286000">
                  <a:extLst>
                    <a:ext uri="{9D8B030D-6E8A-4147-A177-3AD203B41FA5}">
                      <a16:colId xmlns:a16="http://schemas.microsoft.com/office/drawing/2014/main" val="20000"/>
                    </a:ext>
                  </a:extLst>
                </a:gridCol>
                <a:gridCol w="2286000">
                  <a:extLst>
                    <a:ext uri="{9D8B030D-6E8A-4147-A177-3AD203B41FA5}">
                      <a16:colId xmlns:a16="http://schemas.microsoft.com/office/drawing/2014/main" val="20001"/>
                    </a:ext>
                  </a:extLst>
                </a:gridCol>
                <a:gridCol w="2286000">
                  <a:extLst>
                    <a:ext uri="{9D8B030D-6E8A-4147-A177-3AD203B41FA5}">
                      <a16:colId xmlns:a16="http://schemas.microsoft.com/office/drawing/2014/main" val="20002"/>
                    </a:ext>
                  </a:extLst>
                </a:gridCol>
                <a:gridCol w="2286000">
                  <a:extLst>
                    <a:ext uri="{9D8B030D-6E8A-4147-A177-3AD203B41FA5}">
                      <a16:colId xmlns:a16="http://schemas.microsoft.com/office/drawing/2014/main" val="20003"/>
                    </a:ext>
                  </a:extLst>
                </a:gridCol>
                <a:gridCol w="2286000">
                  <a:extLst>
                    <a:ext uri="{9D8B030D-6E8A-4147-A177-3AD203B41FA5}">
                      <a16:colId xmlns:a16="http://schemas.microsoft.com/office/drawing/2014/main" val="20004"/>
                    </a:ext>
                  </a:extLst>
                </a:gridCol>
                <a:gridCol w="2286000">
                  <a:extLst>
                    <a:ext uri="{9D8B030D-6E8A-4147-A177-3AD203B41FA5}">
                      <a16:colId xmlns:a16="http://schemas.microsoft.com/office/drawing/2014/main" val="20005"/>
                    </a:ext>
                  </a:extLst>
                </a:gridCol>
                <a:gridCol w="2286000">
                  <a:extLst>
                    <a:ext uri="{9D8B030D-6E8A-4147-A177-3AD203B41FA5}">
                      <a16:colId xmlns:a16="http://schemas.microsoft.com/office/drawing/2014/main" val="20006"/>
                    </a:ext>
                  </a:extLst>
                </a:gridCol>
                <a:gridCol w="2286000">
                  <a:extLst>
                    <a:ext uri="{9D8B030D-6E8A-4147-A177-3AD203B41FA5}">
                      <a16:colId xmlns:a16="http://schemas.microsoft.com/office/drawing/2014/main" val="20007"/>
                    </a:ext>
                  </a:extLst>
                </a:gridCol>
              </a:tblGrid>
              <a:tr h="1143561">
                <a:tc>
                  <a:txBody>
                    <a:bodyPr/>
                    <a:lstStyle/>
                    <a:p>
                      <a:pPr algn="ctr">
                        <a:lnSpc>
                          <a:spcPts val="3240"/>
                        </a:lnSpc>
                        <a:defRPr/>
                      </a:pPr>
                      <a:r>
                        <a:rPr lang="en-US" sz="2700" spc="25">
                          <a:solidFill>
                            <a:srgbClr val="FFFFFF"/>
                          </a:solidFill>
                          <a:latin typeface="TT Rounds Condensed Bold"/>
                        </a:rPr>
                        <a:t>Cities</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solidFill>
                      <a:srgbClr val="E8713C"/>
                    </a:solidFill>
                  </a:tcPr>
                </a:tc>
                <a:tc>
                  <a:txBody>
                    <a:bodyPr/>
                    <a:lstStyle/>
                    <a:p>
                      <a:pPr algn="ctr">
                        <a:lnSpc>
                          <a:spcPts val="3240"/>
                        </a:lnSpc>
                        <a:defRPr/>
                      </a:pPr>
                      <a:r>
                        <a:rPr lang="en-US" sz="2700" spc="25">
                          <a:solidFill>
                            <a:srgbClr val="FFFFFF"/>
                          </a:solidFill>
                          <a:latin typeface="TT Rounds Condensed Bold"/>
                        </a:rPr>
                        <a:t>Avg KM</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solidFill>
                      <a:srgbClr val="E8713C"/>
                    </a:solidFill>
                  </a:tcPr>
                </a:tc>
                <a:tc>
                  <a:txBody>
                    <a:bodyPr/>
                    <a:lstStyle/>
                    <a:p>
                      <a:pPr algn="ctr">
                        <a:lnSpc>
                          <a:spcPts val="3240"/>
                        </a:lnSpc>
                        <a:defRPr/>
                      </a:pPr>
                      <a:r>
                        <a:rPr lang="en-US" sz="2700" spc="25">
                          <a:solidFill>
                            <a:srgbClr val="FFFFFF"/>
                          </a:solidFill>
                          <a:latin typeface="TT Rounds Condensed Bold"/>
                        </a:rPr>
                        <a:t>Avg Price</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solidFill>
                      <a:srgbClr val="E8713C"/>
                    </a:solidFill>
                  </a:tcPr>
                </a:tc>
                <a:tc>
                  <a:txBody>
                    <a:bodyPr/>
                    <a:lstStyle/>
                    <a:p>
                      <a:pPr algn="ctr">
                        <a:lnSpc>
                          <a:spcPts val="3240"/>
                        </a:lnSpc>
                        <a:defRPr/>
                      </a:pPr>
                      <a:r>
                        <a:rPr lang="en-US" sz="2700" spc="25">
                          <a:solidFill>
                            <a:srgbClr val="FFFFFF"/>
                          </a:solidFill>
                          <a:latin typeface="TT Rounds Condensed Bold"/>
                        </a:rPr>
                        <a:t>Avg Cost</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solidFill>
                      <a:srgbClr val="E8713C"/>
                    </a:solidFill>
                  </a:tcPr>
                </a:tc>
                <a:tc>
                  <a:txBody>
                    <a:bodyPr/>
                    <a:lstStyle/>
                    <a:p>
                      <a:pPr algn="ctr">
                        <a:lnSpc>
                          <a:spcPts val="3240"/>
                        </a:lnSpc>
                        <a:defRPr/>
                      </a:pPr>
                      <a:r>
                        <a:rPr lang="en-US" sz="2700" spc="25">
                          <a:solidFill>
                            <a:srgbClr val="FFFFFF"/>
                          </a:solidFill>
                          <a:latin typeface="TT Rounds Condensed Bold"/>
                        </a:rPr>
                        <a:t>Per KM Price</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solidFill>
                      <a:srgbClr val="E8713C"/>
                    </a:solidFill>
                  </a:tcPr>
                </a:tc>
                <a:tc>
                  <a:txBody>
                    <a:bodyPr/>
                    <a:lstStyle/>
                    <a:p>
                      <a:pPr algn="ctr">
                        <a:lnSpc>
                          <a:spcPts val="3240"/>
                        </a:lnSpc>
                        <a:defRPr/>
                      </a:pPr>
                      <a:r>
                        <a:rPr lang="en-US" sz="2700" spc="25">
                          <a:solidFill>
                            <a:srgbClr val="FFFFFF"/>
                          </a:solidFill>
                          <a:latin typeface="TT Rounds Condensed Bold"/>
                        </a:rPr>
                        <a:t>Per KM Cost</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solidFill>
                      <a:srgbClr val="E8713C"/>
                    </a:solidFill>
                  </a:tcPr>
                </a:tc>
                <a:tc>
                  <a:txBody>
                    <a:bodyPr/>
                    <a:lstStyle/>
                    <a:p>
                      <a:pPr algn="ctr">
                        <a:lnSpc>
                          <a:spcPts val="3240"/>
                        </a:lnSpc>
                        <a:defRPr/>
                      </a:pPr>
                      <a:r>
                        <a:rPr lang="en-US" sz="2700" spc="25">
                          <a:solidFill>
                            <a:srgbClr val="FFFFFF"/>
                          </a:solidFill>
                          <a:latin typeface="TT Rounds Condensed Bold"/>
                        </a:rPr>
                        <a:t>Total Num of Rides</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solidFill>
                      <a:srgbClr val="E8713C"/>
                    </a:solidFill>
                  </a:tcPr>
                </a:tc>
                <a:tc>
                  <a:txBody>
                    <a:bodyPr/>
                    <a:lstStyle/>
                    <a:p>
                      <a:pPr algn="ctr">
                        <a:lnSpc>
                          <a:spcPts val="3240"/>
                        </a:lnSpc>
                        <a:defRPr/>
                      </a:pPr>
                      <a:r>
                        <a:rPr lang="en-US" sz="2700" spc="25">
                          <a:solidFill>
                            <a:srgbClr val="FFFFFF"/>
                          </a:solidFill>
                          <a:latin typeface="TT Rounds Condensed Bold"/>
                        </a:rPr>
                        <a:t>Per KM Avg Net Profit</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solidFill>
                      <a:srgbClr val="E8713C"/>
                    </a:solidFill>
                  </a:tcPr>
                </a:tc>
                <a:extLst>
                  <a:ext uri="{0D108BD9-81ED-4DB2-BD59-A6C34878D82A}">
                    <a16:rowId xmlns:a16="http://schemas.microsoft.com/office/drawing/2014/main" val="10000"/>
                  </a:ext>
                </a:extLst>
              </a:tr>
              <a:tr h="733785">
                <a:tc>
                  <a:txBody>
                    <a:bodyPr/>
                    <a:lstStyle/>
                    <a:p>
                      <a:pPr algn="ctr">
                        <a:lnSpc>
                          <a:spcPts val="3240"/>
                        </a:lnSpc>
                        <a:defRPr/>
                      </a:pPr>
                      <a:r>
                        <a:rPr lang="en-US" sz="2700" spc="25">
                          <a:solidFill>
                            <a:srgbClr val="000000"/>
                          </a:solidFill>
                          <a:latin typeface="TT Rounds Condensed"/>
                        </a:rPr>
                        <a:t>NEW YORK NY</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solidFill>
                      <a:srgbClr val="F8D3BA"/>
                    </a:solidFill>
                  </a:tcPr>
                </a:tc>
                <a:tc>
                  <a:txBody>
                    <a:bodyPr/>
                    <a:lstStyle/>
                    <a:p>
                      <a:pPr algn="ctr">
                        <a:lnSpc>
                          <a:spcPts val="3240"/>
                        </a:lnSpc>
                        <a:defRPr/>
                      </a:pPr>
                      <a:r>
                        <a:rPr lang="en-US" sz="2700" spc="25">
                          <a:solidFill>
                            <a:srgbClr val="000000"/>
                          </a:solidFill>
                          <a:latin typeface="TT Rounds Condensed"/>
                        </a:rPr>
                        <a:t>22.496362</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solidFill>
                      <a:srgbClr val="F8D3BA"/>
                    </a:solidFill>
                  </a:tcPr>
                </a:tc>
                <a:tc>
                  <a:txBody>
                    <a:bodyPr/>
                    <a:lstStyle/>
                    <a:p>
                      <a:pPr algn="ctr">
                        <a:lnSpc>
                          <a:spcPts val="3240"/>
                        </a:lnSpc>
                        <a:defRPr/>
                      </a:pPr>
                      <a:r>
                        <a:rPr lang="en-US" sz="2700" spc="25">
                          <a:solidFill>
                            <a:srgbClr val="000000"/>
                          </a:solidFill>
                          <a:latin typeface="TT Rounds Condensed"/>
                        </a:rPr>
                        <a:t>604.841911</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solidFill>
                      <a:srgbClr val="F8D3BA"/>
                    </a:solidFill>
                  </a:tcPr>
                </a:tc>
                <a:tc>
                  <a:txBody>
                    <a:bodyPr/>
                    <a:lstStyle/>
                    <a:p>
                      <a:pPr algn="ctr">
                        <a:lnSpc>
                          <a:spcPts val="3240"/>
                        </a:lnSpc>
                        <a:defRPr/>
                      </a:pPr>
                      <a:r>
                        <a:rPr lang="en-US" sz="2700" spc="25">
                          <a:solidFill>
                            <a:srgbClr val="000000"/>
                          </a:solidFill>
                          <a:latin typeface="TT Rounds Condensed"/>
                        </a:rPr>
                        <a:t>296.977659</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solidFill>
                      <a:srgbClr val="F8D3BA"/>
                    </a:solidFill>
                  </a:tcPr>
                </a:tc>
                <a:tc>
                  <a:txBody>
                    <a:bodyPr/>
                    <a:lstStyle/>
                    <a:p>
                      <a:pPr algn="ctr">
                        <a:lnSpc>
                          <a:spcPts val="3240"/>
                        </a:lnSpc>
                        <a:defRPr/>
                      </a:pPr>
                      <a:r>
                        <a:rPr lang="en-US" sz="2700" spc="25">
                          <a:solidFill>
                            <a:srgbClr val="000000"/>
                          </a:solidFill>
                          <a:latin typeface="TT Rounds Condensed"/>
                        </a:rPr>
                        <a:t>26.886209</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solidFill>
                      <a:srgbClr val="F8D3BA"/>
                    </a:solidFill>
                  </a:tcPr>
                </a:tc>
                <a:tc>
                  <a:txBody>
                    <a:bodyPr/>
                    <a:lstStyle/>
                    <a:p>
                      <a:pPr algn="ctr">
                        <a:lnSpc>
                          <a:spcPts val="3240"/>
                        </a:lnSpc>
                        <a:defRPr/>
                      </a:pPr>
                      <a:r>
                        <a:rPr lang="en-US" sz="2700" spc="25">
                          <a:solidFill>
                            <a:srgbClr val="000000"/>
                          </a:solidFill>
                          <a:latin typeface="TT Rounds Condensed"/>
                        </a:rPr>
                        <a:t>13.201141</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solidFill>
                      <a:srgbClr val="F8D3BA"/>
                    </a:solidFill>
                  </a:tcPr>
                </a:tc>
                <a:tc>
                  <a:txBody>
                    <a:bodyPr/>
                    <a:lstStyle/>
                    <a:p>
                      <a:pPr algn="ctr">
                        <a:lnSpc>
                          <a:spcPts val="3240"/>
                        </a:lnSpc>
                        <a:defRPr/>
                      </a:pPr>
                      <a:r>
                        <a:rPr lang="en-US" sz="2700" spc="25">
                          <a:solidFill>
                            <a:srgbClr val="000000"/>
                          </a:solidFill>
                          <a:latin typeface="TT Rounds Condensed"/>
                        </a:rPr>
                        <a:t>85918</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solidFill>
                      <a:srgbClr val="F8D3BA"/>
                    </a:solidFill>
                  </a:tcPr>
                </a:tc>
                <a:tc>
                  <a:txBody>
                    <a:bodyPr/>
                    <a:lstStyle/>
                    <a:p>
                      <a:pPr algn="ctr">
                        <a:lnSpc>
                          <a:spcPts val="3240"/>
                        </a:lnSpc>
                        <a:defRPr/>
                      </a:pPr>
                      <a:r>
                        <a:rPr lang="en-US" sz="2700" spc="25">
                          <a:solidFill>
                            <a:srgbClr val="000000"/>
                          </a:solidFill>
                          <a:latin typeface="TT Rounds Condensed"/>
                        </a:rPr>
                        <a:t>13.685068</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solidFill>
                      <a:srgbClr val="F8D3BA"/>
                    </a:solidFill>
                  </a:tcPr>
                </a:tc>
                <a:extLst>
                  <a:ext uri="{0D108BD9-81ED-4DB2-BD59-A6C34878D82A}">
                    <a16:rowId xmlns:a16="http://schemas.microsoft.com/office/drawing/2014/main" val="10001"/>
                  </a:ext>
                </a:extLst>
              </a:tr>
              <a:tr h="1143561">
                <a:tc>
                  <a:txBody>
                    <a:bodyPr/>
                    <a:lstStyle/>
                    <a:p>
                      <a:pPr algn="ctr">
                        <a:lnSpc>
                          <a:spcPts val="3240"/>
                        </a:lnSpc>
                        <a:defRPr/>
                      </a:pPr>
                      <a:r>
                        <a:rPr lang="en-US" sz="2700" spc="25">
                          <a:solidFill>
                            <a:srgbClr val="000000"/>
                          </a:solidFill>
                          <a:latin typeface="TT Rounds Condensed"/>
                        </a:rPr>
                        <a:t>ORANGE COUNTY</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solidFill>
                      <a:srgbClr val="FFFFFF"/>
                    </a:solidFill>
                  </a:tcPr>
                </a:tc>
                <a:tc>
                  <a:txBody>
                    <a:bodyPr/>
                    <a:lstStyle/>
                    <a:p>
                      <a:pPr algn="ctr">
                        <a:lnSpc>
                          <a:spcPts val="3240"/>
                        </a:lnSpc>
                        <a:defRPr/>
                      </a:pPr>
                      <a:r>
                        <a:rPr lang="en-US" sz="2700" spc="25">
                          <a:solidFill>
                            <a:srgbClr val="000000"/>
                          </a:solidFill>
                          <a:latin typeface="TT Rounds Condensed"/>
                        </a:rPr>
                        <a:t>22.364597</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solidFill>
                      <a:srgbClr val="FFFFFF"/>
                    </a:solidFill>
                  </a:tcPr>
                </a:tc>
                <a:tc>
                  <a:txBody>
                    <a:bodyPr/>
                    <a:lstStyle/>
                    <a:p>
                      <a:pPr algn="ctr">
                        <a:lnSpc>
                          <a:spcPts val="3240"/>
                        </a:lnSpc>
                        <a:defRPr/>
                      </a:pPr>
                      <a:r>
                        <a:rPr lang="en-US" sz="2700" spc="25">
                          <a:solidFill>
                            <a:srgbClr val="000000"/>
                          </a:solidFill>
                          <a:latin typeface="TT Rounds Condensed"/>
                        </a:rPr>
                        <a:t>438.548623</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solidFill>
                      <a:srgbClr val="FFFFFF"/>
                    </a:solidFill>
                  </a:tcPr>
                </a:tc>
                <a:tc>
                  <a:txBody>
                    <a:bodyPr/>
                    <a:lstStyle/>
                    <a:p>
                      <a:pPr algn="ctr">
                        <a:lnSpc>
                          <a:spcPts val="3240"/>
                        </a:lnSpc>
                        <a:defRPr/>
                      </a:pPr>
                      <a:r>
                        <a:rPr lang="en-US" sz="2700" spc="25">
                          <a:solidFill>
                            <a:srgbClr val="000000"/>
                          </a:solidFill>
                          <a:latin typeface="TT Rounds Condensed"/>
                        </a:rPr>
                        <a:t>294.763268</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solidFill>
                      <a:srgbClr val="FFFFFF"/>
                    </a:solidFill>
                  </a:tcPr>
                </a:tc>
                <a:tc>
                  <a:txBody>
                    <a:bodyPr/>
                    <a:lstStyle/>
                    <a:p>
                      <a:pPr algn="ctr">
                        <a:lnSpc>
                          <a:spcPts val="3240"/>
                        </a:lnSpc>
                        <a:defRPr/>
                      </a:pPr>
                      <a:r>
                        <a:rPr lang="en-US" sz="2700" spc="25">
                          <a:solidFill>
                            <a:srgbClr val="000000"/>
                          </a:solidFill>
                          <a:latin typeface="TT Rounds Condensed"/>
                        </a:rPr>
                        <a:t>19.609055</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solidFill>
                      <a:srgbClr val="FFFFFF"/>
                    </a:solidFill>
                  </a:tcPr>
                </a:tc>
                <a:tc>
                  <a:txBody>
                    <a:bodyPr/>
                    <a:lstStyle/>
                    <a:p>
                      <a:pPr algn="ctr">
                        <a:lnSpc>
                          <a:spcPts val="3240"/>
                        </a:lnSpc>
                        <a:defRPr/>
                      </a:pPr>
                      <a:r>
                        <a:rPr lang="en-US" sz="2700" spc="25">
                          <a:solidFill>
                            <a:srgbClr val="000000"/>
                          </a:solidFill>
                          <a:latin typeface="TT Rounds Condensed"/>
                        </a:rPr>
                        <a:t>13.179905</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solidFill>
                      <a:srgbClr val="FFFFFF"/>
                    </a:solidFill>
                  </a:tcPr>
                </a:tc>
                <a:tc>
                  <a:txBody>
                    <a:bodyPr/>
                    <a:lstStyle/>
                    <a:p>
                      <a:pPr algn="ctr">
                        <a:lnSpc>
                          <a:spcPts val="3240"/>
                        </a:lnSpc>
                        <a:defRPr/>
                      </a:pPr>
                      <a:r>
                        <a:rPr lang="en-US" sz="2700" spc="25">
                          <a:solidFill>
                            <a:srgbClr val="000000"/>
                          </a:solidFill>
                          <a:latin typeface="TT Rounds Condensed"/>
                        </a:rPr>
                        <a:t>2469</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solidFill>
                      <a:srgbClr val="FFFFFF"/>
                    </a:solidFill>
                  </a:tcPr>
                </a:tc>
                <a:tc>
                  <a:txBody>
                    <a:bodyPr/>
                    <a:lstStyle/>
                    <a:p>
                      <a:pPr algn="ctr">
                        <a:lnSpc>
                          <a:spcPts val="3240"/>
                        </a:lnSpc>
                        <a:defRPr/>
                      </a:pPr>
                      <a:r>
                        <a:rPr lang="en-US" sz="2700" spc="25">
                          <a:solidFill>
                            <a:srgbClr val="000000"/>
                          </a:solidFill>
                          <a:latin typeface="TT Rounds Condensed"/>
                        </a:rPr>
                        <a:t>6.429150</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733785">
                <a:tc>
                  <a:txBody>
                    <a:bodyPr/>
                    <a:lstStyle/>
                    <a:p>
                      <a:pPr algn="ctr">
                        <a:lnSpc>
                          <a:spcPts val="3240"/>
                        </a:lnSpc>
                        <a:defRPr/>
                      </a:pPr>
                      <a:r>
                        <a:rPr lang="en-US" sz="2700" spc="25">
                          <a:solidFill>
                            <a:srgbClr val="000000"/>
                          </a:solidFill>
                          <a:latin typeface="TT Rounds Condensed"/>
                        </a:rPr>
                        <a:t>PHOENIX AZ</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solidFill>
                      <a:srgbClr val="F8D3BA"/>
                    </a:solidFill>
                  </a:tcPr>
                </a:tc>
                <a:tc>
                  <a:txBody>
                    <a:bodyPr/>
                    <a:lstStyle/>
                    <a:p>
                      <a:pPr algn="ctr">
                        <a:lnSpc>
                          <a:spcPts val="3240"/>
                        </a:lnSpc>
                        <a:defRPr/>
                      </a:pPr>
                      <a:r>
                        <a:rPr lang="en-US" sz="2700" spc="25">
                          <a:solidFill>
                            <a:srgbClr val="000000"/>
                          </a:solidFill>
                          <a:latin typeface="TT Rounds Condensed"/>
                        </a:rPr>
                        <a:t>22.529450</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solidFill>
                      <a:srgbClr val="F8D3BA"/>
                    </a:solidFill>
                  </a:tcPr>
                </a:tc>
                <a:tc>
                  <a:txBody>
                    <a:bodyPr/>
                    <a:lstStyle/>
                    <a:p>
                      <a:pPr algn="ctr">
                        <a:lnSpc>
                          <a:spcPts val="3240"/>
                        </a:lnSpc>
                        <a:defRPr/>
                      </a:pPr>
                      <a:r>
                        <a:rPr lang="en-US" sz="2700" spc="25">
                          <a:solidFill>
                            <a:srgbClr val="000000"/>
                          </a:solidFill>
                          <a:latin typeface="TT Rounds Condensed"/>
                        </a:rPr>
                        <a:t>428.737417</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solidFill>
                      <a:srgbClr val="F8D3BA"/>
                    </a:solidFill>
                  </a:tcPr>
                </a:tc>
                <a:tc>
                  <a:txBody>
                    <a:bodyPr/>
                    <a:lstStyle/>
                    <a:p>
                      <a:pPr algn="ctr">
                        <a:lnSpc>
                          <a:spcPts val="3240"/>
                        </a:lnSpc>
                        <a:defRPr/>
                      </a:pPr>
                      <a:r>
                        <a:rPr lang="en-US" sz="2700" spc="25">
                          <a:solidFill>
                            <a:srgbClr val="000000"/>
                          </a:solidFill>
                          <a:latin typeface="TT Rounds Condensed"/>
                        </a:rPr>
                        <a:t>297.617010</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solidFill>
                      <a:srgbClr val="F8D3BA"/>
                    </a:solidFill>
                  </a:tcPr>
                </a:tc>
                <a:tc>
                  <a:txBody>
                    <a:bodyPr/>
                    <a:lstStyle/>
                    <a:p>
                      <a:pPr algn="ctr">
                        <a:lnSpc>
                          <a:spcPts val="3240"/>
                        </a:lnSpc>
                        <a:defRPr/>
                      </a:pPr>
                      <a:r>
                        <a:rPr lang="en-US" sz="2700" spc="25">
                          <a:solidFill>
                            <a:srgbClr val="000000"/>
                          </a:solidFill>
                          <a:latin typeface="TT Rounds Condensed"/>
                        </a:rPr>
                        <a:t>19.030088</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solidFill>
                      <a:srgbClr val="F8D3BA"/>
                    </a:solidFill>
                  </a:tcPr>
                </a:tc>
                <a:tc>
                  <a:txBody>
                    <a:bodyPr/>
                    <a:lstStyle/>
                    <a:p>
                      <a:pPr algn="ctr">
                        <a:lnSpc>
                          <a:spcPts val="3240"/>
                        </a:lnSpc>
                        <a:defRPr/>
                      </a:pPr>
                      <a:r>
                        <a:rPr lang="en-US" sz="2700" spc="25">
                          <a:solidFill>
                            <a:srgbClr val="000000"/>
                          </a:solidFill>
                          <a:latin typeface="TT Rounds Condensed"/>
                        </a:rPr>
                        <a:t>13.210132</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solidFill>
                      <a:srgbClr val="F8D3BA"/>
                    </a:solidFill>
                  </a:tcPr>
                </a:tc>
                <a:tc>
                  <a:txBody>
                    <a:bodyPr/>
                    <a:lstStyle/>
                    <a:p>
                      <a:pPr algn="ctr">
                        <a:lnSpc>
                          <a:spcPts val="3240"/>
                        </a:lnSpc>
                        <a:defRPr/>
                      </a:pPr>
                      <a:r>
                        <a:rPr lang="en-US" sz="2700" spc="25">
                          <a:solidFill>
                            <a:srgbClr val="000000"/>
                          </a:solidFill>
                          <a:latin typeface="TT Rounds Condensed"/>
                        </a:rPr>
                        <a:t>1200</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solidFill>
                      <a:srgbClr val="F8D3BA"/>
                    </a:solidFill>
                  </a:tcPr>
                </a:tc>
                <a:tc>
                  <a:txBody>
                    <a:bodyPr/>
                    <a:lstStyle/>
                    <a:p>
                      <a:pPr algn="ctr">
                        <a:lnSpc>
                          <a:spcPts val="3240"/>
                        </a:lnSpc>
                        <a:defRPr/>
                      </a:pPr>
                      <a:r>
                        <a:rPr lang="en-US" sz="2700" spc="25">
                          <a:solidFill>
                            <a:srgbClr val="000000"/>
                          </a:solidFill>
                          <a:latin typeface="TT Rounds Condensed"/>
                        </a:rPr>
                        <a:t>5.819956</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solidFill>
                      <a:srgbClr val="F8D3BA"/>
                    </a:solidFill>
                  </a:tcPr>
                </a:tc>
                <a:extLst>
                  <a:ext uri="{0D108BD9-81ED-4DB2-BD59-A6C34878D82A}">
                    <a16:rowId xmlns:a16="http://schemas.microsoft.com/office/drawing/2014/main" val="10003"/>
                  </a:ext>
                </a:extLst>
              </a:tr>
              <a:tr h="1143561">
                <a:tc>
                  <a:txBody>
                    <a:bodyPr/>
                    <a:lstStyle/>
                    <a:p>
                      <a:pPr algn="ctr">
                        <a:lnSpc>
                          <a:spcPts val="3240"/>
                        </a:lnSpc>
                        <a:defRPr/>
                      </a:pPr>
                      <a:r>
                        <a:rPr lang="en-US" sz="2700" spc="25">
                          <a:solidFill>
                            <a:srgbClr val="000000"/>
                          </a:solidFill>
                          <a:latin typeface="TT Rounds Condensed"/>
                        </a:rPr>
                        <a:t>PITTSBURGH PA</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solidFill>
                      <a:srgbClr val="FFFFFF"/>
                    </a:solidFill>
                  </a:tcPr>
                </a:tc>
                <a:tc>
                  <a:txBody>
                    <a:bodyPr/>
                    <a:lstStyle/>
                    <a:p>
                      <a:pPr algn="ctr">
                        <a:lnSpc>
                          <a:spcPts val="3240"/>
                        </a:lnSpc>
                        <a:defRPr/>
                      </a:pPr>
                      <a:r>
                        <a:rPr lang="en-US" sz="2700" spc="25">
                          <a:solidFill>
                            <a:srgbClr val="000000"/>
                          </a:solidFill>
                          <a:latin typeface="TT Rounds Condensed"/>
                        </a:rPr>
                        <a:t>22.670523</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solidFill>
                      <a:srgbClr val="FFFFFF"/>
                    </a:solidFill>
                  </a:tcPr>
                </a:tc>
                <a:tc>
                  <a:txBody>
                    <a:bodyPr/>
                    <a:lstStyle/>
                    <a:p>
                      <a:pPr algn="ctr">
                        <a:lnSpc>
                          <a:spcPts val="3240"/>
                        </a:lnSpc>
                        <a:defRPr/>
                      </a:pPr>
                      <a:r>
                        <a:rPr lang="en-US" sz="2700" spc="25">
                          <a:solidFill>
                            <a:srgbClr val="000000"/>
                          </a:solidFill>
                          <a:latin typeface="TT Rounds Condensed"/>
                        </a:rPr>
                        <a:t>405.313661</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solidFill>
                      <a:srgbClr val="FFFFFF"/>
                    </a:solidFill>
                  </a:tcPr>
                </a:tc>
                <a:tc>
                  <a:txBody>
                    <a:bodyPr/>
                    <a:lstStyle/>
                    <a:p>
                      <a:pPr algn="ctr">
                        <a:lnSpc>
                          <a:spcPts val="3240"/>
                        </a:lnSpc>
                        <a:defRPr/>
                      </a:pPr>
                      <a:r>
                        <a:rPr lang="en-US" sz="2700" spc="25">
                          <a:solidFill>
                            <a:srgbClr val="000000"/>
                          </a:solidFill>
                          <a:latin typeface="TT Rounds Condensed"/>
                        </a:rPr>
                        <a:t>297.455945</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solidFill>
                      <a:srgbClr val="FFFFFF"/>
                    </a:solidFill>
                  </a:tcPr>
                </a:tc>
                <a:tc>
                  <a:txBody>
                    <a:bodyPr/>
                    <a:lstStyle/>
                    <a:p>
                      <a:pPr algn="ctr">
                        <a:lnSpc>
                          <a:spcPts val="3240"/>
                        </a:lnSpc>
                        <a:defRPr/>
                      </a:pPr>
                      <a:r>
                        <a:rPr lang="en-US" sz="2700" spc="25">
                          <a:solidFill>
                            <a:srgbClr val="000000"/>
                          </a:solidFill>
                          <a:latin typeface="TT Rounds Condensed"/>
                        </a:rPr>
                        <a:t>17.878443</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solidFill>
                      <a:srgbClr val="FFFFFF"/>
                    </a:solidFill>
                  </a:tcPr>
                </a:tc>
                <a:tc>
                  <a:txBody>
                    <a:bodyPr/>
                    <a:lstStyle/>
                    <a:p>
                      <a:pPr algn="ctr">
                        <a:lnSpc>
                          <a:spcPts val="3240"/>
                        </a:lnSpc>
                        <a:defRPr/>
                      </a:pPr>
                      <a:r>
                        <a:rPr lang="en-US" sz="2700" spc="25">
                          <a:solidFill>
                            <a:srgbClr val="000000"/>
                          </a:solidFill>
                          <a:latin typeface="TT Rounds Condensed"/>
                        </a:rPr>
                        <a:t>13.120824</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solidFill>
                      <a:srgbClr val="FFFFFF"/>
                    </a:solidFill>
                  </a:tcPr>
                </a:tc>
                <a:tc>
                  <a:txBody>
                    <a:bodyPr/>
                    <a:lstStyle/>
                    <a:p>
                      <a:pPr algn="ctr">
                        <a:lnSpc>
                          <a:spcPts val="3240"/>
                        </a:lnSpc>
                        <a:defRPr/>
                      </a:pPr>
                      <a:r>
                        <a:rPr lang="en-US" sz="2700" spc="25">
                          <a:solidFill>
                            <a:srgbClr val="000000"/>
                          </a:solidFill>
                          <a:latin typeface="TT Rounds Condensed"/>
                        </a:rPr>
                        <a:t>631</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solidFill>
                      <a:srgbClr val="FFFFFF"/>
                    </a:solidFill>
                  </a:tcPr>
                </a:tc>
                <a:tc>
                  <a:txBody>
                    <a:bodyPr/>
                    <a:lstStyle/>
                    <a:p>
                      <a:pPr algn="ctr">
                        <a:lnSpc>
                          <a:spcPts val="3240"/>
                        </a:lnSpc>
                        <a:defRPr/>
                      </a:pPr>
                      <a:r>
                        <a:rPr lang="en-US" sz="2700" spc="25">
                          <a:solidFill>
                            <a:srgbClr val="000000"/>
                          </a:solidFill>
                          <a:latin typeface="TT Rounds Condensed"/>
                        </a:rPr>
                        <a:t>4.757619</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r h="1143561">
                <a:tc>
                  <a:txBody>
                    <a:bodyPr/>
                    <a:lstStyle/>
                    <a:p>
                      <a:pPr algn="ctr">
                        <a:lnSpc>
                          <a:spcPts val="3240"/>
                        </a:lnSpc>
                        <a:defRPr/>
                      </a:pPr>
                      <a:r>
                        <a:rPr lang="en-US" sz="2700" spc="25">
                          <a:solidFill>
                            <a:srgbClr val="000000"/>
                          </a:solidFill>
                          <a:latin typeface="TT Rounds Condensed"/>
                        </a:rPr>
                        <a:t>SACRAMENTO CA</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solidFill>
                      <a:srgbClr val="F8D3BA"/>
                    </a:solidFill>
                  </a:tcPr>
                </a:tc>
                <a:tc>
                  <a:txBody>
                    <a:bodyPr/>
                    <a:lstStyle/>
                    <a:p>
                      <a:pPr algn="ctr">
                        <a:lnSpc>
                          <a:spcPts val="3240"/>
                        </a:lnSpc>
                        <a:defRPr/>
                      </a:pPr>
                      <a:r>
                        <a:rPr lang="en-US" sz="2700" spc="25">
                          <a:solidFill>
                            <a:srgbClr val="000000"/>
                          </a:solidFill>
                          <a:latin typeface="TT Rounds Condensed"/>
                        </a:rPr>
                        <a:t>22.949719</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solidFill>
                      <a:srgbClr val="F8D3BA"/>
                    </a:solidFill>
                  </a:tcPr>
                </a:tc>
                <a:tc>
                  <a:txBody>
                    <a:bodyPr/>
                    <a:lstStyle/>
                    <a:p>
                      <a:pPr algn="ctr">
                        <a:lnSpc>
                          <a:spcPts val="3240"/>
                        </a:lnSpc>
                        <a:defRPr/>
                      </a:pPr>
                      <a:r>
                        <a:rPr lang="en-US" sz="2700" spc="25">
                          <a:solidFill>
                            <a:srgbClr val="000000"/>
                          </a:solidFill>
                          <a:latin typeface="TT Rounds Condensed"/>
                        </a:rPr>
                        <a:t>362.637106</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solidFill>
                      <a:srgbClr val="F8D3BA"/>
                    </a:solidFill>
                  </a:tcPr>
                </a:tc>
                <a:tc>
                  <a:txBody>
                    <a:bodyPr/>
                    <a:lstStyle/>
                    <a:p>
                      <a:pPr algn="ctr">
                        <a:lnSpc>
                          <a:spcPts val="3240"/>
                        </a:lnSpc>
                        <a:defRPr/>
                      </a:pPr>
                      <a:r>
                        <a:rPr lang="en-US" sz="2700" spc="25">
                          <a:solidFill>
                            <a:srgbClr val="000000"/>
                          </a:solidFill>
                          <a:latin typeface="TT Rounds Condensed"/>
                        </a:rPr>
                        <a:t>302.615634</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solidFill>
                      <a:srgbClr val="F8D3BA"/>
                    </a:solidFill>
                  </a:tcPr>
                </a:tc>
                <a:tc>
                  <a:txBody>
                    <a:bodyPr/>
                    <a:lstStyle/>
                    <a:p>
                      <a:pPr algn="ctr">
                        <a:lnSpc>
                          <a:spcPts val="3240"/>
                        </a:lnSpc>
                        <a:defRPr/>
                      </a:pPr>
                      <a:r>
                        <a:rPr lang="en-US" sz="2700" spc="25">
                          <a:solidFill>
                            <a:srgbClr val="000000"/>
                          </a:solidFill>
                          <a:latin typeface="TT Rounds Condensed"/>
                        </a:rPr>
                        <a:t>15.801374</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solidFill>
                      <a:srgbClr val="F8D3BA"/>
                    </a:solidFill>
                  </a:tcPr>
                </a:tc>
                <a:tc>
                  <a:txBody>
                    <a:bodyPr/>
                    <a:lstStyle/>
                    <a:p>
                      <a:pPr algn="ctr">
                        <a:lnSpc>
                          <a:spcPts val="3240"/>
                        </a:lnSpc>
                        <a:defRPr/>
                      </a:pPr>
                      <a:r>
                        <a:rPr lang="en-US" sz="2700" spc="25">
                          <a:solidFill>
                            <a:srgbClr val="000000"/>
                          </a:solidFill>
                          <a:latin typeface="TT Rounds Condensed"/>
                        </a:rPr>
                        <a:t>13.186028</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solidFill>
                      <a:srgbClr val="F8D3BA"/>
                    </a:solidFill>
                  </a:tcPr>
                </a:tc>
                <a:tc>
                  <a:txBody>
                    <a:bodyPr/>
                    <a:lstStyle/>
                    <a:p>
                      <a:pPr algn="ctr">
                        <a:lnSpc>
                          <a:spcPts val="3240"/>
                        </a:lnSpc>
                        <a:defRPr/>
                      </a:pPr>
                      <a:r>
                        <a:rPr lang="en-US" sz="2700" spc="25">
                          <a:solidFill>
                            <a:srgbClr val="000000"/>
                          </a:solidFill>
                          <a:latin typeface="TT Rounds Condensed"/>
                        </a:rPr>
                        <a:t>1033</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solidFill>
                      <a:srgbClr val="F8D3BA"/>
                    </a:solidFill>
                  </a:tcPr>
                </a:tc>
                <a:tc>
                  <a:txBody>
                    <a:bodyPr/>
                    <a:lstStyle/>
                    <a:p>
                      <a:pPr algn="ctr">
                        <a:lnSpc>
                          <a:spcPts val="3240"/>
                        </a:lnSpc>
                        <a:defRPr/>
                      </a:pPr>
                      <a:r>
                        <a:rPr lang="en-US" sz="2700" spc="25">
                          <a:solidFill>
                            <a:srgbClr val="000000"/>
                          </a:solidFill>
                          <a:latin typeface="TT Rounds Condensed"/>
                        </a:rPr>
                        <a:t>2.615347</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solidFill>
                      <a:srgbClr val="F8D3BA"/>
                    </a:solidFill>
                  </a:tcPr>
                </a:tc>
                <a:extLst>
                  <a:ext uri="{0D108BD9-81ED-4DB2-BD59-A6C34878D82A}">
                    <a16:rowId xmlns:a16="http://schemas.microsoft.com/office/drawing/2014/main" val="10005"/>
                  </a:ext>
                </a:extLst>
              </a:tr>
              <a:tr h="733785">
                <a:tc>
                  <a:txBody>
                    <a:bodyPr/>
                    <a:lstStyle/>
                    <a:p>
                      <a:pPr algn="ctr">
                        <a:lnSpc>
                          <a:spcPts val="3240"/>
                        </a:lnSpc>
                        <a:defRPr/>
                      </a:pPr>
                      <a:r>
                        <a:rPr lang="en-US" sz="2700" spc="25">
                          <a:solidFill>
                            <a:srgbClr val="000000"/>
                          </a:solidFill>
                          <a:latin typeface="TT Rounds Condensed"/>
                        </a:rPr>
                        <a:t>SAN DIEGO CA</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solidFill>
                      <a:srgbClr val="FFFFFF"/>
                    </a:solidFill>
                  </a:tcPr>
                </a:tc>
                <a:tc>
                  <a:txBody>
                    <a:bodyPr/>
                    <a:lstStyle/>
                    <a:p>
                      <a:pPr algn="ctr">
                        <a:lnSpc>
                          <a:spcPts val="3240"/>
                        </a:lnSpc>
                        <a:defRPr/>
                      </a:pPr>
                      <a:r>
                        <a:rPr lang="en-US" sz="2700" spc="25">
                          <a:solidFill>
                            <a:srgbClr val="000000"/>
                          </a:solidFill>
                          <a:latin typeface="TT Rounds Condensed"/>
                        </a:rPr>
                        <a:t>22.391995</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solidFill>
                      <a:srgbClr val="FFFFFF"/>
                    </a:solidFill>
                  </a:tcPr>
                </a:tc>
                <a:tc>
                  <a:txBody>
                    <a:bodyPr/>
                    <a:lstStyle/>
                    <a:p>
                      <a:pPr algn="ctr">
                        <a:lnSpc>
                          <a:spcPts val="3240"/>
                        </a:lnSpc>
                        <a:defRPr/>
                      </a:pPr>
                      <a:r>
                        <a:rPr lang="en-US" sz="2700" spc="25">
                          <a:solidFill>
                            <a:srgbClr val="000000"/>
                          </a:solidFill>
                          <a:latin typeface="TT Rounds Condensed"/>
                        </a:rPr>
                        <a:t>392.223328</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solidFill>
                      <a:srgbClr val="FFFFFF"/>
                    </a:solidFill>
                  </a:tcPr>
                </a:tc>
                <a:tc>
                  <a:txBody>
                    <a:bodyPr/>
                    <a:lstStyle/>
                    <a:p>
                      <a:pPr algn="ctr">
                        <a:lnSpc>
                          <a:spcPts val="3240"/>
                        </a:lnSpc>
                        <a:defRPr/>
                      </a:pPr>
                      <a:r>
                        <a:rPr lang="en-US" sz="2700" spc="25">
                          <a:solidFill>
                            <a:srgbClr val="000000"/>
                          </a:solidFill>
                          <a:latin typeface="TT Rounds Condensed"/>
                        </a:rPr>
                        <a:t>295.516553</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solidFill>
                      <a:srgbClr val="FFFFFF"/>
                    </a:solidFill>
                  </a:tcPr>
                </a:tc>
                <a:tc>
                  <a:txBody>
                    <a:bodyPr/>
                    <a:lstStyle/>
                    <a:p>
                      <a:pPr algn="ctr">
                        <a:lnSpc>
                          <a:spcPts val="3240"/>
                        </a:lnSpc>
                        <a:defRPr/>
                      </a:pPr>
                      <a:r>
                        <a:rPr lang="en-US" sz="2700" spc="25">
                          <a:solidFill>
                            <a:srgbClr val="000000"/>
                          </a:solidFill>
                          <a:latin typeface="TT Rounds Condensed"/>
                        </a:rPr>
                        <a:t>17.516230</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solidFill>
                      <a:srgbClr val="FFFFFF"/>
                    </a:solidFill>
                  </a:tcPr>
                </a:tc>
                <a:tc>
                  <a:txBody>
                    <a:bodyPr/>
                    <a:lstStyle/>
                    <a:p>
                      <a:pPr algn="ctr">
                        <a:lnSpc>
                          <a:spcPts val="3240"/>
                        </a:lnSpc>
                        <a:defRPr/>
                      </a:pPr>
                      <a:r>
                        <a:rPr lang="en-US" sz="2700" spc="25">
                          <a:solidFill>
                            <a:srgbClr val="000000"/>
                          </a:solidFill>
                          <a:latin typeface="TT Rounds Condensed"/>
                        </a:rPr>
                        <a:t>13.197420</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solidFill>
                      <a:srgbClr val="FFFFFF"/>
                    </a:solidFill>
                  </a:tcPr>
                </a:tc>
                <a:tc>
                  <a:txBody>
                    <a:bodyPr/>
                    <a:lstStyle/>
                    <a:p>
                      <a:pPr algn="ctr">
                        <a:lnSpc>
                          <a:spcPts val="3240"/>
                        </a:lnSpc>
                        <a:defRPr/>
                      </a:pPr>
                      <a:r>
                        <a:rPr lang="en-US" sz="2700" spc="25">
                          <a:solidFill>
                            <a:srgbClr val="000000"/>
                          </a:solidFill>
                          <a:latin typeface="TT Rounds Condensed"/>
                        </a:rPr>
                        <a:t>9816</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solidFill>
                      <a:srgbClr val="FFFFFF"/>
                    </a:solidFill>
                  </a:tcPr>
                </a:tc>
                <a:tc>
                  <a:txBody>
                    <a:bodyPr/>
                    <a:lstStyle/>
                    <a:p>
                      <a:pPr algn="ctr">
                        <a:lnSpc>
                          <a:spcPts val="3240"/>
                        </a:lnSpc>
                        <a:defRPr/>
                      </a:pPr>
                      <a:r>
                        <a:rPr lang="en-US" sz="2700" spc="25">
                          <a:solidFill>
                            <a:srgbClr val="000000"/>
                          </a:solidFill>
                          <a:latin typeface="TT Rounds Condensed"/>
                        </a:rPr>
                        <a:t>4.318810</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6"/>
                  </a:ext>
                </a:extLst>
              </a:tr>
              <a:tr h="1050646">
                <a:tc>
                  <a:txBody>
                    <a:bodyPr/>
                    <a:lstStyle/>
                    <a:p>
                      <a:pPr algn="ctr">
                        <a:lnSpc>
                          <a:spcPts val="3240"/>
                        </a:lnSpc>
                        <a:defRPr/>
                      </a:pPr>
                      <a:r>
                        <a:rPr lang="en-US" sz="2700" spc="25">
                          <a:solidFill>
                            <a:srgbClr val="000000"/>
                          </a:solidFill>
                          <a:latin typeface="TT Rounds Condensed"/>
                        </a:rPr>
                        <a:t>SEATTLE WA</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solidFill>
                      <a:srgbClr val="F8D3BA"/>
                    </a:solidFill>
                  </a:tcPr>
                </a:tc>
                <a:tc>
                  <a:txBody>
                    <a:bodyPr/>
                    <a:lstStyle/>
                    <a:p>
                      <a:pPr algn="ctr">
                        <a:lnSpc>
                          <a:spcPts val="3240"/>
                        </a:lnSpc>
                        <a:defRPr/>
                      </a:pPr>
                      <a:r>
                        <a:rPr lang="en-US" sz="2700" spc="25">
                          <a:solidFill>
                            <a:srgbClr val="000000"/>
                          </a:solidFill>
                          <a:latin typeface="TT Rounds Condensed"/>
                        </a:rPr>
                        <a:t>22.583783</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solidFill>
                      <a:srgbClr val="F8D3BA"/>
                    </a:solidFill>
                  </a:tcPr>
                </a:tc>
                <a:tc>
                  <a:txBody>
                    <a:bodyPr/>
                    <a:lstStyle/>
                    <a:p>
                      <a:pPr algn="ctr">
                        <a:lnSpc>
                          <a:spcPts val="3240"/>
                        </a:lnSpc>
                        <a:defRPr/>
                      </a:pPr>
                      <a:r>
                        <a:rPr lang="en-US" sz="2700" spc="25">
                          <a:solidFill>
                            <a:srgbClr val="000000"/>
                          </a:solidFill>
                          <a:latin typeface="TT Rounds Condensed"/>
                        </a:rPr>
                        <a:t>391.014733</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solidFill>
                      <a:srgbClr val="F8D3BA"/>
                    </a:solidFill>
                  </a:tcPr>
                </a:tc>
                <a:tc>
                  <a:txBody>
                    <a:bodyPr/>
                    <a:lstStyle/>
                    <a:p>
                      <a:pPr algn="ctr">
                        <a:lnSpc>
                          <a:spcPts val="3240"/>
                        </a:lnSpc>
                        <a:defRPr/>
                      </a:pPr>
                      <a:r>
                        <a:rPr lang="en-US" sz="2700" spc="25">
                          <a:solidFill>
                            <a:srgbClr val="000000"/>
                          </a:solidFill>
                          <a:latin typeface="TT Rounds Condensed"/>
                        </a:rPr>
                        <a:t>297.585765</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solidFill>
                      <a:srgbClr val="F8D3BA"/>
                    </a:solidFill>
                  </a:tcPr>
                </a:tc>
                <a:tc>
                  <a:txBody>
                    <a:bodyPr/>
                    <a:lstStyle/>
                    <a:p>
                      <a:pPr algn="ctr">
                        <a:lnSpc>
                          <a:spcPts val="3240"/>
                        </a:lnSpc>
                        <a:defRPr/>
                      </a:pPr>
                      <a:r>
                        <a:rPr lang="en-US" sz="2700" spc="25">
                          <a:solidFill>
                            <a:srgbClr val="000000"/>
                          </a:solidFill>
                          <a:latin typeface="TT Rounds Condensed"/>
                        </a:rPr>
                        <a:t>17.313960</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solidFill>
                      <a:srgbClr val="F8D3BA"/>
                    </a:solidFill>
                  </a:tcPr>
                </a:tc>
                <a:tc>
                  <a:txBody>
                    <a:bodyPr/>
                    <a:lstStyle/>
                    <a:p>
                      <a:pPr algn="ctr">
                        <a:lnSpc>
                          <a:spcPts val="3240"/>
                        </a:lnSpc>
                        <a:defRPr/>
                      </a:pPr>
                      <a:r>
                        <a:rPr lang="en-US" sz="2700" spc="25">
                          <a:solidFill>
                            <a:srgbClr val="000000"/>
                          </a:solidFill>
                          <a:latin typeface="TT Rounds Condensed"/>
                        </a:rPr>
                        <a:t>13.176967</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solidFill>
                      <a:srgbClr val="F8D3BA"/>
                    </a:solidFill>
                  </a:tcPr>
                </a:tc>
                <a:tc>
                  <a:txBody>
                    <a:bodyPr/>
                    <a:lstStyle/>
                    <a:p>
                      <a:pPr algn="ctr">
                        <a:lnSpc>
                          <a:spcPts val="3240"/>
                        </a:lnSpc>
                        <a:defRPr/>
                      </a:pPr>
                      <a:r>
                        <a:rPr lang="en-US" sz="2700" spc="25">
                          <a:solidFill>
                            <a:srgbClr val="000000"/>
                          </a:solidFill>
                          <a:latin typeface="TT Rounds Condensed"/>
                        </a:rPr>
                        <a:t>5265</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solidFill>
                      <a:srgbClr val="F8D3BA"/>
                    </a:solidFill>
                  </a:tcPr>
                </a:tc>
                <a:tc>
                  <a:txBody>
                    <a:bodyPr/>
                    <a:lstStyle/>
                    <a:p>
                      <a:pPr algn="ctr">
                        <a:lnSpc>
                          <a:spcPts val="3240"/>
                        </a:lnSpc>
                        <a:defRPr/>
                      </a:pPr>
                      <a:r>
                        <a:rPr lang="en-US" sz="2700" spc="25">
                          <a:solidFill>
                            <a:srgbClr val="000000"/>
                          </a:solidFill>
                          <a:latin typeface="TT Rounds Condensed"/>
                        </a:rPr>
                        <a:t>4.136994</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solidFill>
                      <a:srgbClr val="F8D3BA"/>
                    </a:solidFill>
                  </a:tcPr>
                </a:tc>
                <a:extLst>
                  <a:ext uri="{0D108BD9-81ED-4DB2-BD59-A6C34878D82A}">
                    <a16:rowId xmlns:a16="http://schemas.microsoft.com/office/drawing/2014/main" val="10007"/>
                  </a:ext>
                </a:extLst>
              </a:tr>
              <a:tr h="1143561">
                <a:tc>
                  <a:txBody>
                    <a:bodyPr/>
                    <a:lstStyle/>
                    <a:p>
                      <a:pPr algn="ctr">
                        <a:lnSpc>
                          <a:spcPts val="3240"/>
                        </a:lnSpc>
                        <a:defRPr/>
                      </a:pPr>
                      <a:r>
                        <a:rPr lang="en-US" sz="2700" spc="25">
                          <a:solidFill>
                            <a:srgbClr val="000000"/>
                          </a:solidFill>
                          <a:latin typeface="TT Rounds Condensed"/>
                        </a:rPr>
                        <a:t>SILICON VALLEY</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solidFill>
                      <a:srgbClr val="FFFFFF"/>
                    </a:solidFill>
                  </a:tcPr>
                </a:tc>
                <a:tc>
                  <a:txBody>
                    <a:bodyPr/>
                    <a:lstStyle/>
                    <a:p>
                      <a:pPr algn="ctr">
                        <a:lnSpc>
                          <a:spcPts val="3240"/>
                        </a:lnSpc>
                        <a:defRPr/>
                      </a:pPr>
                      <a:r>
                        <a:rPr lang="en-US" sz="2700" spc="25">
                          <a:solidFill>
                            <a:srgbClr val="000000"/>
                          </a:solidFill>
                          <a:latin typeface="TT Rounds Condensed"/>
                        </a:rPr>
                        <a:t>22.696391</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solidFill>
                      <a:srgbClr val="FFFFFF"/>
                    </a:solidFill>
                  </a:tcPr>
                </a:tc>
                <a:tc>
                  <a:txBody>
                    <a:bodyPr/>
                    <a:lstStyle/>
                    <a:p>
                      <a:pPr algn="ctr">
                        <a:lnSpc>
                          <a:spcPts val="3240"/>
                        </a:lnSpc>
                        <a:defRPr/>
                      </a:pPr>
                      <a:r>
                        <a:rPr lang="en-US" sz="2700" spc="25">
                          <a:solidFill>
                            <a:srgbClr val="000000"/>
                          </a:solidFill>
                          <a:latin typeface="TT Rounds Condensed"/>
                        </a:rPr>
                        <a:t>506.499502</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solidFill>
                      <a:srgbClr val="FFFFFF"/>
                    </a:solidFill>
                  </a:tcPr>
                </a:tc>
                <a:tc>
                  <a:txBody>
                    <a:bodyPr/>
                    <a:lstStyle/>
                    <a:p>
                      <a:pPr algn="ctr">
                        <a:lnSpc>
                          <a:spcPts val="3240"/>
                        </a:lnSpc>
                        <a:defRPr/>
                      </a:pPr>
                      <a:r>
                        <a:rPr lang="en-US" sz="2700" spc="25">
                          <a:solidFill>
                            <a:srgbClr val="000000"/>
                          </a:solidFill>
                          <a:latin typeface="TT Rounds Condensed"/>
                        </a:rPr>
                        <a:t>299.711120</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solidFill>
                      <a:srgbClr val="FFFFFF"/>
                    </a:solidFill>
                  </a:tcPr>
                </a:tc>
                <a:tc>
                  <a:txBody>
                    <a:bodyPr/>
                    <a:lstStyle/>
                    <a:p>
                      <a:pPr algn="ctr">
                        <a:lnSpc>
                          <a:spcPts val="3240"/>
                        </a:lnSpc>
                        <a:defRPr/>
                      </a:pPr>
                      <a:r>
                        <a:rPr lang="en-US" sz="2700" spc="25">
                          <a:solidFill>
                            <a:srgbClr val="000000"/>
                          </a:solidFill>
                          <a:latin typeface="TT Rounds Condensed"/>
                        </a:rPr>
                        <a:t>22.316301</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solidFill>
                      <a:srgbClr val="FFFFFF"/>
                    </a:solidFill>
                  </a:tcPr>
                </a:tc>
                <a:tc>
                  <a:txBody>
                    <a:bodyPr/>
                    <a:lstStyle/>
                    <a:p>
                      <a:pPr algn="ctr">
                        <a:lnSpc>
                          <a:spcPts val="3240"/>
                        </a:lnSpc>
                        <a:defRPr/>
                      </a:pPr>
                      <a:r>
                        <a:rPr lang="en-US" sz="2700" spc="25">
                          <a:solidFill>
                            <a:srgbClr val="000000"/>
                          </a:solidFill>
                          <a:latin typeface="TT Rounds Condensed"/>
                        </a:rPr>
                        <a:t>13.205232</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solidFill>
                      <a:srgbClr val="FFFFFF"/>
                    </a:solidFill>
                  </a:tcPr>
                </a:tc>
                <a:tc>
                  <a:txBody>
                    <a:bodyPr/>
                    <a:lstStyle/>
                    <a:p>
                      <a:pPr algn="ctr">
                        <a:lnSpc>
                          <a:spcPts val="3240"/>
                        </a:lnSpc>
                        <a:defRPr/>
                      </a:pPr>
                      <a:r>
                        <a:rPr lang="en-US" sz="2700" spc="25">
                          <a:solidFill>
                            <a:srgbClr val="000000"/>
                          </a:solidFill>
                          <a:latin typeface="TT Rounds Condensed"/>
                        </a:rPr>
                        <a:t>4722</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solidFill>
                      <a:srgbClr val="FFFFFF"/>
                    </a:solidFill>
                  </a:tcPr>
                </a:tc>
                <a:tc>
                  <a:txBody>
                    <a:bodyPr/>
                    <a:lstStyle/>
                    <a:p>
                      <a:pPr algn="ctr">
                        <a:lnSpc>
                          <a:spcPts val="3240"/>
                        </a:lnSpc>
                        <a:defRPr/>
                      </a:pPr>
                      <a:r>
                        <a:rPr lang="en-US" sz="2700" spc="25">
                          <a:solidFill>
                            <a:srgbClr val="000000"/>
                          </a:solidFill>
                          <a:latin typeface="TT Rounds Condensed"/>
                        </a:rPr>
                        <a:t>9.111069</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8"/>
                  </a:ext>
                </a:extLst>
              </a:tr>
              <a:tr h="733785">
                <a:tc>
                  <a:txBody>
                    <a:bodyPr/>
                    <a:lstStyle/>
                    <a:p>
                      <a:pPr algn="ctr">
                        <a:lnSpc>
                          <a:spcPts val="3240"/>
                        </a:lnSpc>
                        <a:defRPr/>
                      </a:pPr>
                      <a:r>
                        <a:rPr lang="en-US" sz="2700" spc="25">
                          <a:solidFill>
                            <a:srgbClr val="000000"/>
                          </a:solidFill>
                          <a:latin typeface="TT Rounds Condensed"/>
                        </a:rPr>
                        <a:t>TUCSON AZ</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solidFill>
                      <a:srgbClr val="F8D3BA"/>
                    </a:solidFill>
                  </a:tcPr>
                </a:tc>
                <a:tc>
                  <a:txBody>
                    <a:bodyPr/>
                    <a:lstStyle/>
                    <a:p>
                      <a:pPr algn="ctr">
                        <a:lnSpc>
                          <a:spcPts val="3240"/>
                        </a:lnSpc>
                        <a:defRPr/>
                      </a:pPr>
                      <a:r>
                        <a:rPr lang="en-US" sz="2700" spc="25">
                          <a:solidFill>
                            <a:srgbClr val="000000"/>
                          </a:solidFill>
                          <a:latin typeface="TT Rounds Condensed"/>
                        </a:rPr>
                        <a:t>22.267527</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solidFill>
                      <a:srgbClr val="F8D3BA"/>
                    </a:solidFill>
                  </a:tcPr>
                </a:tc>
                <a:tc>
                  <a:txBody>
                    <a:bodyPr/>
                    <a:lstStyle/>
                    <a:p>
                      <a:pPr algn="ctr">
                        <a:lnSpc>
                          <a:spcPts val="3240"/>
                        </a:lnSpc>
                        <a:defRPr/>
                      </a:pPr>
                      <a:r>
                        <a:rPr lang="en-US" sz="2700" spc="25">
                          <a:solidFill>
                            <a:srgbClr val="000000"/>
                          </a:solidFill>
                          <a:latin typeface="TT Rounds Condensed"/>
                        </a:rPr>
                        <a:t>366.018224</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solidFill>
                      <a:srgbClr val="F8D3BA"/>
                    </a:solidFill>
                  </a:tcPr>
                </a:tc>
                <a:tc>
                  <a:txBody>
                    <a:bodyPr/>
                    <a:lstStyle/>
                    <a:p>
                      <a:pPr algn="ctr">
                        <a:lnSpc>
                          <a:spcPts val="3240"/>
                        </a:lnSpc>
                        <a:defRPr/>
                      </a:pPr>
                      <a:r>
                        <a:rPr lang="en-US" sz="2700" spc="25">
                          <a:solidFill>
                            <a:srgbClr val="000000"/>
                          </a:solidFill>
                          <a:latin typeface="TT Rounds Condensed"/>
                        </a:rPr>
                        <a:t>294.488966</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solidFill>
                      <a:srgbClr val="F8D3BA"/>
                    </a:solidFill>
                  </a:tcPr>
                </a:tc>
                <a:tc>
                  <a:txBody>
                    <a:bodyPr/>
                    <a:lstStyle/>
                    <a:p>
                      <a:pPr algn="ctr">
                        <a:lnSpc>
                          <a:spcPts val="3240"/>
                        </a:lnSpc>
                        <a:defRPr/>
                      </a:pPr>
                      <a:r>
                        <a:rPr lang="en-US" sz="2700" spc="25">
                          <a:solidFill>
                            <a:srgbClr val="000000"/>
                          </a:solidFill>
                          <a:latin typeface="TT Rounds Condensed"/>
                        </a:rPr>
                        <a:t>16.437309</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solidFill>
                      <a:srgbClr val="F8D3BA"/>
                    </a:solidFill>
                  </a:tcPr>
                </a:tc>
                <a:tc>
                  <a:txBody>
                    <a:bodyPr/>
                    <a:lstStyle/>
                    <a:p>
                      <a:pPr algn="ctr">
                        <a:lnSpc>
                          <a:spcPts val="3240"/>
                        </a:lnSpc>
                        <a:defRPr/>
                      </a:pPr>
                      <a:r>
                        <a:rPr lang="en-US" sz="2700" spc="25">
                          <a:solidFill>
                            <a:srgbClr val="000000"/>
                          </a:solidFill>
                          <a:latin typeface="TT Rounds Condensed"/>
                        </a:rPr>
                        <a:t>13.225042</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solidFill>
                      <a:srgbClr val="F8D3BA"/>
                    </a:solidFill>
                  </a:tcPr>
                </a:tc>
                <a:tc>
                  <a:txBody>
                    <a:bodyPr/>
                    <a:lstStyle/>
                    <a:p>
                      <a:pPr algn="ctr">
                        <a:lnSpc>
                          <a:spcPts val="3240"/>
                        </a:lnSpc>
                        <a:defRPr/>
                      </a:pPr>
                      <a:r>
                        <a:rPr lang="en-US" sz="2700" spc="25">
                          <a:solidFill>
                            <a:srgbClr val="000000"/>
                          </a:solidFill>
                          <a:latin typeface="TT Rounds Condensed"/>
                        </a:rPr>
                        <a:t>1132</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solidFill>
                      <a:srgbClr val="F8D3BA"/>
                    </a:solidFill>
                  </a:tcPr>
                </a:tc>
                <a:tc>
                  <a:txBody>
                    <a:bodyPr/>
                    <a:lstStyle/>
                    <a:p>
                      <a:pPr algn="ctr">
                        <a:lnSpc>
                          <a:spcPts val="3240"/>
                        </a:lnSpc>
                        <a:defRPr/>
                      </a:pPr>
                      <a:r>
                        <a:rPr lang="en-US" sz="2700" spc="25">
                          <a:solidFill>
                            <a:srgbClr val="000000"/>
                          </a:solidFill>
                          <a:latin typeface="TT Rounds Condensed"/>
                        </a:rPr>
                        <a:t>3.212268</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solidFill>
                      <a:srgbClr val="F8D3BA"/>
                    </a:solidFill>
                  </a:tcPr>
                </a:tc>
                <a:extLst>
                  <a:ext uri="{0D108BD9-81ED-4DB2-BD59-A6C34878D82A}">
                    <a16:rowId xmlns:a16="http://schemas.microsoft.com/office/drawing/2014/main" val="10009"/>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436304" y="336094"/>
            <a:ext cx="17415391" cy="9614812"/>
          </a:xfrm>
          <a:prstGeom prst="rect">
            <a:avLst/>
          </a:prstGeom>
        </p:spPr>
        <p:txBody>
          <a:bodyPr lIns="0" tIns="0" rIns="0" bIns="0" rtlCol="0" anchor="t">
            <a:spAutoFit/>
          </a:bodyPr>
          <a:lstStyle/>
          <a:p>
            <a:pPr marL="634829" lvl="1" indent="-317414" algn="l">
              <a:lnSpc>
                <a:spcPts val="4209"/>
              </a:lnSpc>
              <a:buFont typeface="Arial"/>
              <a:buChar char="•"/>
            </a:pPr>
            <a:r>
              <a:rPr lang="en-US" sz="3200" spc="32" dirty="0">
                <a:solidFill>
                  <a:srgbClr val="000000"/>
                </a:solidFill>
                <a:latin typeface="TT Rounds Condensed"/>
              </a:rPr>
              <a:t>Based on the provided data for Pink Cab and Yellow Cab across various cities, several factors can be considered for making a decision:</a:t>
            </a:r>
          </a:p>
          <a:p>
            <a:pPr marL="634829" lvl="1" indent="-317414" algn="l">
              <a:lnSpc>
                <a:spcPts val="4209"/>
              </a:lnSpc>
            </a:pPr>
            <a:endParaRPr lang="en-US" sz="3507" spc="32" dirty="0">
              <a:solidFill>
                <a:srgbClr val="000000"/>
              </a:solidFill>
              <a:latin typeface="TT Rounds Condensed"/>
            </a:endParaRPr>
          </a:p>
          <a:p>
            <a:pPr algn="l">
              <a:lnSpc>
                <a:spcPts val="4209"/>
              </a:lnSpc>
            </a:pPr>
            <a:r>
              <a:rPr lang="en-US" sz="3507" spc="31" dirty="0">
                <a:solidFill>
                  <a:srgbClr val="000000"/>
                </a:solidFill>
                <a:latin typeface="TT Rounds Condensed"/>
              </a:rPr>
              <a:t> 	</a:t>
            </a:r>
            <a:r>
              <a:rPr lang="en-US" sz="3200" spc="31" dirty="0">
                <a:solidFill>
                  <a:srgbClr val="000000"/>
                </a:solidFill>
                <a:latin typeface="TT Rounds Condensed"/>
              </a:rPr>
              <a:t> </a:t>
            </a:r>
            <a:r>
              <a:rPr lang="en-US" sz="3200" spc="31" dirty="0">
                <a:solidFill>
                  <a:srgbClr val="000000"/>
                </a:solidFill>
                <a:latin typeface="TT Rounds Condensed Bold"/>
              </a:rPr>
              <a:t>1. Average Price and Cost:</a:t>
            </a:r>
            <a:r>
              <a:rPr lang="en-US" sz="3200" spc="31" dirty="0">
                <a:solidFill>
                  <a:srgbClr val="000000"/>
                </a:solidFill>
                <a:latin typeface="TT Rounds Condensed"/>
              </a:rPr>
              <a:t> Pink Cab generally has lower average prices and costs  compared to  </a:t>
            </a:r>
          </a:p>
          <a:p>
            <a:pPr algn="l">
              <a:lnSpc>
                <a:spcPts val="4209"/>
              </a:lnSpc>
            </a:pPr>
            <a:r>
              <a:rPr lang="en-US" sz="3200" spc="31" dirty="0">
                <a:solidFill>
                  <a:srgbClr val="000000"/>
                </a:solidFill>
                <a:latin typeface="TT Rounds Condensed"/>
              </a:rPr>
              <a:t>                 Yellow Cab across most cities.</a:t>
            </a:r>
          </a:p>
          <a:p>
            <a:pPr algn="l">
              <a:lnSpc>
                <a:spcPts val="4209"/>
              </a:lnSpc>
            </a:pPr>
            <a:endParaRPr lang="en-US" sz="3200" spc="31" dirty="0">
              <a:solidFill>
                <a:srgbClr val="000000"/>
              </a:solidFill>
              <a:latin typeface="TT Rounds Condensed"/>
            </a:endParaRPr>
          </a:p>
          <a:p>
            <a:pPr algn="l">
              <a:lnSpc>
                <a:spcPts val="4209"/>
              </a:lnSpc>
            </a:pPr>
            <a:r>
              <a:rPr lang="en-US" sz="3200" spc="31" dirty="0">
                <a:solidFill>
                  <a:srgbClr val="000000"/>
                </a:solidFill>
                <a:latin typeface="TT Rounds Condensed"/>
              </a:rPr>
              <a:t>            </a:t>
            </a:r>
            <a:r>
              <a:rPr lang="en-US" sz="3200" spc="31" dirty="0">
                <a:solidFill>
                  <a:srgbClr val="000000"/>
                </a:solidFill>
                <a:latin typeface="TT Rounds Condensed Bold"/>
              </a:rPr>
              <a:t>2. Per KM Price and Cost:</a:t>
            </a:r>
            <a:r>
              <a:rPr lang="en-US" sz="3200" spc="31" dirty="0">
                <a:solidFill>
                  <a:srgbClr val="000000"/>
                </a:solidFill>
                <a:latin typeface="TT Rounds Condensed"/>
              </a:rPr>
              <a:t> Yellow Cab tends to have higher per kilometer prices and costs</a:t>
            </a:r>
          </a:p>
          <a:p>
            <a:pPr algn="l">
              <a:lnSpc>
                <a:spcPts val="4209"/>
              </a:lnSpc>
            </a:pPr>
            <a:r>
              <a:rPr lang="en-US" sz="3200" spc="31" dirty="0">
                <a:solidFill>
                  <a:srgbClr val="000000"/>
                </a:solidFill>
                <a:latin typeface="TT Rounds Condensed"/>
              </a:rPr>
              <a:t>                 compared to Pink Cab.</a:t>
            </a:r>
          </a:p>
          <a:p>
            <a:pPr marL="634829" lvl="1" indent="-317414" algn="l">
              <a:lnSpc>
                <a:spcPts val="4209"/>
              </a:lnSpc>
            </a:pPr>
            <a:endParaRPr lang="en-US" sz="3200" spc="31" dirty="0">
              <a:solidFill>
                <a:srgbClr val="000000"/>
              </a:solidFill>
              <a:latin typeface="TT Rounds Condensed"/>
            </a:endParaRPr>
          </a:p>
          <a:p>
            <a:pPr algn="l">
              <a:lnSpc>
                <a:spcPts val="4209"/>
              </a:lnSpc>
            </a:pPr>
            <a:r>
              <a:rPr lang="en-US" sz="3200" spc="31" dirty="0">
                <a:solidFill>
                  <a:srgbClr val="000000"/>
                </a:solidFill>
                <a:latin typeface="TT Rounds Condensed Bold"/>
              </a:rPr>
              <a:t>	3. Total Number of Rides:</a:t>
            </a:r>
            <a:r>
              <a:rPr lang="en-US" sz="3200" spc="31" dirty="0">
                <a:solidFill>
                  <a:srgbClr val="000000"/>
                </a:solidFill>
                <a:latin typeface="TT Rounds Condensed"/>
              </a:rPr>
              <a:t> Yellow Cab serves a larger number of rides in many cities  compared to </a:t>
            </a:r>
          </a:p>
          <a:p>
            <a:pPr algn="l">
              <a:lnSpc>
                <a:spcPts val="4209"/>
              </a:lnSpc>
            </a:pPr>
            <a:r>
              <a:rPr lang="en-US" sz="3200" spc="31" dirty="0">
                <a:solidFill>
                  <a:srgbClr val="000000"/>
                </a:solidFill>
                <a:latin typeface="TT Rounds Condensed"/>
              </a:rPr>
              <a:t>                 Pink Cab.</a:t>
            </a:r>
          </a:p>
          <a:p>
            <a:pPr marL="634829" lvl="1" indent="-317414" algn="l">
              <a:lnSpc>
                <a:spcPts val="4209"/>
              </a:lnSpc>
            </a:pPr>
            <a:endParaRPr lang="en-US" sz="3200" spc="31" dirty="0">
              <a:solidFill>
                <a:srgbClr val="000000"/>
              </a:solidFill>
              <a:latin typeface="TT Rounds Condensed"/>
            </a:endParaRPr>
          </a:p>
          <a:p>
            <a:pPr algn="l">
              <a:lnSpc>
                <a:spcPts val="4209"/>
              </a:lnSpc>
            </a:pPr>
            <a:r>
              <a:rPr lang="en-US" sz="3200" spc="31" dirty="0">
                <a:solidFill>
                  <a:srgbClr val="000000"/>
                </a:solidFill>
                <a:latin typeface="TT Rounds Condensed Bold"/>
              </a:rPr>
              <a:t>	4. Per KM Net Profit:</a:t>
            </a:r>
            <a:r>
              <a:rPr lang="en-US" sz="3200" spc="31" dirty="0">
                <a:solidFill>
                  <a:srgbClr val="000000"/>
                </a:solidFill>
                <a:latin typeface="TT Rounds Condensed"/>
              </a:rPr>
              <a:t> Pink Cab often has a higher per kilometer net profit  compared to  </a:t>
            </a:r>
            <a:r>
              <a:rPr lang="en-US" sz="3200" spc="32" dirty="0">
                <a:solidFill>
                  <a:srgbClr val="000000"/>
                </a:solidFill>
                <a:latin typeface="TT Rounds Condensed"/>
              </a:rPr>
              <a:t>Yellow Cab.</a:t>
            </a:r>
          </a:p>
          <a:p>
            <a:pPr marL="634829" lvl="1" indent="-317414" algn="l">
              <a:lnSpc>
                <a:spcPts val="4209"/>
              </a:lnSpc>
            </a:pPr>
            <a:endParaRPr lang="en-US" sz="3507" spc="32" dirty="0">
              <a:solidFill>
                <a:srgbClr val="000000"/>
              </a:solidFill>
              <a:latin typeface="TT Rounds Condensed"/>
            </a:endParaRPr>
          </a:p>
          <a:p>
            <a:pPr marL="616732" lvl="1" indent="-308366" algn="l">
              <a:lnSpc>
                <a:spcPts val="4089"/>
              </a:lnSpc>
              <a:buFont typeface="Arial"/>
              <a:buChar char="•"/>
            </a:pPr>
            <a:r>
              <a:rPr lang="en-US" sz="3200" spc="31" dirty="0">
                <a:solidFill>
                  <a:srgbClr val="000000"/>
                </a:solidFill>
                <a:latin typeface="TT Rounds Condensed"/>
              </a:rPr>
              <a:t>Considering these factors, the decision might vary based on the specific goals and  priorities of  XYZ  firm.  If  XYZ values higher profitability per ride, Pink Cab could be a suitable option. However, if  XYZ prioritizes higher market share and total revenue,  Yellow Cab might be preferred due to its larger customer base and total number of rides served.</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9525" y="-9525"/>
            <a:ext cx="18307050" cy="2094918"/>
            <a:chOff x="0" y="0"/>
            <a:chExt cx="24409400" cy="2793224"/>
          </a:xfrm>
        </p:grpSpPr>
        <p:sp>
          <p:nvSpPr>
            <p:cNvPr id="3" name="Freeform 3"/>
            <p:cNvSpPr/>
            <p:nvPr/>
          </p:nvSpPr>
          <p:spPr>
            <a:xfrm>
              <a:off x="12700" y="12700"/>
              <a:ext cx="24384000" cy="2767838"/>
            </a:xfrm>
            <a:custGeom>
              <a:avLst/>
              <a:gdLst/>
              <a:ahLst/>
              <a:cxnLst/>
              <a:rect l="l" t="t" r="r" b="b"/>
              <a:pathLst>
                <a:path w="24384000" h="2767838">
                  <a:moveTo>
                    <a:pt x="0" y="0"/>
                  </a:moveTo>
                  <a:lnTo>
                    <a:pt x="24384000" y="0"/>
                  </a:lnTo>
                  <a:lnTo>
                    <a:pt x="24384000" y="2767838"/>
                  </a:lnTo>
                  <a:lnTo>
                    <a:pt x="0" y="2767838"/>
                  </a:lnTo>
                  <a:close/>
                </a:path>
              </a:pathLst>
            </a:custGeom>
            <a:solidFill>
              <a:srgbClr val="3B3838"/>
            </a:solidFill>
          </p:spPr>
        </p:sp>
        <p:sp>
          <p:nvSpPr>
            <p:cNvPr id="4" name="Freeform 4"/>
            <p:cNvSpPr/>
            <p:nvPr/>
          </p:nvSpPr>
          <p:spPr>
            <a:xfrm>
              <a:off x="0" y="0"/>
              <a:ext cx="24409400" cy="2793238"/>
            </a:xfrm>
            <a:custGeom>
              <a:avLst/>
              <a:gdLst/>
              <a:ahLst/>
              <a:cxnLst/>
              <a:rect l="l" t="t" r="r" b="b"/>
              <a:pathLst>
                <a:path w="24409400" h="2793238">
                  <a:moveTo>
                    <a:pt x="12700" y="0"/>
                  </a:moveTo>
                  <a:lnTo>
                    <a:pt x="24396700" y="0"/>
                  </a:lnTo>
                  <a:cubicBezTo>
                    <a:pt x="24403686" y="0"/>
                    <a:pt x="24409400" y="5715"/>
                    <a:pt x="24409400" y="12700"/>
                  </a:cubicBezTo>
                  <a:lnTo>
                    <a:pt x="24409400" y="2780538"/>
                  </a:lnTo>
                  <a:cubicBezTo>
                    <a:pt x="24409400" y="2787523"/>
                    <a:pt x="24403686" y="2793238"/>
                    <a:pt x="24396700" y="2793238"/>
                  </a:cubicBezTo>
                  <a:lnTo>
                    <a:pt x="12700" y="2793238"/>
                  </a:lnTo>
                  <a:cubicBezTo>
                    <a:pt x="5715" y="2793238"/>
                    <a:pt x="0" y="2787523"/>
                    <a:pt x="0" y="2780538"/>
                  </a:cubicBezTo>
                  <a:lnTo>
                    <a:pt x="0" y="12700"/>
                  </a:lnTo>
                  <a:cubicBezTo>
                    <a:pt x="0" y="5715"/>
                    <a:pt x="5715" y="0"/>
                    <a:pt x="12700" y="0"/>
                  </a:cubicBezTo>
                  <a:moveTo>
                    <a:pt x="12700" y="25400"/>
                  </a:moveTo>
                  <a:lnTo>
                    <a:pt x="12700" y="12700"/>
                  </a:lnTo>
                  <a:lnTo>
                    <a:pt x="25400" y="12700"/>
                  </a:lnTo>
                  <a:lnTo>
                    <a:pt x="25400" y="2780538"/>
                  </a:lnTo>
                  <a:lnTo>
                    <a:pt x="12700" y="2780538"/>
                  </a:lnTo>
                  <a:lnTo>
                    <a:pt x="12700" y="2767838"/>
                  </a:lnTo>
                  <a:lnTo>
                    <a:pt x="24396700" y="2767838"/>
                  </a:lnTo>
                  <a:lnTo>
                    <a:pt x="24396700" y="2780538"/>
                  </a:lnTo>
                  <a:lnTo>
                    <a:pt x="24384000" y="2780538"/>
                  </a:lnTo>
                  <a:lnTo>
                    <a:pt x="24384000" y="12700"/>
                  </a:lnTo>
                  <a:lnTo>
                    <a:pt x="24396700" y="12700"/>
                  </a:lnTo>
                  <a:lnTo>
                    <a:pt x="24396700" y="25400"/>
                  </a:lnTo>
                  <a:lnTo>
                    <a:pt x="12700" y="25400"/>
                  </a:lnTo>
                  <a:close/>
                </a:path>
              </a:pathLst>
            </a:custGeom>
            <a:solidFill>
              <a:srgbClr val="2F528F"/>
            </a:solidFill>
          </p:spPr>
        </p:sp>
        <p:sp>
          <p:nvSpPr>
            <p:cNvPr id="5" name="TextBox 5"/>
            <p:cNvSpPr txBox="1"/>
            <p:nvPr/>
          </p:nvSpPr>
          <p:spPr>
            <a:xfrm>
              <a:off x="0" y="-28575"/>
              <a:ext cx="24409400" cy="2821799"/>
            </a:xfrm>
            <a:prstGeom prst="rect">
              <a:avLst/>
            </a:prstGeom>
          </p:spPr>
          <p:txBody>
            <a:bodyPr lIns="50800" tIns="50800" rIns="50800" bIns="50800" rtlCol="0" anchor="ctr"/>
            <a:lstStyle/>
            <a:p>
              <a:pPr algn="l">
                <a:lnSpc>
                  <a:spcPts val="6480"/>
                </a:lnSpc>
              </a:pPr>
              <a:r>
                <a:rPr lang="en-US" sz="5400">
                  <a:solidFill>
                    <a:srgbClr val="ED7D31"/>
                  </a:solidFill>
                  <a:latin typeface="Arimo"/>
                </a:rPr>
                <a:t>	</a:t>
              </a:r>
              <a:r>
                <a:rPr lang="en-US" sz="5400">
                  <a:solidFill>
                    <a:srgbClr val="ED7D31"/>
                  </a:solidFill>
                  <a:latin typeface="Arimo Bold"/>
                </a:rPr>
                <a:t>City wise Total Cab User Analysis</a:t>
              </a:r>
            </a:p>
          </p:txBody>
        </p:sp>
      </p:grpSp>
      <p:sp>
        <p:nvSpPr>
          <p:cNvPr id="6" name="Freeform 6"/>
          <p:cNvSpPr/>
          <p:nvPr/>
        </p:nvSpPr>
        <p:spPr>
          <a:xfrm>
            <a:off x="184385" y="2387729"/>
            <a:ext cx="12236215" cy="7403971"/>
          </a:xfrm>
          <a:custGeom>
            <a:avLst/>
            <a:gdLst/>
            <a:ahLst/>
            <a:cxnLst/>
            <a:rect l="l" t="t" r="r" b="b"/>
            <a:pathLst>
              <a:path w="12704186" h="7434778">
                <a:moveTo>
                  <a:pt x="0" y="0"/>
                </a:moveTo>
                <a:lnTo>
                  <a:pt x="12704186" y="0"/>
                </a:lnTo>
                <a:lnTo>
                  <a:pt x="12704186" y="7434778"/>
                </a:lnTo>
                <a:lnTo>
                  <a:pt x="0" y="7434778"/>
                </a:lnTo>
                <a:lnTo>
                  <a:pt x="0" y="0"/>
                </a:lnTo>
                <a:close/>
              </a:path>
            </a:pathLst>
          </a:custGeom>
          <a:blipFill>
            <a:blip r:embed="rId2"/>
            <a:stretch>
              <a:fillRect t="-968" b="-968"/>
            </a:stretch>
          </a:blipFill>
        </p:spPr>
      </p:sp>
      <p:sp>
        <p:nvSpPr>
          <p:cNvPr id="7" name="TextBox 7"/>
          <p:cNvSpPr txBox="1"/>
          <p:nvPr/>
        </p:nvSpPr>
        <p:spPr>
          <a:xfrm>
            <a:off x="12420600" y="4152900"/>
            <a:ext cx="5640911" cy="2466975"/>
          </a:xfrm>
          <a:prstGeom prst="rect">
            <a:avLst/>
          </a:prstGeom>
        </p:spPr>
        <p:txBody>
          <a:bodyPr lIns="0" tIns="0" rIns="0" bIns="0" rtlCol="0" anchor="t">
            <a:spAutoFit/>
          </a:bodyPr>
          <a:lstStyle/>
          <a:p>
            <a:pPr marL="488632" lvl="1" indent="-244316" algn="l">
              <a:lnSpc>
                <a:spcPts val="3240"/>
              </a:lnSpc>
              <a:buFont typeface="Arial"/>
              <a:buChar char="•"/>
            </a:pPr>
            <a:r>
              <a:rPr lang="en-US" sz="2700" spc="25" dirty="0">
                <a:solidFill>
                  <a:srgbClr val="000000"/>
                </a:solidFill>
                <a:latin typeface="TT Rounds Condensed"/>
              </a:rPr>
              <a:t>Based on user percentage, investing in cab services in cities like </a:t>
            </a:r>
            <a:r>
              <a:rPr lang="en-US" sz="2700" spc="25" dirty="0">
                <a:solidFill>
                  <a:srgbClr val="000000"/>
                </a:solidFill>
                <a:latin typeface="TT Rounds Condensed Bold"/>
              </a:rPr>
              <a:t>New York</a:t>
            </a:r>
            <a:r>
              <a:rPr lang="en-US" sz="2700" spc="25" dirty="0">
                <a:solidFill>
                  <a:srgbClr val="000000"/>
                </a:solidFill>
                <a:latin typeface="TT Rounds Condensed"/>
              </a:rPr>
              <a:t>, </a:t>
            </a:r>
            <a:r>
              <a:rPr lang="en-US" sz="2700" spc="25" dirty="0">
                <a:solidFill>
                  <a:srgbClr val="000000"/>
                </a:solidFill>
                <a:latin typeface="TT Rounds Condensed Bold"/>
              </a:rPr>
              <a:t>San Francisco</a:t>
            </a:r>
            <a:r>
              <a:rPr lang="en-US" sz="2700" spc="25" dirty="0">
                <a:solidFill>
                  <a:srgbClr val="000000"/>
                </a:solidFill>
                <a:latin typeface="TT Rounds Condensed"/>
              </a:rPr>
              <a:t>, and </a:t>
            </a:r>
            <a:r>
              <a:rPr lang="en-US" sz="2700" spc="25" dirty="0">
                <a:solidFill>
                  <a:srgbClr val="000000"/>
                </a:solidFill>
                <a:latin typeface="TT Rounds Condensed Bold"/>
              </a:rPr>
              <a:t>Washington DC</a:t>
            </a:r>
            <a:r>
              <a:rPr lang="en-US" sz="2700" spc="25" dirty="0">
                <a:solidFill>
                  <a:srgbClr val="000000"/>
                </a:solidFill>
                <a:latin typeface="TT Rounds Condensed"/>
              </a:rPr>
              <a:t> offers the most promising market potential and customer base for XYZ firm.</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0573974" y="2051253"/>
            <a:ext cx="1133340" cy="494304"/>
            <a:chOff x="0" y="0"/>
            <a:chExt cx="1511120" cy="659072"/>
          </a:xfrm>
        </p:grpSpPr>
        <p:sp>
          <p:nvSpPr>
            <p:cNvPr id="3" name="Freeform 3"/>
            <p:cNvSpPr/>
            <p:nvPr/>
          </p:nvSpPr>
          <p:spPr>
            <a:xfrm>
              <a:off x="12700" y="12700"/>
              <a:ext cx="1485773" cy="633730"/>
            </a:xfrm>
            <a:custGeom>
              <a:avLst/>
              <a:gdLst/>
              <a:ahLst/>
              <a:cxnLst/>
              <a:rect l="l" t="t" r="r" b="b"/>
              <a:pathLst>
                <a:path w="1485773" h="633730">
                  <a:moveTo>
                    <a:pt x="0" y="0"/>
                  </a:moveTo>
                  <a:lnTo>
                    <a:pt x="1485773" y="0"/>
                  </a:lnTo>
                  <a:lnTo>
                    <a:pt x="1485773" y="633730"/>
                  </a:lnTo>
                  <a:lnTo>
                    <a:pt x="0" y="633730"/>
                  </a:lnTo>
                  <a:close/>
                </a:path>
              </a:pathLst>
            </a:custGeom>
            <a:solidFill>
              <a:srgbClr val="FFFFFF"/>
            </a:solidFill>
          </p:spPr>
        </p:sp>
        <p:sp>
          <p:nvSpPr>
            <p:cNvPr id="4" name="Freeform 4"/>
            <p:cNvSpPr/>
            <p:nvPr/>
          </p:nvSpPr>
          <p:spPr>
            <a:xfrm>
              <a:off x="0" y="0"/>
              <a:ext cx="1511173" cy="659130"/>
            </a:xfrm>
            <a:custGeom>
              <a:avLst/>
              <a:gdLst/>
              <a:ahLst/>
              <a:cxnLst/>
              <a:rect l="l" t="t" r="r" b="b"/>
              <a:pathLst>
                <a:path w="1511173" h="659130">
                  <a:moveTo>
                    <a:pt x="12700" y="0"/>
                  </a:moveTo>
                  <a:lnTo>
                    <a:pt x="1498473" y="0"/>
                  </a:lnTo>
                  <a:cubicBezTo>
                    <a:pt x="1505458" y="0"/>
                    <a:pt x="1511173" y="5715"/>
                    <a:pt x="1511173" y="12700"/>
                  </a:cubicBezTo>
                  <a:lnTo>
                    <a:pt x="1511173" y="646430"/>
                  </a:lnTo>
                  <a:cubicBezTo>
                    <a:pt x="1511173" y="653415"/>
                    <a:pt x="1505458" y="659130"/>
                    <a:pt x="1498473" y="659130"/>
                  </a:cubicBezTo>
                  <a:lnTo>
                    <a:pt x="12700" y="659130"/>
                  </a:lnTo>
                  <a:cubicBezTo>
                    <a:pt x="5715" y="659130"/>
                    <a:pt x="0" y="653415"/>
                    <a:pt x="0" y="646430"/>
                  </a:cubicBezTo>
                  <a:lnTo>
                    <a:pt x="0" y="12700"/>
                  </a:lnTo>
                  <a:cubicBezTo>
                    <a:pt x="0" y="5715"/>
                    <a:pt x="5715" y="0"/>
                    <a:pt x="12700" y="0"/>
                  </a:cubicBezTo>
                  <a:moveTo>
                    <a:pt x="12700" y="25400"/>
                  </a:moveTo>
                  <a:lnTo>
                    <a:pt x="12700" y="12700"/>
                  </a:lnTo>
                  <a:lnTo>
                    <a:pt x="25400" y="12700"/>
                  </a:lnTo>
                  <a:lnTo>
                    <a:pt x="25400" y="646430"/>
                  </a:lnTo>
                  <a:lnTo>
                    <a:pt x="12700" y="646430"/>
                  </a:lnTo>
                  <a:lnTo>
                    <a:pt x="12700" y="633730"/>
                  </a:lnTo>
                  <a:lnTo>
                    <a:pt x="1498473" y="633730"/>
                  </a:lnTo>
                  <a:lnTo>
                    <a:pt x="1498473" y="646430"/>
                  </a:lnTo>
                  <a:lnTo>
                    <a:pt x="1485773" y="646430"/>
                  </a:lnTo>
                  <a:lnTo>
                    <a:pt x="1485773" y="12700"/>
                  </a:lnTo>
                  <a:lnTo>
                    <a:pt x="1498473" y="12700"/>
                  </a:lnTo>
                  <a:lnTo>
                    <a:pt x="1498473" y="25400"/>
                  </a:lnTo>
                  <a:lnTo>
                    <a:pt x="12700" y="25400"/>
                  </a:lnTo>
                  <a:close/>
                </a:path>
              </a:pathLst>
            </a:custGeom>
            <a:solidFill>
              <a:srgbClr val="FFFFFF"/>
            </a:solidFill>
          </p:spPr>
        </p:sp>
      </p:grpSp>
      <p:sp>
        <p:nvSpPr>
          <p:cNvPr id="5" name="TextBox 5"/>
          <p:cNvSpPr txBox="1"/>
          <p:nvPr/>
        </p:nvSpPr>
        <p:spPr>
          <a:xfrm>
            <a:off x="9909088" y="3257601"/>
            <a:ext cx="7988597" cy="5743575"/>
          </a:xfrm>
          <a:prstGeom prst="rect">
            <a:avLst/>
          </a:prstGeom>
        </p:spPr>
        <p:txBody>
          <a:bodyPr lIns="0" tIns="0" rIns="0" bIns="0" rtlCol="0" anchor="t">
            <a:spAutoFit/>
          </a:bodyPr>
          <a:lstStyle/>
          <a:p>
            <a:pPr marL="488632" lvl="1" indent="-244316" algn="l">
              <a:lnSpc>
                <a:spcPts val="3240"/>
              </a:lnSpc>
              <a:buFont typeface="Arial"/>
              <a:buChar char="•"/>
            </a:pPr>
            <a:r>
              <a:rPr lang="en-US" sz="2700" spc="24">
                <a:solidFill>
                  <a:srgbClr val="000000"/>
                </a:solidFill>
                <a:latin typeface="TT Rounds Condensed"/>
              </a:rPr>
              <a:t>The age group of 23-35 accounts for the highest cab usage with </a:t>
            </a:r>
            <a:r>
              <a:rPr lang="en-US" sz="2700" spc="24">
                <a:solidFill>
                  <a:srgbClr val="000000"/>
                </a:solidFill>
                <a:latin typeface="TT Rounds Condensed Bold"/>
              </a:rPr>
              <a:t>18,837 </a:t>
            </a:r>
            <a:r>
              <a:rPr lang="en-US" sz="2700" spc="24">
                <a:solidFill>
                  <a:srgbClr val="000000"/>
                </a:solidFill>
                <a:latin typeface="TT Rounds Condensed"/>
              </a:rPr>
              <a:t>rides.</a:t>
            </a:r>
          </a:p>
          <a:p>
            <a:pPr algn="l">
              <a:lnSpc>
                <a:spcPts val="3240"/>
              </a:lnSpc>
            </a:pPr>
            <a:endParaRPr lang="en-US" sz="2700" spc="24">
              <a:solidFill>
                <a:srgbClr val="000000"/>
              </a:solidFill>
              <a:latin typeface="TT Rounds Condensed"/>
            </a:endParaRPr>
          </a:p>
          <a:p>
            <a:pPr marL="488632" lvl="1" indent="-244316" algn="l">
              <a:lnSpc>
                <a:spcPts val="3240"/>
              </a:lnSpc>
              <a:buFont typeface="Arial"/>
              <a:buChar char="•"/>
            </a:pPr>
            <a:r>
              <a:rPr lang="en-US" sz="2700" spc="24">
                <a:solidFill>
                  <a:srgbClr val="000000"/>
                </a:solidFill>
                <a:latin typeface="TT Rounds Condensed"/>
              </a:rPr>
              <a:t>Followed by the 35-50 age group with </a:t>
            </a:r>
            <a:r>
              <a:rPr lang="en-US" sz="2700" spc="24">
                <a:solidFill>
                  <a:srgbClr val="000000"/>
                </a:solidFill>
                <a:latin typeface="TT Rounds Condensed Bold"/>
              </a:rPr>
              <a:t>14,084 </a:t>
            </a:r>
            <a:r>
              <a:rPr lang="en-US" sz="2700" spc="24">
                <a:solidFill>
                  <a:srgbClr val="000000"/>
                </a:solidFill>
                <a:latin typeface="TT Rounds Condensed"/>
              </a:rPr>
              <a:t>rides.</a:t>
            </a:r>
          </a:p>
          <a:p>
            <a:pPr algn="l">
              <a:lnSpc>
                <a:spcPts val="3240"/>
              </a:lnSpc>
            </a:pPr>
            <a:endParaRPr lang="en-US" sz="2700" spc="24">
              <a:solidFill>
                <a:srgbClr val="000000"/>
              </a:solidFill>
              <a:latin typeface="TT Rounds Condensed"/>
            </a:endParaRPr>
          </a:p>
          <a:p>
            <a:pPr marL="488632" lvl="1" indent="-244316" algn="l">
              <a:lnSpc>
                <a:spcPts val="3240"/>
              </a:lnSpc>
              <a:buFont typeface="Arial"/>
              <a:buChar char="•"/>
            </a:pPr>
            <a:r>
              <a:rPr lang="en-US" sz="2700" spc="24">
                <a:solidFill>
                  <a:srgbClr val="000000"/>
                </a:solidFill>
                <a:latin typeface="TT Rounds Condensed"/>
              </a:rPr>
              <a:t>Age groups 15-23 and 50-65 also contribute significantly with </a:t>
            </a:r>
            <a:r>
              <a:rPr lang="en-US" sz="2700" spc="24">
                <a:solidFill>
                  <a:srgbClr val="000000"/>
                </a:solidFill>
                <a:latin typeface="TT Rounds Condensed Bold"/>
              </a:rPr>
              <a:t>7,903</a:t>
            </a:r>
            <a:r>
              <a:rPr lang="en-US" sz="2700" spc="24">
                <a:solidFill>
                  <a:srgbClr val="000000"/>
                </a:solidFill>
                <a:latin typeface="TT Rounds Condensed"/>
              </a:rPr>
              <a:t> and </a:t>
            </a:r>
            <a:r>
              <a:rPr lang="en-US" sz="2700" spc="24">
                <a:solidFill>
                  <a:srgbClr val="000000"/>
                </a:solidFill>
                <a:latin typeface="TT Rounds Condensed Bold"/>
              </a:rPr>
              <a:t>7,855</a:t>
            </a:r>
            <a:r>
              <a:rPr lang="en-US" sz="2700" spc="24">
                <a:solidFill>
                  <a:srgbClr val="000000"/>
                </a:solidFill>
                <a:latin typeface="TT Rounds Condensed"/>
              </a:rPr>
              <a:t> rides respectively.</a:t>
            </a:r>
          </a:p>
          <a:p>
            <a:pPr algn="l">
              <a:lnSpc>
                <a:spcPts val="3240"/>
              </a:lnSpc>
            </a:pPr>
            <a:endParaRPr lang="en-US" sz="2700" spc="24">
              <a:solidFill>
                <a:srgbClr val="000000"/>
              </a:solidFill>
              <a:latin typeface="TT Rounds Condensed"/>
            </a:endParaRPr>
          </a:p>
          <a:p>
            <a:pPr marL="488632" lvl="1" indent="-244316" algn="l">
              <a:lnSpc>
                <a:spcPts val="3240"/>
              </a:lnSpc>
              <a:buFont typeface="Arial"/>
              <a:buChar char="•"/>
            </a:pPr>
            <a:r>
              <a:rPr lang="en-US" sz="2700" spc="24">
                <a:solidFill>
                  <a:srgbClr val="000000"/>
                </a:solidFill>
                <a:latin typeface="TT Rounds Condensed"/>
              </a:rPr>
              <a:t>The 65+ age group shows the lowest cab usage with 492 rides.</a:t>
            </a:r>
          </a:p>
          <a:p>
            <a:pPr algn="l">
              <a:lnSpc>
                <a:spcPts val="3240"/>
              </a:lnSpc>
            </a:pPr>
            <a:endParaRPr lang="en-US" sz="2700" spc="24">
              <a:solidFill>
                <a:srgbClr val="000000"/>
              </a:solidFill>
              <a:latin typeface="TT Rounds Condensed"/>
            </a:endParaRPr>
          </a:p>
          <a:p>
            <a:pPr marL="488632" lvl="1" indent="-244316" algn="l">
              <a:lnSpc>
                <a:spcPts val="3240"/>
              </a:lnSpc>
              <a:buFont typeface="Arial"/>
              <a:buChar char="•"/>
            </a:pPr>
            <a:r>
              <a:rPr lang="en-US" sz="2700" spc="25">
                <a:solidFill>
                  <a:srgbClr val="000000"/>
                </a:solidFill>
                <a:latin typeface="TT Rounds Condensed"/>
              </a:rPr>
              <a:t>Tailoring marketing strategies to target the age groups with the highest cab usage could optimize XYZ's investment impact.</a:t>
            </a:r>
          </a:p>
        </p:txBody>
      </p:sp>
      <p:grpSp>
        <p:nvGrpSpPr>
          <p:cNvPr id="6" name="Group 6"/>
          <p:cNvGrpSpPr/>
          <p:nvPr/>
        </p:nvGrpSpPr>
        <p:grpSpPr>
          <a:xfrm>
            <a:off x="-9525" y="-34822"/>
            <a:ext cx="18307050" cy="2094918"/>
            <a:chOff x="0" y="0"/>
            <a:chExt cx="24409400" cy="2793224"/>
          </a:xfrm>
        </p:grpSpPr>
        <p:sp>
          <p:nvSpPr>
            <p:cNvPr id="7" name="Freeform 7"/>
            <p:cNvSpPr/>
            <p:nvPr/>
          </p:nvSpPr>
          <p:spPr>
            <a:xfrm>
              <a:off x="12700" y="12700"/>
              <a:ext cx="24384000" cy="2767838"/>
            </a:xfrm>
            <a:custGeom>
              <a:avLst/>
              <a:gdLst/>
              <a:ahLst/>
              <a:cxnLst/>
              <a:rect l="l" t="t" r="r" b="b"/>
              <a:pathLst>
                <a:path w="24384000" h="2767838">
                  <a:moveTo>
                    <a:pt x="0" y="0"/>
                  </a:moveTo>
                  <a:lnTo>
                    <a:pt x="24384000" y="0"/>
                  </a:lnTo>
                  <a:lnTo>
                    <a:pt x="24384000" y="2767838"/>
                  </a:lnTo>
                  <a:lnTo>
                    <a:pt x="0" y="2767838"/>
                  </a:lnTo>
                  <a:close/>
                </a:path>
              </a:pathLst>
            </a:custGeom>
            <a:solidFill>
              <a:srgbClr val="3B3838"/>
            </a:solidFill>
          </p:spPr>
        </p:sp>
        <p:sp>
          <p:nvSpPr>
            <p:cNvPr id="8" name="Freeform 8"/>
            <p:cNvSpPr/>
            <p:nvPr/>
          </p:nvSpPr>
          <p:spPr>
            <a:xfrm>
              <a:off x="0" y="0"/>
              <a:ext cx="24409400" cy="2793238"/>
            </a:xfrm>
            <a:custGeom>
              <a:avLst/>
              <a:gdLst/>
              <a:ahLst/>
              <a:cxnLst/>
              <a:rect l="l" t="t" r="r" b="b"/>
              <a:pathLst>
                <a:path w="24409400" h="2793238">
                  <a:moveTo>
                    <a:pt x="12700" y="0"/>
                  </a:moveTo>
                  <a:lnTo>
                    <a:pt x="24396700" y="0"/>
                  </a:lnTo>
                  <a:cubicBezTo>
                    <a:pt x="24403686" y="0"/>
                    <a:pt x="24409400" y="5715"/>
                    <a:pt x="24409400" y="12700"/>
                  </a:cubicBezTo>
                  <a:lnTo>
                    <a:pt x="24409400" y="2780538"/>
                  </a:lnTo>
                  <a:cubicBezTo>
                    <a:pt x="24409400" y="2787523"/>
                    <a:pt x="24403686" y="2793238"/>
                    <a:pt x="24396700" y="2793238"/>
                  </a:cubicBezTo>
                  <a:lnTo>
                    <a:pt x="12700" y="2793238"/>
                  </a:lnTo>
                  <a:cubicBezTo>
                    <a:pt x="5715" y="2793238"/>
                    <a:pt x="0" y="2787523"/>
                    <a:pt x="0" y="2780538"/>
                  </a:cubicBezTo>
                  <a:lnTo>
                    <a:pt x="0" y="12700"/>
                  </a:lnTo>
                  <a:cubicBezTo>
                    <a:pt x="0" y="5715"/>
                    <a:pt x="5715" y="0"/>
                    <a:pt x="12700" y="0"/>
                  </a:cubicBezTo>
                  <a:moveTo>
                    <a:pt x="12700" y="25400"/>
                  </a:moveTo>
                  <a:lnTo>
                    <a:pt x="12700" y="12700"/>
                  </a:lnTo>
                  <a:lnTo>
                    <a:pt x="25400" y="12700"/>
                  </a:lnTo>
                  <a:lnTo>
                    <a:pt x="25400" y="2780538"/>
                  </a:lnTo>
                  <a:lnTo>
                    <a:pt x="12700" y="2780538"/>
                  </a:lnTo>
                  <a:lnTo>
                    <a:pt x="12700" y="2767838"/>
                  </a:lnTo>
                  <a:lnTo>
                    <a:pt x="24396700" y="2767838"/>
                  </a:lnTo>
                  <a:lnTo>
                    <a:pt x="24396700" y="2780538"/>
                  </a:lnTo>
                  <a:lnTo>
                    <a:pt x="24384000" y="2780538"/>
                  </a:lnTo>
                  <a:lnTo>
                    <a:pt x="24384000" y="12700"/>
                  </a:lnTo>
                  <a:lnTo>
                    <a:pt x="24396700" y="12700"/>
                  </a:lnTo>
                  <a:lnTo>
                    <a:pt x="24396700" y="25400"/>
                  </a:lnTo>
                  <a:lnTo>
                    <a:pt x="12700" y="25400"/>
                  </a:lnTo>
                  <a:close/>
                </a:path>
              </a:pathLst>
            </a:custGeom>
            <a:solidFill>
              <a:srgbClr val="2F528F"/>
            </a:solidFill>
          </p:spPr>
        </p:sp>
        <p:sp>
          <p:nvSpPr>
            <p:cNvPr id="9" name="TextBox 9"/>
            <p:cNvSpPr txBox="1"/>
            <p:nvPr/>
          </p:nvSpPr>
          <p:spPr>
            <a:xfrm>
              <a:off x="0" y="0"/>
              <a:ext cx="24409400" cy="2793224"/>
            </a:xfrm>
            <a:prstGeom prst="rect">
              <a:avLst/>
            </a:prstGeom>
          </p:spPr>
          <p:txBody>
            <a:bodyPr lIns="50800" tIns="50800" rIns="50800" bIns="50800" rtlCol="0" anchor="ctr"/>
            <a:lstStyle/>
            <a:p>
              <a:pPr algn="l">
                <a:lnSpc>
                  <a:spcPts val="6480"/>
                </a:lnSpc>
              </a:pPr>
              <a:endParaRPr/>
            </a:p>
            <a:p>
              <a:pPr algn="l">
                <a:lnSpc>
                  <a:spcPts val="6480"/>
                </a:lnSpc>
              </a:pPr>
              <a:r>
                <a:rPr lang="en-US" sz="5400" spc="-32">
                  <a:solidFill>
                    <a:srgbClr val="ED7D31"/>
                  </a:solidFill>
                  <a:latin typeface="TT Rounds Condensed Bold"/>
                </a:rPr>
                <a:t>	Cab Usage by Age Groups</a:t>
              </a:r>
            </a:p>
            <a:p>
              <a:pPr algn="l">
                <a:lnSpc>
                  <a:spcPts val="6480"/>
                </a:lnSpc>
              </a:pPr>
              <a:endParaRPr lang="en-US" sz="5400" spc="-32">
                <a:solidFill>
                  <a:srgbClr val="ED7D31"/>
                </a:solidFill>
                <a:latin typeface="TT Rounds Condensed Bold"/>
              </a:endParaRPr>
            </a:p>
          </p:txBody>
        </p:sp>
      </p:grpSp>
      <p:sp>
        <p:nvSpPr>
          <p:cNvPr id="10" name="Freeform 10"/>
          <p:cNvSpPr/>
          <p:nvPr/>
        </p:nvSpPr>
        <p:spPr>
          <a:xfrm>
            <a:off x="174508" y="2461038"/>
            <a:ext cx="9734580" cy="7346224"/>
          </a:xfrm>
          <a:custGeom>
            <a:avLst/>
            <a:gdLst/>
            <a:ahLst/>
            <a:cxnLst/>
            <a:rect l="l" t="t" r="r" b="b"/>
            <a:pathLst>
              <a:path w="9734580" h="7346224">
                <a:moveTo>
                  <a:pt x="0" y="0"/>
                </a:moveTo>
                <a:lnTo>
                  <a:pt x="9734580" y="0"/>
                </a:lnTo>
                <a:lnTo>
                  <a:pt x="9734580" y="7346225"/>
                </a:lnTo>
                <a:lnTo>
                  <a:pt x="0" y="7346225"/>
                </a:lnTo>
                <a:lnTo>
                  <a:pt x="0" y="0"/>
                </a:lnTo>
                <a:close/>
              </a:path>
            </a:pathLst>
          </a:custGeom>
          <a:blipFill>
            <a:blip r:embed="rId2"/>
            <a:stretch>
              <a:fillRect l="-562" r="-1698" b="-1202"/>
            </a:stretch>
          </a:blipFill>
        </p:spPr>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0573974" y="2051253"/>
            <a:ext cx="1133340" cy="494304"/>
            <a:chOff x="0" y="0"/>
            <a:chExt cx="1511120" cy="659072"/>
          </a:xfrm>
        </p:grpSpPr>
        <p:sp>
          <p:nvSpPr>
            <p:cNvPr id="3" name="Freeform 3"/>
            <p:cNvSpPr/>
            <p:nvPr/>
          </p:nvSpPr>
          <p:spPr>
            <a:xfrm>
              <a:off x="12700" y="12700"/>
              <a:ext cx="1485773" cy="633730"/>
            </a:xfrm>
            <a:custGeom>
              <a:avLst/>
              <a:gdLst/>
              <a:ahLst/>
              <a:cxnLst/>
              <a:rect l="l" t="t" r="r" b="b"/>
              <a:pathLst>
                <a:path w="1485773" h="633730">
                  <a:moveTo>
                    <a:pt x="0" y="0"/>
                  </a:moveTo>
                  <a:lnTo>
                    <a:pt x="1485773" y="0"/>
                  </a:lnTo>
                  <a:lnTo>
                    <a:pt x="1485773" y="633730"/>
                  </a:lnTo>
                  <a:lnTo>
                    <a:pt x="0" y="633730"/>
                  </a:lnTo>
                  <a:close/>
                </a:path>
              </a:pathLst>
            </a:custGeom>
            <a:solidFill>
              <a:srgbClr val="FFFFFF"/>
            </a:solidFill>
          </p:spPr>
        </p:sp>
        <p:sp>
          <p:nvSpPr>
            <p:cNvPr id="4" name="Freeform 4"/>
            <p:cNvSpPr/>
            <p:nvPr/>
          </p:nvSpPr>
          <p:spPr>
            <a:xfrm>
              <a:off x="0" y="0"/>
              <a:ext cx="1511173" cy="659130"/>
            </a:xfrm>
            <a:custGeom>
              <a:avLst/>
              <a:gdLst/>
              <a:ahLst/>
              <a:cxnLst/>
              <a:rect l="l" t="t" r="r" b="b"/>
              <a:pathLst>
                <a:path w="1511173" h="659130">
                  <a:moveTo>
                    <a:pt x="12700" y="0"/>
                  </a:moveTo>
                  <a:lnTo>
                    <a:pt x="1498473" y="0"/>
                  </a:lnTo>
                  <a:cubicBezTo>
                    <a:pt x="1505458" y="0"/>
                    <a:pt x="1511173" y="5715"/>
                    <a:pt x="1511173" y="12700"/>
                  </a:cubicBezTo>
                  <a:lnTo>
                    <a:pt x="1511173" y="646430"/>
                  </a:lnTo>
                  <a:cubicBezTo>
                    <a:pt x="1511173" y="653415"/>
                    <a:pt x="1505458" y="659130"/>
                    <a:pt x="1498473" y="659130"/>
                  </a:cubicBezTo>
                  <a:lnTo>
                    <a:pt x="12700" y="659130"/>
                  </a:lnTo>
                  <a:cubicBezTo>
                    <a:pt x="5715" y="659130"/>
                    <a:pt x="0" y="653415"/>
                    <a:pt x="0" y="646430"/>
                  </a:cubicBezTo>
                  <a:lnTo>
                    <a:pt x="0" y="12700"/>
                  </a:lnTo>
                  <a:cubicBezTo>
                    <a:pt x="0" y="5715"/>
                    <a:pt x="5715" y="0"/>
                    <a:pt x="12700" y="0"/>
                  </a:cubicBezTo>
                  <a:moveTo>
                    <a:pt x="12700" y="25400"/>
                  </a:moveTo>
                  <a:lnTo>
                    <a:pt x="12700" y="12700"/>
                  </a:lnTo>
                  <a:lnTo>
                    <a:pt x="25400" y="12700"/>
                  </a:lnTo>
                  <a:lnTo>
                    <a:pt x="25400" y="646430"/>
                  </a:lnTo>
                  <a:lnTo>
                    <a:pt x="12700" y="646430"/>
                  </a:lnTo>
                  <a:lnTo>
                    <a:pt x="12700" y="633730"/>
                  </a:lnTo>
                  <a:lnTo>
                    <a:pt x="1498473" y="633730"/>
                  </a:lnTo>
                  <a:lnTo>
                    <a:pt x="1498473" y="646430"/>
                  </a:lnTo>
                  <a:lnTo>
                    <a:pt x="1485773" y="646430"/>
                  </a:lnTo>
                  <a:lnTo>
                    <a:pt x="1485773" y="12700"/>
                  </a:lnTo>
                  <a:lnTo>
                    <a:pt x="1498473" y="12700"/>
                  </a:lnTo>
                  <a:lnTo>
                    <a:pt x="1498473" y="25400"/>
                  </a:lnTo>
                  <a:lnTo>
                    <a:pt x="12700" y="25400"/>
                  </a:lnTo>
                  <a:close/>
                </a:path>
              </a:pathLst>
            </a:custGeom>
            <a:solidFill>
              <a:srgbClr val="FFFFFF"/>
            </a:solidFill>
          </p:spPr>
        </p:sp>
      </p:grpSp>
      <p:grpSp>
        <p:nvGrpSpPr>
          <p:cNvPr id="5" name="Group 5"/>
          <p:cNvGrpSpPr/>
          <p:nvPr/>
        </p:nvGrpSpPr>
        <p:grpSpPr>
          <a:xfrm>
            <a:off x="-9525" y="-34823"/>
            <a:ext cx="18307050" cy="2094918"/>
            <a:chOff x="0" y="0"/>
            <a:chExt cx="24409400" cy="2793224"/>
          </a:xfrm>
        </p:grpSpPr>
        <p:sp>
          <p:nvSpPr>
            <p:cNvPr id="6" name="Freeform 6"/>
            <p:cNvSpPr/>
            <p:nvPr/>
          </p:nvSpPr>
          <p:spPr>
            <a:xfrm>
              <a:off x="12700" y="12700"/>
              <a:ext cx="24384000" cy="2767838"/>
            </a:xfrm>
            <a:custGeom>
              <a:avLst/>
              <a:gdLst/>
              <a:ahLst/>
              <a:cxnLst/>
              <a:rect l="l" t="t" r="r" b="b"/>
              <a:pathLst>
                <a:path w="24384000" h="2767838">
                  <a:moveTo>
                    <a:pt x="0" y="0"/>
                  </a:moveTo>
                  <a:lnTo>
                    <a:pt x="24384000" y="0"/>
                  </a:lnTo>
                  <a:lnTo>
                    <a:pt x="24384000" y="2767838"/>
                  </a:lnTo>
                  <a:lnTo>
                    <a:pt x="0" y="2767838"/>
                  </a:lnTo>
                  <a:close/>
                </a:path>
              </a:pathLst>
            </a:custGeom>
            <a:solidFill>
              <a:srgbClr val="3B3838"/>
            </a:solidFill>
          </p:spPr>
        </p:sp>
        <p:sp>
          <p:nvSpPr>
            <p:cNvPr id="7" name="Freeform 7"/>
            <p:cNvSpPr/>
            <p:nvPr/>
          </p:nvSpPr>
          <p:spPr>
            <a:xfrm>
              <a:off x="0" y="0"/>
              <a:ext cx="24409400" cy="2793238"/>
            </a:xfrm>
            <a:custGeom>
              <a:avLst/>
              <a:gdLst/>
              <a:ahLst/>
              <a:cxnLst/>
              <a:rect l="l" t="t" r="r" b="b"/>
              <a:pathLst>
                <a:path w="24409400" h="2793238">
                  <a:moveTo>
                    <a:pt x="12700" y="0"/>
                  </a:moveTo>
                  <a:lnTo>
                    <a:pt x="24396700" y="0"/>
                  </a:lnTo>
                  <a:cubicBezTo>
                    <a:pt x="24403686" y="0"/>
                    <a:pt x="24409400" y="5715"/>
                    <a:pt x="24409400" y="12700"/>
                  </a:cubicBezTo>
                  <a:lnTo>
                    <a:pt x="24409400" y="2780538"/>
                  </a:lnTo>
                  <a:cubicBezTo>
                    <a:pt x="24409400" y="2787523"/>
                    <a:pt x="24403686" y="2793238"/>
                    <a:pt x="24396700" y="2793238"/>
                  </a:cubicBezTo>
                  <a:lnTo>
                    <a:pt x="12700" y="2793238"/>
                  </a:lnTo>
                  <a:cubicBezTo>
                    <a:pt x="5715" y="2793238"/>
                    <a:pt x="0" y="2787523"/>
                    <a:pt x="0" y="2780538"/>
                  </a:cubicBezTo>
                  <a:lnTo>
                    <a:pt x="0" y="12700"/>
                  </a:lnTo>
                  <a:cubicBezTo>
                    <a:pt x="0" y="5715"/>
                    <a:pt x="5715" y="0"/>
                    <a:pt x="12700" y="0"/>
                  </a:cubicBezTo>
                  <a:moveTo>
                    <a:pt x="12700" y="25400"/>
                  </a:moveTo>
                  <a:lnTo>
                    <a:pt x="12700" y="12700"/>
                  </a:lnTo>
                  <a:lnTo>
                    <a:pt x="25400" y="12700"/>
                  </a:lnTo>
                  <a:lnTo>
                    <a:pt x="25400" y="2780538"/>
                  </a:lnTo>
                  <a:lnTo>
                    <a:pt x="12700" y="2780538"/>
                  </a:lnTo>
                  <a:lnTo>
                    <a:pt x="12700" y="2767838"/>
                  </a:lnTo>
                  <a:lnTo>
                    <a:pt x="24396700" y="2767838"/>
                  </a:lnTo>
                  <a:lnTo>
                    <a:pt x="24396700" y="2780538"/>
                  </a:lnTo>
                  <a:lnTo>
                    <a:pt x="24384000" y="2780538"/>
                  </a:lnTo>
                  <a:lnTo>
                    <a:pt x="24384000" y="12700"/>
                  </a:lnTo>
                  <a:lnTo>
                    <a:pt x="24396700" y="12700"/>
                  </a:lnTo>
                  <a:lnTo>
                    <a:pt x="24396700" y="25400"/>
                  </a:lnTo>
                  <a:lnTo>
                    <a:pt x="12700" y="25400"/>
                  </a:lnTo>
                  <a:close/>
                </a:path>
              </a:pathLst>
            </a:custGeom>
            <a:solidFill>
              <a:srgbClr val="2F528F"/>
            </a:solidFill>
          </p:spPr>
        </p:sp>
        <p:sp>
          <p:nvSpPr>
            <p:cNvPr id="8" name="TextBox 8"/>
            <p:cNvSpPr txBox="1"/>
            <p:nvPr/>
          </p:nvSpPr>
          <p:spPr>
            <a:xfrm>
              <a:off x="0" y="-28575"/>
              <a:ext cx="24409400" cy="2821799"/>
            </a:xfrm>
            <a:prstGeom prst="rect">
              <a:avLst/>
            </a:prstGeom>
          </p:spPr>
          <p:txBody>
            <a:bodyPr lIns="50800" tIns="50800" rIns="50800" bIns="50800" rtlCol="0" anchor="ctr"/>
            <a:lstStyle/>
            <a:p>
              <a:pPr algn="l">
                <a:lnSpc>
                  <a:spcPts val="6480"/>
                </a:lnSpc>
              </a:pPr>
              <a:r>
                <a:rPr lang="en-US" sz="5400">
                  <a:solidFill>
                    <a:srgbClr val="ED7D31"/>
                  </a:solidFill>
                  <a:latin typeface="Arimo"/>
                </a:rPr>
                <a:t>	</a:t>
              </a:r>
              <a:r>
                <a:rPr lang="en-US" sz="5400">
                  <a:solidFill>
                    <a:srgbClr val="ED7D31"/>
                  </a:solidFill>
                  <a:latin typeface="Arimo Bold"/>
                </a:rPr>
                <a:t>Gender-Based Cab User Percentage Analysis</a:t>
              </a:r>
            </a:p>
          </p:txBody>
        </p:sp>
      </p:grpSp>
      <p:sp>
        <p:nvSpPr>
          <p:cNvPr id="9" name="Freeform 9"/>
          <p:cNvSpPr/>
          <p:nvPr/>
        </p:nvSpPr>
        <p:spPr>
          <a:xfrm>
            <a:off x="3234401" y="2298405"/>
            <a:ext cx="11819199" cy="7812692"/>
          </a:xfrm>
          <a:custGeom>
            <a:avLst/>
            <a:gdLst/>
            <a:ahLst/>
            <a:cxnLst/>
            <a:rect l="l" t="t" r="r" b="b"/>
            <a:pathLst>
              <a:path w="11819199" h="7812692">
                <a:moveTo>
                  <a:pt x="0" y="0"/>
                </a:moveTo>
                <a:lnTo>
                  <a:pt x="11819199" y="0"/>
                </a:lnTo>
                <a:lnTo>
                  <a:pt x="11819199" y="7812692"/>
                </a:lnTo>
                <a:lnTo>
                  <a:pt x="0" y="7812692"/>
                </a:lnTo>
                <a:lnTo>
                  <a:pt x="0" y="0"/>
                </a:lnTo>
                <a:close/>
              </a:path>
            </a:pathLst>
          </a:custGeom>
          <a:blipFill>
            <a:blip r:embed="rId2"/>
            <a:stretch>
              <a:fillRect/>
            </a:stretch>
          </a:blipFill>
        </p:spPr>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234440" y="113530"/>
            <a:ext cx="15565515" cy="1890480"/>
          </a:xfrm>
          <a:prstGeom prst="rect">
            <a:avLst/>
          </a:prstGeom>
        </p:spPr>
        <p:txBody>
          <a:bodyPr lIns="0" tIns="0" rIns="0" bIns="0" rtlCol="0" anchor="t">
            <a:spAutoFit/>
          </a:bodyPr>
          <a:lstStyle/>
          <a:p>
            <a:pPr algn="l">
              <a:lnSpc>
                <a:spcPts val="5670"/>
              </a:lnSpc>
            </a:pPr>
            <a:r>
              <a:rPr lang="en-US" sz="5250" spc="-31">
                <a:solidFill>
                  <a:srgbClr val="ED7D31"/>
                </a:solidFill>
                <a:latin typeface="TT Rounds Condensed Bold"/>
              </a:rPr>
              <a:t>Profit Analysis</a:t>
            </a:r>
          </a:p>
        </p:txBody>
      </p:sp>
      <p:grpSp>
        <p:nvGrpSpPr>
          <p:cNvPr id="3" name="Group 3"/>
          <p:cNvGrpSpPr/>
          <p:nvPr/>
        </p:nvGrpSpPr>
        <p:grpSpPr>
          <a:xfrm>
            <a:off x="-9525" y="-9525"/>
            <a:ext cx="18307050" cy="2094918"/>
            <a:chOff x="0" y="0"/>
            <a:chExt cx="24409400" cy="2793224"/>
          </a:xfrm>
        </p:grpSpPr>
        <p:sp>
          <p:nvSpPr>
            <p:cNvPr id="4" name="Freeform 4"/>
            <p:cNvSpPr/>
            <p:nvPr/>
          </p:nvSpPr>
          <p:spPr>
            <a:xfrm>
              <a:off x="12700" y="12700"/>
              <a:ext cx="24384000" cy="2767838"/>
            </a:xfrm>
            <a:custGeom>
              <a:avLst/>
              <a:gdLst/>
              <a:ahLst/>
              <a:cxnLst/>
              <a:rect l="l" t="t" r="r" b="b"/>
              <a:pathLst>
                <a:path w="24384000" h="2767838">
                  <a:moveTo>
                    <a:pt x="0" y="0"/>
                  </a:moveTo>
                  <a:lnTo>
                    <a:pt x="24384000" y="0"/>
                  </a:lnTo>
                  <a:lnTo>
                    <a:pt x="24384000" y="2767838"/>
                  </a:lnTo>
                  <a:lnTo>
                    <a:pt x="0" y="2767838"/>
                  </a:lnTo>
                  <a:close/>
                </a:path>
              </a:pathLst>
            </a:custGeom>
            <a:solidFill>
              <a:srgbClr val="3B3838"/>
            </a:solidFill>
          </p:spPr>
        </p:sp>
        <p:sp>
          <p:nvSpPr>
            <p:cNvPr id="5" name="Freeform 5"/>
            <p:cNvSpPr/>
            <p:nvPr/>
          </p:nvSpPr>
          <p:spPr>
            <a:xfrm>
              <a:off x="0" y="0"/>
              <a:ext cx="24409400" cy="2793238"/>
            </a:xfrm>
            <a:custGeom>
              <a:avLst/>
              <a:gdLst/>
              <a:ahLst/>
              <a:cxnLst/>
              <a:rect l="l" t="t" r="r" b="b"/>
              <a:pathLst>
                <a:path w="24409400" h="2793238">
                  <a:moveTo>
                    <a:pt x="12700" y="0"/>
                  </a:moveTo>
                  <a:lnTo>
                    <a:pt x="24396700" y="0"/>
                  </a:lnTo>
                  <a:cubicBezTo>
                    <a:pt x="24403686" y="0"/>
                    <a:pt x="24409400" y="5715"/>
                    <a:pt x="24409400" y="12700"/>
                  </a:cubicBezTo>
                  <a:lnTo>
                    <a:pt x="24409400" y="2780538"/>
                  </a:lnTo>
                  <a:cubicBezTo>
                    <a:pt x="24409400" y="2787523"/>
                    <a:pt x="24403686" y="2793238"/>
                    <a:pt x="24396700" y="2793238"/>
                  </a:cubicBezTo>
                  <a:lnTo>
                    <a:pt x="12700" y="2793238"/>
                  </a:lnTo>
                  <a:cubicBezTo>
                    <a:pt x="5715" y="2793238"/>
                    <a:pt x="0" y="2787523"/>
                    <a:pt x="0" y="2780538"/>
                  </a:cubicBezTo>
                  <a:lnTo>
                    <a:pt x="0" y="12700"/>
                  </a:lnTo>
                  <a:cubicBezTo>
                    <a:pt x="0" y="5715"/>
                    <a:pt x="5715" y="0"/>
                    <a:pt x="12700" y="0"/>
                  </a:cubicBezTo>
                  <a:moveTo>
                    <a:pt x="12700" y="25400"/>
                  </a:moveTo>
                  <a:lnTo>
                    <a:pt x="12700" y="12700"/>
                  </a:lnTo>
                  <a:lnTo>
                    <a:pt x="25400" y="12700"/>
                  </a:lnTo>
                  <a:lnTo>
                    <a:pt x="25400" y="2780538"/>
                  </a:lnTo>
                  <a:lnTo>
                    <a:pt x="12700" y="2780538"/>
                  </a:lnTo>
                  <a:lnTo>
                    <a:pt x="12700" y="2767838"/>
                  </a:lnTo>
                  <a:lnTo>
                    <a:pt x="24396700" y="2767838"/>
                  </a:lnTo>
                  <a:lnTo>
                    <a:pt x="24396700" y="2780538"/>
                  </a:lnTo>
                  <a:lnTo>
                    <a:pt x="24384000" y="2780538"/>
                  </a:lnTo>
                  <a:lnTo>
                    <a:pt x="24384000" y="12700"/>
                  </a:lnTo>
                  <a:lnTo>
                    <a:pt x="24396700" y="12700"/>
                  </a:lnTo>
                  <a:lnTo>
                    <a:pt x="24396700" y="25400"/>
                  </a:lnTo>
                  <a:lnTo>
                    <a:pt x="12700" y="25400"/>
                  </a:lnTo>
                  <a:close/>
                </a:path>
              </a:pathLst>
            </a:custGeom>
            <a:solidFill>
              <a:srgbClr val="2F528F"/>
            </a:solidFill>
          </p:spPr>
        </p:sp>
        <p:sp>
          <p:nvSpPr>
            <p:cNvPr id="6" name="TextBox 6"/>
            <p:cNvSpPr txBox="1"/>
            <p:nvPr/>
          </p:nvSpPr>
          <p:spPr>
            <a:xfrm>
              <a:off x="0" y="0"/>
              <a:ext cx="24409400" cy="2793224"/>
            </a:xfrm>
            <a:prstGeom prst="rect">
              <a:avLst/>
            </a:prstGeom>
          </p:spPr>
          <p:txBody>
            <a:bodyPr lIns="50800" tIns="50800" rIns="50800" bIns="50800" rtlCol="0" anchor="ctr"/>
            <a:lstStyle/>
            <a:p>
              <a:pPr algn="l">
                <a:lnSpc>
                  <a:spcPts val="6480"/>
                </a:lnSpc>
              </a:pPr>
              <a:r>
                <a:rPr lang="en-US" sz="5400" spc="-32">
                  <a:solidFill>
                    <a:srgbClr val="ED7D31"/>
                  </a:solidFill>
                  <a:latin typeface="TT Rounds Condensed Bold"/>
                </a:rPr>
                <a:t>	Transaction Mode Analysis</a:t>
              </a:r>
            </a:p>
          </p:txBody>
        </p:sp>
      </p:grpSp>
      <p:sp>
        <p:nvSpPr>
          <p:cNvPr id="7" name="TextBox 7"/>
          <p:cNvSpPr txBox="1"/>
          <p:nvPr/>
        </p:nvSpPr>
        <p:spPr>
          <a:xfrm>
            <a:off x="9144000" y="3016935"/>
            <a:ext cx="8392803" cy="5334000"/>
          </a:xfrm>
          <a:prstGeom prst="rect">
            <a:avLst/>
          </a:prstGeom>
        </p:spPr>
        <p:txBody>
          <a:bodyPr lIns="0" tIns="0" rIns="0" bIns="0" rtlCol="0" anchor="t">
            <a:spAutoFit/>
          </a:bodyPr>
          <a:lstStyle/>
          <a:p>
            <a:pPr algn="l">
              <a:lnSpc>
                <a:spcPts val="3240"/>
              </a:lnSpc>
            </a:pPr>
            <a:endParaRPr/>
          </a:p>
          <a:p>
            <a:pPr marL="488632" lvl="1" indent="-244316" algn="l">
              <a:lnSpc>
                <a:spcPts val="3240"/>
              </a:lnSpc>
              <a:buFont typeface="Arial"/>
              <a:buChar char="•"/>
            </a:pPr>
            <a:r>
              <a:rPr lang="en-US" sz="2700" spc="24">
                <a:solidFill>
                  <a:srgbClr val="000000"/>
                </a:solidFill>
                <a:latin typeface="TT Rounds Condensed Bold"/>
              </a:rPr>
              <a:t>60%</a:t>
            </a:r>
            <a:r>
              <a:rPr lang="en-US" sz="2700" spc="24">
                <a:solidFill>
                  <a:srgbClr val="000000"/>
                </a:solidFill>
                <a:latin typeface="TT Rounds Condensed"/>
              </a:rPr>
              <a:t> of cab transactions are via cards, signaling a preference for electronic payments.</a:t>
            </a:r>
          </a:p>
          <a:p>
            <a:pPr algn="l">
              <a:lnSpc>
                <a:spcPts val="3240"/>
              </a:lnSpc>
            </a:pPr>
            <a:endParaRPr lang="en-US" sz="2700" spc="24">
              <a:solidFill>
                <a:srgbClr val="000000"/>
              </a:solidFill>
              <a:latin typeface="TT Rounds Condensed"/>
            </a:endParaRPr>
          </a:p>
          <a:p>
            <a:pPr marL="488632" lvl="1" indent="-244316" algn="l">
              <a:lnSpc>
                <a:spcPts val="3240"/>
              </a:lnSpc>
              <a:buFont typeface="Arial"/>
              <a:buChar char="•"/>
            </a:pPr>
            <a:r>
              <a:rPr lang="en-US" sz="2700" spc="24">
                <a:solidFill>
                  <a:srgbClr val="000000"/>
                </a:solidFill>
                <a:latin typeface="TT Rounds Condensed"/>
              </a:rPr>
              <a:t>Cash transactions make up</a:t>
            </a:r>
            <a:r>
              <a:rPr lang="en-US" sz="2700" spc="24">
                <a:solidFill>
                  <a:srgbClr val="000000"/>
                </a:solidFill>
                <a:latin typeface="TT Rounds Condensed Bold"/>
              </a:rPr>
              <a:t> 40% </a:t>
            </a:r>
            <a:r>
              <a:rPr lang="en-US" sz="2700" spc="24">
                <a:solidFill>
                  <a:srgbClr val="000000"/>
                </a:solidFill>
                <a:latin typeface="TT Rounds Condensed"/>
              </a:rPr>
              <a:t>of total transactions, highlighting the need to cater to both payment methods.</a:t>
            </a:r>
          </a:p>
          <a:p>
            <a:pPr algn="l">
              <a:lnSpc>
                <a:spcPts val="3240"/>
              </a:lnSpc>
            </a:pPr>
            <a:endParaRPr lang="en-US" sz="2700" spc="24">
              <a:solidFill>
                <a:srgbClr val="000000"/>
              </a:solidFill>
              <a:latin typeface="TT Rounds Condensed"/>
            </a:endParaRPr>
          </a:p>
          <a:p>
            <a:pPr marL="488632" lvl="1" indent="-244316" algn="l">
              <a:lnSpc>
                <a:spcPts val="3240"/>
              </a:lnSpc>
              <a:buFont typeface="Arial"/>
              <a:buChar char="•"/>
            </a:pPr>
            <a:r>
              <a:rPr lang="en-US" sz="2700" spc="24">
                <a:solidFill>
                  <a:srgbClr val="000000"/>
                </a:solidFill>
                <a:latin typeface="TT Rounds Condensed"/>
              </a:rPr>
              <a:t>XYZ can invest in fintech for improved digital payment experiences and target marketing to boost card usage.</a:t>
            </a:r>
          </a:p>
          <a:p>
            <a:pPr algn="l">
              <a:lnSpc>
                <a:spcPts val="3240"/>
              </a:lnSpc>
            </a:pPr>
            <a:endParaRPr lang="en-US" sz="2700" spc="24">
              <a:solidFill>
                <a:srgbClr val="000000"/>
              </a:solidFill>
              <a:latin typeface="TT Rounds Condensed"/>
            </a:endParaRPr>
          </a:p>
          <a:p>
            <a:pPr marL="488632" lvl="1" indent="-244316" algn="l">
              <a:lnSpc>
                <a:spcPts val="3240"/>
              </a:lnSpc>
              <a:buFont typeface="Arial"/>
              <a:buChar char="•"/>
            </a:pPr>
            <a:r>
              <a:rPr lang="en-US" sz="2700" spc="25">
                <a:solidFill>
                  <a:srgbClr val="000000"/>
                </a:solidFill>
                <a:latin typeface="TT Rounds Condensed"/>
              </a:rPr>
              <a:t>Understanding cash transaction patterns can guide service enhancements.</a:t>
            </a:r>
          </a:p>
        </p:txBody>
      </p:sp>
      <p:sp>
        <p:nvSpPr>
          <p:cNvPr id="8" name="Freeform 8"/>
          <p:cNvSpPr/>
          <p:nvPr/>
        </p:nvSpPr>
        <p:spPr>
          <a:xfrm>
            <a:off x="1354238" y="2468493"/>
            <a:ext cx="6910086" cy="6910086"/>
          </a:xfrm>
          <a:custGeom>
            <a:avLst/>
            <a:gdLst/>
            <a:ahLst/>
            <a:cxnLst/>
            <a:rect l="l" t="t" r="r" b="b"/>
            <a:pathLst>
              <a:path w="6910086" h="6910086">
                <a:moveTo>
                  <a:pt x="0" y="0"/>
                </a:moveTo>
                <a:lnTo>
                  <a:pt x="6910086" y="0"/>
                </a:lnTo>
                <a:lnTo>
                  <a:pt x="6910086" y="6910086"/>
                </a:lnTo>
                <a:lnTo>
                  <a:pt x="0" y="6910086"/>
                </a:lnTo>
                <a:lnTo>
                  <a:pt x="0" y="0"/>
                </a:lnTo>
                <a:close/>
              </a:path>
            </a:pathLst>
          </a:custGeom>
          <a:blipFill>
            <a:blip r:embed="rId2"/>
            <a:stretch>
              <a:fillRect/>
            </a:stretch>
          </a:blipFill>
        </p:spPr>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91440" y="2085975"/>
            <a:ext cx="18105120" cy="8201025"/>
          </a:xfrm>
          <a:prstGeom prst="rect">
            <a:avLst/>
          </a:prstGeom>
        </p:spPr>
        <p:txBody>
          <a:bodyPr lIns="0" tIns="0" rIns="0" bIns="0" rtlCol="0" anchor="t">
            <a:spAutoFit/>
          </a:bodyPr>
          <a:lstStyle/>
          <a:p>
            <a:pPr algn="l">
              <a:lnSpc>
                <a:spcPts val="3240"/>
              </a:lnSpc>
            </a:pPr>
            <a:r>
              <a:rPr lang="en-US" sz="2700" spc="25">
                <a:solidFill>
                  <a:srgbClr val="000000"/>
                </a:solidFill>
                <a:latin typeface="TT Rounds Condensed Bold"/>
              </a:rPr>
              <a:t>1. Total Profitability:</a:t>
            </a:r>
            <a:r>
              <a:rPr lang="en-US" sz="2700" spc="25">
                <a:solidFill>
                  <a:srgbClr val="000000"/>
                </a:solidFill>
                <a:latin typeface="TT Rounds Condensed"/>
              </a:rPr>
              <a:t> Yellow Cab's total profit is </a:t>
            </a:r>
            <a:r>
              <a:rPr lang="en-US" sz="2700" spc="25">
                <a:solidFill>
                  <a:srgbClr val="000000"/>
                </a:solidFill>
                <a:latin typeface="TT Rounds Condensed Bold"/>
              </a:rPr>
              <a:t>$44,020,373.17</a:t>
            </a:r>
            <a:r>
              <a:rPr lang="en-US" sz="2700" spc="25">
                <a:solidFill>
                  <a:srgbClr val="000000"/>
                </a:solidFill>
                <a:latin typeface="TT Rounds Condensed"/>
              </a:rPr>
              <a:t> and Pink Cab's total profit is </a:t>
            </a:r>
            <a:r>
              <a:rPr lang="en-US" sz="2700" spc="25">
                <a:solidFill>
                  <a:srgbClr val="000000"/>
                </a:solidFill>
                <a:latin typeface="TT Rounds Condensed Bold"/>
              </a:rPr>
              <a:t>$5,307,328.32</a:t>
            </a:r>
            <a:r>
              <a:rPr lang="en-US" sz="2700" spc="25">
                <a:solidFill>
                  <a:srgbClr val="000000"/>
                </a:solidFill>
                <a:latin typeface="TT Rounds Condensed"/>
              </a:rPr>
              <a:t>. This reflects superior cost management and market dominance, making Yellow Cab the preferred investment with a potential </a:t>
            </a:r>
            <a:r>
              <a:rPr lang="en-US" sz="2700" spc="25">
                <a:solidFill>
                  <a:srgbClr val="000000"/>
                </a:solidFill>
                <a:latin typeface="TT Rounds Condensed Bold"/>
              </a:rPr>
              <a:t>8x</a:t>
            </a:r>
            <a:r>
              <a:rPr lang="en-US" sz="2700" spc="25">
                <a:solidFill>
                  <a:srgbClr val="000000"/>
                </a:solidFill>
                <a:latin typeface="TT Rounds Condensed"/>
              </a:rPr>
              <a:t> higher return.</a:t>
            </a:r>
          </a:p>
          <a:p>
            <a:pPr algn="l">
              <a:lnSpc>
                <a:spcPts val="3240"/>
              </a:lnSpc>
            </a:pPr>
            <a:endParaRPr lang="en-US" sz="2700" spc="25">
              <a:solidFill>
                <a:srgbClr val="000000"/>
              </a:solidFill>
              <a:latin typeface="TT Rounds Condensed"/>
            </a:endParaRPr>
          </a:p>
          <a:p>
            <a:pPr algn="l">
              <a:lnSpc>
                <a:spcPts val="3240"/>
              </a:lnSpc>
            </a:pPr>
            <a:r>
              <a:rPr lang="en-US" sz="2700" spc="25">
                <a:solidFill>
                  <a:srgbClr val="000000"/>
                </a:solidFill>
                <a:latin typeface="TT Rounds Condensed Bold"/>
              </a:rPr>
              <a:t>2. City-wise Profit:</a:t>
            </a:r>
            <a:r>
              <a:rPr lang="en-US" sz="2700" spc="25">
                <a:solidFill>
                  <a:srgbClr val="000000"/>
                </a:solidFill>
                <a:latin typeface="TT Rounds Condensed"/>
              </a:rPr>
              <a:t> In key cities like New York and Chicago, Yellow Cab's profits exceed Pink Cab's by over </a:t>
            </a:r>
            <a:r>
              <a:rPr lang="en-US" sz="2700" spc="25">
                <a:solidFill>
                  <a:srgbClr val="000000"/>
                </a:solidFill>
                <a:latin typeface="TT Rounds Condensed Bold"/>
              </a:rPr>
              <a:t>$25 million</a:t>
            </a:r>
            <a:r>
              <a:rPr lang="en-US" sz="2700" spc="25">
                <a:solidFill>
                  <a:srgbClr val="000000"/>
                </a:solidFill>
                <a:latin typeface="TT Rounds Condensed"/>
              </a:rPr>
              <a:t> and </a:t>
            </a:r>
            <a:r>
              <a:rPr lang="en-US" sz="2700" spc="25">
                <a:solidFill>
                  <a:srgbClr val="000000"/>
                </a:solidFill>
                <a:latin typeface="TT Rounds Condensed Bold"/>
              </a:rPr>
              <a:t>$2.75 million</a:t>
            </a:r>
            <a:r>
              <a:rPr lang="en-US" sz="2700" spc="25">
                <a:solidFill>
                  <a:srgbClr val="000000"/>
                </a:solidFill>
                <a:latin typeface="TT Rounds Condensed"/>
              </a:rPr>
              <a:t> respectively. Such substantial differences highlight Yellow Cab's stronger revenue potential and market share.</a:t>
            </a:r>
          </a:p>
          <a:p>
            <a:pPr algn="l">
              <a:lnSpc>
                <a:spcPts val="3240"/>
              </a:lnSpc>
            </a:pPr>
            <a:endParaRPr lang="en-US" sz="2700" spc="25">
              <a:solidFill>
                <a:srgbClr val="000000"/>
              </a:solidFill>
              <a:latin typeface="TT Rounds Condensed"/>
            </a:endParaRPr>
          </a:p>
          <a:p>
            <a:pPr algn="l">
              <a:lnSpc>
                <a:spcPts val="3240"/>
              </a:lnSpc>
            </a:pPr>
            <a:r>
              <a:rPr lang="en-US" sz="2700" spc="25">
                <a:solidFill>
                  <a:srgbClr val="000000"/>
                </a:solidFill>
                <a:latin typeface="TT Rounds Condensed Bold"/>
              </a:rPr>
              <a:t>3. Cost-Benefit Analysis:</a:t>
            </a:r>
            <a:r>
              <a:rPr lang="en-US" sz="2700" spc="25">
                <a:solidFill>
                  <a:srgbClr val="000000"/>
                </a:solidFill>
                <a:latin typeface="TT Rounds Condensed"/>
              </a:rPr>
              <a:t> Despite higher per kilometer prices and costs, Yellow Cab's larger ride volume ensures competitive profitability. For instance, while Pink Cab may have lower average prices and costs, Yellow Cab's higher profit per ride translates to better returns.</a:t>
            </a:r>
          </a:p>
          <a:p>
            <a:pPr algn="l">
              <a:lnSpc>
                <a:spcPts val="3240"/>
              </a:lnSpc>
            </a:pPr>
            <a:endParaRPr lang="en-US" sz="2700" spc="25">
              <a:solidFill>
                <a:srgbClr val="000000"/>
              </a:solidFill>
              <a:latin typeface="TT Rounds Condensed"/>
            </a:endParaRPr>
          </a:p>
          <a:p>
            <a:pPr algn="l">
              <a:lnSpc>
                <a:spcPts val="3240"/>
              </a:lnSpc>
            </a:pPr>
            <a:r>
              <a:rPr lang="en-US" sz="2700" spc="25">
                <a:solidFill>
                  <a:srgbClr val="000000"/>
                </a:solidFill>
                <a:latin typeface="TT Rounds Condensed Bold"/>
              </a:rPr>
              <a:t>4. Market Potential:</a:t>
            </a:r>
            <a:r>
              <a:rPr lang="en-US" sz="2700" spc="25">
                <a:solidFill>
                  <a:srgbClr val="000000"/>
                </a:solidFill>
                <a:latin typeface="TT Rounds Condensed"/>
              </a:rPr>
              <a:t> Cities like </a:t>
            </a:r>
            <a:r>
              <a:rPr lang="en-US" sz="2700" spc="25">
                <a:solidFill>
                  <a:srgbClr val="000000"/>
                </a:solidFill>
                <a:latin typeface="TT Rounds Condensed Bold"/>
              </a:rPr>
              <a:t>New York</a:t>
            </a:r>
            <a:r>
              <a:rPr lang="en-US" sz="2700" spc="25">
                <a:solidFill>
                  <a:srgbClr val="000000"/>
                </a:solidFill>
                <a:latin typeface="TT Rounds Condensed"/>
              </a:rPr>
              <a:t>, </a:t>
            </a:r>
            <a:r>
              <a:rPr lang="en-US" sz="2700" spc="25">
                <a:solidFill>
                  <a:srgbClr val="000000"/>
                </a:solidFill>
                <a:latin typeface="TT Rounds Condensed Bold"/>
              </a:rPr>
              <a:t>San Francisco</a:t>
            </a:r>
            <a:r>
              <a:rPr lang="en-US" sz="2700" spc="25">
                <a:solidFill>
                  <a:srgbClr val="000000"/>
                </a:solidFill>
                <a:latin typeface="TT Rounds Condensed"/>
              </a:rPr>
              <a:t>, and </a:t>
            </a:r>
            <a:r>
              <a:rPr lang="en-US" sz="2700" spc="25">
                <a:solidFill>
                  <a:srgbClr val="000000"/>
                </a:solidFill>
                <a:latin typeface="TT Rounds Condensed Bold"/>
              </a:rPr>
              <a:t>Washington DC</a:t>
            </a:r>
            <a:r>
              <a:rPr lang="en-US" sz="2700" spc="25">
                <a:solidFill>
                  <a:srgbClr val="000000"/>
                </a:solidFill>
                <a:latin typeface="TT Rounds Condensed"/>
              </a:rPr>
              <a:t> boast high user percentages, indicating strong market demand. Investing in these cities offers significant growth opportunities and access to a large customer base.</a:t>
            </a:r>
          </a:p>
          <a:p>
            <a:pPr algn="l">
              <a:lnSpc>
                <a:spcPts val="3240"/>
              </a:lnSpc>
            </a:pPr>
            <a:endParaRPr lang="en-US" sz="2700" spc="25">
              <a:solidFill>
                <a:srgbClr val="000000"/>
              </a:solidFill>
              <a:latin typeface="TT Rounds Condensed"/>
            </a:endParaRPr>
          </a:p>
          <a:p>
            <a:pPr algn="l">
              <a:lnSpc>
                <a:spcPts val="3240"/>
              </a:lnSpc>
            </a:pPr>
            <a:r>
              <a:rPr lang="en-US" sz="2700" spc="25">
                <a:solidFill>
                  <a:srgbClr val="000000"/>
                </a:solidFill>
                <a:latin typeface="TT Rounds Condensed Bold"/>
              </a:rPr>
              <a:t>5. Targeted Marketing:</a:t>
            </a:r>
            <a:r>
              <a:rPr lang="en-US" sz="2700" spc="25">
                <a:solidFill>
                  <a:srgbClr val="000000"/>
                </a:solidFill>
                <a:latin typeface="TT Rounds Condensed"/>
              </a:rPr>
              <a:t> Focusing on age groups with the highest cab usage, such as the </a:t>
            </a:r>
            <a:r>
              <a:rPr lang="en-US" sz="2700" spc="25">
                <a:solidFill>
                  <a:srgbClr val="000000"/>
                </a:solidFill>
                <a:latin typeface="TT Rounds Condensed Bold"/>
              </a:rPr>
              <a:t>23-35</a:t>
            </a:r>
            <a:r>
              <a:rPr lang="en-US" sz="2700" spc="25">
                <a:solidFill>
                  <a:srgbClr val="000000"/>
                </a:solidFill>
                <a:latin typeface="TT Rounds Condensed"/>
              </a:rPr>
              <a:t> and </a:t>
            </a:r>
            <a:r>
              <a:rPr lang="en-US" sz="2700" spc="25">
                <a:solidFill>
                  <a:srgbClr val="000000"/>
                </a:solidFill>
                <a:latin typeface="TT Rounds Condensed Bold"/>
              </a:rPr>
              <a:t>35-50</a:t>
            </a:r>
            <a:r>
              <a:rPr lang="en-US" sz="2700" spc="25">
                <a:solidFill>
                  <a:srgbClr val="000000"/>
                </a:solidFill>
                <a:latin typeface="TT Rounds Condensed"/>
              </a:rPr>
              <a:t> demographics, can optimize ROI. For instance, tailoring marketing strategies to these age groups, which contribute over </a:t>
            </a:r>
            <a:r>
              <a:rPr lang="en-US" sz="2700" spc="25">
                <a:solidFill>
                  <a:srgbClr val="000000"/>
                </a:solidFill>
                <a:latin typeface="TT Rounds Condensed Bold"/>
              </a:rPr>
              <a:t>18,000</a:t>
            </a:r>
            <a:r>
              <a:rPr lang="en-US" sz="2700" spc="25">
                <a:solidFill>
                  <a:srgbClr val="000000"/>
                </a:solidFill>
                <a:latin typeface="TT Rounds Condensed"/>
              </a:rPr>
              <a:t> and </a:t>
            </a:r>
            <a:r>
              <a:rPr lang="en-US" sz="2700" spc="25">
                <a:solidFill>
                  <a:srgbClr val="000000"/>
                </a:solidFill>
                <a:latin typeface="TT Rounds Condensed Bold"/>
              </a:rPr>
              <a:t>14,000</a:t>
            </a:r>
            <a:r>
              <a:rPr lang="en-US" sz="2700" spc="25">
                <a:solidFill>
                  <a:srgbClr val="000000"/>
                </a:solidFill>
                <a:latin typeface="TT Rounds Condensed"/>
              </a:rPr>
              <a:t> rides respectively, can maximize engagement and conversion rates.</a:t>
            </a:r>
          </a:p>
          <a:p>
            <a:pPr algn="l">
              <a:lnSpc>
                <a:spcPts val="3240"/>
              </a:lnSpc>
            </a:pPr>
            <a:endParaRPr lang="en-US" sz="2700" spc="25">
              <a:solidFill>
                <a:srgbClr val="000000"/>
              </a:solidFill>
              <a:latin typeface="TT Rounds Condensed"/>
            </a:endParaRPr>
          </a:p>
          <a:p>
            <a:pPr algn="l">
              <a:lnSpc>
                <a:spcPts val="3240"/>
              </a:lnSpc>
            </a:pPr>
            <a:r>
              <a:rPr lang="en-US" sz="2700" spc="25">
                <a:solidFill>
                  <a:srgbClr val="000000"/>
                </a:solidFill>
                <a:latin typeface="TT Rounds Condensed"/>
              </a:rPr>
              <a:t>Investing in </a:t>
            </a:r>
            <a:r>
              <a:rPr lang="en-US" sz="2700" spc="25">
                <a:solidFill>
                  <a:srgbClr val="000000"/>
                </a:solidFill>
                <a:latin typeface="TT Rounds Condensed Bold"/>
              </a:rPr>
              <a:t>Yellow Cab</a:t>
            </a:r>
            <a:r>
              <a:rPr lang="en-US" sz="2700" spc="25">
                <a:solidFill>
                  <a:srgbClr val="000000"/>
                </a:solidFill>
                <a:latin typeface="TT Rounds Condensed"/>
              </a:rPr>
              <a:t> promises higher profitability and market dominance, particularly in cities like New York and Chicago. Its strong revenue potential, despite higher costs, positions it as the optimal choice for XYZ's investment.</a:t>
            </a:r>
          </a:p>
        </p:txBody>
      </p:sp>
      <p:grpSp>
        <p:nvGrpSpPr>
          <p:cNvPr id="3" name="Group 3"/>
          <p:cNvGrpSpPr/>
          <p:nvPr/>
        </p:nvGrpSpPr>
        <p:grpSpPr>
          <a:xfrm>
            <a:off x="-9525" y="-9525"/>
            <a:ext cx="18307050" cy="1950029"/>
            <a:chOff x="0" y="0"/>
            <a:chExt cx="24409400" cy="2600039"/>
          </a:xfrm>
        </p:grpSpPr>
        <p:sp>
          <p:nvSpPr>
            <p:cNvPr id="4" name="Freeform 4"/>
            <p:cNvSpPr/>
            <p:nvPr/>
          </p:nvSpPr>
          <p:spPr>
            <a:xfrm>
              <a:off x="12700" y="11822"/>
              <a:ext cx="24384000" cy="2576409"/>
            </a:xfrm>
            <a:custGeom>
              <a:avLst/>
              <a:gdLst/>
              <a:ahLst/>
              <a:cxnLst/>
              <a:rect l="l" t="t" r="r" b="b"/>
              <a:pathLst>
                <a:path w="24384000" h="2576409">
                  <a:moveTo>
                    <a:pt x="0" y="0"/>
                  </a:moveTo>
                  <a:lnTo>
                    <a:pt x="24384000" y="0"/>
                  </a:lnTo>
                  <a:lnTo>
                    <a:pt x="24384000" y="2576408"/>
                  </a:lnTo>
                  <a:lnTo>
                    <a:pt x="0" y="2576408"/>
                  </a:lnTo>
                  <a:close/>
                </a:path>
              </a:pathLst>
            </a:custGeom>
            <a:solidFill>
              <a:srgbClr val="3B3838"/>
            </a:solidFill>
          </p:spPr>
        </p:sp>
        <p:sp>
          <p:nvSpPr>
            <p:cNvPr id="5" name="Freeform 5"/>
            <p:cNvSpPr/>
            <p:nvPr/>
          </p:nvSpPr>
          <p:spPr>
            <a:xfrm>
              <a:off x="0" y="0"/>
              <a:ext cx="24409400" cy="2600053"/>
            </a:xfrm>
            <a:custGeom>
              <a:avLst/>
              <a:gdLst/>
              <a:ahLst/>
              <a:cxnLst/>
              <a:rect l="l" t="t" r="r" b="b"/>
              <a:pathLst>
                <a:path w="24409400" h="2600053">
                  <a:moveTo>
                    <a:pt x="12700" y="0"/>
                  </a:moveTo>
                  <a:lnTo>
                    <a:pt x="24396700" y="0"/>
                  </a:lnTo>
                  <a:cubicBezTo>
                    <a:pt x="24403686" y="0"/>
                    <a:pt x="24409400" y="5320"/>
                    <a:pt x="24409400" y="11822"/>
                  </a:cubicBezTo>
                  <a:lnTo>
                    <a:pt x="24409400" y="2588230"/>
                  </a:lnTo>
                  <a:cubicBezTo>
                    <a:pt x="24409400" y="2594732"/>
                    <a:pt x="24403686" y="2600053"/>
                    <a:pt x="24396700" y="2600053"/>
                  </a:cubicBezTo>
                  <a:lnTo>
                    <a:pt x="12700" y="2600053"/>
                  </a:lnTo>
                  <a:cubicBezTo>
                    <a:pt x="5715" y="2600053"/>
                    <a:pt x="0" y="2594732"/>
                    <a:pt x="0" y="2588230"/>
                  </a:cubicBezTo>
                  <a:lnTo>
                    <a:pt x="0" y="11822"/>
                  </a:lnTo>
                  <a:cubicBezTo>
                    <a:pt x="0" y="5320"/>
                    <a:pt x="5715" y="0"/>
                    <a:pt x="12700" y="0"/>
                  </a:cubicBezTo>
                  <a:moveTo>
                    <a:pt x="12700" y="23643"/>
                  </a:moveTo>
                  <a:lnTo>
                    <a:pt x="12700" y="11822"/>
                  </a:lnTo>
                  <a:lnTo>
                    <a:pt x="25400" y="11822"/>
                  </a:lnTo>
                  <a:lnTo>
                    <a:pt x="25400" y="2588230"/>
                  </a:lnTo>
                  <a:lnTo>
                    <a:pt x="12700" y="2588230"/>
                  </a:lnTo>
                  <a:lnTo>
                    <a:pt x="12700" y="2576409"/>
                  </a:lnTo>
                  <a:lnTo>
                    <a:pt x="24396700" y="2576409"/>
                  </a:lnTo>
                  <a:lnTo>
                    <a:pt x="24396700" y="2588230"/>
                  </a:lnTo>
                  <a:lnTo>
                    <a:pt x="24384000" y="2588230"/>
                  </a:lnTo>
                  <a:lnTo>
                    <a:pt x="24384000" y="11822"/>
                  </a:lnTo>
                  <a:lnTo>
                    <a:pt x="24396700" y="11822"/>
                  </a:lnTo>
                  <a:lnTo>
                    <a:pt x="24396700" y="23643"/>
                  </a:lnTo>
                  <a:lnTo>
                    <a:pt x="12700" y="23643"/>
                  </a:lnTo>
                  <a:close/>
                </a:path>
              </a:pathLst>
            </a:custGeom>
            <a:solidFill>
              <a:srgbClr val="2F528F"/>
            </a:solidFill>
          </p:spPr>
        </p:sp>
        <p:sp>
          <p:nvSpPr>
            <p:cNvPr id="6" name="TextBox 6"/>
            <p:cNvSpPr txBox="1"/>
            <p:nvPr/>
          </p:nvSpPr>
          <p:spPr>
            <a:xfrm>
              <a:off x="0" y="0"/>
              <a:ext cx="24409400" cy="2600039"/>
            </a:xfrm>
            <a:prstGeom prst="rect">
              <a:avLst/>
            </a:prstGeom>
          </p:spPr>
          <p:txBody>
            <a:bodyPr lIns="50800" tIns="50800" rIns="50800" bIns="50800" rtlCol="0" anchor="ctr"/>
            <a:lstStyle/>
            <a:p>
              <a:pPr algn="l">
                <a:lnSpc>
                  <a:spcPts val="6840"/>
                </a:lnSpc>
              </a:pPr>
              <a:r>
                <a:rPr lang="en-US" sz="5700" spc="-34">
                  <a:solidFill>
                    <a:srgbClr val="ED7D31"/>
                  </a:solidFill>
                  <a:latin typeface="TT Rounds Condensed Light"/>
                </a:rPr>
                <a:t>      </a:t>
              </a:r>
              <a:r>
                <a:rPr lang="en-US" sz="5700" spc="-34">
                  <a:solidFill>
                    <a:srgbClr val="ED7D31"/>
                  </a:solidFill>
                  <a:latin typeface="TT Rounds Condensed Bold"/>
                </a:rPr>
                <a:t>Recommendations</a:t>
              </a:r>
            </a:p>
          </p:txBody>
        </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6515099" y="4264479"/>
            <a:ext cx="8155579" cy="2741676"/>
          </a:xfrm>
          <a:prstGeom prst="rect">
            <a:avLst/>
          </a:prstGeom>
        </p:spPr>
        <p:txBody>
          <a:bodyPr lIns="0" tIns="0" rIns="0" bIns="0" rtlCol="0" anchor="t">
            <a:spAutoFit/>
          </a:bodyPr>
          <a:lstStyle/>
          <a:p>
            <a:pPr algn="ctr">
              <a:lnSpc>
                <a:spcPts val="10692"/>
              </a:lnSpc>
            </a:pPr>
            <a:r>
              <a:rPr lang="en-US" sz="9900" spc="92">
                <a:solidFill>
                  <a:srgbClr val="FF6600"/>
                </a:solidFill>
                <a:latin typeface="TT Rounds Condensed Bold"/>
              </a:rPr>
              <a:t>Thank You</a:t>
            </a:r>
          </a:p>
          <a:p>
            <a:pPr algn="ctr">
              <a:lnSpc>
                <a:spcPts val="10692"/>
              </a:lnSpc>
            </a:pPr>
            <a:endParaRPr lang="en-US" sz="9900" spc="92">
              <a:solidFill>
                <a:srgbClr val="FF6600"/>
              </a:solidFill>
              <a:latin typeface="TT Rounds Condensed Bold"/>
            </a:endParaRPr>
          </a:p>
        </p:txBody>
      </p:sp>
      <p:grpSp>
        <p:nvGrpSpPr>
          <p:cNvPr id="3" name="Group 3"/>
          <p:cNvGrpSpPr/>
          <p:nvPr/>
        </p:nvGrpSpPr>
        <p:grpSpPr>
          <a:xfrm>
            <a:off x="0" y="-19050"/>
            <a:ext cx="3108415" cy="10306050"/>
            <a:chOff x="0" y="0"/>
            <a:chExt cx="4144553" cy="13741400"/>
          </a:xfrm>
        </p:grpSpPr>
        <p:sp>
          <p:nvSpPr>
            <p:cNvPr id="4" name="Freeform 4"/>
            <p:cNvSpPr/>
            <p:nvPr/>
          </p:nvSpPr>
          <p:spPr>
            <a:xfrm>
              <a:off x="4472" y="12700"/>
              <a:ext cx="4135609" cy="13716000"/>
            </a:xfrm>
            <a:custGeom>
              <a:avLst/>
              <a:gdLst/>
              <a:ahLst/>
              <a:cxnLst/>
              <a:rect l="l" t="t" r="r" b="b"/>
              <a:pathLst>
                <a:path w="4135609" h="13716000">
                  <a:moveTo>
                    <a:pt x="0" y="0"/>
                  </a:moveTo>
                  <a:lnTo>
                    <a:pt x="4135609" y="0"/>
                  </a:lnTo>
                  <a:lnTo>
                    <a:pt x="4135609" y="13716000"/>
                  </a:lnTo>
                  <a:lnTo>
                    <a:pt x="0" y="13716000"/>
                  </a:lnTo>
                  <a:close/>
                </a:path>
              </a:pathLst>
            </a:custGeom>
            <a:solidFill>
              <a:srgbClr val="3B3838"/>
            </a:solidFill>
          </p:spPr>
        </p:sp>
        <p:sp>
          <p:nvSpPr>
            <p:cNvPr id="5" name="Freeform 5"/>
            <p:cNvSpPr/>
            <p:nvPr/>
          </p:nvSpPr>
          <p:spPr>
            <a:xfrm>
              <a:off x="0" y="0"/>
              <a:ext cx="4144553" cy="13741400"/>
            </a:xfrm>
            <a:custGeom>
              <a:avLst/>
              <a:gdLst/>
              <a:ahLst/>
              <a:cxnLst/>
              <a:rect l="l" t="t" r="r" b="b"/>
              <a:pathLst>
                <a:path w="4144553" h="13741400">
                  <a:moveTo>
                    <a:pt x="4472" y="0"/>
                  </a:moveTo>
                  <a:lnTo>
                    <a:pt x="4140081" y="0"/>
                  </a:lnTo>
                  <a:cubicBezTo>
                    <a:pt x="4142541" y="0"/>
                    <a:pt x="4144553" y="5715"/>
                    <a:pt x="4144553" y="12700"/>
                  </a:cubicBezTo>
                  <a:lnTo>
                    <a:pt x="4144553" y="13728700"/>
                  </a:lnTo>
                  <a:cubicBezTo>
                    <a:pt x="4144553" y="13735686"/>
                    <a:pt x="4142541" y="13741400"/>
                    <a:pt x="4140081" y="13741400"/>
                  </a:cubicBezTo>
                  <a:lnTo>
                    <a:pt x="4472" y="13741400"/>
                  </a:lnTo>
                  <a:cubicBezTo>
                    <a:pt x="2012" y="13741400"/>
                    <a:pt x="0" y="13735686"/>
                    <a:pt x="0" y="13728700"/>
                  </a:cubicBezTo>
                  <a:lnTo>
                    <a:pt x="0" y="12700"/>
                  </a:lnTo>
                  <a:cubicBezTo>
                    <a:pt x="0" y="5715"/>
                    <a:pt x="2012" y="0"/>
                    <a:pt x="4472" y="0"/>
                  </a:cubicBezTo>
                  <a:moveTo>
                    <a:pt x="4472" y="25400"/>
                  </a:moveTo>
                  <a:lnTo>
                    <a:pt x="4472" y="12700"/>
                  </a:lnTo>
                  <a:lnTo>
                    <a:pt x="8944" y="12700"/>
                  </a:lnTo>
                  <a:lnTo>
                    <a:pt x="8944" y="13728700"/>
                  </a:lnTo>
                  <a:lnTo>
                    <a:pt x="4472" y="13728700"/>
                  </a:lnTo>
                  <a:lnTo>
                    <a:pt x="4472" y="13716000"/>
                  </a:lnTo>
                  <a:lnTo>
                    <a:pt x="4140081" y="13716000"/>
                  </a:lnTo>
                  <a:lnTo>
                    <a:pt x="4140081" y="13728700"/>
                  </a:lnTo>
                  <a:lnTo>
                    <a:pt x="4135609" y="13728700"/>
                  </a:lnTo>
                  <a:lnTo>
                    <a:pt x="4135609" y="12700"/>
                  </a:lnTo>
                  <a:lnTo>
                    <a:pt x="4140081" y="12700"/>
                  </a:lnTo>
                  <a:lnTo>
                    <a:pt x="4140081" y="25400"/>
                  </a:lnTo>
                  <a:lnTo>
                    <a:pt x="4472" y="25400"/>
                  </a:lnTo>
                  <a:close/>
                </a:path>
              </a:pathLst>
            </a:custGeom>
            <a:solidFill>
              <a:srgbClr val="2F528F"/>
            </a:solidFill>
          </p:spPr>
        </p:sp>
      </p:grpSp>
      <p:sp>
        <p:nvSpPr>
          <p:cNvPr id="6" name="Freeform 6"/>
          <p:cNvSpPr/>
          <p:nvPr/>
        </p:nvSpPr>
        <p:spPr>
          <a:xfrm>
            <a:off x="289778" y="8185499"/>
            <a:ext cx="3497373" cy="2101501"/>
          </a:xfrm>
          <a:custGeom>
            <a:avLst/>
            <a:gdLst/>
            <a:ahLst/>
            <a:cxnLst/>
            <a:rect l="l" t="t" r="r" b="b"/>
            <a:pathLst>
              <a:path w="3497373" h="2101501">
                <a:moveTo>
                  <a:pt x="0" y="0"/>
                </a:moveTo>
                <a:lnTo>
                  <a:pt x="3497372" y="0"/>
                </a:lnTo>
                <a:lnTo>
                  <a:pt x="3497372" y="2101501"/>
                </a:lnTo>
                <a:lnTo>
                  <a:pt x="0" y="2101501"/>
                </a:lnTo>
                <a:lnTo>
                  <a:pt x="0" y="0"/>
                </a:lnTo>
                <a:close/>
              </a:path>
            </a:pathLst>
          </a:custGeom>
          <a:blipFill>
            <a:blip r:embed="rId2"/>
            <a:stretch>
              <a:fillRect t="-33211" b="-33211"/>
            </a:stretch>
          </a:blipFill>
        </p:spPr>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348740" y="3266645"/>
            <a:ext cx="15590520" cy="4539704"/>
          </a:xfrm>
          <a:prstGeom prst="rect">
            <a:avLst/>
          </a:prstGeom>
        </p:spPr>
        <p:txBody>
          <a:bodyPr lIns="0" tIns="0" rIns="0" bIns="0" rtlCol="0" anchor="t">
            <a:spAutoFit/>
          </a:bodyPr>
          <a:lstStyle/>
          <a:p>
            <a:pPr marL="488632" lvl="1" indent="-244316" algn="l">
              <a:lnSpc>
                <a:spcPts val="2916"/>
              </a:lnSpc>
              <a:buFont typeface="Arial"/>
              <a:buChar char="•"/>
            </a:pPr>
            <a:r>
              <a:rPr lang="en-US" sz="2700" spc="25" dirty="0">
                <a:solidFill>
                  <a:srgbClr val="000000"/>
                </a:solidFill>
                <a:latin typeface="TT Rounds Condensed"/>
              </a:rPr>
              <a:t>XYZ is a private equity firm in US. Due to remarkable growth in the Cab Industry in last few years and multiple key players in the market, it is planning for an investment in Cab industry. </a:t>
            </a:r>
          </a:p>
          <a:p>
            <a:pPr marL="488632" lvl="1" indent="-244316" algn="l">
              <a:lnSpc>
                <a:spcPts val="2916"/>
              </a:lnSpc>
            </a:pPr>
            <a:endParaRPr lang="en-US" sz="2700" spc="25" dirty="0">
              <a:solidFill>
                <a:srgbClr val="000000"/>
              </a:solidFill>
              <a:latin typeface="TT Rounds Condensed"/>
            </a:endParaRPr>
          </a:p>
          <a:p>
            <a:pPr marL="488632" lvl="1" indent="-244316" algn="l">
              <a:lnSpc>
                <a:spcPts val="2916"/>
              </a:lnSpc>
              <a:buFont typeface="Arial"/>
              <a:buChar char="•"/>
            </a:pPr>
            <a:r>
              <a:rPr lang="en-US" sz="2700" spc="25" dirty="0">
                <a:solidFill>
                  <a:srgbClr val="000000"/>
                </a:solidFill>
                <a:latin typeface="TT Rounds Condensed Bold"/>
              </a:rPr>
              <a:t>Objective </a:t>
            </a:r>
            <a:r>
              <a:rPr lang="en-US" sz="2700" spc="25" dirty="0">
                <a:solidFill>
                  <a:srgbClr val="000000"/>
                </a:solidFill>
                <a:latin typeface="TT Rounds Condensed"/>
              </a:rPr>
              <a:t>: Provide actionable insights to help XYZ firm in identifying the right company for making investment.</a:t>
            </a:r>
          </a:p>
          <a:p>
            <a:pPr marL="488632" lvl="1" indent="-244316" algn="l">
              <a:lnSpc>
                <a:spcPts val="2916"/>
              </a:lnSpc>
            </a:pPr>
            <a:endParaRPr lang="en-US" sz="2700" spc="25" dirty="0">
              <a:solidFill>
                <a:srgbClr val="000000"/>
              </a:solidFill>
              <a:latin typeface="TT Rounds Condensed"/>
            </a:endParaRPr>
          </a:p>
          <a:p>
            <a:pPr algn="l">
              <a:lnSpc>
                <a:spcPts val="3240"/>
              </a:lnSpc>
            </a:pPr>
            <a:r>
              <a:rPr lang="en-US" sz="3000" spc="27" dirty="0">
                <a:solidFill>
                  <a:srgbClr val="000000"/>
                </a:solidFill>
                <a:latin typeface="TT Rounds Condensed Bold"/>
              </a:rPr>
              <a:t>      The analysis has been divided into four parts: </a:t>
            </a:r>
          </a:p>
          <a:p>
            <a:pPr marL="542925" lvl="1" indent="-271462" algn="l">
              <a:lnSpc>
                <a:spcPts val="3240"/>
              </a:lnSpc>
            </a:pPr>
            <a:endParaRPr lang="en-US" sz="3000" spc="27" dirty="0">
              <a:solidFill>
                <a:srgbClr val="000000"/>
              </a:solidFill>
              <a:latin typeface="TT Rounds Condensed Bold"/>
            </a:endParaRPr>
          </a:p>
          <a:p>
            <a:pPr marL="1165860" lvl="2" indent="-388620" algn="just">
              <a:lnSpc>
                <a:spcPts val="2916"/>
              </a:lnSpc>
              <a:buFont typeface="Arial"/>
              <a:buChar char="⚬"/>
            </a:pPr>
            <a:r>
              <a:rPr lang="en-US" sz="2700" spc="25" dirty="0">
                <a:solidFill>
                  <a:srgbClr val="000000"/>
                </a:solidFill>
                <a:latin typeface="TT Rounds Condensed"/>
              </a:rPr>
              <a:t>Data Understanding and Exploration</a:t>
            </a:r>
          </a:p>
          <a:p>
            <a:pPr marL="1165860" lvl="2" indent="-388620" algn="just">
              <a:lnSpc>
                <a:spcPts val="2916"/>
              </a:lnSpc>
              <a:buFont typeface="Arial"/>
              <a:buChar char="⚬"/>
            </a:pPr>
            <a:r>
              <a:rPr lang="en-US" sz="2700" spc="25" dirty="0">
                <a:solidFill>
                  <a:srgbClr val="000000"/>
                </a:solidFill>
                <a:latin typeface="TT Rounds Condensed"/>
              </a:rPr>
              <a:t>Profitability Analysis</a:t>
            </a:r>
          </a:p>
          <a:p>
            <a:pPr marL="1165860" lvl="2" indent="-388620" algn="just">
              <a:lnSpc>
                <a:spcPts val="2916"/>
              </a:lnSpc>
              <a:buFont typeface="Arial"/>
              <a:buChar char="⚬"/>
            </a:pPr>
            <a:r>
              <a:rPr lang="en-US" sz="2700" spc="25" dirty="0">
                <a:solidFill>
                  <a:srgbClr val="000000"/>
                </a:solidFill>
                <a:latin typeface="TT Rounds Condensed"/>
              </a:rPr>
              <a:t>Market Positioning and Competitive Analysis</a:t>
            </a:r>
          </a:p>
          <a:p>
            <a:pPr marL="1165860" lvl="2" indent="-388620" algn="just">
              <a:lnSpc>
                <a:spcPts val="2916"/>
              </a:lnSpc>
              <a:buFont typeface="Arial"/>
              <a:buChar char="⚬"/>
            </a:pPr>
            <a:r>
              <a:rPr lang="en-US" sz="2700" spc="25" dirty="0">
                <a:solidFill>
                  <a:srgbClr val="000000"/>
                </a:solidFill>
                <a:latin typeface="TT Rounds Condensed"/>
              </a:rPr>
              <a:t>Recommendations for investment</a:t>
            </a:r>
          </a:p>
        </p:txBody>
      </p:sp>
      <p:grpSp>
        <p:nvGrpSpPr>
          <p:cNvPr id="3" name="Group 3"/>
          <p:cNvGrpSpPr/>
          <p:nvPr/>
        </p:nvGrpSpPr>
        <p:grpSpPr>
          <a:xfrm>
            <a:off x="-9525" y="-9525"/>
            <a:ext cx="18307050" cy="2076450"/>
            <a:chOff x="0" y="0"/>
            <a:chExt cx="24409400" cy="2768600"/>
          </a:xfrm>
        </p:grpSpPr>
        <p:sp>
          <p:nvSpPr>
            <p:cNvPr id="4" name="Freeform 4"/>
            <p:cNvSpPr/>
            <p:nvPr/>
          </p:nvSpPr>
          <p:spPr>
            <a:xfrm>
              <a:off x="12700" y="12700"/>
              <a:ext cx="24384000" cy="2743200"/>
            </a:xfrm>
            <a:custGeom>
              <a:avLst/>
              <a:gdLst/>
              <a:ahLst/>
              <a:cxnLst/>
              <a:rect l="l" t="t" r="r" b="b"/>
              <a:pathLst>
                <a:path w="24384000" h="2743200">
                  <a:moveTo>
                    <a:pt x="0" y="0"/>
                  </a:moveTo>
                  <a:lnTo>
                    <a:pt x="24384000" y="0"/>
                  </a:lnTo>
                  <a:lnTo>
                    <a:pt x="24384000" y="2743200"/>
                  </a:lnTo>
                  <a:lnTo>
                    <a:pt x="0" y="2743200"/>
                  </a:lnTo>
                  <a:close/>
                </a:path>
              </a:pathLst>
            </a:custGeom>
            <a:solidFill>
              <a:srgbClr val="3B3838"/>
            </a:solidFill>
          </p:spPr>
        </p:sp>
        <p:sp>
          <p:nvSpPr>
            <p:cNvPr id="5" name="Freeform 5"/>
            <p:cNvSpPr/>
            <p:nvPr/>
          </p:nvSpPr>
          <p:spPr>
            <a:xfrm>
              <a:off x="0" y="0"/>
              <a:ext cx="24409400" cy="2768600"/>
            </a:xfrm>
            <a:custGeom>
              <a:avLst/>
              <a:gdLst/>
              <a:ahLst/>
              <a:cxnLst/>
              <a:rect l="l" t="t" r="r" b="b"/>
              <a:pathLst>
                <a:path w="24409400" h="2768600">
                  <a:moveTo>
                    <a:pt x="12700" y="0"/>
                  </a:moveTo>
                  <a:lnTo>
                    <a:pt x="24396700" y="0"/>
                  </a:lnTo>
                  <a:cubicBezTo>
                    <a:pt x="24403686" y="0"/>
                    <a:pt x="24409400" y="5715"/>
                    <a:pt x="24409400" y="12700"/>
                  </a:cubicBezTo>
                  <a:lnTo>
                    <a:pt x="24409400" y="2755900"/>
                  </a:lnTo>
                  <a:cubicBezTo>
                    <a:pt x="24409400" y="2762885"/>
                    <a:pt x="24403686" y="2768600"/>
                    <a:pt x="24396700" y="2768600"/>
                  </a:cubicBezTo>
                  <a:lnTo>
                    <a:pt x="12700" y="2768600"/>
                  </a:lnTo>
                  <a:cubicBezTo>
                    <a:pt x="5715" y="2768600"/>
                    <a:pt x="0" y="2762885"/>
                    <a:pt x="0" y="2755900"/>
                  </a:cubicBezTo>
                  <a:lnTo>
                    <a:pt x="0" y="12700"/>
                  </a:lnTo>
                  <a:cubicBezTo>
                    <a:pt x="0" y="5715"/>
                    <a:pt x="5715" y="0"/>
                    <a:pt x="12700" y="0"/>
                  </a:cubicBezTo>
                  <a:moveTo>
                    <a:pt x="12700" y="25400"/>
                  </a:moveTo>
                  <a:lnTo>
                    <a:pt x="12700" y="12700"/>
                  </a:lnTo>
                  <a:lnTo>
                    <a:pt x="25400" y="12700"/>
                  </a:lnTo>
                  <a:lnTo>
                    <a:pt x="25400" y="2755900"/>
                  </a:lnTo>
                  <a:lnTo>
                    <a:pt x="12700" y="2755900"/>
                  </a:lnTo>
                  <a:lnTo>
                    <a:pt x="12700" y="2743200"/>
                  </a:lnTo>
                  <a:lnTo>
                    <a:pt x="24396700" y="2743200"/>
                  </a:lnTo>
                  <a:lnTo>
                    <a:pt x="24396700" y="2755900"/>
                  </a:lnTo>
                  <a:lnTo>
                    <a:pt x="24384000" y="2755900"/>
                  </a:lnTo>
                  <a:lnTo>
                    <a:pt x="24384000" y="12700"/>
                  </a:lnTo>
                  <a:lnTo>
                    <a:pt x="24396700" y="12700"/>
                  </a:lnTo>
                  <a:lnTo>
                    <a:pt x="24396700" y="25400"/>
                  </a:lnTo>
                  <a:lnTo>
                    <a:pt x="12700" y="25400"/>
                  </a:lnTo>
                  <a:close/>
                </a:path>
              </a:pathLst>
            </a:custGeom>
            <a:solidFill>
              <a:srgbClr val="2F528F"/>
            </a:solidFill>
          </p:spPr>
        </p:sp>
      </p:grpSp>
      <p:sp>
        <p:nvSpPr>
          <p:cNvPr id="6" name="TextBox 6"/>
          <p:cNvSpPr txBox="1"/>
          <p:nvPr/>
        </p:nvSpPr>
        <p:spPr>
          <a:xfrm>
            <a:off x="411480" y="679037"/>
            <a:ext cx="16847820" cy="1839754"/>
          </a:xfrm>
          <a:prstGeom prst="rect">
            <a:avLst/>
          </a:prstGeom>
        </p:spPr>
        <p:txBody>
          <a:bodyPr lIns="0" tIns="0" rIns="0" bIns="0" rtlCol="0" anchor="t">
            <a:spAutoFit/>
          </a:bodyPr>
          <a:lstStyle/>
          <a:p>
            <a:pPr algn="l">
              <a:lnSpc>
                <a:spcPts val="5832"/>
              </a:lnSpc>
            </a:pPr>
            <a:r>
              <a:rPr lang="en-US" sz="5400" spc="-32">
                <a:solidFill>
                  <a:srgbClr val="ED7D31"/>
                </a:solidFill>
                <a:latin typeface="TT Rounds Condensed Bold"/>
              </a:rPr>
              <a:t>	Problem Statement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450740" y="2158256"/>
            <a:ext cx="15251963" cy="7058025"/>
          </a:xfrm>
          <a:prstGeom prst="rect">
            <a:avLst/>
          </a:prstGeom>
        </p:spPr>
        <p:txBody>
          <a:bodyPr lIns="0" tIns="0" rIns="0" bIns="0" rtlCol="0" anchor="t">
            <a:spAutoFit/>
          </a:bodyPr>
          <a:lstStyle/>
          <a:p>
            <a:pPr algn="l">
              <a:lnSpc>
                <a:spcPts val="3240"/>
              </a:lnSpc>
            </a:pPr>
            <a:endParaRPr dirty="0"/>
          </a:p>
          <a:p>
            <a:pPr algn="l">
              <a:lnSpc>
                <a:spcPts val="3240"/>
              </a:lnSpc>
            </a:pPr>
            <a:endParaRPr dirty="0"/>
          </a:p>
          <a:p>
            <a:pPr marL="488632" lvl="1" indent="-244316" algn="l">
              <a:lnSpc>
                <a:spcPts val="3240"/>
              </a:lnSpc>
              <a:buFont typeface="Arial"/>
              <a:buChar char="•"/>
            </a:pPr>
            <a:r>
              <a:rPr lang="en-US" sz="2700" spc="25" dirty="0">
                <a:solidFill>
                  <a:srgbClr val="000000"/>
                </a:solidFill>
                <a:latin typeface="TT Rounds Condensed"/>
              </a:rPr>
              <a:t>18 Features( including 1 derived feature)</a:t>
            </a:r>
          </a:p>
          <a:p>
            <a:pPr marL="488632" lvl="1" indent="-244316" algn="l">
              <a:lnSpc>
                <a:spcPts val="3240"/>
              </a:lnSpc>
              <a:buFont typeface="Arial"/>
              <a:buChar char="•"/>
            </a:pPr>
            <a:r>
              <a:rPr lang="en-US" sz="2700" spc="25" dirty="0">
                <a:solidFill>
                  <a:srgbClr val="000000"/>
                </a:solidFill>
                <a:latin typeface="TT Rounds Condensed"/>
              </a:rPr>
              <a:t>Timeframe of the data: 2016-01-31 to 2018-12-31</a:t>
            </a:r>
          </a:p>
          <a:p>
            <a:pPr marL="488632" lvl="1" indent="-244316" algn="l">
              <a:lnSpc>
                <a:spcPts val="3240"/>
              </a:lnSpc>
              <a:buFont typeface="Arial"/>
              <a:buChar char="•"/>
            </a:pPr>
            <a:r>
              <a:rPr lang="en-US" sz="2700" spc="24" dirty="0">
                <a:solidFill>
                  <a:srgbClr val="000000"/>
                </a:solidFill>
                <a:latin typeface="TT Rounds Condensed"/>
              </a:rPr>
              <a:t>Total data points :359,393</a:t>
            </a:r>
          </a:p>
          <a:p>
            <a:pPr algn="l">
              <a:lnSpc>
                <a:spcPts val="3240"/>
              </a:lnSpc>
            </a:pPr>
            <a:endParaRPr lang="en-US" sz="2700" spc="24" dirty="0">
              <a:solidFill>
                <a:srgbClr val="000000"/>
              </a:solidFill>
              <a:latin typeface="TT Rounds Condensed"/>
            </a:endParaRPr>
          </a:p>
          <a:p>
            <a:pPr algn="l">
              <a:lnSpc>
                <a:spcPts val="3959"/>
              </a:lnSpc>
            </a:pPr>
            <a:r>
              <a:rPr lang="en-US" sz="4000" b="1" spc="30" dirty="0">
                <a:solidFill>
                  <a:srgbClr val="000000"/>
                </a:solidFill>
                <a:latin typeface="TT Rounds Condensed"/>
              </a:rPr>
              <a:t>     </a:t>
            </a:r>
            <a:r>
              <a:rPr lang="en-US" sz="3600" b="1" spc="30" dirty="0">
                <a:solidFill>
                  <a:srgbClr val="000000"/>
                </a:solidFill>
                <a:latin typeface="TT Rounds Condensed Bold"/>
              </a:rPr>
              <a:t>Assumptions:</a:t>
            </a:r>
            <a:endParaRPr lang="en-US" sz="4000" b="1" spc="30" dirty="0">
              <a:solidFill>
                <a:srgbClr val="000000"/>
              </a:solidFill>
              <a:latin typeface="TT Rounds Condensed Bold"/>
            </a:endParaRPr>
          </a:p>
          <a:p>
            <a:pPr marL="488632" lvl="1" indent="-244316" algn="l">
              <a:lnSpc>
                <a:spcPts val="3240"/>
              </a:lnSpc>
            </a:pPr>
            <a:endParaRPr lang="en-US" sz="3299" spc="30" dirty="0">
              <a:solidFill>
                <a:srgbClr val="000000"/>
              </a:solidFill>
              <a:latin typeface="TT Rounds Condensed Bold"/>
            </a:endParaRPr>
          </a:p>
          <a:p>
            <a:pPr marL="488632" lvl="1" indent="-244316" algn="l">
              <a:lnSpc>
                <a:spcPts val="3240"/>
              </a:lnSpc>
              <a:buFont typeface="Arial"/>
              <a:buChar char="•"/>
            </a:pPr>
            <a:r>
              <a:rPr lang="en-US" sz="2700" spc="25" dirty="0">
                <a:solidFill>
                  <a:srgbClr val="000000"/>
                </a:solidFill>
                <a:latin typeface="TT Rounds Condensed"/>
              </a:rPr>
              <a:t>Outliers are present in </a:t>
            </a:r>
            <a:r>
              <a:rPr lang="en-US" sz="2700" spc="25" dirty="0" err="1">
                <a:solidFill>
                  <a:srgbClr val="000000"/>
                </a:solidFill>
                <a:latin typeface="TT Rounds Condensed"/>
              </a:rPr>
              <a:t>Price_Charged</a:t>
            </a:r>
            <a:r>
              <a:rPr lang="en-US" sz="2700" spc="25" dirty="0">
                <a:solidFill>
                  <a:srgbClr val="000000"/>
                </a:solidFill>
                <a:latin typeface="TT Rounds Condensed"/>
              </a:rPr>
              <a:t> feature but due to  unavailability of trip duration details ,we are not treating this as outlier.</a:t>
            </a:r>
          </a:p>
          <a:p>
            <a:pPr marL="488632" lvl="1" indent="-244316" algn="l">
              <a:lnSpc>
                <a:spcPts val="3240"/>
              </a:lnSpc>
            </a:pPr>
            <a:endParaRPr lang="en-US" sz="2700" spc="25" dirty="0">
              <a:solidFill>
                <a:srgbClr val="000000"/>
              </a:solidFill>
              <a:latin typeface="TT Rounds Condensed"/>
            </a:endParaRPr>
          </a:p>
          <a:p>
            <a:pPr marL="488632" lvl="1" indent="-244316" algn="l">
              <a:lnSpc>
                <a:spcPts val="3240"/>
              </a:lnSpc>
              <a:buFont typeface="Arial"/>
              <a:buChar char="•"/>
            </a:pPr>
            <a:r>
              <a:rPr lang="en-US" sz="2700" spc="25" dirty="0">
                <a:solidFill>
                  <a:srgbClr val="000000"/>
                </a:solidFill>
                <a:latin typeface="TT Rounds Condensed"/>
              </a:rPr>
              <a:t>Profit of rides are calculated keeping other factors constant and only </a:t>
            </a:r>
            <a:r>
              <a:rPr lang="en-US" sz="2700" spc="25" dirty="0" err="1">
                <a:solidFill>
                  <a:srgbClr val="000000"/>
                </a:solidFill>
                <a:latin typeface="TT Rounds Condensed"/>
              </a:rPr>
              <a:t>Price_Charged</a:t>
            </a:r>
            <a:r>
              <a:rPr lang="en-US" sz="2700" spc="25" dirty="0">
                <a:solidFill>
                  <a:srgbClr val="000000"/>
                </a:solidFill>
                <a:latin typeface="TT Rounds Condensed"/>
              </a:rPr>
              <a:t> and </a:t>
            </a:r>
            <a:r>
              <a:rPr lang="en-US" sz="2700" spc="25" dirty="0" err="1">
                <a:solidFill>
                  <a:srgbClr val="000000"/>
                </a:solidFill>
                <a:latin typeface="TT Rounds Condensed"/>
              </a:rPr>
              <a:t>Cost_of_Trip</a:t>
            </a:r>
            <a:r>
              <a:rPr lang="en-US" sz="2700" spc="25" dirty="0">
                <a:solidFill>
                  <a:srgbClr val="000000"/>
                </a:solidFill>
                <a:latin typeface="TT Rounds Condensed"/>
              </a:rPr>
              <a:t> features used to calculate profit.</a:t>
            </a:r>
          </a:p>
          <a:p>
            <a:pPr marL="488632" lvl="1" indent="-244316" algn="l">
              <a:lnSpc>
                <a:spcPts val="3240"/>
              </a:lnSpc>
            </a:pPr>
            <a:endParaRPr lang="en-US" sz="2700" spc="25" dirty="0">
              <a:solidFill>
                <a:srgbClr val="000000"/>
              </a:solidFill>
              <a:latin typeface="TT Rounds Condensed"/>
            </a:endParaRPr>
          </a:p>
          <a:p>
            <a:pPr marL="488632" lvl="1" indent="-244316" algn="l">
              <a:lnSpc>
                <a:spcPts val="3240"/>
              </a:lnSpc>
              <a:buFont typeface="Arial"/>
              <a:buChar char="•"/>
            </a:pPr>
            <a:r>
              <a:rPr lang="en-US" sz="2700" spc="25" dirty="0">
                <a:solidFill>
                  <a:srgbClr val="000000"/>
                </a:solidFill>
                <a:latin typeface="TT Rounds Condensed"/>
              </a:rPr>
              <a:t>Users feature of city dataset is treated as number of cab users in the </a:t>
            </a:r>
            <a:r>
              <a:rPr lang="en-US" sz="2700" spc="25" dirty="0" err="1">
                <a:solidFill>
                  <a:srgbClr val="000000"/>
                </a:solidFill>
                <a:latin typeface="TT Rounds Condensed"/>
              </a:rPr>
              <a:t>city.We</a:t>
            </a:r>
            <a:r>
              <a:rPr lang="en-US" sz="2700" spc="25" dirty="0">
                <a:solidFill>
                  <a:srgbClr val="000000"/>
                </a:solidFill>
                <a:latin typeface="TT Rounds Condensed"/>
              </a:rPr>
              <a:t> have assumed that this can be other cab users as well(including Yellow and Pink cab) </a:t>
            </a:r>
          </a:p>
          <a:p>
            <a:pPr marL="488632" lvl="1" indent="-244316" algn="l">
              <a:lnSpc>
                <a:spcPts val="3240"/>
              </a:lnSpc>
            </a:pPr>
            <a:endParaRPr lang="en-US" sz="2700" spc="25" dirty="0">
              <a:solidFill>
                <a:srgbClr val="000000"/>
              </a:solidFill>
              <a:latin typeface="TT Rounds Condensed"/>
            </a:endParaRPr>
          </a:p>
        </p:txBody>
      </p:sp>
      <p:grpSp>
        <p:nvGrpSpPr>
          <p:cNvPr id="3" name="Group 3"/>
          <p:cNvGrpSpPr/>
          <p:nvPr/>
        </p:nvGrpSpPr>
        <p:grpSpPr>
          <a:xfrm>
            <a:off x="-28575" y="-9525"/>
            <a:ext cx="18307050" cy="2065748"/>
            <a:chOff x="0" y="0"/>
            <a:chExt cx="24409400" cy="2754330"/>
          </a:xfrm>
        </p:grpSpPr>
        <p:sp>
          <p:nvSpPr>
            <p:cNvPr id="4" name="Freeform 4"/>
            <p:cNvSpPr/>
            <p:nvPr/>
          </p:nvSpPr>
          <p:spPr>
            <a:xfrm>
              <a:off x="12700" y="12700"/>
              <a:ext cx="24384000" cy="2728976"/>
            </a:xfrm>
            <a:custGeom>
              <a:avLst/>
              <a:gdLst/>
              <a:ahLst/>
              <a:cxnLst/>
              <a:rect l="l" t="t" r="r" b="b"/>
              <a:pathLst>
                <a:path w="24384000" h="2728976">
                  <a:moveTo>
                    <a:pt x="0" y="0"/>
                  </a:moveTo>
                  <a:lnTo>
                    <a:pt x="24384000" y="0"/>
                  </a:lnTo>
                  <a:lnTo>
                    <a:pt x="24384000" y="2728976"/>
                  </a:lnTo>
                  <a:lnTo>
                    <a:pt x="0" y="2728976"/>
                  </a:lnTo>
                  <a:close/>
                </a:path>
              </a:pathLst>
            </a:custGeom>
            <a:solidFill>
              <a:srgbClr val="3B3838"/>
            </a:solidFill>
          </p:spPr>
        </p:sp>
        <p:sp>
          <p:nvSpPr>
            <p:cNvPr id="5" name="Freeform 5"/>
            <p:cNvSpPr/>
            <p:nvPr/>
          </p:nvSpPr>
          <p:spPr>
            <a:xfrm>
              <a:off x="0" y="0"/>
              <a:ext cx="24409400" cy="2754376"/>
            </a:xfrm>
            <a:custGeom>
              <a:avLst/>
              <a:gdLst/>
              <a:ahLst/>
              <a:cxnLst/>
              <a:rect l="l" t="t" r="r" b="b"/>
              <a:pathLst>
                <a:path w="24409400" h="2754376">
                  <a:moveTo>
                    <a:pt x="12700" y="0"/>
                  </a:moveTo>
                  <a:lnTo>
                    <a:pt x="24396700" y="0"/>
                  </a:lnTo>
                  <a:cubicBezTo>
                    <a:pt x="24403686" y="0"/>
                    <a:pt x="24409400" y="5715"/>
                    <a:pt x="24409400" y="12700"/>
                  </a:cubicBezTo>
                  <a:lnTo>
                    <a:pt x="24409400" y="2741676"/>
                  </a:lnTo>
                  <a:cubicBezTo>
                    <a:pt x="24409400" y="2748661"/>
                    <a:pt x="24403686" y="2754376"/>
                    <a:pt x="24396700" y="2754376"/>
                  </a:cubicBezTo>
                  <a:lnTo>
                    <a:pt x="12700" y="2754376"/>
                  </a:lnTo>
                  <a:cubicBezTo>
                    <a:pt x="5715" y="2754376"/>
                    <a:pt x="0" y="2748661"/>
                    <a:pt x="0" y="2741676"/>
                  </a:cubicBezTo>
                  <a:lnTo>
                    <a:pt x="0" y="12700"/>
                  </a:lnTo>
                  <a:cubicBezTo>
                    <a:pt x="0" y="5715"/>
                    <a:pt x="5715" y="0"/>
                    <a:pt x="12700" y="0"/>
                  </a:cubicBezTo>
                  <a:moveTo>
                    <a:pt x="12700" y="25400"/>
                  </a:moveTo>
                  <a:lnTo>
                    <a:pt x="12700" y="12700"/>
                  </a:lnTo>
                  <a:lnTo>
                    <a:pt x="25400" y="12700"/>
                  </a:lnTo>
                  <a:lnTo>
                    <a:pt x="25400" y="2741676"/>
                  </a:lnTo>
                  <a:lnTo>
                    <a:pt x="12700" y="2741676"/>
                  </a:lnTo>
                  <a:lnTo>
                    <a:pt x="12700" y="2728976"/>
                  </a:lnTo>
                  <a:lnTo>
                    <a:pt x="24396700" y="2728976"/>
                  </a:lnTo>
                  <a:lnTo>
                    <a:pt x="24396700" y="2741676"/>
                  </a:lnTo>
                  <a:lnTo>
                    <a:pt x="24384000" y="2741676"/>
                  </a:lnTo>
                  <a:lnTo>
                    <a:pt x="24384000" y="12700"/>
                  </a:lnTo>
                  <a:lnTo>
                    <a:pt x="24396700" y="12700"/>
                  </a:lnTo>
                  <a:lnTo>
                    <a:pt x="24396700" y="25400"/>
                  </a:lnTo>
                  <a:lnTo>
                    <a:pt x="12700" y="25400"/>
                  </a:lnTo>
                  <a:close/>
                </a:path>
              </a:pathLst>
            </a:custGeom>
            <a:solidFill>
              <a:srgbClr val="2F528F"/>
            </a:solidFill>
          </p:spPr>
        </p:sp>
      </p:grpSp>
      <p:sp>
        <p:nvSpPr>
          <p:cNvPr id="6" name="TextBox 6"/>
          <p:cNvSpPr txBox="1"/>
          <p:nvPr/>
        </p:nvSpPr>
        <p:spPr>
          <a:xfrm>
            <a:off x="91440" y="733352"/>
            <a:ext cx="16847820" cy="758571"/>
          </a:xfrm>
          <a:prstGeom prst="rect">
            <a:avLst/>
          </a:prstGeom>
        </p:spPr>
        <p:txBody>
          <a:bodyPr lIns="0" tIns="0" rIns="0" bIns="0" rtlCol="0" anchor="t">
            <a:spAutoFit/>
          </a:bodyPr>
          <a:lstStyle/>
          <a:p>
            <a:pPr algn="l">
              <a:lnSpc>
                <a:spcPts val="5832"/>
              </a:lnSpc>
            </a:pPr>
            <a:r>
              <a:rPr lang="en-US" sz="5400" spc="-32">
                <a:solidFill>
                  <a:srgbClr val="ED7D31"/>
                </a:solidFill>
                <a:latin typeface="TT Rounds Condensed Bold"/>
              </a:rPr>
              <a:t>	  Data Exploration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234440" y="113530"/>
            <a:ext cx="15565515" cy="1890480"/>
          </a:xfrm>
          <a:prstGeom prst="rect">
            <a:avLst/>
          </a:prstGeom>
        </p:spPr>
        <p:txBody>
          <a:bodyPr lIns="0" tIns="0" rIns="0" bIns="0" rtlCol="0" anchor="t">
            <a:spAutoFit/>
          </a:bodyPr>
          <a:lstStyle/>
          <a:p>
            <a:pPr algn="l">
              <a:lnSpc>
                <a:spcPts val="5670"/>
              </a:lnSpc>
            </a:pPr>
            <a:r>
              <a:rPr lang="en-US" sz="5250" spc="-31">
                <a:solidFill>
                  <a:srgbClr val="ED7D31"/>
                </a:solidFill>
                <a:latin typeface="TT Rounds Condensed Bold"/>
              </a:rPr>
              <a:t>Profit Analysis</a:t>
            </a:r>
          </a:p>
        </p:txBody>
      </p:sp>
      <p:grpSp>
        <p:nvGrpSpPr>
          <p:cNvPr id="3" name="Group 3"/>
          <p:cNvGrpSpPr/>
          <p:nvPr/>
        </p:nvGrpSpPr>
        <p:grpSpPr>
          <a:xfrm>
            <a:off x="-9525" y="-9525"/>
            <a:ext cx="18307050" cy="2094918"/>
            <a:chOff x="0" y="0"/>
            <a:chExt cx="24409400" cy="2793224"/>
          </a:xfrm>
        </p:grpSpPr>
        <p:sp>
          <p:nvSpPr>
            <p:cNvPr id="4" name="Freeform 4"/>
            <p:cNvSpPr/>
            <p:nvPr/>
          </p:nvSpPr>
          <p:spPr>
            <a:xfrm>
              <a:off x="12700" y="12700"/>
              <a:ext cx="24384000" cy="2767838"/>
            </a:xfrm>
            <a:custGeom>
              <a:avLst/>
              <a:gdLst/>
              <a:ahLst/>
              <a:cxnLst/>
              <a:rect l="l" t="t" r="r" b="b"/>
              <a:pathLst>
                <a:path w="24384000" h="2767838">
                  <a:moveTo>
                    <a:pt x="0" y="0"/>
                  </a:moveTo>
                  <a:lnTo>
                    <a:pt x="24384000" y="0"/>
                  </a:lnTo>
                  <a:lnTo>
                    <a:pt x="24384000" y="2767838"/>
                  </a:lnTo>
                  <a:lnTo>
                    <a:pt x="0" y="2767838"/>
                  </a:lnTo>
                  <a:close/>
                </a:path>
              </a:pathLst>
            </a:custGeom>
            <a:solidFill>
              <a:srgbClr val="3B3838"/>
            </a:solidFill>
          </p:spPr>
        </p:sp>
        <p:sp>
          <p:nvSpPr>
            <p:cNvPr id="5" name="Freeform 5"/>
            <p:cNvSpPr/>
            <p:nvPr/>
          </p:nvSpPr>
          <p:spPr>
            <a:xfrm>
              <a:off x="0" y="0"/>
              <a:ext cx="24409400" cy="2793238"/>
            </a:xfrm>
            <a:custGeom>
              <a:avLst/>
              <a:gdLst/>
              <a:ahLst/>
              <a:cxnLst/>
              <a:rect l="l" t="t" r="r" b="b"/>
              <a:pathLst>
                <a:path w="24409400" h="2793238">
                  <a:moveTo>
                    <a:pt x="12700" y="0"/>
                  </a:moveTo>
                  <a:lnTo>
                    <a:pt x="24396700" y="0"/>
                  </a:lnTo>
                  <a:cubicBezTo>
                    <a:pt x="24403686" y="0"/>
                    <a:pt x="24409400" y="5715"/>
                    <a:pt x="24409400" y="12700"/>
                  </a:cubicBezTo>
                  <a:lnTo>
                    <a:pt x="24409400" y="2780538"/>
                  </a:lnTo>
                  <a:cubicBezTo>
                    <a:pt x="24409400" y="2787523"/>
                    <a:pt x="24403686" y="2793238"/>
                    <a:pt x="24396700" y="2793238"/>
                  </a:cubicBezTo>
                  <a:lnTo>
                    <a:pt x="12700" y="2793238"/>
                  </a:lnTo>
                  <a:cubicBezTo>
                    <a:pt x="5715" y="2793238"/>
                    <a:pt x="0" y="2787523"/>
                    <a:pt x="0" y="2780538"/>
                  </a:cubicBezTo>
                  <a:lnTo>
                    <a:pt x="0" y="12700"/>
                  </a:lnTo>
                  <a:cubicBezTo>
                    <a:pt x="0" y="5715"/>
                    <a:pt x="5715" y="0"/>
                    <a:pt x="12700" y="0"/>
                  </a:cubicBezTo>
                  <a:moveTo>
                    <a:pt x="12700" y="25400"/>
                  </a:moveTo>
                  <a:lnTo>
                    <a:pt x="12700" y="12700"/>
                  </a:lnTo>
                  <a:lnTo>
                    <a:pt x="25400" y="12700"/>
                  </a:lnTo>
                  <a:lnTo>
                    <a:pt x="25400" y="2780538"/>
                  </a:lnTo>
                  <a:lnTo>
                    <a:pt x="12700" y="2780538"/>
                  </a:lnTo>
                  <a:lnTo>
                    <a:pt x="12700" y="2767838"/>
                  </a:lnTo>
                  <a:lnTo>
                    <a:pt x="24396700" y="2767838"/>
                  </a:lnTo>
                  <a:lnTo>
                    <a:pt x="24396700" y="2780538"/>
                  </a:lnTo>
                  <a:lnTo>
                    <a:pt x="24384000" y="2780538"/>
                  </a:lnTo>
                  <a:lnTo>
                    <a:pt x="24384000" y="12700"/>
                  </a:lnTo>
                  <a:lnTo>
                    <a:pt x="24396700" y="12700"/>
                  </a:lnTo>
                  <a:lnTo>
                    <a:pt x="24396700" y="25400"/>
                  </a:lnTo>
                  <a:lnTo>
                    <a:pt x="12700" y="25400"/>
                  </a:lnTo>
                  <a:close/>
                </a:path>
              </a:pathLst>
            </a:custGeom>
            <a:solidFill>
              <a:srgbClr val="2F528F"/>
            </a:solidFill>
          </p:spPr>
        </p:sp>
        <p:sp>
          <p:nvSpPr>
            <p:cNvPr id="6" name="TextBox 6"/>
            <p:cNvSpPr txBox="1"/>
            <p:nvPr/>
          </p:nvSpPr>
          <p:spPr>
            <a:xfrm>
              <a:off x="0" y="0"/>
              <a:ext cx="24409400" cy="2793224"/>
            </a:xfrm>
            <a:prstGeom prst="rect">
              <a:avLst/>
            </a:prstGeom>
          </p:spPr>
          <p:txBody>
            <a:bodyPr lIns="50800" tIns="50800" rIns="50800" bIns="50800" rtlCol="0" anchor="ctr"/>
            <a:lstStyle/>
            <a:p>
              <a:pPr algn="l">
                <a:lnSpc>
                  <a:spcPts val="6480"/>
                </a:lnSpc>
              </a:pPr>
              <a:r>
                <a:rPr lang="en-US" sz="5400" spc="-32">
                  <a:solidFill>
                    <a:srgbClr val="ED7D31"/>
                  </a:solidFill>
                  <a:latin typeface="TT Rounds Condensed Bold"/>
                </a:rPr>
                <a:t>	Total Profit Analysis</a:t>
              </a:r>
            </a:p>
          </p:txBody>
        </p:sp>
      </p:grpSp>
      <p:sp>
        <p:nvSpPr>
          <p:cNvPr id="7" name="Freeform 7"/>
          <p:cNvSpPr/>
          <p:nvPr/>
        </p:nvSpPr>
        <p:spPr>
          <a:xfrm>
            <a:off x="2642628" y="2312139"/>
            <a:ext cx="13002742" cy="7835964"/>
          </a:xfrm>
          <a:custGeom>
            <a:avLst/>
            <a:gdLst/>
            <a:ahLst/>
            <a:cxnLst/>
            <a:rect l="l" t="t" r="r" b="b"/>
            <a:pathLst>
              <a:path w="13002742" h="7835964">
                <a:moveTo>
                  <a:pt x="0" y="0"/>
                </a:moveTo>
                <a:lnTo>
                  <a:pt x="13002742" y="0"/>
                </a:lnTo>
                <a:lnTo>
                  <a:pt x="13002742" y="7835964"/>
                </a:lnTo>
                <a:lnTo>
                  <a:pt x="0" y="7835964"/>
                </a:lnTo>
                <a:lnTo>
                  <a:pt x="0" y="0"/>
                </a:lnTo>
                <a:close/>
              </a:path>
            </a:pathLst>
          </a:custGeom>
          <a:blipFill>
            <a:blip r:embed="rId2"/>
            <a:stretch>
              <a:fillRect/>
            </a:stretch>
          </a:blipFill>
        </p:spPr>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9525" y="-27993"/>
            <a:ext cx="18307050" cy="2094918"/>
            <a:chOff x="0" y="0"/>
            <a:chExt cx="24409400" cy="2793224"/>
          </a:xfrm>
        </p:grpSpPr>
        <p:sp>
          <p:nvSpPr>
            <p:cNvPr id="3" name="Freeform 3"/>
            <p:cNvSpPr/>
            <p:nvPr/>
          </p:nvSpPr>
          <p:spPr>
            <a:xfrm>
              <a:off x="12700" y="12700"/>
              <a:ext cx="24384000" cy="2767838"/>
            </a:xfrm>
            <a:custGeom>
              <a:avLst/>
              <a:gdLst/>
              <a:ahLst/>
              <a:cxnLst/>
              <a:rect l="l" t="t" r="r" b="b"/>
              <a:pathLst>
                <a:path w="24384000" h="2767838">
                  <a:moveTo>
                    <a:pt x="0" y="0"/>
                  </a:moveTo>
                  <a:lnTo>
                    <a:pt x="24384000" y="0"/>
                  </a:lnTo>
                  <a:lnTo>
                    <a:pt x="24384000" y="2767838"/>
                  </a:lnTo>
                  <a:lnTo>
                    <a:pt x="0" y="2767838"/>
                  </a:lnTo>
                  <a:close/>
                </a:path>
              </a:pathLst>
            </a:custGeom>
            <a:solidFill>
              <a:srgbClr val="3B3838"/>
            </a:solidFill>
          </p:spPr>
        </p:sp>
        <p:sp>
          <p:nvSpPr>
            <p:cNvPr id="4" name="Freeform 4"/>
            <p:cNvSpPr/>
            <p:nvPr/>
          </p:nvSpPr>
          <p:spPr>
            <a:xfrm>
              <a:off x="0" y="0"/>
              <a:ext cx="24409400" cy="2793238"/>
            </a:xfrm>
            <a:custGeom>
              <a:avLst/>
              <a:gdLst/>
              <a:ahLst/>
              <a:cxnLst/>
              <a:rect l="l" t="t" r="r" b="b"/>
              <a:pathLst>
                <a:path w="24409400" h="2793238">
                  <a:moveTo>
                    <a:pt x="12700" y="0"/>
                  </a:moveTo>
                  <a:lnTo>
                    <a:pt x="24396700" y="0"/>
                  </a:lnTo>
                  <a:cubicBezTo>
                    <a:pt x="24403686" y="0"/>
                    <a:pt x="24409400" y="5715"/>
                    <a:pt x="24409400" y="12700"/>
                  </a:cubicBezTo>
                  <a:lnTo>
                    <a:pt x="24409400" y="2780538"/>
                  </a:lnTo>
                  <a:cubicBezTo>
                    <a:pt x="24409400" y="2787523"/>
                    <a:pt x="24403686" y="2793238"/>
                    <a:pt x="24396700" y="2793238"/>
                  </a:cubicBezTo>
                  <a:lnTo>
                    <a:pt x="12700" y="2793238"/>
                  </a:lnTo>
                  <a:cubicBezTo>
                    <a:pt x="5715" y="2793238"/>
                    <a:pt x="0" y="2787523"/>
                    <a:pt x="0" y="2780538"/>
                  </a:cubicBezTo>
                  <a:lnTo>
                    <a:pt x="0" y="12700"/>
                  </a:lnTo>
                  <a:cubicBezTo>
                    <a:pt x="0" y="5715"/>
                    <a:pt x="5715" y="0"/>
                    <a:pt x="12700" y="0"/>
                  </a:cubicBezTo>
                  <a:moveTo>
                    <a:pt x="12700" y="25400"/>
                  </a:moveTo>
                  <a:lnTo>
                    <a:pt x="12700" y="12700"/>
                  </a:lnTo>
                  <a:lnTo>
                    <a:pt x="25400" y="12700"/>
                  </a:lnTo>
                  <a:lnTo>
                    <a:pt x="25400" y="2780538"/>
                  </a:lnTo>
                  <a:lnTo>
                    <a:pt x="12700" y="2780538"/>
                  </a:lnTo>
                  <a:lnTo>
                    <a:pt x="12700" y="2767838"/>
                  </a:lnTo>
                  <a:lnTo>
                    <a:pt x="24396700" y="2767838"/>
                  </a:lnTo>
                  <a:lnTo>
                    <a:pt x="24396700" y="2780538"/>
                  </a:lnTo>
                  <a:lnTo>
                    <a:pt x="24384000" y="2780538"/>
                  </a:lnTo>
                  <a:lnTo>
                    <a:pt x="24384000" y="12700"/>
                  </a:lnTo>
                  <a:lnTo>
                    <a:pt x="24396700" y="12700"/>
                  </a:lnTo>
                  <a:lnTo>
                    <a:pt x="24396700" y="25400"/>
                  </a:lnTo>
                  <a:lnTo>
                    <a:pt x="12700" y="25400"/>
                  </a:lnTo>
                  <a:close/>
                </a:path>
              </a:pathLst>
            </a:custGeom>
            <a:solidFill>
              <a:srgbClr val="2F528F"/>
            </a:solidFill>
          </p:spPr>
        </p:sp>
        <p:sp>
          <p:nvSpPr>
            <p:cNvPr id="5" name="TextBox 5"/>
            <p:cNvSpPr txBox="1"/>
            <p:nvPr/>
          </p:nvSpPr>
          <p:spPr>
            <a:xfrm>
              <a:off x="0" y="0"/>
              <a:ext cx="24409400" cy="2793224"/>
            </a:xfrm>
            <a:prstGeom prst="rect">
              <a:avLst/>
            </a:prstGeom>
          </p:spPr>
          <p:txBody>
            <a:bodyPr lIns="50800" tIns="50800" rIns="50800" bIns="50800" rtlCol="0" anchor="ctr"/>
            <a:lstStyle/>
            <a:p>
              <a:pPr algn="l">
                <a:lnSpc>
                  <a:spcPts val="6480"/>
                </a:lnSpc>
              </a:pPr>
              <a:r>
                <a:rPr lang="en-US" sz="5400" spc="-32">
                  <a:solidFill>
                    <a:srgbClr val="ED7D31"/>
                  </a:solidFill>
                  <a:latin typeface="TT Rounds Condensed Bold"/>
                </a:rPr>
                <a:t>	City Wise Profit Analysis</a:t>
              </a:r>
            </a:p>
          </p:txBody>
        </p:sp>
      </p:grpSp>
      <p:sp>
        <p:nvSpPr>
          <p:cNvPr id="6" name="Freeform 6"/>
          <p:cNvSpPr/>
          <p:nvPr/>
        </p:nvSpPr>
        <p:spPr>
          <a:xfrm>
            <a:off x="76200" y="2552700"/>
            <a:ext cx="11125200" cy="7271730"/>
          </a:xfrm>
          <a:custGeom>
            <a:avLst/>
            <a:gdLst/>
            <a:ahLst/>
            <a:cxnLst/>
            <a:rect l="l" t="t" r="r" b="b"/>
            <a:pathLst>
              <a:path w="11568065" h="7584043">
                <a:moveTo>
                  <a:pt x="0" y="0"/>
                </a:moveTo>
                <a:lnTo>
                  <a:pt x="11568065" y="0"/>
                </a:lnTo>
                <a:lnTo>
                  <a:pt x="11568065" y="7584043"/>
                </a:lnTo>
                <a:lnTo>
                  <a:pt x="0" y="7584043"/>
                </a:lnTo>
                <a:lnTo>
                  <a:pt x="0" y="0"/>
                </a:lnTo>
                <a:close/>
              </a:path>
            </a:pathLst>
          </a:custGeom>
          <a:blipFill>
            <a:blip r:embed="rId2"/>
            <a:stretch>
              <a:fillRect l="-2166" r="-2166"/>
            </a:stretch>
          </a:blipFill>
        </p:spPr>
      </p:sp>
      <p:sp>
        <p:nvSpPr>
          <p:cNvPr id="7" name="TextBox 7"/>
          <p:cNvSpPr txBox="1"/>
          <p:nvPr/>
        </p:nvSpPr>
        <p:spPr>
          <a:xfrm>
            <a:off x="11353801" y="2774528"/>
            <a:ext cx="6934200" cy="6565900"/>
          </a:xfrm>
          <a:prstGeom prst="rect">
            <a:avLst/>
          </a:prstGeom>
        </p:spPr>
        <p:txBody>
          <a:bodyPr wrap="square" lIns="0" tIns="0" rIns="0" bIns="0" rtlCol="0" anchor="t">
            <a:spAutoFit/>
          </a:bodyPr>
          <a:lstStyle/>
          <a:p>
            <a:pPr marL="488632" lvl="1" indent="-244316" algn="l">
              <a:lnSpc>
                <a:spcPts val="3240"/>
              </a:lnSpc>
              <a:buFont typeface="Arial"/>
              <a:buChar char="•"/>
            </a:pPr>
            <a:r>
              <a:rPr lang="en-US" sz="2700" spc="24" dirty="0">
                <a:solidFill>
                  <a:srgbClr val="000000"/>
                </a:solidFill>
                <a:latin typeface="TT Rounds Condensed"/>
              </a:rPr>
              <a:t>Yellow Cab outperforms Pink Cab across multiple cities, with significantly higher profits.</a:t>
            </a:r>
          </a:p>
          <a:p>
            <a:pPr algn="l">
              <a:lnSpc>
                <a:spcPts val="3240"/>
              </a:lnSpc>
            </a:pPr>
            <a:endParaRPr lang="en-US" sz="2700" spc="24" dirty="0">
              <a:solidFill>
                <a:srgbClr val="000000"/>
              </a:solidFill>
              <a:latin typeface="TT Rounds Condensed"/>
            </a:endParaRPr>
          </a:p>
          <a:p>
            <a:pPr marL="488632" lvl="1" indent="-244316" algn="l">
              <a:lnSpc>
                <a:spcPts val="3240"/>
              </a:lnSpc>
              <a:buFont typeface="Arial"/>
              <a:buChar char="•"/>
            </a:pPr>
            <a:r>
              <a:rPr lang="en-US" sz="2700" spc="24" dirty="0">
                <a:solidFill>
                  <a:srgbClr val="000000"/>
                </a:solidFill>
                <a:latin typeface="TT Rounds Condensed"/>
              </a:rPr>
              <a:t> For instance, in New York, Yellow Cab's profits ($26,451,080.77) dwarf Pink Cab's ($1,511,474.39). </a:t>
            </a:r>
          </a:p>
          <a:p>
            <a:pPr algn="l">
              <a:lnSpc>
                <a:spcPts val="3240"/>
              </a:lnSpc>
            </a:pPr>
            <a:endParaRPr lang="en-US" sz="2700" spc="24" dirty="0">
              <a:solidFill>
                <a:srgbClr val="000000"/>
              </a:solidFill>
              <a:latin typeface="TT Rounds Condensed"/>
            </a:endParaRPr>
          </a:p>
          <a:p>
            <a:pPr marL="488632" lvl="1" indent="-244316" algn="l">
              <a:lnSpc>
                <a:spcPts val="3240"/>
              </a:lnSpc>
              <a:buFont typeface="Arial"/>
              <a:buChar char="•"/>
            </a:pPr>
            <a:r>
              <a:rPr lang="en-US" sz="2700" spc="24" dirty="0">
                <a:solidFill>
                  <a:srgbClr val="000000"/>
                </a:solidFill>
                <a:latin typeface="TT Rounds Condensed"/>
              </a:rPr>
              <a:t>Similarly, in Chicago, Yellow Cab's profits ($3,068,590.93) far exceed Pink Cab's ($318,722.49).</a:t>
            </a:r>
          </a:p>
          <a:p>
            <a:pPr algn="l">
              <a:lnSpc>
                <a:spcPts val="3240"/>
              </a:lnSpc>
            </a:pPr>
            <a:endParaRPr lang="en-US" sz="2700" spc="24" dirty="0">
              <a:solidFill>
                <a:srgbClr val="000000"/>
              </a:solidFill>
              <a:latin typeface="TT Rounds Condensed"/>
            </a:endParaRPr>
          </a:p>
          <a:p>
            <a:pPr marL="488632" lvl="1" indent="-244316" algn="l">
              <a:lnSpc>
                <a:spcPts val="3240"/>
              </a:lnSpc>
              <a:buFont typeface="Arial"/>
              <a:buChar char="•"/>
            </a:pPr>
            <a:r>
              <a:rPr lang="en-US" sz="2700" spc="25" dirty="0">
                <a:solidFill>
                  <a:srgbClr val="000000"/>
                </a:solidFill>
                <a:latin typeface="TT Rounds Condensed"/>
              </a:rPr>
              <a:t> Given these substantial differences in profitability, investing in Yellow Cab </a:t>
            </a:r>
          </a:p>
          <a:p>
            <a:pPr marL="244316" lvl="1" algn="l">
              <a:lnSpc>
                <a:spcPts val="3240"/>
              </a:lnSpc>
            </a:pPr>
            <a:r>
              <a:rPr lang="en-US" sz="2700" spc="25" dirty="0">
                <a:solidFill>
                  <a:srgbClr val="000000"/>
                </a:solidFill>
                <a:latin typeface="TT Rounds Condensed"/>
              </a:rPr>
              <a:t>    presents a more lucrative opportunity </a:t>
            </a:r>
          </a:p>
          <a:p>
            <a:pPr marL="244316" lvl="1" algn="l">
              <a:lnSpc>
                <a:spcPts val="3240"/>
              </a:lnSpc>
            </a:pPr>
            <a:r>
              <a:rPr lang="en-US" sz="2700" spc="25" dirty="0">
                <a:solidFill>
                  <a:srgbClr val="000000"/>
                </a:solidFill>
                <a:latin typeface="TT Rounds Condensed"/>
              </a:rPr>
              <a:t>    for XYZ firm.</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9525" y="-9525"/>
            <a:ext cx="18307050" cy="2094918"/>
            <a:chOff x="0" y="0"/>
            <a:chExt cx="24409400" cy="2793224"/>
          </a:xfrm>
        </p:grpSpPr>
        <p:sp>
          <p:nvSpPr>
            <p:cNvPr id="3" name="Freeform 3"/>
            <p:cNvSpPr/>
            <p:nvPr/>
          </p:nvSpPr>
          <p:spPr>
            <a:xfrm>
              <a:off x="12700" y="12700"/>
              <a:ext cx="24384000" cy="2767838"/>
            </a:xfrm>
            <a:custGeom>
              <a:avLst/>
              <a:gdLst/>
              <a:ahLst/>
              <a:cxnLst/>
              <a:rect l="l" t="t" r="r" b="b"/>
              <a:pathLst>
                <a:path w="24384000" h="2767838">
                  <a:moveTo>
                    <a:pt x="0" y="0"/>
                  </a:moveTo>
                  <a:lnTo>
                    <a:pt x="24384000" y="0"/>
                  </a:lnTo>
                  <a:lnTo>
                    <a:pt x="24384000" y="2767838"/>
                  </a:lnTo>
                  <a:lnTo>
                    <a:pt x="0" y="2767838"/>
                  </a:lnTo>
                  <a:close/>
                </a:path>
              </a:pathLst>
            </a:custGeom>
            <a:solidFill>
              <a:srgbClr val="3B3838"/>
            </a:solidFill>
          </p:spPr>
        </p:sp>
        <p:sp>
          <p:nvSpPr>
            <p:cNvPr id="4" name="Freeform 4"/>
            <p:cNvSpPr/>
            <p:nvPr/>
          </p:nvSpPr>
          <p:spPr>
            <a:xfrm>
              <a:off x="0" y="0"/>
              <a:ext cx="24409400" cy="2793238"/>
            </a:xfrm>
            <a:custGeom>
              <a:avLst/>
              <a:gdLst/>
              <a:ahLst/>
              <a:cxnLst/>
              <a:rect l="l" t="t" r="r" b="b"/>
              <a:pathLst>
                <a:path w="24409400" h="2793238">
                  <a:moveTo>
                    <a:pt x="12700" y="0"/>
                  </a:moveTo>
                  <a:lnTo>
                    <a:pt x="24396700" y="0"/>
                  </a:lnTo>
                  <a:cubicBezTo>
                    <a:pt x="24403686" y="0"/>
                    <a:pt x="24409400" y="5715"/>
                    <a:pt x="24409400" y="12700"/>
                  </a:cubicBezTo>
                  <a:lnTo>
                    <a:pt x="24409400" y="2780538"/>
                  </a:lnTo>
                  <a:cubicBezTo>
                    <a:pt x="24409400" y="2787523"/>
                    <a:pt x="24403686" y="2793238"/>
                    <a:pt x="24396700" y="2793238"/>
                  </a:cubicBezTo>
                  <a:lnTo>
                    <a:pt x="12700" y="2793238"/>
                  </a:lnTo>
                  <a:cubicBezTo>
                    <a:pt x="5715" y="2793238"/>
                    <a:pt x="0" y="2787523"/>
                    <a:pt x="0" y="2780538"/>
                  </a:cubicBezTo>
                  <a:lnTo>
                    <a:pt x="0" y="12700"/>
                  </a:lnTo>
                  <a:cubicBezTo>
                    <a:pt x="0" y="5715"/>
                    <a:pt x="5715" y="0"/>
                    <a:pt x="12700" y="0"/>
                  </a:cubicBezTo>
                  <a:moveTo>
                    <a:pt x="12700" y="25400"/>
                  </a:moveTo>
                  <a:lnTo>
                    <a:pt x="12700" y="12700"/>
                  </a:lnTo>
                  <a:lnTo>
                    <a:pt x="25400" y="12700"/>
                  </a:lnTo>
                  <a:lnTo>
                    <a:pt x="25400" y="2780538"/>
                  </a:lnTo>
                  <a:lnTo>
                    <a:pt x="12700" y="2780538"/>
                  </a:lnTo>
                  <a:lnTo>
                    <a:pt x="12700" y="2767838"/>
                  </a:lnTo>
                  <a:lnTo>
                    <a:pt x="24396700" y="2767838"/>
                  </a:lnTo>
                  <a:lnTo>
                    <a:pt x="24396700" y="2780538"/>
                  </a:lnTo>
                  <a:lnTo>
                    <a:pt x="24384000" y="2780538"/>
                  </a:lnTo>
                  <a:lnTo>
                    <a:pt x="24384000" y="12700"/>
                  </a:lnTo>
                  <a:lnTo>
                    <a:pt x="24396700" y="12700"/>
                  </a:lnTo>
                  <a:lnTo>
                    <a:pt x="24396700" y="25400"/>
                  </a:lnTo>
                  <a:lnTo>
                    <a:pt x="12700" y="25400"/>
                  </a:lnTo>
                  <a:close/>
                </a:path>
              </a:pathLst>
            </a:custGeom>
            <a:solidFill>
              <a:srgbClr val="2F528F"/>
            </a:solidFill>
          </p:spPr>
        </p:sp>
        <p:sp>
          <p:nvSpPr>
            <p:cNvPr id="5" name="TextBox 5"/>
            <p:cNvSpPr txBox="1"/>
            <p:nvPr/>
          </p:nvSpPr>
          <p:spPr>
            <a:xfrm>
              <a:off x="0" y="0"/>
              <a:ext cx="24409400" cy="2793224"/>
            </a:xfrm>
            <a:prstGeom prst="rect">
              <a:avLst/>
            </a:prstGeom>
          </p:spPr>
          <p:txBody>
            <a:bodyPr lIns="50800" tIns="50800" rIns="50800" bIns="50800" rtlCol="0" anchor="ctr"/>
            <a:lstStyle/>
            <a:p>
              <a:pPr algn="l">
                <a:lnSpc>
                  <a:spcPts val="6480"/>
                </a:lnSpc>
              </a:pPr>
              <a:r>
                <a:rPr lang="en-US" sz="5400" spc="-32">
                  <a:solidFill>
                    <a:srgbClr val="ED7D31"/>
                  </a:solidFill>
                  <a:latin typeface="TT Rounds Condensed Bold"/>
                </a:rPr>
                <a:t>	Per Kilometer Average Net Profit Analysis</a:t>
              </a:r>
            </a:p>
          </p:txBody>
        </p:sp>
      </p:grpSp>
      <p:sp>
        <p:nvSpPr>
          <p:cNvPr id="6" name="Freeform 6"/>
          <p:cNvSpPr/>
          <p:nvPr/>
        </p:nvSpPr>
        <p:spPr>
          <a:xfrm>
            <a:off x="1513389" y="2096787"/>
            <a:ext cx="15261220" cy="8190213"/>
          </a:xfrm>
          <a:custGeom>
            <a:avLst/>
            <a:gdLst/>
            <a:ahLst/>
            <a:cxnLst/>
            <a:rect l="l" t="t" r="r" b="b"/>
            <a:pathLst>
              <a:path w="15261220" h="8190213">
                <a:moveTo>
                  <a:pt x="0" y="0"/>
                </a:moveTo>
                <a:lnTo>
                  <a:pt x="15261221" y="0"/>
                </a:lnTo>
                <a:lnTo>
                  <a:pt x="15261221" y="8190213"/>
                </a:lnTo>
                <a:lnTo>
                  <a:pt x="0" y="8190213"/>
                </a:lnTo>
                <a:lnTo>
                  <a:pt x="0" y="0"/>
                </a:lnTo>
                <a:close/>
              </a:path>
            </a:pathLst>
          </a:custGeom>
          <a:blipFill>
            <a:blip r:embed="rId2"/>
            <a:stretch>
              <a:fillRect t="-5919" b="-5919"/>
            </a:stretch>
          </a:blipFill>
        </p:spPr>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9525" y="-9525"/>
            <a:ext cx="18307050" cy="2094918"/>
            <a:chOff x="0" y="0"/>
            <a:chExt cx="24409400" cy="2793224"/>
          </a:xfrm>
        </p:grpSpPr>
        <p:sp>
          <p:nvSpPr>
            <p:cNvPr id="3" name="Freeform 3"/>
            <p:cNvSpPr/>
            <p:nvPr/>
          </p:nvSpPr>
          <p:spPr>
            <a:xfrm>
              <a:off x="12700" y="12700"/>
              <a:ext cx="24384000" cy="2767838"/>
            </a:xfrm>
            <a:custGeom>
              <a:avLst/>
              <a:gdLst/>
              <a:ahLst/>
              <a:cxnLst/>
              <a:rect l="l" t="t" r="r" b="b"/>
              <a:pathLst>
                <a:path w="24384000" h="2767838">
                  <a:moveTo>
                    <a:pt x="0" y="0"/>
                  </a:moveTo>
                  <a:lnTo>
                    <a:pt x="24384000" y="0"/>
                  </a:lnTo>
                  <a:lnTo>
                    <a:pt x="24384000" y="2767838"/>
                  </a:lnTo>
                  <a:lnTo>
                    <a:pt x="0" y="2767838"/>
                  </a:lnTo>
                  <a:close/>
                </a:path>
              </a:pathLst>
            </a:custGeom>
            <a:solidFill>
              <a:srgbClr val="3B3838"/>
            </a:solidFill>
          </p:spPr>
        </p:sp>
        <p:sp>
          <p:nvSpPr>
            <p:cNvPr id="4" name="Freeform 4"/>
            <p:cNvSpPr/>
            <p:nvPr/>
          </p:nvSpPr>
          <p:spPr>
            <a:xfrm>
              <a:off x="0" y="0"/>
              <a:ext cx="24409400" cy="2793238"/>
            </a:xfrm>
            <a:custGeom>
              <a:avLst/>
              <a:gdLst/>
              <a:ahLst/>
              <a:cxnLst/>
              <a:rect l="l" t="t" r="r" b="b"/>
              <a:pathLst>
                <a:path w="24409400" h="2793238">
                  <a:moveTo>
                    <a:pt x="12700" y="0"/>
                  </a:moveTo>
                  <a:lnTo>
                    <a:pt x="24396700" y="0"/>
                  </a:lnTo>
                  <a:cubicBezTo>
                    <a:pt x="24403686" y="0"/>
                    <a:pt x="24409400" y="5715"/>
                    <a:pt x="24409400" y="12700"/>
                  </a:cubicBezTo>
                  <a:lnTo>
                    <a:pt x="24409400" y="2780538"/>
                  </a:lnTo>
                  <a:cubicBezTo>
                    <a:pt x="24409400" y="2787523"/>
                    <a:pt x="24403686" y="2793238"/>
                    <a:pt x="24396700" y="2793238"/>
                  </a:cubicBezTo>
                  <a:lnTo>
                    <a:pt x="12700" y="2793238"/>
                  </a:lnTo>
                  <a:cubicBezTo>
                    <a:pt x="5715" y="2793238"/>
                    <a:pt x="0" y="2787523"/>
                    <a:pt x="0" y="2780538"/>
                  </a:cubicBezTo>
                  <a:lnTo>
                    <a:pt x="0" y="12700"/>
                  </a:lnTo>
                  <a:cubicBezTo>
                    <a:pt x="0" y="5715"/>
                    <a:pt x="5715" y="0"/>
                    <a:pt x="12700" y="0"/>
                  </a:cubicBezTo>
                  <a:moveTo>
                    <a:pt x="12700" y="25400"/>
                  </a:moveTo>
                  <a:lnTo>
                    <a:pt x="12700" y="12700"/>
                  </a:lnTo>
                  <a:lnTo>
                    <a:pt x="25400" y="12700"/>
                  </a:lnTo>
                  <a:lnTo>
                    <a:pt x="25400" y="2780538"/>
                  </a:lnTo>
                  <a:lnTo>
                    <a:pt x="12700" y="2780538"/>
                  </a:lnTo>
                  <a:lnTo>
                    <a:pt x="12700" y="2767838"/>
                  </a:lnTo>
                  <a:lnTo>
                    <a:pt x="24396700" y="2767838"/>
                  </a:lnTo>
                  <a:lnTo>
                    <a:pt x="24396700" y="2780538"/>
                  </a:lnTo>
                  <a:lnTo>
                    <a:pt x="24384000" y="2780538"/>
                  </a:lnTo>
                  <a:lnTo>
                    <a:pt x="24384000" y="12700"/>
                  </a:lnTo>
                  <a:lnTo>
                    <a:pt x="24396700" y="12700"/>
                  </a:lnTo>
                  <a:lnTo>
                    <a:pt x="24396700" y="25400"/>
                  </a:lnTo>
                  <a:lnTo>
                    <a:pt x="12700" y="25400"/>
                  </a:lnTo>
                  <a:close/>
                </a:path>
              </a:pathLst>
            </a:custGeom>
            <a:solidFill>
              <a:srgbClr val="2F528F"/>
            </a:solidFill>
          </p:spPr>
        </p:sp>
        <p:sp>
          <p:nvSpPr>
            <p:cNvPr id="5" name="TextBox 5"/>
            <p:cNvSpPr txBox="1"/>
            <p:nvPr/>
          </p:nvSpPr>
          <p:spPr>
            <a:xfrm>
              <a:off x="0" y="-38100"/>
              <a:ext cx="24409400" cy="2831324"/>
            </a:xfrm>
            <a:prstGeom prst="rect">
              <a:avLst/>
            </a:prstGeom>
          </p:spPr>
          <p:txBody>
            <a:bodyPr lIns="50800" tIns="50800" rIns="50800" bIns="50800" rtlCol="0" anchor="ctr"/>
            <a:lstStyle/>
            <a:p>
              <a:pPr algn="l">
                <a:lnSpc>
                  <a:spcPts val="6209"/>
                </a:lnSpc>
              </a:pPr>
              <a:r>
                <a:rPr lang="en-US" sz="5175">
                  <a:solidFill>
                    <a:srgbClr val="ED7D31"/>
                  </a:solidFill>
                  <a:latin typeface="Arimo Bold"/>
                </a:rPr>
                <a:t>   City wise Ride Analysis: Average Metrics and Earnings         </a:t>
              </a:r>
            </a:p>
            <a:p>
              <a:pPr algn="l">
                <a:lnSpc>
                  <a:spcPts val="6209"/>
                </a:lnSpc>
              </a:pPr>
              <a:r>
                <a:rPr lang="en-US" sz="5175">
                  <a:solidFill>
                    <a:srgbClr val="ED7D31"/>
                  </a:solidFill>
                  <a:latin typeface="Arimo Bold"/>
                </a:rPr>
                <a:t>  </a:t>
              </a:r>
              <a:r>
                <a:rPr lang="en-US" sz="5175">
                  <a:solidFill>
                    <a:srgbClr val="E8713C"/>
                  </a:solidFill>
                  <a:latin typeface="Arimo Bold"/>
                </a:rPr>
                <a:t> </a:t>
              </a:r>
              <a:r>
                <a:rPr lang="en-US" sz="5175">
                  <a:solidFill>
                    <a:srgbClr val="ED7D31"/>
                  </a:solidFill>
                  <a:latin typeface="Arimo Bold"/>
                </a:rPr>
                <a:t>Breakdown</a:t>
              </a:r>
            </a:p>
          </p:txBody>
        </p:sp>
      </p:grpSp>
      <p:graphicFrame>
        <p:nvGraphicFramePr>
          <p:cNvPr id="6" name="Table 6"/>
          <p:cNvGraphicFramePr>
            <a:graphicFrameLocks noGrp="1"/>
          </p:cNvGraphicFramePr>
          <p:nvPr/>
        </p:nvGraphicFramePr>
        <p:xfrm>
          <a:off x="0" y="2212143"/>
          <a:ext cx="18288000" cy="9115558"/>
        </p:xfrm>
        <a:graphic>
          <a:graphicData uri="http://schemas.openxmlformats.org/drawingml/2006/table">
            <a:tbl>
              <a:tblPr/>
              <a:tblGrid>
                <a:gridCol w="2720780">
                  <a:extLst>
                    <a:ext uri="{9D8B030D-6E8A-4147-A177-3AD203B41FA5}">
                      <a16:colId xmlns:a16="http://schemas.microsoft.com/office/drawing/2014/main" val="20000"/>
                    </a:ext>
                  </a:extLst>
                </a:gridCol>
                <a:gridCol w="2237691">
                  <a:extLst>
                    <a:ext uri="{9D8B030D-6E8A-4147-A177-3AD203B41FA5}">
                      <a16:colId xmlns:a16="http://schemas.microsoft.com/office/drawing/2014/main" val="20001"/>
                    </a:ext>
                  </a:extLst>
                </a:gridCol>
                <a:gridCol w="2261846">
                  <a:extLst>
                    <a:ext uri="{9D8B030D-6E8A-4147-A177-3AD203B41FA5}">
                      <a16:colId xmlns:a16="http://schemas.microsoft.com/office/drawing/2014/main" val="20002"/>
                    </a:ext>
                  </a:extLst>
                </a:gridCol>
                <a:gridCol w="2382618">
                  <a:extLst>
                    <a:ext uri="{9D8B030D-6E8A-4147-A177-3AD203B41FA5}">
                      <a16:colId xmlns:a16="http://schemas.microsoft.com/office/drawing/2014/main" val="20003"/>
                    </a:ext>
                  </a:extLst>
                </a:gridCol>
                <a:gridCol w="2213537">
                  <a:extLst>
                    <a:ext uri="{9D8B030D-6E8A-4147-A177-3AD203B41FA5}">
                      <a16:colId xmlns:a16="http://schemas.microsoft.com/office/drawing/2014/main" val="20004"/>
                    </a:ext>
                  </a:extLst>
                </a:gridCol>
                <a:gridCol w="2092764">
                  <a:extLst>
                    <a:ext uri="{9D8B030D-6E8A-4147-A177-3AD203B41FA5}">
                      <a16:colId xmlns:a16="http://schemas.microsoft.com/office/drawing/2014/main" val="20005"/>
                    </a:ext>
                  </a:extLst>
                </a:gridCol>
                <a:gridCol w="2092764">
                  <a:extLst>
                    <a:ext uri="{9D8B030D-6E8A-4147-A177-3AD203B41FA5}">
                      <a16:colId xmlns:a16="http://schemas.microsoft.com/office/drawing/2014/main" val="20006"/>
                    </a:ext>
                  </a:extLst>
                </a:gridCol>
                <a:gridCol w="2286000">
                  <a:extLst>
                    <a:ext uri="{9D8B030D-6E8A-4147-A177-3AD203B41FA5}">
                      <a16:colId xmlns:a16="http://schemas.microsoft.com/office/drawing/2014/main" val="20007"/>
                    </a:ext>
                  </a:extLst>
                </a:gridCol>
              </a:tblGrid>
              <a:tr h="1050367">
                <a:tc gridSpan="8">
                  <a:txBody>
                    <a:bodyPr/>
                    <a:lstStyle/>
                    <a:p>
                      <a:pPr algn="ctr">
                        <a:lnSpc>
                          <a:spcPts val="4500"/>
                        </a:lnSpc>
                        <a:defRPr/>
                      </a:pPr>
                      <a:r>
                        <a:rPr lang="en-US" sz="3750" spc="35">
                          <a:solidFill>
                            <a:srgbClr val="FFFFFF"/>
                          </a:solidFill>
                          <a:latin typeface="TT Rounds Condensed Bold"/>
                        </a:rPr>
                        <a:t>1.  Pink Cab Data</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solidFill>
                      <a:srgbClr val="E8713C"/>
                    </a:solidFill>
                  </a:tcPr>
                </a:tc>
                <a:tc hMerge="1">
                  <a:txBody>
                    <a:bodyPr/>
                    <a:lstStyle/>
                    <a:p>
                      <a:pPr algn="ctr">
                        <a:lnSpc>
                          <a:spcPts val="4500"/>
                        </a:lnSpc>
                        <a:defRPr/>
                      </a:pPr>
                      <a:r>
                        <a:rPr lang="en-US" sz="3750" spc="35">
                          <a:solidFill>
                            <a:srgbClr val="FFFFFF"/>
                          </a:solidFill>
                          <a:latin typeface="TT Rounds Condensed Bold"/>
                        </a:rPr>
                        <a:t>1.  Pink Cab Data</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solidFill>
                      <a:srgbClr val="E8713C"/>
                    </a:solidFill>
                  </a:tcPr>
                </a:tc>
                <a:tc hMerge="1">
                  <a:txBody>
                    <a:bodyPr/>
                    <a:lstStyle/>
                    <a:p>
                      <a:pPr algn="ctr">
                        <a:lnSpc>
                          <a:spcPts val="4500"/>
                        </a:lnSpc>
                        <a:defRPr/>
                      </a:pPr>
                      <a:r>
                        <a:rPr lang="en-US" sz="3750" spc="35">
                          <a:solidFill>
                            <a:srgbClr val="FFFFFF"/>
                          </a:solidFill>
                          <a:latin typeface="TT Rounds Condensed Bold"/>
                        </a:rPr>
                        <a:t>1.  Pink Cab Data</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solidFill>
                      <a:srgbClr val="E8713C"/>
                    </a:solidFill>
                  </a:tcPr>
                </a:tc>
                <a:tc hMerge="1">
                  <a:txBody>
                    <a:bodyPr/>
                    <a:lstStyle/>
                    <a:p>
                      <a:pPr algn="ctr">
                        <a:lnSpc>
                          <a:spcPts val="4500"/>
                        </a:lnSpc>
                        <a:defRPr/>
                      </a:pPr>
                      <a:r>
                        <a:rPr lang="en-US" sz="3750" spc="35">
                          <a:solidFill>
                            <a:srgbClr val="FFFFFF"/>
                          </a:solidFill>
                          <a:latin typeface="TT Rounds Condensed Bold"/>
                        </a:rPr>
                        <a:t>1.  Pink Cab Data</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solidFill>
                      <a:srgbClr val="E8713C"/>
                    </a:solidFill>
                  </a:tcPr>
                </a:tc>
                <a:tc hMerge="1">
                  <a:txBody>
                    <a:bodyPr/>
                    <a:lstStyle/>
                    <a:p>
                      <a:pPr algn="ctr">
                        <a:lnSpc>
                          <a:spcPts val="4500"/>
                        </a:lnSpc>
                        <a:defRPr/>
                      </a:pPr>
                      <a:r>
                        <a:rPr lang="en-US" sz="3750" spc="35">
                          <a:solidFill>
                            <a:srgbClr val="FFFFFF"/>
                          </a:solidFill>
                          <a:latin typeface="TT Rounds Condensed Bold"/>
                        </a:rPr>
                        <a:t>1.  Pink Cab Data</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solidFill>
                      <a:srgbClr val="E8713C"/>
                    </a:solidFill>
                  </a:tcPr>
                </a:tc>
                <a:tc hMerge="1">
                  <a:txBody>
                    <a:bodyPr/>
                    <a:lstStyle/>
                    <a:p>
                      <a:pPr algn="ctr">
                        <a:lnSpc>
                          <a:spcPts val="4500"/>
                        </a:lnSpc>
                        <a:defRPr/>
                      </a:pPr>
                      <a:r>
                        <a:rPr lang="en-US" sz="3750" spc="35">
                          <a:solidFill>
                            <a:srgbClr val="FFFFFF"/>
                          </a:solidFill>
                          <a:latin typeface="TT Rounds Condensed Bold"/>
                        </a:rPr>
                        <a:t>1.  Pink Cab Data</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solidFill>
                      <a:srgbClr val="E8713C"/>
                    </a:solidFill>
                  </a:tcPr>
                </a:tc>
                <a:tc hMerge="1">
                  <a:txBody>
                    <a:bodyPr/>
                    <a:lstStyle/>
                    <a:p>
                      <a:pPr algn="ctr">
                        <a:lnSpc>
                          <a:spcPts val="4500"/>
                        </a:lnSpc>
                        <a:defRPr/>
                      </a:pPr>
                      <a:r>
                        <a:rPr lang="en-US" sz="3750" spc="35">
                          <a:solidFill>
                            <a:srgbClr val="FFFFFF"/>
                          </a:solidFill>
                          <a:latin typeface="TT Rounds Condensed Bold"/>
                        </a:rPr>
                        <a:t>1.  Pink Cab Data</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solidFill>
                      <a:srgbClr val="E8713C"/>
                    </a:solidFill>
                  </a:tcPr>
                </a:tc>
                <a:tc hMerge="1">
                  <a:txBody>
                    <a:bodyPr/>
                    <a:lstStyle/>
                    <a:p>
                      <a:pPr algn="ctr">
                        <a:lnSpc>
                          <a:spcPts val="4500"/>
                        </a:lnSpc>
                        <a:defRPr/>
                      </a:pPr>
                      <a:r>
                        <a:rPr lang="en-US" sz="3750" spc="35">
                          <a:solidFill>
                            <a:srgbClr val="FFFFFF"/>
                          </a:solidFill>
                          <a:latin typeface="TT Rounds Condensed Bold"/>
                        </a:rPr>
                        <a:t>1.  Pink Cab Data</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solidFill>
                      <a:srgbClr val="E8713C"/>
                    </a:solidFill>
                  </a:tcPr>
                </a:tc>
                <a:extLst>
                  <a:ext uri="{0D108BD9-81ED-4DB2-BD59-A6C34878D82A}">
                    <a16:rowId xmlns:a16="http://schemas.microsoft.com/office/drawing/2014/main" val="10000"/>
                  </a:ext>
                </a:extLst>
              </a:tr>
              <a:tr h="1143597">
                <a:tc>
                  <a:txBody>
                    <a:bodyPr/>
                    <a:lstStyle/>
                    <a:p>
                      <a:pPr algn="ctr">
                        <a:lnSpc>
                          <a:spcPts val="3240"/>
                        </a:lnSpc>
                        <a:defRPr/>
                      </a:pPr>
                      <a:r>
                        <a:rPr lang="en-US" sz="2700" spc="25">
                          <a:solidFill>
                            <a:srgbClr val="000000"/>
                          </a:solidFill>
                          <a:latin typeface="TT Rounds Condensed Bold"/>
                        </a:rPr>
                        <a:t>Cities</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solidFill>
                      <a:srgbClr val="F8D3BA"/>
                    </a:solidFill>
                  </a:tcPr>
                </a:tc>
                <a:tc>
                  <a:txBody>
                    <a:bodyPr/>
                    <a:lstStyle/>
                    <a:p>
                      <a:pPr algn="ctr">
                        <a:lnSpc>
                          <a:spcPts val="3240"/>
                        </a:lnSpc>
                        <a:defRPr/>
                      </a:pPr>
                      <a:r>
                        <a:rPr lang="en-US" sz="2700" spc="25">
                          <a:solidFill>
                            <a:srgbClr val="000000"/>
                          </a:solidFill>
                          <a:latin typeface="TT Rounds Condensed Bold"/>
                        </a:rPr>
                        <a:t>Avg KM</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solidFill>
                      <a:srgbClr val="F8D3BA"/>
                    </a:solidFill>
                  </a:tcPr>
                </a:tc>
                <a:tc>
                  <a:txBody>
                    <a:bodyPr/>
                    <a:lstStyle/>
                    <a:p>
                      <a:pPr algn="ctr">
                        <a:lnSpc>
                          <a:spcPts val="3240"/>
                        </a:lnSpc>
                        <a:defRPr/>
                      </a:pPr>
                      <a:r>
                        <a:rPr lang="en-US" sz="2700" spc="25">
                          <a:solidFill>
                            <a:srgbClr val="000000"/>
                          </a:solidFill>
                          <a:latin typeface="TT Rounds Condensed Bold"/>
                        </a:rPr>
                        <a:t>Avg Price</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solidFill>
                      <a:srgbClr val="F8D3BA"/>
                    </a:solidFill>
                  </a:tcPr>
                </a:tc>
                <a:tc>
                  <a:txBody>
                    <a:bodyPr/>
                    <a:lstStyle/>
                    <a:p>
                      <a:pPr algn="ctr">
                        <a:lnSpc>
                          <a:spcPts val="3240"/>
                        </a:lnSpc>
                        <a:defRPr/>
                      </a:pPr>
                      <a:r>
                        <a:rPr lang="en-US" sz="2700" spc="25">
                          <a:solidFill>
                            <a:srgbClr val="000000"/>
                          </a:solidFill>
                          <a:latin typeface="TT Rounds Condensed Bold"/>
                        </a:rPr>
                        <a:t>Avg Cost</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solidFill>
                      <a:srgbClr val="F8D3BA"/>
                    </a:solidFill>
                  </a:tcPr>
                </a:tc>
                <a:tc>
                  <a:txBody>
                    <a:bodyPr/>
                    <a:lstStyle/>
                    <a:p>
                      <a:pPr algn="ctr">
                        <a:lnSpc>
                          <a:spcPts val="3240"/>
                        </a:lnSpc>
                        <a:defRPr/>
                      </a:pPr>
                      <a:r>
                        <a:rPr lang="en-US" sz="2700" spc="25">
                          <a:solidFill>
                            <a:srgbClr val="000000"/>
                          </a:solidFill>
                          <a:latin typeface="TT Rounds Condensed Bold"/>
                        </a:rPr>
                        <a:t>Per KM Price</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solidFill>
                      <a:srgbClr val="F8D3BA"/>
                    </a:solidFill>
                  </a:tcPr>
                </a:tc>
                <a:tc>
                  <a:txBody>
                    <a:bodyPr/>
                    <a:lstStyle/>
                    <a:p>
                      <a:pPr algn="ctr">
                        <a:lnSpc>
                          <a:spcPts val="3240"/>
                        </a:lnSpc>
                        <a:defRPr/>
                      </a:pPr>
                      <a:r>
                        <a:rPr lang="en-US" sz="2700" spc="25">
                          <a:solidFill>
                            <a:srgbClr val="000000"/>
                          </a:solidFill>
                          <a:latin typeface="TT Rounds Condensed Bold"/>
                        </a:rPr>
                        <a:t>Per KM Cost</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solidFill>
                      <a:srgbClr val="F8D3BA"/>
                    </a:solidFill>
                  </a:tcPr>
                </a:tc>
                <a:tc>
                  <a:txBody>
                    <a:bodyPr/>
                    <a:lstStyle/>
                    <a:p>
                      <a:pPr algn="ctr">
                        <a:lnSpc>
                          <a:spcPts val="3240"/>
                        </a:lnSpc>
                        <a:defRPr/>
                      </a:pPr>
                      <a:r>
                        <a:rPr lang="en-US" sz="2700" spc="25">
                          <a:solidFill>
                            <a:srgbClr val="000000"/>
                          </a:solidFill>
                          <a:latin typeface="TT Rounds Condensed Bold"/>
                        </a:rPr>
                        <a:t>Total Num of Rides</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solidFill>
                      <a:srgbClr val="F8D3BA"/>
                    </a:solidFill>
                  </a:tcPr>
                </a:tc>
                <a:tc>
                  <a:txBody>
                    <a:bodyPr/>
                    <a:lstStyle/>
                    <a:p>
                      <a:pPr algn="ctr">
                        <a:lnSpc>
                          <a:spcPts val="3240"/>
                        </a:lnSpc>
                        <a:defRPr/>
                      </a:pPr>
                      <a:r>
                        <a:rPr lang="en-US" sz="2700" spc="25">
                          <a:solidFill>
                            <a:srgbClr val="000000"/>
                          </a:solidFill>
                          <a:latin typeface="TT Rounds Condensed Bold"/>
                        </a:rPr>
                        <a:t>Per KM Avg Net Profit</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solidFill>
                      <a:srgbClr val="F8D3BA"/>
                    </a:solidFill>
                  </a:tcPr>
                </a:tc>
                <a:extLst>
                  <a:ext uri="{0D108BD9-81ED-4DB2-BD59-A6C34878D82A}">
                    <a16:rowId xmlns:a16="http://schemas.microsoft.com/office/drawing/2014/main" val="10001"/>
                  </a:ext>
                </a:extLst>
              </a:tr>
              <a:tr h="733808">
                <a:tc>
                  <a:txBody>
                    <a:bodyPr/>
                    <a:lstStyle/>
                    <a:p>
                      <a:pPr algn="ctr">
                        <a:lnSpc>
                          <a:spcPts val="3240"/>
                        </a:lnSpc>
                        <a:defRPr/>
                      </a:pPr>
                      <a:r>
                        <a:rPr lang="en-US" sz="2700" spc="25">
                          <a:solidFill>
                            <a:srgbClr val="000000"/>
                          </a:solidFill>
                          <a:latin typeface="TT Rounds Condensed"/>
                        </a:rPr>
                        <a:t>ATLANTA GA</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c>
                  <a:txBody>
                    <a:bodyPr/>
                    <a:lstStyle/>
                    <a:p>
                      <a:pPr algn="ctr">
                        <a:lnSpc>
                          <a:spcPts val="3240"/>
                        </a:lnSpc>
                        <a:defRPr/>
                      </a:pPr>
                      <a:r>
                        <a:rPr lang="en-US" sz="2700" spc="25">
                          <a:solidFill>
                            <a:srgbClr val="000000"/>
                          </a:solidFill>
                          <a:latin typeface="TT Rounds Condensed"/>
                        </a:rPr>
                        <a:t>22.539824</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c>
                  <a:txBody>
                    <a:bodyPr/>
                    <a:lstStyle/>
                    <a:p>
                      <a:pPr algn="ctr">
                        <a:lnSpc>
                          <a:spcPts val="3240"/>
                        </a:lnSpc>
                        <a:defRPr/>
                      </a:pPr>
                      <a:r>
                        <a:rPr lang="en-US" sz="2700" spc="25">
                          <a:solidFill>
                            <a:srgbClr val="000000"/>
                          </a:solidFill>
                          <a:latin typeface="TT Rounds Condensed"/>
                        </a:rPr>
                        <a:t>302.131555</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c>
                  <a:txBody>
                    <a:bodyPr/>
                    <a:lstStyle/>
                    <a:p>
                      <a:pPr algn="ctr">
                        <a:lnSpc>
                          <a:spcPts val="3240"/>
                        </a:lnSpc>
                        <a:defRPr/>
                      </a:pPr>
                      <a:r>
                        <a:rPr lang="en-US" sz="2700" spc="25">
                          <a:solidFill>
                            <a:srgbClr val="000000"/>
                          </a:solidFill>
                          <a:latin typeface="TT Rounds Condensed"/>
                        </a:rPr>
                        <a:t>247.619594</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c>
                  <a:txBody>
                    <a:bodyPr/>
                    <a:lstStyle/>
                    <a:p>
                      <a:pPr algn="ctr">
                        <a:lnSpc>
                          <a:spcPts val="3240"/>
                        </a:lnSpc>
                        <a:defRPr/>
                      </a:pPr>
                      <a:r>
                        <a:rPr lang="en-US" sz="2700" spc="25">
                          <a:solidFill>
                            <a:srgbClr val="000000"/>
                          </a:solidFill>
                          <a:latin typeface="TT Rounds Condensed"/>
                        </a:rPr>
                        <a:t>13.404344</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c>
                  <a:txBody>
                    <a:bodyPr/>
                    <a:lstStyle/>
                    <a:p>
                      <a:pPr algn="ctr">
                        <a:lnSpc>
                          <a:spcPts val="3240"/>
                        </a:lnSpc>
                        <a:defRPr/>
                      </a:pPr>
                      <a:r>
                        <a:rPr lang="en-US" sz="2700" spc="25">
                          <a:solidFill>
                            <a:srgbClr val="000000"/>
                          </a:solidFill>
                          <a:latin typeface="TT Rounds Condensed"/>
                        </a:rPr>
                        <a:t>10.985871</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c>
                  <a:txBody>
                    <a:bodyPr/>
                    <a:lstStyle/>
                    <a:p>
                      <a:pPr algn="ctr">
                        <a:lnSpc>
                          <a:spcPts val="3240"/>
                        </a:lnSpc>
                        <a:defRPr/>
                      </a:pPr>
                      <a:r>
                        <a:rPr lang="en-US" sz="2700" spc="25">
                          <a:solidFill>
                            <a:srgbClr val="000000"/>
                          </a:solidFill>
                          <a:latin typeface="TT Rounds Condensed"/>
                        </a:rPr>
                        <a:t>1762</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c>
                  <a:txBody>
                    <a:bodyPr/>
                    <a:lstStyle/>
                    <a:p>
                      <a:pPr algn="ctr">
                        <a:lnSpc>
                          <a:spcPts val="3240"/>
                        </a:lnSpc>
                        <a:defRPr/>
                      </a:pPr>
                      <a:r>
                        <a:rPr lang="en-US" sz="2700" spc="25">
                          <a:solidFill>
                            <a:srgbClr val="000000"/>
                          </a:solidFill>
                          <a:latin typeface="TT Rounds Condensed"/>
                        </a:rPr>
                        <a:t>2.418473</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733808">
                <a:tc>
                  <a:txBody>
                    <a:bodyPr/>
                    <a:lstStyle/>
                    <a:p>
                      <a:pPr algn="ctr">
                        <a:lnSpc>
                          <a:spcPts val="3240"/>
                        </a:lnSpc>
                        <a:defRPr/>
                      </a:pPr>
                      <a:r>
                        <a:rPr lang="en-US" sz="2700" spc="25">
                          <a:solidFill>
                            <a:srgbClr val="000000"/>
                          </a:solidFill>
                          <a:latin typeface="TT Rounds Condensed"/>
                        </a:rPr>
                        <a:t>AUSTIN TX</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c>
                  <a:txBody>
                    <a:bodyPr/>
                    <a:lstStyle/>
                    <a:p>
                      <a:pPr algn="ctr">
                        <a:lnSpc>
                          <a:spcPts val="3240"/>
                        </a:lnSpc>
                        <a:defRPr/>
                      </a:pPr>
                      <a:r>
                        <a:rPr lang="en-US" sz="2700" spc="25">
                          <a:solidFill>
                            <a:srgbClr val="000000"/>
                          </a:solidFill>
                          <a:latin typeface="TT Rounds Condensed"/>
                        </a:rPr>
                        <a:t>21.969176</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c>
                  <a:txBody>
                    <a:bodyPr/>
                    <a:lstStyle/>
                    <a:p>
                      <a:pPr algn="ctr">
                        <a:lnSpc>
                          <a:spcPts val="3240"/>
                        </a:lnSpc>
                        <a:defRPr/>
                      </a:pPr>
                      <a:r>
                        <a:rPr lang="en-US" sz="2700" spc="25">
                          <a:solidFill>
                            <a:srgbClr val="000000"/>
                          </a:solidFill>
                          <a:latin typeface="TT Rounds Condensed"/>
                        </a:rPr>
                        <a:t>320.435070</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c>
                  <a:txBody>
                    <a:bodyPr/>
                    <a:lstStyle/>
                    <a:p>
                      <a:pPr algn="ctr">
                        <a:lnSpc>
                          <a:spcPts val="3240"/>
                        </a:lnSpc>
                        <a:defRPr/>
                      </a:pPr>
                      <a:r>
                        <a:rPr lang="en-US" sz="2700" spc="25">
                          <a:solidFill>
                            <a:srgbClr val="000000"/>
                          </a:solidFill>
                          <a:latin typeface="TT Rounds Condensed"/>
                        </a:rPr>
                        <a:t>241.502901</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c>
                  <a:txBody>
                    <a:bodyPr/>
                    <a:lstStyle/>
                    <a:p>
                      <a:pPr algn="ctr">
                        <a:lnSpc>
                          <a:spcPts val="3240"/>
                        </a:lnSpc>
                        <a:defRPr/>
                      </a:pPr>
                      <a:r>
                        <a:rPr lang="en-US" sz="2700" spc="25">
                          <a:solidFill>
                            <a:srgbClr val="000000"/>
                          </a:solidFill>
                          <a:latin typeface="TT Rounds Condensed"/>
                        </a:rPr>
                        <a:t>14.585667</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c>
                  <a:txBody>
                    <a:bodyPr/>
                    <a:lstStyle/>
                    <a:p>
                      <a:pPr algn="ctr">
                        <a:lnSpc>
                          <a:spcPts val="3240"/>
                        </a:lnSpc>
                        <a:defRPr/>
                      </a:pPr>
                      <a:r>
                        <a:rPr lang="en-US" sz="2700" spc="25">
                          <a:solidFill>
                            <a:srgbClr val="000000"/>
                          </a:solidFill>
                          <a:latin typeface="TT Rounds Condensed"/>
                        </a:rPr>
                        <a:t>10.992807</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c>
                  <a:txBody>
                    <a:bodyPr/>
                    <a:lstStyle/>
                    <a:p>
                      <a:pPr algn="ctr">
                        <a:lnSpc>
                          <a:spcPts val="3240"/>
                        </a:lnSpc>
                        <a:defRPr/>
                      </a:pPr>
                      <a:r>
                        <a:rPr lang="en-US" sz="2700" spc="25">
                          <a:solidFill>
                            <a:srgbClr val="000000"/>
                          </a:solidFill>
                          <a:latin typeface="TT Rounds Condensed"/>
                        </a:rPr>
                        <a:t>1868</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c>
                  <a:txBody>
                    <a:bodyPr/>
                    <a:lstStyle/>
                    <a:p>
                      <a:pPr algn="ctr">
                        <a:lnSpc>
                          <a:spcPts val="3240"/>
                        </a:lnSpc>
                        <a:defRPr/>
                      </a:pPr>
                      <a:r>
                        <a:rPr lang="en-US" sz="2700" spc="25">
                          <a:solidFill>
                            <a:srgbClr val="000000"/>
                          </a:solidFill>
                          <a:latin typeface="TT Rounds Condensed"/>
                        </a:rPr>
                        <a:t>3.592860</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733808">
                <a:tc>
                  <a:txBody>
                    <a:bodyPr/>
                    <a:lstStyle/>
                    <a:p>
                      <a:pPr algn="ctr">
                        <a:lnSpc>
                          <a:spcPts val="3240"/>
                        </a:lnSpc>
                        <a:defRPr/>
                      </a:pPr>
                      <a:r>
                        <a:rPr lang="en-US" sz="2700" spc="25">
                          <a:solidFill>
                            <a:srgbClr val="000000"/>
                          </a:solidFill>
                          <a:latin typeface="TT Rounds Condensed"/>
                        </a:rPr>
                        <a:t>BOSTON MA</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c>
                  <a:txBody>
                    <a:bodyPr/>
                    <a:lstStyle/>
                    <a:p>
                      <a:pPr algn="ctr">
                        <a:lnSpc>
                          <a:spcPts val="3240"/>
                        </a:lnSpc>
                        <a:defRPr/>
                      </a:pPr>
                      <a:r>
                        <a:rPr lang="en-US" sz="2700" spc="25">
                          <a:solidFill>
                            <a:srgbClr val="000000"/>
                          </a:solidFill>
                          <a:latin typeface="TT Rounds Condensed"/>
                        </a:rPr>
                        <a:t>22.740746</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c>
                  <a:txBody>
                    <a:bodyPr/>
                    <a:lstStyle/>
                    <a:p>
                      <a:pPr algn="ctr">
                        <a:lnSpc>
                          <a:spcPts val="3240"/>
                        </a:lnSpc>
                        <a:defRPr/>
                      </a:pPr>
                      <a:r>
                        <a:rPr lang="en-US" sz="2700" spc="25">
                          <a:solidFill>
                            <a:srgbClr val="000000"/>
                          </a:solidFill>
                          <a:latin typeface="TT Rounds Condensed"/>
                        </a:rPr>
                        <a:t>300.551489</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c>
                  <a:txBody>
                    <a:bodyPr/>
                    <a:lstStyle/>
                    <a:p>
                      <a:pPr algn="ctr">
                        <a:lnSpc>
                          <a:spcPts val="3240"/>
                        </a:lnSpc>
                        <a:defRPr/>
                      </a:pPr>
                      <a:r>
                        <a:rPr lang="en-US" sz="2700" spc="25">
                          <a:solidFill>
                            <a:srgbClr val="000000"/>
                          </a:solidFill>
                          <a:latin typeface="TT Rounds Condensed"/>
                        </a:rPr>
                        <a:t>250.030529</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c>
                  <a:txBody>
                    <a:bodyPr/>
                    <a:lstStyle/>
                    <a:p>
                      <a:pPr algn="ctr">
                        <a:lnSpc>
                          <a:spcPts val="3240"/>
                        </a:lnSpc>
                        <a:defRPr/>
                      </a:pPr>
                      <a:r>
                        <a:rPr lang="en-US" sz="2700" spc="25">
                          <a:solidFill>
                            <a:srgbClr val="000000"/>
                          </a:solidFill>
                          <a:latin typeface="TT Rounds Condensed"/>
                        </a:rPr>
                        <a:t>13.216430</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c>
                  <a:txBody>
                    <a:bodyPr/>
                    <a:lstStyle/>
                    <a:p>
                      <a:pPr algn="ctr">
                        <a:lnSpc>
                          <a:spcPts val="3240"/>
                        </a:lnSpc>
                        <a:defRPr/>
                      </a:pPr>
                      <a:r>
                        <a:rPr lang="en-US" sz="2700" spc="25">
                          <a:solidFill>
                            <a:srgbClr val="000000"/>
                          </a:solidFill>
                          <a:latin typeface="TT Rounds Condensed"/>
                        </a:rPr>
                        <a:t>10.994825</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c>
                  <a:txBody>
                    <a:bodyPr/>
                    <a:lstStyle/>
                    <a:p>
                      <a:pPr algn="ctr">
                        <a:lnSpc>
                          <a:spcPts val="3240"/>
                        </a:lnSpc>
                        <a:defRPr/>
                      </a:pPr>
                      <a:r>
                        <a:rPr lang="en-US" sz="2700" spc="25">
                          <a:solidFill>
                            <a:srgbClr val="000000"/>
                          </a:solidFill>
                          <a:latin typeface="TT Rounds Condensed"/>
                        </a:rPr>
                        <a:t>5186</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c>
                  <a:txBody>
                    <a:bodyPr/>
                    <a:lstStyle/>
                    <a:p>
                      <a:pPr algn="ctr">
                        <a:lnSpc>
                          <a:spcPts val="3240"/>
                        </a:lnSpc>
                        <a:defRPr/>
                      </a:pPr>
                      <a:r>
                        <a:rPr lang="en-US" sz="2700" spc="25">
                          <a:solidFill>
                            <a:srgbClr val="000000"/>
                          </a:solidFill>
                          <a:latin typeface="TT Rounds Condensed"/>
                        </a:rPr>
                        <a:t>2.221605</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733808">
                <a:tc>
                  <a:txBody>
                    <a:bodyPr/>
                    <a:lstStyle/>
                    <a:p>
                      <a:pPr algn="ctr">
                        <a:lnSpc>
                          <a:spcPts val="3240"/>
                        </a:lnSpc>
                        <a:defRPr/>
                      </a:pPr>
                      <a:r>
                        <a:rPr lang="en-US" sz="2700" spc="25">
                          <a:solidFill>
                            <a:srgbClr val="000000"/>
                          </a:solidFill>
                          <a:latin typeface="TT Rounds Condensed"/>
                        </a:rPr>
                        <a:t>CHICAGO IL</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c>
                  <a:txBody>
                    <a:bodyPr/>
                    <a:lstStyle/>
                    <a:p>
                      <a:pPr algn="ctr">
                        <a:lnSpc>
                          <a:spcPts val="3240"/>
                        </a:lnSpc>
                        <a:defRPr/>
                      </a:pPr>
                      <a:r>
                        <a:rPr lang="en-US" sz="2700" spc="25">
                          <a:solidFill>
                            <a:srgbClr val="000000"/>
                          </a:solidFill>
                          <a:latin typeface="TT Rounds Condensed"/>
                        </a:rPr>
                        <a:t>22.511070</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c>
                  <a:txBody>
                    <a:bodyPr/>
                    <a:lstStyle/>
                    <a:p>
                      <a:pPr algn="ctr">
                        <a:lnSpc>
                          <a:spcPts val="3240"/>
                        </a:lnSpc>
                        <a:defRPr/>
                      </a:pPr>
                      <a:r>
                        <a:rPr lang="en-US" sz="2700" spc="25">
                          <a:solidFill>
                            <a:srgbClr val="000000"/>
                          </a:solidFill>
                          <a:latin typeface="TT Rounds Condensed"/>
                        </a:rPr>
                        <a:t>281.613731</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c>
                  <a:txBody>
                    <a:bodyPr/>
                    <a:lstStyle/>
                    <a:p>
                      <a:pPr algn="ctr">
                        <a:lnSpc>
                          <a:spcPts val="3240"/>
                        </a:lnSpc>
                        <a:defRPr/>
                      </a:pPr>
                      <a:r>
                        <a:rPr lang="en-US" sz="2700" spc="25">
                          <a:solidFill>
                            <a:srgbClr val="000000"/>
                          </a:solidFill>
                          <a:latin typeface="TT Rounds Condensed"/>
                        </a:rPr>
                        <a:t>247.565821</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c>
                  <a:txBody>
                    <a:bodyPr/>
                    <a:lstStyle/>
                    <a:p>
                      <a:pPr algn="ctr">
                        <a:lnSpc>
                          <a:spcPts val="3240"/>
                        </a:lnSpc>
                        <a:defRPr/>
                      </a:pPr>
                      <a:r>
                        <a:rPr lang="en-US" sz="2700" spc="25">
                          <a:solidFill>
                            <a:srgbClr val="000000"/>
                          </a:solidFill>
                          <a:latin typeface="TT Rounds Condensed"/>
                        </a:rPr>
                        <a:t>12.510011</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c>
                  <a:txBody>
                    <a:bodyPr/>
                    <a:lstStyle/>
                    <a:p>
                      <a:pPr algn="ctr">
                        <a:lnSpc>
                          <a:spcPts val="3240"/>
                        </a:lnSpc>
                        <a:defRPr/>
                      </a:pPr>
                      <a:r>
                        <a:rPr lang="en-US" sz="2700" spc="25">
                          <a:solidFill>
                            <a:srgbClr val="000000"/>
                          </a:solidFill>
                          <a:latin typeface="TT Rounds Condensed"/>
                        </a:rPr>
                        <a:t>10.997514</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c>
                  <a:txBody>
                    <a:bodyPr/>
                    <a:lstStyle/>
                    <a:p>
                      <a:pPr algn="ctr">
                        <a:lnSpc>
                          <a:spcPts val="3240"/>
                        </a:lnSpc>
                        <a:defRPr/>
                      </a:pPr>
                      <a:r>
                        <a:rPr lang="en-US" sz="2700" spc="25">
                          <a:solidFill>
                            <a:srgbClr val="000000"/>
                          </a:solidFill>
                          <a:latin typeface="TT Rounds Condensed"/>
                        </a:rPr>
                        <a:t>9361</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c>
                  <a:txBody>
                    <a:bodyPr/>
                    <a:lstStyle/>
                    <a:p>
                      <a:pPr algn="ctr">
                        <a:lnSpc>
                          <a:spcPts val="3240"/>
                        </a:lnSpc>
                        <a:defRPr/>
                      </a:pPr>
                      <a:r>
                        <a:rPr lang="en-US" sz="2700" spc="25">
                          <a:solidFill>
                            <a:srgbClr val="000000"/>
                          </a:solidFill>
                          <a:latin typeface="TT Rounds Condensed"/>
                        </a:rPr>
                        <a:t>1.512496</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733808">
                <a:tc>
                  <a:txBody>
                    <a:bodyPr/>
                    <a:lstStyle/>
                    <a:p>
                      <a:pPr algn="ctr">
                        <a:lnSpc>
                          <a:spcPts val="3240"/>
                        </a:lnSpc>
                        <a:defRPr/>
                      </a:pPr>
                      <a:r>
                        <a:rPr lang="en-US" sz="2700" spc="25">
                          <a:solidFill>
                            <a:srgbClr val="000000"/>
                          </a:solidFill>
                          <a:latin typeface="TT Rounds Condensed"/>
                        </a:rPr>
                        <a:t>DALLAS TX</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c>
                  <a:txBody>
                    <a:bodyPr/>
                    <a:lstStyle/>
                    <a:p>
                      <a:pPr algn="ctr">
                        <a:lnSpc>
                          <a:spcPts val="3240"/>
                        </a:lnSpc>
                        <a:defRPr/>
                      </a:pPr>
                      <a:r>
                        <a:rPr lang="en-US" sz="2700" spc="25">
                          <a:solidFill>
                            <a:srgbClr val="000000"/>
                          </a:solidFill>
                          <a:latin typeface="TT Rounds Condensed"/>
                        </a:rPr>
                        <a:t>22.021203</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c>
                  <a:txBody>
                    <a:bodyPr/>
                    <a:lstStyle/>
                    <a:p>
                      <a:pPr algn="ctr">
                        <a:lnSpc>
                          <a:spcPts val="3240"/>
                        </a:lnSpc>
                        <a:defRPr/>
                      </a:pPr>
                      <a:r>
                        <a:rPr lang="en-US" sz="2700" spc="25">
                          <a:solidFill>
                            <a:srgbClr val="000000"/>
                          </a:solidFill>
                          <a:latin typeface="TT Rounds Condensed"/>
                        </a:rPr>
                        <a:t>260.025652</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c>
                  <a:txBody>
                    <a:bodyPr/>
                    <a:lstStyle/>
                    <a:p>
                      <a:pPr algn="ctr">
                        <a:lnSpc>
                          <a:spcPts val="3240"/>
                        </a:lnSpc>
                        <a:defRPr/>
                      </a:pPr>
                      <a:r>
                        <a:rPr lang="en-US" sz="2700" spc="25">
                          <a:solidFill>
                            <a:srgbClr val="000000"/>
                          </a:solidFill>
                          <a:latin typeface="TT Rounds Condensed"/>
                        </a:rPr>
                        <a:t>242.105281</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c>
                  <a:txBody>
                    <a:bodyPr/>
                    <a:lstStyle/>
                    <a:p>
                      <a:pPr algn="ctr">
                        <a:lnSpc>
                          <a:spcPts val="3240"/>
                        </a:lnSpc>
                        <a:defRPr/>
                      </a:pPr>
                      <a:r>
                        <a:rPr lang="en-US" sz="2700" spc="25">
                          <a:solidFill>
                            <a:srgbClr val="000000"/>
                          </a:solidFill>
                          <a:latin typeface="TT Rounds Condensed"/>
                        </a:rPr>
                        <a:t>11.807968</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c>
                  <a:txBody>
                    <a:bodyPr/>
                    <a:lstStyle/>
                    <a:p>
                      <a:pPr algn="ctr">
                        <a:lnSpc>
                          <a:spcPts val="3240"/>
                        </a:lnSpc>
                        <a:defRPr/>
                      </a:pPr>
                      <a:r>
                        <a:rPr lang="en-US" sz="2700" spc="25">
                          <a:solidFill>
                            <a:srgbClr val="000000"/>
                          </a:solidFill>
                          <a:latin typeface="TT Rounds Condensed"/>
                        </a:rPr>
                        <a:t>10.994190</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c>
                  <a:txBody>
                    <a:bodyPr/>
                    <a:lstStyle/>
                    <a:p>
                      <a:pPr algn="ctr">
                        <a:lnSpc>
                          <a:spcPts val="3240"/>
                        </a:lnSpc>
                        <a:defRPr/>
                      </a:pPr>
                      <a:r>
                        <a:rPr lang="en-US" sz="2700" spc="25">
                          <a:solidFill>
                            <a:srgbClr val="000000"/>
                          </a:solidFill>
                          <a:latin typeface="TT Rounds Condensed"/>
                        </a:rPr>
                        <a:t>1380</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c>
                  <a:txBody>
                    <a:bodyPr/>
                    <a:lstStyle/>
                    <a:p>
                      <a:pPr algn="ctr">
                        <a:lnSpc>
                          <a:spcPts val="3240"/>
                        </a:lnSpc>
                        <a:defRPr/>
                      </a:pPr>
                      <a:r>
                        <a:rPr lang="en-US" sz="2700" spc="25">
                          <a:solidFill>
                            <a:srgbClr val="000000"/>
                          </a:solidFill>
                          <a:latin typeface="TT Rounds Condensed"/>
                        </a:rPr>
                        <a:t>0.813778</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733808">
                <a:tc>
                  <a:txBody>
                    <a:bodyPr/>
                    <a:lstStyle/>
                    <a:p>
                      <a:pPr algn="ctr">
                        <a:lnSpc>
                          <a:spcPts val="3240"/>
                        </a:lnSpc>
                        <a:defRPr/>
                      </a:pPr>
                      <a:r>
                        <a:rPr lang="en-US" sz="2700" spc="25">
                          <a:solidFill>
                            <a:srgbClr val="000000"/>
                          </a:solidFill>
                          <a:latin typeface="TT Rounds Condensed"/>
                        </a:rPr>
                        <a:t>DENVER CO</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c>
                  <a:txBody>
                    <a:bodyPr/>
                    <a:lstStyle/>
                    <a:p>
                      <a:pPr algn="ctr">
                        <a:lnSpc>
                          <a:spcPts val="3240"/>
                        </a:lnSpc>
                        <a:defRPr/>
                      </a:pPr>
                      <a:r>
                        <a:rPr lang="en-US" sz="2700" spc="25">
                          <a:solidFill>
                            <a:srgbClr val="000000"/>
                          </a:solidFill>
                          <a:latin typeface="TT Rounds Condensed"/>
                        </a:rPr>
                        <a:t>22.459218</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c>
                  <a:txBody>
                    <a:bodyPr/>
                    <a:lstStyle/>
                    <a:p>
                      <a:pPr algn="ctr">
                        <a:lnSpc>
                          <a:spcPts val="3240"/>
                        </a:lnSpc>
                        <a:defRPr/>
                      </a:pPr>
                      <a:r>
                        <a:rPr lang="en-US" sz="2700" spc="25">
                          <a:solidFill>
                            <a:srgbClr val="000000"/>
                          </a:solidFill>
                          <a:latin typeface="TT Rounds Condensed"/>
                        </a:rPr>
                        <a:t>276.202453</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c>
                  <a:txBody>
                    <a:bodyPr/>
                    <a:lstStyle/>
                    <a:p>
                      <a:pPr algn="ctr">
                        <a:lnSpc>
                          <a:spcPts val="3240"/>
                        </a:lnSpc>
                        <a:defRPr/>
                      </a:pPr>
                      <a:r>
                        <a:rPr lang="en-US" sz="2700" spc="25">
                          <a:solidFill>
                            <a:srgbClr val="000000"/>
                          </a:solidFill>
                          <a:latin typeface="TT Rounds Condensed"/>
                        </a:rPr>
                        <a:t>247.088437</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c>
                  <a:txBody>
                    <a:bodyPr/>
                    <a:lstStyle/>
                    <a:p>
                      <a:pPr algn="ctr">
                        <a:lnSpc>
                          <a:spcPts val="3240"/>
                        </a:lnSpc>
                        <a:defRPr/>
                      </a:pPr>
                      <a:r>
                        <a:rPr lang="en-US" sz="2700" spc="25">
                          <a:solidFill>
                            <a:srgbClr val="000000"/>
                          </a:solidFill>
                          <a:latin typeface="TT Rounds Condensed"/>
                        </a:rPr>
                        <a:t>12.297955</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c>
                  <a:txBody>
                    <a:bodyPr/>
                    <a:lstStyle/>
                    <a:p>
                      <a:pPr algn="ctr">
                        <a:lnSpc>
                          <a:spcPts val="3240"/>
                        </a:lnSpc>
                        <a:defRPr/>
                      </a:pPr>
                      <a:r>
                        <a:rPr lang="en-US" sz="2700" spc="25">
                          <a:solidFill>
                            <a:srgbClr val="000000"/>
                          </a:solidFill>
                          <a:latin typeface="TT Rounds Condensed"/>
                        </a:rPr>
                        <a:t>11.001649</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c>
                  <a:txBody>
                    <a:bodyPr/>
                    <a:lstStyle/>
                    <a:p>
                      <a:pPr algn="ctr">
                        <a:lnSpc>
                          <a:spcPts val="3240"/>
                        </a:lnSpc>
                        <a:defRPr/>
                      </a:pPr>
                      <a:r>
                        <a:rPr lang="en-US" sz="2700" spc="25">
                          <a:solidFill>
                            <a:srgbClr val="000000"/>
                          </a:solidFill>
                          <a:latin typeface="TT Rounds Condensed"/>
                        </a:rPr>
                        <a:t>1394</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c>
                  <a:txBody>
                    <a:bodyPr/>
                    <a:lstStyle/>
                    <a:p>
                      <a:pPr algn="ctr">
                        <a:lnSpc>
                          <a:spcPts val="3240"/>
                        </a:lnSpc>
                        <a:defRPr/>
                      </a:pPr>
                      <a:r>
                        <a:rPr lang="en-US" sz="2700" spc="25">
                          <a:solidFill>
                            <a:srgbClr val="000000"/>
                          </a:solidFill>
                          <a:latin typeface="TT Rounds Condensed"/>
                        </a:rPr>
                        <a:t>1.296306</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733808">
                <a:tc>
                  <a:txBody>
                    <a:bodyPr/>
                    <a:lstStyle/>
                    <a:p>
                      <a:pPr algn="ctr">
                        <a:lnSpc>
                          <a:spcPts val="3240"/>
                        </a:lnSpc>
                        <a:defRPr/>
                      </a:pPr>
                      <a:r>
                        <a:rPr lang="en-US" sz="2700" spc="25">
                          <a:solidFill>
                            <a:srgbClr val="000000"/>
                          </a:solidFill>
                          <a:latin typeface="TT Rounds Condensed"/>
                        </a:rPr>
                        <a:t>LOS ANGELES CA</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c>
                  <a:txBody>
                    <a:bodyPr/>
                    <a:lstStyle/>
                    <a:p>
                      <a:pPr algn="ctr">
                        <a:lnSpc>
                          <a:spcPts val="3240"/>
                        </a:lnSpc>
                        <a:defRPr/>
                      </a:pPr>
                      <a:r>
                        <a:rPr lang="en-US" sz="2700" spc="25">
                          <a:solidFill>
                            <a:srgbClr val="000000"/>
                          </a:solidFill>
                          <a:latin typeface="TT Rounds Condensed"/>
                        </a:rPr>
                        <a:t>22.635629</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c>
                  <a:txBody>
                    <a:bodyPr/>
                    <a:lstStyle/>
                    <a:p>
                      <a:pPr algn="ctr">
                        <a:lnSpc>
                          <a:spcPts val="3240"/>
                        </a:lnSpc>
                        <a:defRPr/>
                      </a:pPr>
                      <a:r>
                        <a:rPr lang="en-US" sz="2700" spc="25">
                          <a:solidFill>
                            <a:srgbClr val="000000"/>
                          </a:solidFill>
                          <a:latin typeface="TT Rounds Condensed"/>
                        </a:rPr>
                        <a:t>305.624252</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c>
                  <a:txBody>
                    <a:bodyPr/>
                    <a:lstStyle/>
                    <a:p>
                      <a:pPr algn="ctr">
                        <a:lnSpc>
                          <a:spcPts val="3240"/>
                        </a:lnSpc>
                        <a:defRPr/>
                      </a:pPr>
                      <a:r>
                        <a:rPr lang="en-US" sz="2700" spc="25">
                          <a:solidFill>
                            <a:srgbClr val="000000"/>
                          </a:solidFill>
                          <a:latin typeface="TT Rounds Condensed"/>
                        </a:rPr>
                        <a:t>248.955132</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c>
                  <a:txBody>
                    <a:bodyPr/>
                    <a:lstStyle/>
                    <a:p>
                      <a:pPr algn="ctr">
                        <a:lnSpc>
                          <a:spcPts val="3240"/>
                        </a:lnSpc>
                        <a:defRPr/>
                      </a:pPr>
                      <a:r>
                        <a:rPr lang="en-US" sz="2700" spc="25">
                          <a:solidFill>
                            <a:srgbClr val="000000"/>
                          </a:solidFill>
                          <a:latin typeface="TT Rounds Condensed"/>
                        </a:rPr>
                        <a:t>13.501911</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c>
                  <a:txBody>
                    <a:bodyPr/>
                    <a:lstStyle/>
                    <a:p>
                      <a:pPr algn="ctr">
                        <a:lnSpc>
                          <a:spcPts val="3240"/>
                        </a:lnSpc>
                        <a:defRPr/>
                      </a:pPr>
                      <a:r>
                        <a:rPr lang="en-US" sz="2700" spc="25">
                          <a:solidFill>
                            <a:srgbClr val="000000"/>
                          </a:solidFill>
                          <a:latin typeface="TT Rounds Condensed"/>
                        </a:rPr>
                        <a:t>10.998375</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c>
                  <a:txBody>
                    <a:bodyPr/>
                    <a:lstStyle/>
                    <a:p>
                      <a:pPr algn="ctr">
                        <a:lnSpc>
                          <a:spcPts val="3240"/>
                        </a:lnSpc>
                        <a:defRPr/>
                      </a:pPr>
                      <a:r>
                        <a:rPr lang="en-US" sz="2700" spc="25">
                          <a:solidFill>
                            <a:srgbClr val="000000"/>
                          </a:solidFill>
                          <a:latin typeface="TT Rounds Condensed"/>
                        </a:rPr>
                        <a:t>19865</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c>
                  <a:txBody>
                    <a:bodyPr/>
                    <a:lstStyle/>
                    <a:p>
                      <a:pPr algn="ctr">
                        <a:lnSpc>
                          <a:spcPts val="3240"/>
                        </a:lnSpc>
                        <a:defRPr/>
                      </a:pPr>
                      <a:r>
                        <a:rPr lang="en-US" sz="2700" spc="25">
                          <a:solidFill>
                            <a:srgbClr val="000000"/>
                          </a:solidFill>
                          <a:latin typeface="TT Rounds Condensed"/>
                        </a:rPr>
                        <a:t>2.503536</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1051130">
                <a:tc>
                  <a:txBody>
                    <a:bodyPr/>
                    <a:lstStyle/>
                    <a:p>
                      <a:pPr algn="ctr">
                        <a:lnSpc>
                          <a:spcPts val="3240"/>
                        </a:lnSpc>
                        <a:defRPr/>
                      </a:pPr>
                      <a:r>
                        <a:rPr lang="en-US" sz="2700" spc="25">
                          <a:solidFill>
                            <a:srgbClr val="000000"/>
                          </a:solidFill>
                          <a:latin typeface="TT Rounds Condensed"/>
                        </a:rPr>
                        <a:t>MIAMI FL</a:t>
                      </a:r>
                      <a:endParaRPr lang="en-US" sz="1100"/>
                    </a:p>
                  </a:txBody>
                  <a:tcPr marT="91440" marB="91440">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c>
                  <a:txBody>
                    <a:bodyPr/>
                    <a:lstStyle/>
                    <a:p>
                      <a:pPr algn="ctr">
                        <a:lnSpc>
                          <a:spcPts val="3240"/>
                        </a:lnSpc>
                        <a:defRPr/>
                      </a:pPr>
                      <a:r>
                        <a:rPr lang="en-US" sz="2700" spc="25">
                          <a:solidFill>
                            <a:srgbClr val="000000"/>
                          </a:solidFill>
                          <a:latin typeface="TT Rounds Condensed"/>
                        </a:rPr>
                        <a:t>22.299925</a:t>
                      </a:r>
                      <a:endParaRPr lang="en-US" sz="1100"/>
                    </a:p>
                  </a:txBody>
                  <a:tcPr marT="91440" marB="91440">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c>
                  <a:txBody>
                    <a:bodyPr/>
                    <a:lstStyle/>
                    <a:p>
                      <a:pPr algn="ctr">
                        <a:lnSpc>
                          <a:spcPts val="3240"/>
                        </a:lnSpc>
                        <a:defRPr/>
                      </a:pPr>
                      <a:r>
                        <a:rPr lang="en-US" sz="2700" spc="25">
                          <a:solidFill>
                            <a:srgbClr val="000000"/>
                          </a:solidFill>
                          <a:latin typeface="TT Rounds Condensed"/>
                        </a:rPr>
                        <a:t>326.006309</a:t>
                      </a:r>
                      <a:endParaRPr lang="en-US" sz="1100"/>
                    </a:p>
                  </a:txBody>
                  <a:tcPr marT="91440" marB="91440">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c>
                  <a:txBody>
                    <a:bodyPr/>
                    <a:lstStyle/>
                    <a:p>
                      <a:pPr algn="ctr">
                        <a:lnSpc>
                          <a:spcPts val="3240"/>
                        </a:lnSpc>
                        <a:defRPr/>
                      </a:pPr>
                      <a:r>
                        <a:rPr lang="en-US" sz="2700" spc="25">
                          <a:solidFill>
                            <a:srgbClr val="000000"/>
                          </a:solidFill>
                          <a:latin typeface="TT Rounds Condensed"/>
                        </a:rPr>
                        <a:t>244.936783</a:t>
                      </a:r>
                      <a:endParaRPr lang="en-US" sz="1100"/>
                    </a:p>
                  </a:txBody>
                  <a:tcPr marT="91440" marB="91440">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c>
                  <a:txBody>
                    <a:bodyPr/>
                    <a:lstStyle/>
                    <a:p>
                      <a:pPr algn="ctr">
                        <a:lnSpc>
                          <a:spcPts val="3240"/>
                        </a:lnSpc>
                        <a:defRPr/>
                      </a:pPr>
                      <a:r>
                        <a:rPr lang="en-US" sz="2700" spc="25">
                          <a:solidFill>
                            <a:srgbClr val="000000"/>
                          </a:solidFill>
                          <a:latin typeface="TT Rounds Condensed"/>
                        </a:rPr>
                        <a:t>14.619166</a:t>
                      </a:r>
                      <a:endParaRPr lang="en-US" sz="1100"/>
                    </a:p>
                  </a:txBody>
                  <a:tcPr marT="91440" marB="91440">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c>
                  <a:txBody>
                    <a:bodyPr/>
                    <a:lstStyle/>
                    <a:p>
                      <a:pPr algn="ctr">
                        <a:lnSpc>
                          <a:spcPts val="3240"/>
                        </a:lnSpc>
                        <a:defRPr/>
                      </a:pPr>
                      <a:r>
                        <a:rPr lang="en-US" sz="2700" spc="25">
                          <a:solidFill>
                            <a:srgbClr val="000000"/>
                          </a:solidFill>
                          <a:latin typeface="TT Rounds Condensed"/>
                        </a:rPr>
                        <a:t>10.983749</a:t>
                      </a:r>
                      <a:endParaRPr lang="en-US" sz="1100"/>
                    </a:p>
                  </a:txBody>
                  <a:tcPr marT="91440" marB="91440">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c>
                  <a:txBody>
                    <a:bodyPr/>
                    <a:lstStyle/>
                    <a:p>
                      <a:pPr algn="ctr">
                        <a:lnSpc>
                          <a:spcPts val="3240"/>
                        </a:lnSpc>
                        <a:defRPr/>
                      </a:pPr>
                      <a:r>
                        <a:rPr lang="en-US" sz="2700" spc="25">
                          <a:solidFill>
                            <a:srgbClr val="000000"/>
                          </a:solidFill>
                          <a:latin typeface="TT Rounds Condensed"/>
                        </a:rPr>
                        <a:t>2002</a:t>
                      </a:r>
                      <a:endParaRPr lang="en-US" sz="1100"/>
                    </a:p>
                  </a:txBody>
                  <a:tcPr marT="91440" marB="91440">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c>
                  <a:txBody>
                    <a:bodyPr/>
                    <a:lstStyle/>
                    <a:p>
                      <a:pPr algn="ctr">
                        <a:lnSpc>
                          <a:spcPts val="3240"/>
                        </a:lnSpc>
                        <a:defRPr/>
                      </a:pPr>
                      <a:r>
                        <a:rPr lang="en-US" sz="2700" spc="25">
                          <a:solidFill>
                            <a:srgbClr val="000000"/>
                          </a:solidFill>
                          <a:latin typeface="TT Rounds Condensed"/>
                        </a:rPr>
                        <a:t>3.635417</a:t>
                      </a:r>
                      <a:endParaRPr lang="en-US" sz="1100"/>
                    </a:p>
                  </a:txBody>
                  <a:tcPr marT="91440" marB="91440">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r h="733808">
                <a:tc>
                  <a:txBody>
                    <a:bodyPr/>
                    <a:lstStyle/>
                    <a:p>
                      <a:pPr algn="ctr">
                        <a:lnSpc>
                          <a:spcPts val="3240"/>
                        </a:lnSpc>
                        <a:defRPr/>
                      </a:pPr>
                      <a:r>
                        <a:rPr lang="en-US" sz="2700" spc="25">
                          <a:solidFill>
                            <a:srgbClr val="000000"/>
                          </a:solidFill>
                          <a:latin typeface="TT Rounds Condensed"/>
                        </a:rPr>
                        <a:t>NASHVILLE TN</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c>
                  <a:txBody>
                    <a:bodyPr/>
                    <a:lstStyle/>
                    <a:p>
                      <a:pPr algn="ctr">
                        <a:lnSpc>
                          <a:spcPts val="3240"/>
                        </a:lnSpc>
                        <a:defRPr/>
                      </a:pPr>
                      <a:r>
                        <a:rPr lang="en-US" sz="2700" spc="25">
                          <a:solidFill>
                            <a:srgbClr val="000000"/>
                          </a:solidFill>
                          <a:latin typeface="TT Rounds Condensed"/>
                        </a:rPr>
                        <a:t>22.528066</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c>
                  <a:txBody>
                    <a:bodyPr/>
                    <a:lstStyle/>
                    <a:p>
                      <a:pPr algn="ctr">
                        <a:lnSpc>
                          <a:spcPts val="3240"/>
                        </a:lnSpc>
                        <a:defRPr/>
                      </a:pPr>
                      <a:r>
                        <a:rPr lang="en-US" sz="2700" spc="25">
                          <a:solidFill>
                            <a:srgbClr val="000000"/>
                          </a:solidFill>
                          <a:latin typeface="TT Rounds Condensed"/>
                        </a:rPr>
                        <a:t>282.062493</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c>
                  <a:txBody>
                    <a:bodyPr/>
                    <a:lstStyle/>
                    <a:p>
                      <a:pPr algn="ctr">
                        <a:lnSpc>
                          <a:spcPts val="3240"/>
                        </a:lnSpc>
                        <a:defRPr/>
                      </a:pPr>
                      <a:r>
                        <a:rPr lang="en-US" sz="2700" spc="25">
                          <a:solidFill>
                            <a:srgbClr val="000000"/>
                          </a:solidFill>
                          <a:latin typeface="TT Rounds Condensed"/>
                        </a:rPr>
                        <a:t>247.144224</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c>
                  <a:txBody>
                    <a:bodyPr/>
                    <a:lstStyle/>
                    <a:p>
                      <a:pPr algn="ctr">
                        <a:lnSpc>
                          <a:spcPts val="3240"/>
                        </a:lnSpc>
                        <a:defRPr/>
                      </a:pPr>
                      <a:r>
                        <a:rPr lang="en-US" sz="2700" spc="25">
                          <a:solidFill>
                            <a:srgbClr val="000000"/>
                          </a:solidFill>
                          <a:latin typeface="TT Rounds Condensed"/>
                        </a:rPr>
                        <a:t>12.520493</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c>
                  <a:txBody>
                    <a:bodyPr/>
                    <a:lstStyle/>
                    <a:p>
                      <a:pPr algn="ctr">
                        <a:lnSpc>
                          <a:spcPts val="3240"/>
                        </a:lnSpc>
                        <a:defRPr/>
                      </a:pPr>
                      <a:r>
                        <a:rPr lang="en-US" sz="2700" spc="25">
                          <a:solidFill>
                            <a:srgbClr val="000000"/>
                          </a:solidFill>
                          <a:latin typeface="TT Rounds Condensed"/>
                        </a:rPr>
                        <a:t>10.970503</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c>
                  <a:txBody>
                    <a:bodyPr/>
                    <a:lstStyle/>
                    <a:p>
                      <a:pPr algn="ctr">
                        <a:lnSpc>
                          <a:spcPts val="3240"/>
                        </a:lnSpc>
                        <a:defRPr/>
                      </a:pPr>
                      <a:r>
                        <a:rPr lang="en-US" sz="2700" spc="25">
                          <a:solidFill>
                            <a:srgbClr val="000000"/>
                          </a:solidFill>
                          <a:latin typeface="TT Rounds Condensed"/>
                        </a:rPr>
                        <a:t>1841</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c>
                  <a:txBody>
                    <a:bodyPr/>
                    <a:lstStyle/>
                    <a:p>
                      <a:pPr algn="ctr">
                        <a:lnSpc>
                          <a:spcPts val="3240"/>
                        </a:lnSpc>
                        <a:defRPr/>
                      </a:pPr>
                      <a:r>
                        <a:rPr lang="en-US" sz="2700" spc="25">
                          <a:solidFill>
                            <a:srgbClr val="000000"/>
                          </a:solidFill>
                          <a:latin typeface="TT Rounds Condensed"/>
                        </a:rPr>
                        <a:t>1.549990</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p:cNvGraphicFramePr>
            <a:graphicFrameLocks noGrp="1"/>
          </p:cNvGraphicFramePr>
          <p:nvPr/>
        </p:nvGraphicFramePr>
        <p:xfrm>
          <a:off x="0" y="291704"/>
          <a:ext cx="18288000" cy="9705877"/>
        </p:xfrm>
        <a:graphic>
          <a:graphicData uri="http://schemas.openxmlformats.org/drawingml/2006/table">
            <a:tbl>
              <a:tblPr/>
              <a:tblGrid>
                <a:gridCol w="2286000">
                  <a:extLst>
                    <a:ext uri="{9D8B030D-6E8A-4147-A177-3AD203B41FA5}">
                      <a16:colId xmlns:a16="http://schemas.microsoft.com/office/drawing/2014/main" val="20000"/>
                    </a:ext>
                  </a:extLst>
                </a:gridCol>
                <a:gridCol w="2286000">
                  <a:extLst>
                    <a:ext uri="{9D8B030D-6E8A-4147-A177-3AD203B41FA5}">
                      <a16:colId xmlns:a16="http://schemas.microsoft.com/office/drawing/2014/main" val="20001"/>
                    </a:ext>
                  </a:extLst>
                </a:gridCol>
                <a:gridCol w="2286000">
                  <a:extLst>
                    <a:ext uri="{9D8B030D-6E8A-4147-A177-3AD203B41FA5}">
                      <a16:colId xmlns:a16="http://schemas.microsoft.com/office/drawing/2014/main" val="20002"/>
                    </a:ext>
                  </a:extLst>
                </a:gridCol>
                <a:gridCol w="2286000">
                  <a:extLst>
                    <a:ext uri="{9D8B030D-6E8A-4147-A177-3AD203B41FA5}">
                      <a16:colId xmlns:a16="http://schemas.microsoft.com/office/drawing/2014/main" val="20003"/>
                    </a:ext>
                  </a:extLst>
                </a:gridCol>
                <a:gridCol w="2286000">
                  <a:extLst>
                    <a:ext uri="{9D8B030D-6E8A-4147-A177-3AD203B41FA5}">
                      <a16:colId xmlns:a16="http://schemas.microsoft.com/office/drawing/2014/main" val="20004"/>
                    </a:ext>
                  </a:extLst>
                </a:gridCol>
                <a:gridCol w="2286000">
                  <a:extLst>
                    <a:ext uri="{9D8B030D-6E8A-4147-A177-3AD203B41FA5}">
                      <a16:colId xmlns:a16="http://schemas.microsoft.com/office/drawing/2014/main" val="20005"/>
                    </a:ext>
                  </a:extLst>
                </a:gridCol>
                <a:gridCol w="2286000">
                  <a:extLst>
                    <a:ext uri="{9D8B030D-6E8A-4147-A177-3AD203B41FA5}">
                      <a16:colId xmlns:a16="http://schemas.microsoft.com/office/drawing/2014/main" val="20006"/>
                    </a:ext>
                  </a:extLst>
                </a:gridCol>
                <a:gridCol w="2286000">
                  <a:extLst>
                    <a:ext uri="{9D8B030D-6E8A-4147-A177-3AD203B41FA5}">
                      <a16:colId xmlns:a16="http://schemas.microsoft.com/office/drawing/2014/main" val="20007"/>
                    </a:ext>
                  </a:extLst>
                </a:gridCol>
              </a:tblGrid>
              <a:tr h="1143561">
                <a:tc>
                  <a:txBody>
                    <a:bodyPr/>
                    <a:lstStyle/>
                    <a:p>
                      <a:pPr algn="ctr">
                        <a:lnSpc>
                          <a:spcPts val="3240"/>
                        </a:lnSpc>
                        <a:defRPr/>
                      </a:pPr>
                      <a:r>
                        <a:rPr lang="en-US" sz="2700" spc="25">
                          <a:solidFill>
                            <a:srgbClr val="FFFFFF"/>
                          </a:solidFill>
                          <a:latin typeface="TT Rounds Condensed Bold"/>
                        </a:rPr>
                        <a:t>Cities</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solidFill>
                      <a:srgbClr val="E8713C"/>
                    </a:solidFill>
                  </a:tcPr>
                </a:tc>
                <a:tc>
                  <a:txBody>
                    <a:bodyPr/>
                    <a:lstStyle/>
                    <a:p>
                      <a:pPr algn="ctr">
                        <a:lnSpc>
                          <a:spcPts val="3240"/>
                        </a:lnSpc>
                        <a:defRPr/>
                      </a:pPr>
                      <a:r>
                        <a:rPr lang="en-US" sz="2700" spc="25">
                          <a:solidFill>
                            <a:srgbClr val="FFFFFF"/>
                          </a:solidFill>
                          <a:latin typeface="TT Rounds Condensed Bold"/>
                        </a:rPr>
                        <a:t>Avg KM</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solidFill>
                      <a:srgbClr val="E8713C"/>
                    </a:solidFill>
                  </a:tcPr>
                </a:tc>
                <a:tc>
                  <a:txBody>
                    <a:bodyPr/>
                    <a:lstStyle/>
                    <a:p>
                      <a:pPr algn="ctr">
                        <a:lnSpc>
                          <a:spcPts val="3240"/>
                        </a:lnSpc>
                        <a:defRPr/>
                      </a:pPr>
                      <a:r>
                        <a:rPr lang="en-US" sz="2700" spc="25">
                          <a:solidFill>
                            <a:srgbClr val="FFFFFF"/>
                          </a:solidFill>
                          <a:latin typeface="TT Rounds Condensed Bold"/>
                        </a:rPr>
                        <a:t>Avg Price</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solidFill>
                      <a:srgbClr val="E8713C"/>
                    </a:solidFill>
                  </a:tcPr>
                </a:tc>
                <a:tc>
                  <a:txBody>
                    <a:bodyPr/>
                    <a:lstStyle/>
                    <a:p>
                      <a:pPr algn="ctr">
                        <a:lnSpc>
                          <a:spcPts val="3240"/>
                        </a:lnSpc>
                        <a:defRPr/>
                      </a:pPr>
                      <a:r>
                        <a:rPr lang="en-US" sz="2700" spc="25">
                          <a:solidFill>
                            <a:srgbClr val="FFFFFF"/>
                          </a:solidFill>
                          <a:latin typeface="TT Rounds Condensed Bold"/>
                        </a:rPr>
                        <a:t>Avg Cost</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solidFill>
                      <a:srgbClr val="E8713C"/>
                    </a:solidFill>
                  </a:tcPr>
                </a:tc>
                <a:tc>
                  <a:txBody>
                    <a:bodyPr/>
                    <a:lstStyle/>
                    <a:p>
                      <a:pPr algn="ctr">
                        <a:lnSpc>
                          <a:spcPts val="3240"/>
                        </a:lnSpc>
                        <a:defRPr/>
                      </a:pPr>
                      <a:r>
                        <a:rPr lang="en-US" sz="2700" spc="25">
                          <a:solidFill>
                            <a:srgbClr val="FFFFFF"/>
                          </a:solidFill>
                          <a:latin typeface="TT Rounds Condensed Bold"/>
                        </a:rPr>
                        <a:t>Per KM Price</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solidFill>
                      <a:srgbClr val="E8713C"/>
                    </a:solidFill>
                  </a:tcPr>
                </a:tc>
                <a:tc>
                  <a:txBody>
                    <a:bodyPr/>
                    <a:lstStyle/>
                    <a:p>
                      <a:pPr algn="ctr">
                        <a:lnSpc>
                          <a:spcPts val="3240"/>
                        </a:lnSpc>
                        <a:defRPr/>
                      </a:pPr>
                      <a:r>
                        <a:rPr lang="en-US" sz="2700" spc="25">
                          <a:solidFill>
                            <a:srgbClr val="FFFFFF"/>
                          </a:solidFill>
                          <a:latin typeface="TT Rounds Condensed Bold"/>
                        </a:rPr>
                        <a:t>Per KM Cost</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solidFill>
                      <a:srgbClr val="E8713C"/>
                    </a:solidFill>
                  </a:tcPr>
                </a:tc>
                <a:tc>
                  <a:txBody>
                    <a:bodyPr/>
                    <a:lstStyle/>
                    <a:p>
                      <a:pPr algn="ctr">
                        <a:lnSpc>
                          <a:spcPts val="3240"/>
                        </a:lnSpc>
                        <a:defRPr/>
                      </a:pPr>
                      <a:r>
                        <a:rPr lang="en-US" sz="2700" spc="25">
                          <a:solidFill>
                            <a:srgbClr val="FFFFFF"/>
                          </a:solidFill>
                          <a:latin typeface="TT Rounds Condensed Bold"/>
                        </a:rPr>
                        <a:t>Total Num of Rides</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solidFill>
                      <a:srgbClr val="E8713C"/>
                    </a:solidFill>
                  </a:tcPr>
                </a:tc>
                <a:tc>
                  <a:txBody>
                    <a:bodyPr/>
                    <a:lstStyle/>
                    <a:p>
                      <a:pPr algn="ctr">
                        <a:lnSpc>
                          <a:spcPts val="3240"/>
                        </a:lnSpc>
                        <a:defRPr/>
                      </a:pPr>
                      <a:r>
                        <a:rPr lang="en-US" sz="2700" spc="25">
                          <a:solidFill>
                            <a:srgbClr val="FFFFFF"/>
                          </a:solidFill>
                          <a:latin typeface="TT Rounds Condensed Bold"/>
                        </a:rPr>
                        <a:t>Per KM Avg Net Profit</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solidFill>
                      <a:srgbClr val="E8713C"/>
                    </a:solidFill>
                  </a:tcPr>
                </a:tc>
                <a:extLst>
                  <a:ext uri="{0D108BD9-81ED-4DB2-BD59-A6C34878D82A}">
                    <a16:rowId xmlns:a16="http://schemas.microsoft.com/office/drawing/2014/main" val="10000"/>
                  </a:ext>
                </a:extLst>
              </a:tr>
              <a:tr h="733785">
                <a:tc>
                  <a:txBody>
                    <a:bodyPr/>
                    <a:lstStyle/>
                    <a:p>
                      <a:pPr algn="ctr">
                        <a:lnSpc>
                          <a:spcPts val="3240"/>
                        </a:lnSpc>
                        <a:defRPr/>
                      </a:pPr>
                      <a:r>
                        <a:rPr lang="en-US" sz="2700" spc="25">
                          <a:solidFill>
                            <a:srgbClr val="000000"/>
                          </a:solidFill>
                          <a:latin typeface="TT Rounds Condensed"/>
                        </a:rPr>
                        <a:t>NEW YORK NY</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solidFill>
                      <a:srgbClr val="F8D3BA"/>
                    </a:solidFill>
                  </a:tcPr>
                </a:tc>
                <a:tc>
                  <a:txBody>
                    <a:bodyPr/>
                    <a:lstStyle/>
                    <a:p>
                      <a:pPr algn="ctr">
                        <a:lnSpc>
                          <a:spcPts val="3240"/>
                        </a:lnSpc>
                        <a:defRPr/>
                      </a:pPr>
                      <a:r>
                        <a:rPr lang="en-US" sz="2700" spc="25">
                          <a:solidFill>
                            <a:srgbClr val="000000"/>
                          </a:solidFill>
                          <a:latin typeface="TT Rounds Condensed"/>
                        </a:rPr>
                        <a:t>22.622415</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solidFill>
                      <a:srgbClr val="F8D3BA"/>
                    </a:solidFill>
                  </a:tcPr>
                </a:tc>
                <a:tc>
                  <a:txBody>
                    <a:bodyPr/>
                    <a:lstStyle/>
                    <a:p>
                      <a:pPr algn="ctr">
                        <a:lnSpc>
                          <a:spcPts val="3240"/>
                        </a:lnSpc>
                        <a:defRPr/>
                      </a:pPr>
                      <a:r>
                        <a:rPr lang="en-US" sz="2700" spc="25">
                          <a:solidFill>
                            <a:srgbClr val="000000"/>
                          </a:solidFill>
                          <a:latin typeface="TT Rounds Condensed"/>
                        </a:rPr>
                        <a:t>357.074129</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solidFill>
                      <a:srgbClr val="F8D3BA"/>
                    </a:solidFill>
                  </a:tcPr>
                </a:tc>
                <a:tc>
                  <a:txBody>
                    <a:bodyPr/>
                    <a:lstStyle/>
                    <a:p>
                      <a:pPr algn="ctr">
                        <a:lnSpc>
                          <a:spcPts val="3240"/>
                        </a:lnSpc>
                        <a:defRPr/>
                      </a:pPr>
                      <a:r>
                        <a:rPr lang="en-US" sz="2700" spc="25">
                          <a:solidFill>
                            <a:srgbClr val="000000"/>
                          </a:solidFill>
                          <a:latin typeface="TT Rounds Condensed"/>
                        </a:rPr>
                        <a:t>248.856589</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solidFill>
                      <a:srgbClr val="F8D3BA"/>
                    </a:solidFill>
                  </a:tcPr>
                </a:tc>
                <a:tc>
                  <a:txBody>
                    <a:bodyPr/>
                    <a:lstStyle/>
                    <a:p>
                      <a:pPr algn="ctr">
                        <a:lnSpc>
                          <a:spcPts val="3240"/>
                        </a:lnSpc>
                        <a:defRPr/>
                      </a:pPr>
                      <a:r>
                        <a:rPr lang="en-US" sz="2700" spc="25">
                          <a:solidFill>
                            <a:srgbClr val="000000"/>
                          </a:solidFill>
                          <a:latin typeface="TT Rounds Condensed"/>
                        </a:rPr>
                        <a:t>15.784085</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solidFill>
                      <a:srgbClr val="F8D3BA"/>
                    </a:solidFill>
                  </a:tcPr>
                </a:tc>
                <a:tc>
                  <a:txBody>
                    <a:bodyPr/>
                    <a:lstStyle/>
                    <a:p>
                      <a:pPr algn="ctr">
                        <a:lnSpc>
                          <a:spcPts val="3240"/>
                        </a:lnSpc>
                        <a:defRPr/>
                      </a:pPr>
                      <a:r>
                        <a:rPr lang="en-US" sz="2700" spc="25">
                          <a:solidFill>
                            <a:srgbClr val="000000"/>
                          </a:solidFill>
                          <a:latin typeface="TT Rounds Condensed"/>
                        </a:rPr>
                        <a:t>11.000443</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solidFill>
                      <a:srgbClr val="F8D3BA"/>
                    </a:solidFill>
                  </a:tcPr>
                </a:tc>
                <a:tc>
                  <a:txBody>
                    <a:bodyPr/>
                    <a:lstStyle/>
                    <a:p>
                      <a:pPr algn="ctr">
                        <a:lnSpc>
                          <a:spcPts val="3240"/>
                        </a:lnSpc>
                        <a:defRPr/>
                      </a:pPr>
                      <a:r>
                        <a:rPr lang="en-US" sz="2700" spc="25">
                          <a:solidFill>
                            <a:srgbClr val="000000"/>
                          </a:solidFill>
                          <a:latin typeface="TT Rounds Condensed"/>
                        </a:rPr>
                        <a:t>13967</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solidFill>
                      <a:srgbClr val="F8D3BA"/>
                    </a:solidFill>
                  </a:tcPr>
                </a:tc>
                <a:tc>
                  <a:txBody>
                    <a:bodyPr/>
                    <a:lstStyle/>
                    <a:p>
                      <a:pPr algn="ctr">
                        <a:lnSpc>
                          <a:spcPts val="3240"/>
                        </a:lnSpc>
                        <a:defRPr/>
                      </a:pPr>
                      <a:r>
                        <a:rPr lang="en-US" sz="2700" spc="25">
                          <a:solidFill>
                            <a:srgbClr val="000000"/>
                          </a:solidFill>
                          <a:latin typeface="TT Rounds Condensed"/>
                        </a:rPr>
                        <a:t>4.783642</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solidFill>
                      <a:srgbClr val="F8D3BA"/>
                    </a:solidFill>
                  </a:tcPr>
                </a:tc>
                <a:extLst>
                  <a:ext uri="{0D108BD9-81ED-4DB2-BD59-A6C34878D82A}">
                    <a16:rowId xmlns:a16="http://schemas.microsoft.com/office/drawing/2014/main" val="10001"/>
                  </a:ext>
                </a:extLst>
              </a:tr>
              <a:tr h="1143561">
                <a:tc>
                  <a:txBody>
                    <a:bodyPr/>
                    <a:lstStyle/>
                    <a:p>
                      <a:pPr algn="ctr">
                        <a:lnSpc>
                          <a:spcPts val="3240"/>
                        </a:lnSpc>
                        <a:defRPr/>
                      </a:pPr>
                      <a:r>
                        <a:rPr lang="en-US" sz="2700" spc="25">
                          <a:solidFill>
                            <a:srgbClr val="000000"/>
                          </a:solidFill>
                          <a:latin typeface="TT Rounds Condensed"/>
                        </a:rPr>
                        <a:t>ORANGE COUNTY</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solidFill>
                      <a:srgbClr val="FFFFFF"/>
                    </a:solidFill>
                  </a:tcPr>
                </a:tc>
                <a:tc>
                  <a:txBody>
                    <a:bodyPr/>
                    <a:lstStyle/>
                    <a:p>
                      <a:pPr algn="ctr">
                        <a:lnSpc>
                          <a:spcPts val="3240"/>
                        </a:lnSpc>
                        <a:defRPr/>
                      </a:pPr>
                      <a:r>
                        <a:rPr lang="en-US" sz="2700" spc="25">
                          <a:solidFill>
                            <a:srgbClr val="000000"/>
                          </a:solidFill>
                          <a:latin typeface="TT Rounds Condensed"/>
                        </a:rPr>
                        <a:t>22.213153</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solidFill>
                      <a:srgbClr val="FFFFFF"/>
                    </a:solidFill>
                  </a:tcPr>
                </a:tc>
                <a:tc>
                  <a:txBody>
                    <a:bodyPr/>
                    <a:lstStyle/>
                    <a:p>
                      <a:pPr algn="ctr">
                        <a:lnSpc>
                          <a:spcPts val="3240"/>
                        </a:lnSpc>
                        <a:defRPr/>
                      </a:pPr>
                      <a:r>
                        <a:rPr lang="en-US" sz="2700" spc="25">
                          <a:solidFill>
                            <a:srgbClr val="000000"/>
                          </a:solidFill>
                          <a:latin typeface="TT Rounds Condensed"/>
                        </a:rPr>
                        <a:t>312.026874</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solidFill>
                      <a:srgbClr val="FFFFFF"/>
                    </a:solidFill>
                  </a:tcPr>
                </a:tc>
                <a:tc>
                  <a:txBody>
                    <a:bodyPr/>
                    <a:lstStyle/>
                    <a:p>
                      <a:pPr algn="ctr">
                        <a:lnSpc>
                          <a:spcPts val="3240"/>
                        </a:lnSpc>
                        <a:defRPr/>
                      </a:pPr>
                      <a:r>
                        <a:rPr lang="en-US" sz="2700" spc="25">
                          <a:solidFill>
                            <a:srgbClr val="000000"/>
                          </a:solidFill>
                          <a:latin typeface="TT Rounds Condensed"/>
                        </a:rPr>
                        <a:t>244.613898</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solidFill>
                      <a:srgbClr val="FFFFFF"/>
                    </a:solidFill>
                  </a:tcPr>
                </a:tc>
                <a:tc>
                  <a:txBody>
                    <a:bodyPr/>
                    <a:lstStyle/>
                    <a:p>
                      <a:pPr algn="ctr">
                        <a:lnSpc>
                          <a:spcPts val="3240"/>
                        </a:lnSpc>
                        <a:defRPr/>
                      </a:pPr>
                      <a:r>
                        <a:rPr lang="en-US" sz="2700" spc="25">
                          <a:solidFill>
                            <a:srgbClr val="000000"/>
                          </a:solidFill>
                          <a:latin typeface="TT Rounds Condensed"/>
                        </a:rPr>
                        <a:t>14.046942</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solidFill>
                      <a:srgbClr val="FFFFFF"/>
                    </a:solidFill>
                  </a:tcPr>
                </a:tc>
                <a:tc>
                  <a:txBody>
                    <a:bodyPr/>
                    <a:lstStyle/>
                    <a:p>
                      <a:pPr algn="ctr">
                        <a:lnSpc>
                          <a:spcPts val="3240"/>
                        </a:lnSpc>
                        <a:defRPr/>
                      </a:pPr>
                      <a:r>
                        <a:rPr lang="en-US" sz="2700" spc="25">
                          <a:solidFill>
                            <a:srgbClr val="000000"/>
                          </a:solidFill>
                          <a:latin typeface="TT Rounds Condensed"/>
                        </a:rPr>
                        <a:t>11.012120</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solidFill>
                      <a:srgbClr val="FFFFFF"/>
                    </a:solidFill>
                  </a:tcPr>
                </a:tc>
                <a:tc>
                  <a:txBody>
                    <a:bodyPr/>
                    <a:lstStyle/>
                    <a:p>
                      <a:pPr algn="ctr">
                        <a:lnSpc>
                          <a:spcPts val="3240"/>
                        </a:lnSpc>
                        <a:defRPr/>
                      </a:pPr>
                      <a:r>
                        <a:rPr lang="en-US" sz="2700" spc="25">
                          <a:solidFill>
                            <a:srgbClr val="000000"/>
                          </a:solidFill>
                          <a:latin typeface="TT Rounds Condensed"/>
                        </a:rPr>
                        <a:t>1513</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solidFill>
                      <a:srgbClr val="FFFFFF"/>
                    </a:solidFill>
                  </a:tcPr>
                </a:tc>
                <a:tc>
                  <a:txBody>
                    <a:bodyPr/>
                    <a:lstStyle/>
                    <a:p>
                      <a:pPr algn="ctr">
                        <a:lnSpc>
                          <a:spcPts val="3240"/>
                        </a:lnSpc>
                        <a:defRPr/>
                      </a:pPr>
                      <a:r>
                        <a:rPr lang="en-US" sz="2700" spc="25">
                          <a:solidFill>
                            <a:srgbClr val="000000"/>
                          </a:solidFill>
                          <a:latin typeface="TT Rounds Condensed"/>
                        </a:rPr>
                        <a:t>3.034823</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733785">
                <a:tc>
                  <a:txBody>
                    <a:bodyPr/>
                    <a:lstStyle/>
                    <a:p>
                      <a:pPr algn="ctr">
                        <a:lnSpc>
                          <a:spcPts val="3240"/>
                        </a:lnSpc>
                        <a:defRPr/>
                      </a:pPr>
                      <a:r>
                        <a:rPr lang="en-US" sz="2700" spc="25">
                          <a:solidFill>
                            <a:srgbClr val="000000"/>
                          </a:solidFill>
                          <a:latin typeface="TT Rounds Condensed"/>
                        </a:rPr>
                        <a:t>PHOENIX AZ</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solidFill>
                      <a:srgbClr val="F8D3BA"/>
                    </a:solidFill>
                  </a:tcPr>
                </a:tc>
                <a:tc>
                  <a:txBody>
                    <a:bodyPr/>
                    <a:lstStyle/>
                    <a:p>
                      <a:pPr algn="ctr">
                        <a:lnSpc>
                          <a:spcPts val="3240"/>
                        </a:lnSpc>
                        <a:defRPr/>
                      </a:pPr>
                      <a:r>
                        <a:rPr lang="en-US" sz="2700" spc="25">
                          <a:solidFill>
                            <a:srgbClr val="000000"/>
                          </a:solidFill>
                          <a:latin typeface="TT Rounds Condensed"/>
                        </a:rPr>
                        <a:t>21.747384</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solidFill>
                      <a:srgbClr val="F8D3BA"/>
                    </a:solidFill>
                  </a:tcPr>
                </a:tc>
                <a:tc>
                  <a:txBody>
                    <a:bodyPr/>
                    <a:lstStyle/>
                    <a:p>
                      <a:pPr algn="ctr">
                        <a:lnSpc>
                          <a:spcPts val="3240"/>
                        </a:lnSpc>
                        <a:defRPr/>
                      </a:pPr>
                      <a:r>
                        <a:rPr lang="en-US" sz="2700" spc="25">
                          <a:solidFill>
                            <a:srgbClr val="000000"/>
                          </a:solidFill>
                          <a:latin typeface="TT Rounds Condensed"/>
                        </a:rPr>
                        <a:t>280.321458</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solidFill>
                      <a:srgbClr val="F8D3BA"/>
                    </a:solidFill>
                  </a:tcPr>
                </a:tc>
                <a:tc>
                  <a:txBody>
                    <a:bodyPr/>
                    <a:lstStyle/>
                    <a:p>
                      <a:pPr algn="ctr">
                        <a:lnSpc>
                          <a:spcPts val="3240"/>
                        </a:lnSpc>
                        <a:defRPr/>
                      </a:pPr>
                      <a:r>
                        <a:rPr lang="en-US" sz="2700" spc="25">
                          <a:solidFill>
                            <a:srgbClr val="000000"/>
                          </a:solidFill>
                          <a:latin typeface="TT Rounds Condensed"/>
                        </a:rPr>
                        <a:t>239.121928</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solidFill>
                      <a:srgbClr val="F8D3BA"/>
                    </a:solidFill>
                  </a:tcPr>
                </a:tc>
                <a:tc>
                  <a:txBody>
                    <a:bodyPr/>
                    <a:lstStyle/>
                    <a:p>
                      <a:pPr algn="ctr">
                        <a:lnSpc>
                          <a:spcPts val="3240"/>
                        </a:lnSpc>
                        <a:defRPr/>
                      </a:pPr>
                      <a:r>
                        <a:rPr lang="en-US" sz="2700" spc="25">
                          <a:solidFill>
                            <a:srgbClr val="000000"/>
                          </a:solidFill>
                          <a:latin typeface="TT Rounds Condensed"/>
                        </a:rPr>
                        <a:t>12.889893</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solidFill>
                      <a:srgbClr val="F8D3BA"/>
                    </a:solidFill>
                  </a:tcPr>
                </a:tc>
                <a:tc>
                  <a:txBody>
                    <a:bodyPr/>
                    <a:lstStyle/>
                    <a:p>
                      <a:pPr algn="ctr">
                        <a:lnSpc>
                          <a:spcPts val="3240"/>
                        </a:lnSpc>
                        <a:defRPr/>
                      </a:pPr>
                      <a:r>
                        <a:rPr lang="en-US" sz="2700" spc="25">
                          <a:solidFill>
                            <a:srgbClr val="000000"/>
                          </a:solidFill>
                          <a:latin typeface="TT Rounds Condensed"/>
                        </a:rPr>
                        <a:t>10.995434</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solidFill>
                      <a:srgbClr val="F8D3BA"/>
                    </a:solidFill>
                  </a:tcPr>
                </a:tc>
                <a:tc>
                  <a:txBody>
                    <a:bodyPr/>
                    <a:lstStyle/>
                    <a:p>
                      <a:pPr algn="ctr">
                        <a:lnSpc>
                          <a:spcPts val="3240"/>
                        </a:lnSpc>
                        <a:defRPr/>
                      </a:pPr>
                      <a:r>
                        <a:rPr lang="en-US" sz="2700" spc="25">
                          <a:solidFill>
                            <a:srgbClr val="000000"/>
                          </a:solidFill>
                          <a:latin typeface="TT Rounds Condensed"/>
                        </a:rPr>
                        <a:t>864</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solidFill>
                      <a:srgbClr val="F8D3BA"/>
                    </a:solidFill>
                  </a:tcPr>
                </a:tc>
                <a:tc>
                  <a:txBody>
                    <a:bodyPr/>
                    <a:lstStyle/>
                    <a:p>
                      <a:pPr algn="ctr">
                        <a:lnSpc>
                          <a:spcPts val="3240"/>
                        </a:lnSpc>
                        <a:defRPr/>
                      </a:pPr>
                      <a:r>
                        <a:rPr lang="en-US" sz="2700" spc="25">
                          <a:solidFill>
                            <a:srgbClr val="000000"/>
                          </a:solidFill>
                          <a:latin typeface="TT Rounds Condensed"/>
                        </a:rPr>
                        <a:t>1.894459</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solidFill>
                      <a:srgbClr val="F8D3BA"/>
                    </a:solidFill>
                  </a:tcPr>
                </a:tc>
                <a:extLst>
                  <a:ext uri="{0D108BD9-81ED-4DB2-BD59-A6C34878D82A}">
                    <a16:rowId xmlns:a16="http://schemas.microsoft.com/office/drawing/2014/main" val="10003"/>
                  </a:ext>
                </a:extLst>
              </a:tr>
              <a:tr h="1143561">
                <a:tc>
                  <a:txBody>
                    <a:bodyPr/>
                    <a:lstStyle/>
                    <a:p>
                      <a:pPr algn="ctr">
                        <a:lnSpc>
                          <a:spcPts val="3240"/>
                        </a:lnSpc>
                        <a:defRPr/>
                      </a:pPr>
                      <a:r>
                        <a:rPr lang="en-US" sz="2700" spc="25">
                          <a:solidFill>
                            <a:srgbClr val="000000"/>
                          </a:solidFill>
                          <a:latin typeface="TT Rounds Condensed"/>
                        </a:rPr>
                        <a:t>PITTSBURGH PA</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solidFill>
                      <a:srgbClr val="FFFFFF"/>
                    </a:solidFill>
                  </a:tcPr>
                </a:tc>
                <a:tc>
                  <a:txBody>
                    <a:bodyPr/>
                    <a:lstStyle/>
                    <a:p>
                      <a:pPr algn="ctr">
                        <a:lnSpc>
                          <a:spcPts val="3240"/>
                        </a:lnSpc>
                        <a:defRPr/>
                      </a:pPr>
                      <a:r>
                        <a:rPr lang="en-US" sz="2700" spc="25">
                          <a:solidFill>
                            <a:srgbClr val="000000"/>
                          </a:solidFill>
                          <a:latin typeface="TT Rounds Condensed"/>
                        </a:rPr>
                        <a:t>22.581613</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solidFill>
                      <a:srgbClr val="FFFFFF"/>
                    </a:solidFill>
                  </a:tcPr>
                </a:tc>
                <a:tc>
                  <a:txBody>
                    <a:bodyPr/>
                    <a:lstStyle/>
                    <a:p>
                      <a:pPr algn="ctr">
                        <a:lnSpc>
                          <a:spcPts val="3240"/>
                        </a:lnSpc>
                        <a:defRPr/>
                      </a:pPr>
                      <a:r>
                        <a:rPr lang="en-US" sz="2700" spc="25">
                          <a:solidFill>
                            <a:srgbClr val="000000"/>
                          </a:solidFill>
                          <a:latin typeface="TT Rounds Condensed"/>
                        </a:rPr>
                        <a:t>273.879355</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solidFill>
                      <a:srgbClr val="FFFFFF"/>
                    </a:solidFill>
                  </a:tcPr>
                </a:tc>
                <a:tc>
                  <a:txBody>
                    <a:bodyPr/>
                    <a:lstStyle/>
                    <a:p>
                      <a:pPr algn="ctr">
                        <a:lnSpc>
                          <a:spcPts val="3240"/>
                        </a:lnSpc>
                        <a:defRPr/>
                      </a:pPr>
                      <a:r>
                        <a:rPr lang="en-US" sz="2700" spc="25">
                          <a:solidFill>
                            <a:srgbClr val="000000"/>
                          </a:solidFill>
                          <a:latin typeface="TT Rounds Condensed"/>
                        </a:rPr>
                        <a:t>248.794695</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solidFill>
                      <a:srgbClr val="FFFFFF"/>
                    </a:solidFill>
                  </a:tcPr>
                </a:tc>
                <a:tc>
                  <a:txBody>
                    <a:bodyPr/>
                    <a:lstStyle/>
                    <a:p>
                      <a:pPr algn="ctr">
                        <a:lnSpc>
                          <a:spcPts val="3240"/>
                        </a:lnSpc>
                        <a:defRPr/>
                      </a:pPr>
                      <a:r>
                        <a:rPr lang="en-US" sz="2700" spc="25">
                          <a:solidFill>
                            <a:srgbClr val="000000"/>
                          </a:solidFill>
                          <a:latin typeface="TT Rounds Condensed"/>
                        </a:rPr>
                        <a:t>12.128423</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solidFill>
                      <a:srgbClr val="FFFFFF"/>
                    </a:solidFill>
                  </a:tcPr>
                </a:tc>
                <a:tc>
                  <a:txBody>
                    <a:bodyPr/>
                    <a:lstStyle/>
                    <a:p>
                      <a:pPr algn="ctr">
                        <a:lnSpc>
                          <a:spcPts val="3240"/>
                        </a:lnSpc>
                        <a:defRPr/>
                      </a:pPr>
                      <a:r>
                        <a:rPr lang="en-US" sz="2700" spc="25">
                          <a:solidFill>
                            <a:srgbClr val="000000"/>
                          </a:solidFill>
                          <a:latin typeface="TT Rounds Condensed"/>
                        </a:rPr>
                        <a:t>11.017579</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solidFill>
                      <a:srgbClr val="FFFFFF"/>
                    </a:solidFill>
                  </a:tcPr>
                </a:tc>
                <a:tc>
                  <a:txBody>
                    <a:bodyPr/>
                    <a:lstStyle/>
                    <a:p>
                      <a:pPr algn="ctr">
                        <a:lnSpc>
                          <a:spcPts val="3240"/>
                        </a:lnSpc>
                        <a:defRPr/>
                      </a:pPr>
                      <a:r>
                        <a:rPr lang="en-US" sz="2700" spc="25">
                          <a:solidFill>
                            <a:srgbClr val="000000"/>
                          </a:solidFill>
                          <a:latin typeface="TT Rounds Condensed"/>
                        </a:rPr>
                        <a:t>682</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solidFill>
                      <a:srgbClr val="FFFFFF"/>
                    </a:solidFill>
                  </a:tcPr>
                </a:tc>
                <a:tc>
                  <a:txBody>
                    <a:bodyPr/>
                    <a:lstStyle/>
                    <a:p>
                      <a:pPr algn="ctr">
                        <a:lnSpc>
                          <a:spcPts val="3240"/>
                        </a:lnSpc>
                        <a:defRPr/>
                      </a:pPr>
                      <a:r>
                        <a:rPr lang="en-US" sz="2700" spc="25">
                          <a:solidFill>
                            <a:srgbClr val="000000"/>
                          </a:solidFill>
                          <a:latin typeface="TT Rounds Condensed"/>
                        </a:rPr>
                        <a:t>1.110844</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r h="1143561">
                <a:tc>
                  <a:txBody>
                    <a:bodyPr/>
                    <a:lstStyle/>
                    <a:p>
                      <a:pPr algn="ctr">
                        <a:lnSpc>
                          <a:spcPts val="3240"/>
                        </a:lnSpc>
                        <a:defRPr/>
                      </a:pPr>
                      <a:r>
                        <a:rPr lang="en-US" sz="2700" spc="25">
                          <a:solidFill>
                            <a:srgbClr val="000000"/>
                          </a:solidFill>
                          <a:latin typeface="TT Rounds Condensed"/>
                        </a:rPr>
                        <a:t>SACRAMENTO CA</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solidFill>
                      <a:srgbClr val="F8D3BA"/>
                    </a:solidFill>
                  </a:tcPr>
                </a:tc>
                <a:tc>
                  <a:txBody>
                    <a:bodyPr/>
                    <a:lstStyle/>
                    <a:p>
                      <a:pPr algn="ctr">
                        <a:lnSpc>
                          <a:spcPts val="3240"/>
                        </a:lnSpc>
                        <a:defRPr/>
                      </a:pPr>
                      <a:r>
                        <a:rPr lang="en-US" sz="2700" spc="25">
                          <a:solidFill>
                            <a:srgbClr val="000000"/>
                          </a:solidFill>
                          <a:latin typeface="TT Rounds Condensed"/>
                        </a:rPr>
                        <a:t>22.604303</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solidFill>
                      <a:srgbClr val="F8D3BA"/>
                    </a:solidFill>
                  </a:tcPr>
                </a:tc>
                <a:tc>
                  <a:txBody>
                    <a:bodyPr/>
                    <a:lstStyle/>
                    <a:p>
                      <a:pPr algn="ctr">
                        <a:lnSpc>
                          <a:spcPts val="3240"/>
                        </a:lnSpc>
                        <a:defRPr/>
                      </a:pPr>
                      <a:r>
                        <a:rPr lang="en-US" sz="2700" spc="25">
                          <a:solidFill>
                            <a:srgbClr val="000000"/>
                          </a:solidFill>
                          <a:latin typeface="TT Rounds Condensed"/>
                        </a:rPr>
                        <a:t>290.110810</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solidFill>
                      <a:srgbClr val="F8D3BA"/>
                    </a:solidFill>
                  </a:tcPr>
                </a:tc>
                <a:tc>
                  <a:txBody>
                    <a:bodyPr/>
                    <a:lstStyle/>
                    <a:p>
                      <a:pPr algn="ctr">
                        <a:lnSpc>
                          <a:spcPts val="3240"/>
                        </a:lnSpc>
                        <a:defRPr/>
                      </a:pPr>
                      <a:r>
                        <a:rPr lang="en-US" sz="2700" spc="25">
                          <a:solidFill>
                            <a:srgbClr val="000000"/>
                          </a:solidFill>
                          <a:latin typeface="TT Rounds Condensed"/>
                        </a:rPr>
                        <a:t>248.638537</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solidFill>
                      <a:srgbClr val="F8D3BA"/>
                    </a:solidFill>
                  </a:tcPr>
                </a:tc>
                <a:tc>
                  <a:txBody>
                    <a:bodyPr/>
                    <a:lstStyle/>
                    <a:p>
                      <a:pPr algn="ctr">
                        <a:lnSpc>
                          <a:spcPts val="3240"/>
                        </a:lnSpc>
                        <a:defRPr/>
                      </a:pPr>
                      <a:r>
                        <a:rPr lang="en-US" sz="2700" spc="25">
                          <a:solidFill>
                            <a:srgbClr val="000000"/>
                          </a:solidFill>
                          <a:latin typeface="TT Rounds Condensed"/>
                        </a:rPr>
                        <a:t>12.834318</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solidFill>
                      <a:srgbClr val="F8D3BA"/>
                    </a:solidFill>
                  </a:tcPr>
                </a:tc>
                <a:tc>
                  <a:txBody>
                    <a:bodyPr/>
                    <a:lstStyle/>
                    <a:p>
                      <a:pPr algn="ctr">
                        <a:lnSpc>
                          <a:spcPts val="3240"/>
                        </a:lnSpc>
                        <a:defRPr/>
                      </a:pPr>
                      <a:r>
                        <a:rPr lang="en-US" sz="2700" spc="25">
                          <a:solidFill>
                            <a:srgbClr val="000000"/>
                          </a:solidFill>
                          <a:latin typeface="TT Rounds Condensed"/>
                        </a:rPr>
                        <a:t>10.999611</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solidFill>
                      <a:srgbClr val="F8D3BA"/>
                    </a:solidFill>
                  </a:tcPr>
                </a:tc>
                <a:tc>
                  <a:txBody>
                    <a:bodyPr/>
                    <a:lstStyle/>
                    <a:p>
                      <a:pPr algn="ctr">
                        <a:lnSpc>
                          <a:spcPts val="3240"/>
                        </a:lnSpc>
                        <a:defRPr/>
                      </a:pPr>
                      <a:r>
                        <a:rPr lang="en-US" sz="2700" spc="25">
                          <a:solidFill>
                            <a:srgbClr val="000000"/>
                          </a:solidFill>
                          <a:latin typeface="TT Rounds Condensed"/>
                        </a:rPr>
                        <a:t>1334</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solidFill>
                      <a:srgbClr val="F8D3BA"/>
                    </a:solidFill>
                  </a:tcPr>
                </a:tc>
                <a:tc>
                  <a:txBody>
                    <a:bodyPr/>
                    <a:lstStyle/>
                    <a:p>
                      <a:pPr algn="ctr">
                        <a:lnSpc>
                          <a:spcPts val="3240"/>
                        </a:lnSpc>
                        <a:defRPr/>
                      </a:pPr>
                      <a:r>
                        <a:rPr lang="en-US" sz="2700" spc="25">
                          <a:solidFill>
                            <a:srgbClr val="000000"/>
                          </a:solidFill>
                          <a:latin typeface="TT Rounds Condensed"/>
                        </a:rPr>
                        <a:t>1.834707</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solidFill>
                      <a:srgbClr val="F8D3BA"/>
                    </a:solidFill>
                  </a:tcPr>
                </a:tc>
                <a:extLst>
                  <a:ext uri="{0D108BD9-81ED-4DB2-BD59-A6C34878D82A}">
                    <a16:rowId xmlns:a16="http://schemas.microsoft.com/office/drawing/2014/main" val="10005"/>
                  </a:ext>
                </a:extLst>
              </a:tr>
              <a:tr h="734547">
                <a:tc>
                  <a:txBody>
                    <a:bodyPr/>
                    <a:lstStyle/>
                    <a:p>
                      <a:pPr algn="ctr">
                        <a:lnSpc>
                          <a:spcPts val="3240"/>
                        </a:lnSpc>
                        <a:defRPr/>
                      </a:pPr>
                      <a:r>
                        <a:rPr lang="en-US" sz="2700" spc="25">
                          <a:solidFill>
                            <a:srgbClr val="000000"/>
                          </a:solidFill>
                          <a:latin typeface="TT Rounds Condensed"/>
                        </a:rPr>
                        <a:t>SAN DIEGO CA</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solidFill>
                      <a:srgbClr val="FFFFFF"/>
                    </a:solidFill>
                  </a:tcPr>
                </a:tc>
                <a:tc>
                  <a:txBody>
                    <a:bodyPr/>
                    <a:lstStyle/>
                    <a:p>
                      <a:pPr algn="ctr">
                        <a:lnSpc>
                          <a:spcPts val="3240"/>
                        </a:lnSpc>
                        <a:defRPr/>
                      </a:pPr>
                      <a:r>
                        <a:rPr lang="en-US" sz="2700" spc="25">
                          <a:solidFill>
                            <a:srgbClr val="000000"/>
                          </a:solidFill>
                          <a:latin typeface="TT Rounds Condensed"/>
                        </a:rPr>
                        <a:t>22.554710</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solidFill>
                      <a:srgbClr val="FFFFFF"/>
                    </a:solidFill>
                  </a:tcPr>
                </a:tc>
                <a:tc>
                  <a:txBody>
                    <a:bodyPr/>
                    <a:lstStyle/>
                    <a:p>
                      <a:pPr algn="ctr">
                        <a:lnSpc>
                          <a:spcPts val="3240"/>
                        </a:lnSpc>
                        <a:defRPr/>
                      </a:pPr>
                      <a:r>
                        <a:rPr lang="en-US" sz="2700" spc="25">
                          <a:solidFill>
                            <a:srgbClr val="000000"/>
                          </a:solidFill>
                          <a:latin typeface="TT Rounds Condensed"/>
                        </a:rPr>
                        <a:t>307.938193</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solidFill>
                      <a:srgbClr val="FFFFFF"/>
                    </a:solidFill>
                  </a:tcPr>
                </a:tc>
                <a:tc>
                  <a:txBody>
                    <a:bodyPr/>
                    <a:lstStyle/>
                    <a:p>
                      <a:pPr algn="ctr">
                        <a:lnSpc>
                          <a:spcPts val="3240"/>
                        </a:lnSpc>
                        <a:defRPr/>
                      </a:pPr>
                      <a:r>
                        <a:rPr lang="en-US" sz="2700" spc="25">
                          <a:solidFill>
                            <a:srgbClr val="000000"/>
                          </a:solidFill>
                          <a:latin typeface="TT Rounds Condensed"/>
                        </a:rPr>
                        <a:t>248.165914</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solidFill>
                      <a:srgbClr val="FFFFFF"/>
                    </a:solidFill>
                  </a:tcPr>
                </a:tc>
                <a:tc>
                  <a:txBody>
                    <a:bodyPr/>
                    <a:lstStyle/>
                    <a:p>
                      <a:pPr algn="ctr">
                        <a:lnSpc>
                          <a:spcPts val="3240"/>
                        </a:lnSpc>
                        <a:defRPr/>
                      </a:pPr>
                      <a:r>
                        <a:rPr lang="en-US" sz="2700" spc="25">
                          <a:solidFill>
                            <a:srgbClr val="000000"/>
                          </a:solidFill>
                          <a:latin typeface="TT Rounds Condensed"/>
                        </a:rPr>
                        <a:t>13.652944</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solidFill>
                      <a:srgbClr val="FFFFFF"/>
                    </a:solidFill>
                  </a:tcPr>
                </a:tc>
                <a:tc>
                  <a:txBody>
                    <a:bodyPr/>
                    <a:lstStyle/>
                    <a:p>
                      <a:pPr algn="ctr">
                        <a:lnSpc>
                          <a:spcPts val="3240"/>
                        </a:lnSpc>
                        <a:defRPr/>
                      </a:pPr>
                      <a:r>
                        <a:rPr lang="en-US" sz="2700" spc="25">
                          <a:solidFill>
                            <a:srgbClr val="000000"/>
                          </a:solidFill>
                          <a:latin typeface="TT Rounds Condensed"/>
                        </a:rPr>
                        <a:t>11.002842</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solidFill>
                      <a:srgbClr val="FFFFFF"/>
                    </a:solidFill>
                  </a:tcPr>
                </a:tc>
                <a:tc>
                  <a:txBody>
                    <a:bodyPr/>
                    <a:lstStyle/>
                    <a:p>
                      <a:pPr algn="ctr">
                        <a:lnSpc>
                          <a:spcPts val="3240"/>
                        </a:lnSpc>
                        <a:defRPr/>
                      </a:pPr>
                      <a:r>
                        <a:rPr lang="en-US" sz="2700" spc="25">
                          <a:solidFill>
                            <a:srgbClr val="000000"/>
                          </a:solidFill>
                          <a:latin typeface="TT Rounds Condensed"/>
                        </a:rPr>
                        <a:t>10672</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solidFill>
                      <a:srgbClr val="FFFFFF"/>
                    </a:solidFill>
                  </a:tcPr>
                </a:tc>
                <a:tc>
                  <a:txBody>
                    <a:bodyPr/>
                    <a:lstStyle/>
                    <a:p>
                      <a:pPr algn="ctr">
                        <a:lnSpc>
                          <a:spcPts val="3240"/>
                        </a:lnSpc>
                        <a:defRPr/>
                      </a:pPr>
                      <a:r>
                        <a:rPr lang="en-US" sz="2700" spc="25">
                          <a:solidFill>
                            <a:srgbClr val="000000"/>
                          </a:solidFill>
                          <a:latin typeface="TT Rounds Condensed"/>
                        </a:rPr>
                        <a:t>2.650102</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6"/>
                  </a:ext>
                </a:extLst>
              </a:tr>
              <a:tr h="954768">
                <a:tc>
                  <a:txBody>
                    <a:bodyPr/>
                    <a:lstStyle/>
                    <a:p>
                      <a:pPr algn="ctr">
                        <a:lnSpc>
                          <a:spcPts val="3240"/>
                        </a:lnSpc>
                        <a:defRPr/>
                      </a:pPr>
                      <a:r>
                        <a:rPr lang="en-US" sz="2700" spc="25">
                          <a:solidFill>
                            <a:srgbClr val="000000"/>
                          </a:solidFill>
                          <a:latin typeface="TT Rounds Condensed"/>
                        </a:rPr>
                        <a:t>SEATTLE WA</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solidFill>
                      <a:srgbClr val="F8D3BA"/>
                    </a:solidFill>
                  </a:tcPr>
                </a:tc>
                <a:tc>
                  <a:txBody>
                    <a:bodyPr/>
                    <a:lstStyle/>
                    <a:p>
                      <a:pPr algn="ctr">
                        <a:lnSpc>
                          <a:spcPts val="3240"/>
                        </a:lnSpc>
                        <a:defRPr/>
                      </a:pPr>
                      <a:r>
                        <a:rPr lang="en-US" sz="2700" spc="25">
                          <a:solidFill>
                            <a:srgbClr val="000000"/>
                          </a:solidFill>
                          <a:latin typeface="TT Rounds Condensed"/>
                        </a:rPr>
                        <a:t>22.694133</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solidFill>
                      <a:srgbClr val="F8D3BA"/>
                    </a:solidFill>
                  </a:tcPr>
                </a:tc>
                <a:tc>
                  <a:txBody>
                    <a:bodyPr/>
                    <a:lstStyle/>
                    <a:p>
                      <a:pPr algn="ctr">
                        <a:lnSpc>
                          <a:spcPts val="3240"/>
                        </a:lnSpc>
                        <a:defRPr/>
                      </a:pPr>
                      <a:r>
                        <a:rPr lang="en-US" sz="2700" spc="25">
                          <a:solidFill>
                            <a:srgbClr val="000000"/>
                          </a:solidFill>
                          <a:latin typeface="TT Rounds Condensed"/>
                        </a:rPr>
                        <a:t>291.223898</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solidFill>
                      <a:srgbClr val="F8D3BA"/>
                    </a:solidFill>
                  </a:tcPr>
                </a:tc>
                <a:tc>
                  <a:txBody>
                    <a:bodyPr/>
                    <a:lstStyle/>
                    <a:p>
                      <a:pPr algn="ctr">
                        <a:lnSpc>
                          <a:spcPts val="3240"/>
                        </a:lnSpc>
                        <a:defRPr/>
                      </a:pPr>
                      <a:r>
                        <a:rPr lang="en-US" sz="2700" spc="25">
                          <a:solidFill>
                            <a:srgbClr val="000000"/>
                          </a:solidFill>
                          <a:latin typeface="TT Rounds Condensed"/>
                        </a:rPr>
                        <a:t>249.942297</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solidFill>
                      <a:srgbClr val="F8D3BA"/>
                    </a:solidFill>
                  </a:tcPr>
                </a:tc>
                <a:tc>
                  <a:txBody>
                    <a:bodyPr/>
                    <a:lstStyle/>
                    <a:p>
                      <a:pPr algn="ctr">
                        <a:lnSpc>
                          <a:spcPts val="3240"/>
                        </a:lnSpc>
                        <a:defRPr/>
                      </a:pPr>
                      <a:r>
                        <a:rPr lang="en-US" sz="2700" spc="25">
                          <a:solidFill>
                            <a:srgbClr val="000000"/>
                          </a:solidFill>
                          <a:latin typeface="TT Rounds Condensed"/>
                        </a:rPr>
                        <a:t>12.832564</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solidFill>
                      <a:srgbClr val="F8D3BA"/>
                    </a:solidFill>
                  </a:tcPr>
                </a:tc>
                <a:tc>
                  <a:txBody>
                    <a:bodyPr/>
                    <a:lstStyle/>
                    <a:p>
                      <a:pPr algn="ctr">
                        <a:lnSpc>
                          <a:spcPts val="3240"/>
                        </a:lnSpc>
                        <a:defRPr/>
                      </a:pPr>
                      <a:r>
                        <a:rPr lang="en-US" sz="2700" spc="25">
                          <a:solidFill>
                            <a:srgbClr val="000000"/>
                          </a:solidFill>
                          <a:latin typeface="TT Rounds Condensed"/>
                        </a:rPr>
                        <a:t>11.013521</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solidFill>
                      <a:srgbClr val="F8D3BA"/>
                    </a:solidFill>
                  </a:tcPr>
                </a:tc>
                <a:tc>
                  <a:txBody>
                    <a:bodyPr/>
                    <a:lstStyle/>
                    <a:p>
                      <a:pPr algn="ctr">
                        <a:lnSpc>
                          <a:spcPts val="3240"/>
                        </a:lnSpc>
                        <a:defRPr/>
                      </a:pPr>
                      <a:r>
                        <a:rPr lang="en-US" sz="2700" spc="25">
                          <a:solidFill>
                            <a:srgbClr val="000000"/>
                          </a:solidFill>
                          <a:latin typeface="TT Rounds Condensed"/>
                        </a:rPr>
                        <a:t>2732</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solidFill>
                      <a:srgbClr val="F8D3BA"/>
                    </a:solidFill>
                  </a:tcPr>
                </a:tc>
                <a:tc>
                  <a:txBody>
                    <a:bodyPr/>
                    <a:lstStyle/>
                    <a:p>
                      <a:pPr algn="ctr">
                        <a:lnSpc>
                          <a:spcPts val="3240"/>
                        </a:lnSpc>
                        <a:defRPr/>
                      </a:pPr>
                      <a:r>
                        <a:rPr lang="en-US" sz="2700" spc="25">
                          <a:solidFill>
                            <a:srgbClr val="000000"/>
                          </a:solidFill>
                          <a:latin typeface="TT Rounds Condensed"/>
                        </a:rPr>
                        <a:t>1.819043</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solidFill>
                      <a:srgbClr val="F8D3BA"/>
                    </a:solidFill>
                  </a:tcPr>
                </a:tc>
                <a:extLst>
                  <a:ext uri="{0D108BD9-81ED-4DB2-BD59-A6C34878D82A}">
                    <a16:rowId xmlns:a16="http://schemas.microsoft.com/office/drawing/2014/main" val="10007"/>
                  </a:ext>
                </a:extLst>
              </a:tr>
              <a:tr h="1143561">
                <a:tc>
                  <a:txBody>
                    <a:bodyPr/>
                    <a:lstStyle/>
                    <a:p>
                      <a:pPr algn="ctr">
                        <a:lnSpc>
                          <a:spcPts val="3240"/>
                        </a:lnSpc>
                        <a:defRPr/>
                      </a:pPr>
                      <a:r>
                        <a:rPr lang="en-US" sz="2700" spc="25">
                          <a:solidFill>
                            <a:srgbClr val="000000"/>
                          </a:solidFill>
                          <a:latin typeface="TT Rounds Condensed"/>
                        </a:rPr>
                        <a:t>SILICON VALLEY</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solidFill>
                      <a:srgbClr val="FFFFFF"/>
                    </a:solidFill>
                  </a:tcPr>
                </a:tc>
                <a:tc>
                  <a:txBody>
                    <a:bodyPr/>
                    <a:lstStyle/>
                    <a:p>
                      <a:pPr algn="ctr">
                        <a:lnSpc>
                          <a:spcPts val="3240"/>
                        </a:lnSpc>
                        <a:defRPr/>
                      </a:pPr>
                      <a:r>
                        <a:rPr lang="en-US" sz="2700" spc="25">
                          <a:solidFill>
                            <a:srgbClr val="000000"/>
                          </a:solidFill>
                          <a:latin typeface="TT Rounds Condensed"/>
                        </a:rPr>
                        <a:t>22.791838</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solidFill>
                      <a:srgbClr val="FFFFFF"/>
                    </a:solidFill>
                  </a:tcPr>
                </a:tc>
                <a:tc>
                  <a:txBody>
                    <a:bodyPr/>
                    <a:lstStyle/>
                    <a:p>
                      <a:pPr algn="ctr">
                        <a:lnSpc>
                          <a:spcPts val="3240"/>
                        </a:lnSpc>
                        <a:defRPr/>
                      </a:pPr>
                      <a:r>
                        <a:rPr lang="en-US" sz="2700" spc="25">
                          <a:solidFill>
                            <a:srgbClr val="000000"/>
                          </a:solidFill>
                          <a:latin typeface="TT Rounds Condensed"/>
                        </a:rPr>
                        <a:t>340.377008</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solidFill>
                      <a:srgbClr val="FFFFFF"/>
                    </a:solidFill>
                  </a:tcPr>
                </a:tc>
                <a:tc>
                  <a:txBody>
                    <a:bodyPr/>
                    <a:lstStyle/>
                    <a:p>
                      <a:pPr algn="ctr">
                        <a:lnSpc>
                          <a:spcPts val="3240"/>
                        </a:lnSpc>
                        <a:defRPr/>
                      </a:pPr>
                      <a:r>
                        <a:rPr lang="en-US" sz="2700" spc="25">
                          <a:solidFill>
                            <a:srgbClr val="000000"/>
                          </a:solidFill>
                          <a:latin typeface="TT Rounds Condensed"/>
                        </a:rPr>
                        <a:t>250.766650</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solidFill>
                      <a:srgbClr val="FFFFFF"/>
                    </a:solidFill>
                  </a:tcPr>
                </a:tc>
                <a:tc>
                  <a:txBody>
                    <a:bodyPr/>
                    <a:lstStyle/>
                    <a:p>
                      <a:pPr algn="ctr">
                        <a:lnSpc>
                          <a:spcPts val="3240"/>
                        </a:lnSpc>
                        <a:defRPr/>
                      </a:pPr>
                      <a:r>
                        <a:rPr lang="en-US" sz="2700" spc="25">
                          <a:solidFill>
                            <a:srgbClr val="000000"/>
                          </a:solidFill>
                          <a:latin typeface="TT Rounds Condensed"/>
                        </a:rPr>
                        <a:t>14.934162</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solidFill>
                      <a:srgbClr val="FFFFFF"/>
                    </a:solidFill>
                  </a:tcPr>
                </a:tc>
                <a:tc>
                  <a:txBody>
                    <a:bodyPr/>
                    <a:lstStyle/>
                    <a:p>
                      <a:pPr algn="ctr">
                        <a:lnSpc>
                          <a:spcPts val="3240"/>
                        </a:lnSpc>
                        <a:defRPr/>
                      </a:pPr>
                      <a:r>
                        <a:rPr lang="en-US" sz="2700" spc="25">
                          <a:solidFill>
                            <a:srgbClr val="000000"/>
                          </a:solidFill>
                          <a:latin typeface="TT Rounds Condensed"/>
                        </a:rPr>
                        <a:t>11.002476</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solidFill>
                      <a:srgbClr val="FFFFFF"/>
                    </a:solidFill>
                  </a:tcPr>
                </a:tc>
                <a:tc>
                  <a:txBody>
                    <a:bodyPr/>
                    <a:lstStyle/>
                    <a:p>
                      <a:pPr algn="ctr">
                        <a:lnSpc>
                          <a:spcPts val="3240"/>
                        </a:lnSpc>
                        <a:defRPr/>
                      </a:pPr>
                      <a:r>
                        <a:rPr lang="en-US" sz="2700" spc="25">
                          <a:solidFill>
                            <a:srgbClr val="000000"/>
                          </a:solidFill>
                          <a:latin typeface="TT Rounds Condensed"/>
                        </a:rPr>
                        <a:t>3797</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solidFill>
                      <a:srgbClr val="FFFFFF"/>
                    </a:solidFill>
                  </a:tcPr>
                </a:tc>
                <a:tc>
                  <a:txBody>
                    <a:bodyPr/>
                    <a:lstStyle/>
                    <a:p>
                      <a:pPr algn="ctr">
                        <a:lnSpc>
                          <a:spcPts val="3240"/>
                        </a:lnSpc>
                        <a:defRPr/>
                      </a:pPr>
                      <a:r>
                        <a:rPr lang="en-US" sz="2700" spc="25">
                          <a:solidFill>
                            <a:srgbClr val="000000"/>
                          </a:solidFill>
                          <a:latin typeface="TT Rounds Condensed"/>
                        </a:rPr>
                        <a:t>3.931686</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8"/>
                  </a:ext>
                </a:extLst>
              </a:tr>
              <a:tr h="831187">
                <a:tc>
                  <a:txBody>
                    <a:bodyPr/>
                    <a:lstStyle/>
                    <a:p>
                      <a:pPr algn="ctr">
                        <a:lnSpc>
                          <a:spcPts val="3240"/>
                        </a:lnSpc>
                        <a:defRPr/>
                      </a:pPr>
                      <a:r>
                        <a:rPr lang="en-US" sz="2700" spc="25">
                          <a:solidFill>
                            <a:srgbClr val="000000"/>
                          </a:solidFill>
                          <a:latin typeface="TT Rounds Condensed"/>
                        </a:rPr>
                        <a:t>TUCSON AZ</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solidFill>
                      <a:srgbClr val="F8D3BA"/>
                    </a:solidFill>
                  </a:tcPr>
                </a:tc>
                <a:tc>
                  <a:txBody>
                    <a:bodyPr/>
                    <a:lstStyle/>
                    <a:p>
                      <a:pPr algn="ctr">
                        <a:lnSpc>
                          <a:spcPts val="3240"/>
                        </a:lnSpc>
                        <a:defRPr/>
                      </a:pPr>
                      <a:r>
                        <a:rPr lang="en-US" sz="2700" spc="25">
                          <a:solidFill>
                            <a:srgbClr val="000000"/>
                          </a:solidFill>
                          <a:latin typeface="TT Rounds Condensed"/>
                        </a:rPr>
                        <a:t>22.556909</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solidFill>
                      <a:srgbClr val="F8D3BA"/>
                    </a:solidFill>
                  </a:tcPr>
                </a:tc>
                <a:tc>
                  <a:txBody>
                    <a:bodyPr/>
                    <a:lstStyle/>
                    <a:p>
                      <a:pPr algn="ctr">
                        <a:lnSpc>
                          <a:spcPts val="3240"/>
                        </a:lnSpc>
                        <a:defRPr/>
                      </a:pPr>
                      <a:r>
                        <a:rPr lang="en-US" sz="2700" spc="25">
                          <a:solidFill>
                            <a:srgbClr val="000000"/>
                          </a:solidFill>
                          <a:latin typeface="TT Rounds Condensed"/>
                        </a:rPr>
                        <a:t>323.213554</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solidFill>
                      <a:srgbClr val="F8D3BA"/>
                    </a:solidFill>
                  </a:tcPr>
                </a:tc>
                <a:tc>
                  <a:txBody>
                    <a:bodyPr/>
                    <a:lstStyle/>
                    <a:p>
                      <a:pPr algn="ctr">
                        <a:lnSpc>
                          <a:spcPts val="3240"/>
                        </a:lnSpc>
                        <a:defRPr/>
                      </a:pPr>
                      <a:r>
                        <a:rPr lang="en-US" sz="2700" spc="25">
                          <a:solidFill>
                            <a:srgbClr val="000000"/>
                          </a:solidFill>
                          <a:latin typeface="TT Rounds Condensed"/>
                        </a:rPr>
                        <a:t>249.008830</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solidFill>
                      <a:srgbClr val="F8D3BA"/>
                    </a:solidFill>
                  </a:tcPr>
                </a:tc>
                <a:tc>
                  <a:txBody>
                    <a:bodyPr/>
                    <a:lstStyle/>
                    <a:p>
                      <a:pPr algn="ctr">
                        <a:lnSpc>
                          <a:spcPts val="3240"/>
                        </a:lnSpc>
                        <a:defRPr/>
                      </a:pPr>
                      <a:r>
                        <a:rPr lang="en-US" sz="2700" spc="25">
                          <a:solidFill>
                            <a:srgbClr val="000000"/>
                          </a:solidFill>
                          <a:latin typeface="TT Rounds Condensed"/>
                        </a:rPr>
                        <a:t>14.328805</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solidFill>
                      <a:srgbClr val="F8D3BA"/>
                    </a:solidFill>
                  </a:tcPr>
                </a:tc>
                <a:tc>
                  <a:txBody>
                    <a:bodyPr/>
                    <a:lstStyle/>
                    <a:p>
                      <a:pPr algn="ctr">
                        <a:lnSpc>
                          <a:spcPts val="3240"/>
                        </a:lnSpc>
                        <a:defRPr/>
                      </a:pPr>
                      <a:r>
                        <a:rPr lang="en-US" sz="2700" spc="25">
                          <a:solidFill>
                            <a:srgbClr val="000000"/>
                          </a:solidFill>
                          <a:latin typeface="TT Rounds Condensed"/>
                        </a:rPr>
                        <a:t>11.039138</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solidFill>
                      <a:srgbClr val="F8D3BA"/>
                    </a:solidFill>
                  </a:tcPr>
                </a:tc>
                <a:tc>
                  <a:txBody>
                    <a:bodyPr/>
                    <a:lstStyle/>
                    <a:p>
                      <a:pPr algn="ctr">
                        <a:lnSpc>
                          <a:spcPts val="3240"/>
                        </a:lnSpc>
                        <a:defRPr/>
                      </a:pPr>
                      <a:r>
                        <a:rPr lang="en-US" sz="2700" spc="25">
                          <a:solidFill>
                            <a:srgbClr val="000000"/>
                          </a:solidFill>
                          <a:latin typeface="TT Rounds Condensed"/>
                        </a:rPr>
                        <a:t>799</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solidFill>
                      <a:srgbClr val="F8D3BA"/>
                    </a:solidFill>
                  </a:tcPr>
                </a:tc>
                <a:tc>
                  <a:txBody>
                    <a:bodyPr/>
                    <a:lstStyle/>
                    <a:p>
                      <a:pPr algn="ctr">
                        <a:lnSpc>
                          <a:spcPts val="3240"/>
                        </a:lnSpc>
                        <a:defRPr/>
                      </a:pPr>
                      <a:r>
                        <a:rPr lang="en-US" sz="2700" spc="25">
                          <a:solidFill>
                            <a:srgbClr val="000000"/>
                          </a:solidFill>
                          <a:latin typeface="TT Rounds Condensed"/>
                        </a:rPr>
                        <a:t>3.289667</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solidFill>
                      <a:srgbClr val="F8D3BA"/>
                    </a:solidFill>
                  </a:tcPr>
                </a:tc>
                <a:extLst>
                  <a:ext uri="{0D108BD9-81ED-4DB2-BD59-A6C34878D82A}">
                    <a16:rowId xmlns:a16="http://schemas.microsoft.com/office/drawing/2014/main" val="10009"/>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9525" y="-9525"/>
            <a:ext cx="18307050" cy="2094918"/>
            <a:chOff x="0" y="0"/>
            <a:chExt cx="24409400" cy="2793224"/>
          </a:xfrm>
        </p:grpSpPr>
        <p:sp>
          <p:nvSpPr>
            <p:cNvPr id="3" name="Freeform 3"/>
            <p:cNvSpPr/>
            <p:nvPr/>
          </p:nvSpPr>
          <p:spPr>
            <a:xfrm>
              <a:off x="12700" y="12700"/>
              <a:ext cx="24384000" cy="2767838"/>
            </a:xfrm>
            <a:custGeom>
              <a:avLst/>
              <a:gdLst/>
              <a:ahLst/>
              <a:cxnLst/>
              <a:rect l="l" t="t" r="r" b="b"/>
              <a:pathLst>
                <a:path w="24384000" h="2767838">
                  <a:moveTo>
                    <a:pt x="0" y="0"/>
                  </a:moveTo>
                  <a:lnTo>
                    <a:pt x="24384000" y="0"/>
                  </a:lnTo>
                  <a:lnTo>
                    <a:pt x="24384000" y="2767838"/>
                  </a:lnTo>
                  <a:lnTo>
                    <a:pt x="0" y="2767838"/>
                  </a:lnTo>
                  <a:close/>
                </a:path>
              </a:pathLst>
            </a:custGeom>
            <a:solidFill>
              <a:srgbClr val="3B3838"/>
            </a:solidFill>
          </p:spPr>
        </p:sp>
        <p:sp>
          <p:nvSpPr>
            <p:cNvPr id="4" name="Freeform 4"/>
            <p:cNvSpPr/>
            <p:nvPr/>
          </p:nvSpPr>
          <p:spPr>
            <a:xfrm>
              <a:off x="0" y="0"/>
              <a:ext cx="24409400" cy="2793238"/>
            </a:xfrm>
            <a:custGeom>
              <a:avLst/>
              <a:gdLst/>
              <a:ahLst/>
              <a:cxnLst/>
              <a:rect l="l" t="t" r="r" b="b"/>
              <a:pathLst>
                <a:path w="24409400" h="2793238">
                  <a:moveTo>
                    <a:pt x="12700" y="0"/>
                  </a:moveTo>
                  <a:lnTo>
                    <a:pt x="24396700" y="0"/>
                  </a:lnTo>
                  <a:cubicBezTo>
                    <a:pt x="24403686" y="0"/>
                    <a:pt x="24409400" y="5715"/>
                    <a:pt x="24409400" y="12700"/>
                  </a:cubicBezTo>
                  <a:lnTo>
                    <a:pt x="24409400" y="2780538"/>
                  </a:lnTo>
                  <a:cubicBezTo>
                    <a:pt x="24409400" y="2787523"/>
                    <a:pt x="24403686" y="2793238"/>
                    <a:pt x="24396700" y="2793238"/>
                  </a:cubicBezTo>
                  <a:lnTo>
                    <a:pt x="12700" y="2793238"/>
                  </a:lnTo>
                  <a:cubicBezTo>
                    <a:pt x="5715" y="2793238"/>
                    <a:pt x="0" y="2787523"/>
                    <a:pt x="0" y="2780538"/>
                  </a:cubicBezTo>
                  <a:lnTo>
                    <a:pt x="0" y="12700"/>
                  </a:lnTo>
                  <a:cubicBezTo>
                    <a:pt x="0" y="5715"/>
                    <a:pt x="5715" y="0"/>
                    <a:pt x="12700" y="0"/>
                  </a:cubicBezTo>
                  <a:moveTo>
                    <a:pt x="12700" y="25400"/>
                  </a:moveTo>
                  <a:lnTo>
                    <a:pt x="12700" y="12700"/>
                  </a:lnTo>
                  <a:lnTo>
                    <a:pt x="25400" y="12700"/>
                  </a:lnTo>
                  <a:lnTo>
                    <a:pt x="25400" y="2780538"/>
                  </a:lnTo>
                  <a:lnTo>
                    <a:pt x="12700" y="2780538"/>
                  </a:lnTo>
                  <a:lnTo>
                    <a:pt x="12700" y="2767838"/>
                  </a:lnTo>
                  <a:lnTo>
                    <a:pt x="24396700" y="2767838"/>
                  </a:lnTo>
                  <a:lnTo>
                    <a:pt x="24396700" y="2780538"/>
                  </a:lnTo>
                  <a:lnTo>
                    <a:pt x="24384000" y="2780538"/>
                  </a:lnTo>
                  <a:lnTo>
                    <a:pt x="24384000" y="12700"/>
                  </a:lnTo>
                  <a:lnTo>
                    <a:pt x="24396700" y="12700"/>
                  </a:lnTo>
                  <a:lnTo>
                    <a:pt x="24396700" y="25400"/>
                  </a:lnTo>
                  <a:lnTo>
                    <a:pt x="12700" y="25400"/>
                  </a:lnTo>
                  <a:close/>
                </a:path>
              </a:pathLst>
            </a:custGeom>
            <a:solidFill>
              <a:srgbClr val="2F528F"/>
            </a:solidFill>
          </p:spPr>
        </p:sp>
        <p:sp>
          <p:nvSpPr>
            <p:cNvPr id="5" name="TextBox 5"/>
            <p:cNvSpPr txBox="1"/>
            <p:nvPr/>
          </p:nvSpPr>
          <p:spPr>
            <a:xfrm>
              <a:off x="0" y="-38100"/>
              <a:ext cx="24409400" cy="2831324"/>
            </a:xfrm>
            <a:prstGeom prst="rect">
              <a:avLst/>
            </a:prstGeom>
          </p:spPr>
          <p:txBody>
            <a:bodyPr lIns="50800" tIns="50800" rIns="50800" bIns="50800" rtlCol="0" anchor="ctr"/>
            <a:lstStyle/>
            <a:p>
              <a:pPr algn="l">
                <a:lnSpc>
                  <a:spcPts val="6209"/>
                </a:lnSpc>
              </a:pPr>
              <a:r>
                <a:rPr lang="en-US" sz="5175">
                  <a:solidFill>
                    <a:srgbClr val="ED7D31"/>
                  </a:solidFill>
                  <a:latin typeface="Arimo"/>
                </a:rPr>
                <a:t>   </a:t>
              </a:r>
              <a:r>
                <a:rPr lang="en-US" sz="5175">
                  <a:solidFill>
                    <a:srgbClr val="ED7D31"/>
                  </a:solidFill>
                  <a:latin typeface="Arimo Bold"/>
                </a:rPr>
                <a:t>City wise Ride Analysis: Average Metrics and Earnings </a:t>
              </a:r>
            </a:p>
            <a:p>
              <a:pPr algn="l">
                <a:lnSpc>
                  <a:spcPts val="6209"/>
                </a:lnSpc>
              </a:pPr>
              <a:r>
                <a:rPr lang="en-US" sz="5175">
                  <a:solidFill>
                    <a:srgbClr val="ED7D31"/>
                  </a:solidFill>
                  <a:latin typeface="Arimo Bold"/>
                </a:rPr>
                <a:t>   Breakdown</a:t>
              </a:r>
            </a:p>
          </p:txBody>
        </p:sp>
      </p:grpSp>
      <p:graphicFrame>
        <p:nvGraphicFramePr>
          <p:cNvPr id="6" name="Table 6"/>
          <p:cNvGraphicFramePr>
            <a:graphicFrameLocks noGrp="1"/>
          </p:cNvGraphicFramePr>
          <p:nvPr>
            <p:extLst>
              <p:ext uri="{D42A27DB-BD31-4B8C-83A1-F6EECF244321}">
                <p14:modId xmlns:p14="http://schemas.microsoft.com/office/powerpoint/2010/main" val="1490281905"/>
              </p:ext>
            </p:extLst>
          </p:nvPr>
        </p:nvGraphicFramePr>
        <p:xfrm>
          <a:off x="0" y="2242256"/>
          <a:ext cx="18288000" cy="9169244"/>
        </p:xfrm>
        <a:graphic>
          <a:graphicData uri="http://schemas.openxmlformats.org/drawingml/2006/table">
            <a:tbl>
              <a:tblPr/>
              <a:tblGrid>
                <a:gridCol w="2769089">
                  <a:extLst>
                    <a:ext uri="{9D8B030D-6E8A-4147-A177-3AD203B41FA5}">
                      <a16:colId xmlns:a16="http://schemas.microsoft.com/office/drawing/2014/main" val="20000"/>
                    </a:ext>
                  </a:extLst>
                </a:gridCol>
                <a:gridCol w="2165228">
                  <a:extLst>
                    <a:ext uri="{9D8B030D-6E8A-4147-A177-3AD203B41FA5}">
                      <a16:colId xmlns:a16="http://schemas.microsoft.com/office/drawing/2014/main" val="20001"/>
                    </a:ext>
                  </a:extLst>
                </a:gridCol>
                <a:gridCol w="2286000">
                  <a:extLst>
                    <a:ext uri="{9D8B030D-6E8A-4147-A177-3AD203B41FA5}">
                      <a16:colId xmlns:a16="http://schemas.microsoft.com/office/drawing/2014/main" val="20002"/>
                    </a:ext>
                  </a:extLst>
                </a:gridCol>
                <a:gridCol w="2141073">
                  <a:extLst>
                    <a:ext uri="{9D8B030D-6E8A-4147-A177-3AD203B41FA5}">
                      <a16:colId xmlns:a16="http://schemas.microsoft.com/office/drawing/2014/main" val="20003"/>
                    </a:ext>
                  </a:extLst>
                </a:gridCol>
                <a:gridCol w="2286000">
                  <a:extLst>
                    <a:ext uri="{9D8B030D-6E8A-4147-A177-3AD203B41FA5}">
                      <a16:colId xmlns:a16="http://schemas.microsoft.com/office/drawing/2014/main" val="20004"/>
                    </a:ext>
                  </a:extLst>
                </a:gridCol>
                <a:gridCol w="2237691">
                  <a:extLst>
                    <a:ext uri="{9D8B030D-6E8A-4147-A177-3AD203B41FA5}">
                      <a16:colId xmlns:a16="http://schemas.microsoft.com/office/drawing/2014/main" val="20005"/>
                    </a:ext>
                  </a:extLst>
                </a:gridCol>
                <a:gridCol w="2116919">
                  <a:extLst>
                    <a:ext uri="{9D8B030D-6E8A-4147-A177-3AD203B41FA5}">
                      <a16:colId xmlns:a16="http://schemas.microsoft.com/office/drawing/2014/main" val="20006"/>
                    </a:ext>
                  </a:extLst>
                </a:gridCol>
                <a:gridCol w="2286000">
                  <a:extLst>
                    <a:ext uri="{9D8B030D-6E8A-4147-A177-3AD203B41FA5}">
                      <a16:colId xmlns:a16="http://schemas.microsoft.com/office/drawing/2014/main" val="20007"/>
                    </a:ext>
                  </a:extLst>
                </a:gridCol>
              </a:tblGrid>
              <a:tr h="952995">
                <a:tc gridSpan="8">
                  <a:txBody>
                    <a:bodyPr/>
                    <a:lstStyle/>
                    <a:p>
                      <a:pPr algn="ctr">
                        <a:lnSpc>
                          <a:spcPts val="4500"/>
                        </a:lnSpc>
                        <a:defRPr/>
                      </a:pPr>
                      <a:r>
                        <a:rPr lang="en-US" sz="3750" spc="35" dirty="0">
                          <a:solidFill>
                            <a:srgbClr val="FFFFFF"/>
                          </a:solidFill>
                          <a:latin typeface="TT Rounds Condensed Bold"/>
                        </a:rPr>
                        <a:t>2.  Yellow Cab Data</a:t>
                      </a:r>
                      <a:endParaRPr lang="en-US" sz="1100" dirty="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solidFill>
                      <a:srgbClr val="E8713C"/>
                    </a:solidFill>
                  </a:tcPr>
                </a:tc>
                <a:tc hMerge="1">
                  <a:txBody>
                    <a:bodyPr/>
                    <a:lstStyle/>
                    <a:p>
                      <a:pPr algn="ctr">
                        <a:lnSpc>
                          <a:spcPts val="4500"/>
                        </a:lnSpc>
                        <a:defRPr/>
                      </a:pPr>
                      <a:r>
                        <a:rPr lang="en-US" sz="3750" spc="35">
                          <a:solidFill>
                            <a:srgbClr val="FFFFFF"/>
                          </a:solidFill>
                          <a:latin typeface="TT Rounds Condensed Bold"/>
                        </a:rPr>
                        <a:t>1.  Yellow Cab Data</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solidFill>
                      <a:srgbClr val="E8713C"/>
                    </a:solidFill>
                  </a:tcPr>
                </a:tc>
                <a:tc hMerge="1">
                  <a:txBody>
                    <a:bodyPr/>
                    <a:lstStyle/>
                    <a:p>
                      <a:pPr algn="ctr">
                        <a:lnSpc>
                          <a:spcPts val="4500"/>
                        </a:lnSpc>
                        <a:defRPr/>
                      </a:pPr>
                      <a:r>
                        <a:rPr lang="en-US" sz="3750" spc="35">
                          <a:solidFill>
                            <a:srgbClr val="FFFFFF"/>
                          </a:solidFill>
                          <a:latin typeface="TT Rounds Condensed Bold"/>
                        </a:rPr>
                        <a:t>1.  Yellow Cab Data</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solidFill>
                      <a:srgbClr val="E8713C"/>
                    </a:solidFill>
                  </a:tcPr>
                </a:tc>
                <a:tc hMerge="1">
                  <a:txBody>
                    <a:bodyPr/>
                    <a:lstStyle/>
                    <a:p>
                      <a:pPr algn="ctr">
                        <a:lnSpc>
                          <a:spcPts val="4500"/>
                        </a:lnSpc>
                        <a:defRPr/>
                      </a:pPr>
                      <a:r>
                        <a:rPr lang="en-US" sz="3750" spc="35">
                          <a:solidFill>
                            <a:srgbClr val="FFFFFF"/>
                          </a:solidFill>
                          <a:latin typeface="TT Rounds Condensed Bold"/>
                        </a:rPr>
                        <a:t>1.  Yellow Cab Data</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solidFill>
                      <a:srgbClr val="E8713C"/>
                    </a:solidFill>
                  </a:tcPr>
                </a:tc>
                <a:tc hMerge="1">
                  <a:txBody>
                    <a:bodyPr/>
                    <a:lstStyle/>
                    <a:p>
                      <a:pPr algn="ctr">
                        <a:lnSpc>
                          <a:spcPts val="4500"/>
                        </a:lnSpc>
                        <a:defRPr/>
                      </a:pPr>
                      <a:r>
                        <a:rPr lang="en-US" sz="3750" spc="35">
                          <a:solidFill>
                            <a:srgbClr val="FFFFFF"/>
                          </a:solidFill>
                          <a:latin typeface="TT Rounds Condensed Bold"/>
                        </a:rPr>
                        <a:t>1.  Yellow Cab Data</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solidFill>
                      <a:srgbClr val="E8713C"/>
                    </a:solidFill>
                  </a:tcPr>
                </a:tc>
                <a:tc hMerge="1">
                  <a:txBody>
                    <a:bodyPr/>
                    <a:lstStyle/>
                    <a:p>
                      <a:pPr algn="ctr">
                        <a:lnSpc>
                          <a:spcPts val="4500"/>
                        </a:lnSpc>
                        <a:defRPr/>
                      </a:pPr>
                      <a:r>
                        <a:rPr lang="en-US" sz="3750" spc="35">
                          <a:solidFill>
                            <a:srgbClr val="FFFFFF"/>
                          </a:solidFill>
                          <a:latin typeface="TT Rounds Condensed Bold"/>
                        </a:rPr>
                        <a:t>1.  Yellow Cab Data</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solidFill>
                      <a:srgbClr val="E8713C"/>
                    </a:solidFill>
                  </a:tcPr>
                </a:tc>
                <a:tc hMerge="1">
                  <a:txBody>
                    <a:bodyPr/>
                    <a:lstStyle/>
                    <a:p>
                      <a:pPr algn="ctr">
                        <a:lnSpc>
                          <a:spcPts val="4500"/>
                        </a:lnSpc>
                        <a:defRPr/>
                      </a:pPr>
                      <a:r>
                        <a:rPr lang="en-US" sz="3750" spc="35">
                          <a:solidFill>
                            <a:srgbClr val="FFFFFF"/>
                          </a:solidFill>
                          <a:latin typeface="TT Rounds Condensed Bold"/>
                        </a:rPr>
                        <a:t>1.  Yellow Cab Data</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solidFill>
                      <a:srgbClr val="E8713C"/>
                    </a:solidFill>
                  </a:tcPr>
                </a:tc>
                <a:tc hMerge="1">
                  <a:txBody>
                    <a:bodyPr/>
                    <a:lstStyle/>
                    <a:p>
                      <a:pPr algn="ctr">
                        <a:lnSpc>
                          <a:spcPts val="4500"/>
                        </a:lnSpc>
                        <a:defRPr/>
                      </a:pPr>
                      <a:r>
                        <a:rPr lang="en-US" sz="3750" spc="35">
                          <a:solidFill>
                            <a:srgbClr val="FFFFFF"/>
                          </a:solidFill>
                          <a:latin typeface="TT Rounds Condensed Bold"/>
                        </a:rPr>
                        <a:t>1.  Yellow Cab Data</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solidFill>
                      <a:srgbClr val="E8713C"/>
                    </a:solidFill>
                  </a:tcPr>
                </a:tc>
                <a:extLst>
                  <a:ext uri="{0D108BD9-81ED-4DB2-BD59-A6C34878D82A}">
                    <a16:rowId xmlns:a16="http://schemas.microsoft.com/office/drawing/2014/main" val="10000"/>
                  </a:ext>
                </a:extLst>
              </a:tr>
              <a:tr h="1143594">
                <a:tc>
                  <a:txBody>
                    <a:bodyPr/>
                    <a:lstStyle/>
                    <a:p>
                      <a:pPr algn="ctr">
                        <a:lnSpc>
                          <a:spcPts val="3240"/>
                        </a:lnSpc>
                        <a:defRPr/>
                      </a:pPr>
                      <a:r>
                        <a:rPr lang="en-US" sz="2700" spc="25">
                          <a:solidFill>
                            <a:srgbClr val="000000"/>
                          </a:solidFill>
                          <a:latin typeface="TT Rounds Condensed Bold"/>
                        </a:rPr>
                        <a:t>Cities</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solidFill>
                      <a:srgbClr val="F8D3BA"/>
                    </a:solidFill>
                  </a:tcPr>
                </a:tc>
                <a:tc>
                  <a:txBody>
                    <a:bodyPr/>
                    <a:lstStyle/>
                    <a:p>
                      <a:pPr algn="ctr">
                        <a:lnSpc>
                          <a:spcPts val="3240"/>
                        </a:lnSpc>
                        <a:defRPr/>
                      </a:pPr>
                      <a:r>
                        <a:rPr lang="en-US" sz="2700" spc="25">
                          <a:solidFill>
                            <a:srgbClr val="000000"/>
                          </a:solidFill>
                          <a:latin typeface="TT Rounds Condensed Bold"/>
                        </a:rPr>
                        <a:t>Avg KM</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solidFill>
                      <a:srgbClr val="F8D3BA"/>
                    </a:solidFill>
                  </a:tcPr>
                </a:tc>
                <a:tc>
                  <a:txBody>
                    <a:bodyPr/>
                    <a:lstStyle/>
                    <a:p>
                      <a:pPr algn="ctr">
                        <a:lnSpc>
                          <a:spcPts val="3240"/>
                        </a:lnSpc>
                        <a:defRPr/>
                      </a:pPr>
                      <a:r>
                        <a:rPr lang="en-US" sz="2700" spc="25">
                          <a:solidFill>
                            <a:srgbClr val="000000"/>
                          </a:solidFill>
                          <a:latin typeface="TT Rounds Condensed Bold"/>
                        </a:rPr>
                        <a:t>Avg Price</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solidFill>
                      <a:srgbClr val="F8D3BA"/>
                    </a:solidFill>
                  </a:tcPr>
                </a:tc>
                <a:tc>
                  <a:txBody>
                    <a:bodyPr/>
                    <a:lstStyle/>
                    <a:p>
                      <a:pPr algn="ctr">
                        <a:lnSpc>
                          <a:spcPts val="3240"/>
                        </a:lnSpc>
                        <a:defRPr/>
                      </a:pPr>
                      <a:r>
                        <a:rPr lang="en-US" sz="2700" spc="25">
                          <a:solidFill>
                            <a:srgbClr val="000000"/>
                          </a:solidFill>
                          <a:latin typeface="TT Rounds Condensed Bold"/>
                        </a:rPr>
                        <a:t>Avg Cost</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solidFill>
                      <a:srgbClr val="F8D3BA"/>
                    </a:solidFill>
                  </a:tcPr>
                </a:tc>
                <a:tc>
                  <a:txBody>
                    <a:bodyPr/>
                    <a:lstStyle/>
                    <a:p>
                      <a:pPr algn="ctr">
                        <a:lnSpc>
                          <a:spcPts val="3240"/>
                        </a:lnSpc>
                        <a:defRPr/>
                      </a:pPr>
                      <a:r>
                        <a:rPr lang="en-US" sz="2700" spc="25">
                          <a:solidFill>
                            <a:srgbClr val="000000"/>
                          </a:solidFill>
                          <a:latin typeface="TT Rounds Condensed Bold"/>
                        </a:rPr>
                        <a:t>Per KM Price</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solidFill>
                      <a:srgbClr val="F8D3BA"/>
                    </a:solidFill>
                  </a:tcPr>
                </a:tc>
                <a:tc>
                  <a:txBody>
                    <a:bodyPr/>
                    <a:lstStyle/>
                    <a:p>
                      <a:pPr algn="ctr">
                        <a:lnSpc>
                          <a:spcPts val="3240"/>
                        </a:lnSpc>
                        <a:defRPr/>
                      </a:pPr>
                      <a:r>
                        <a:rPr lang="en-US" sz="2700" spc="25">
                          <a:solidFill>
                            <a:srgbClr val="000000"/>
                          </a:solidFill>
                          <a:latin typeface="TT Rounds Condensed Bold"/>
                        </a:rPr>
                        <a:t>Per KM Cost</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solidFill>
                      <a:srgbClr val="F8D3BA"/>
                    </a:solidFill>
                  </a:tcPr>
                </a:tc>
                <a:tc>
                  <a:txBody>
                    <a:bodyPr/>
                    <a:lstStyle/>
                    <a:p>
                      <a:pPr algn="ctr">
                        <a:lnSpc>
                          <a:spcPts val="3240"/>
                        </a:lnSpc>
                        <a:defRPr/>
                      </a:pPr>
                      <a:r>
                        <a:rPr lang="en-US" sz="2700" spc="25">
                          <a:solidFill>
                            <a:srgbClr val="000000"/>
                          </a:solidFill>
                          <a:latin typeface="TT Rounds Condensed Bold"/>
                        </a:rPr>
                        <a:t>Total Num of Rides</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solidFill>
                      <a:srgbClr val="F8D3BA"/>
                    </a:solidFill>
                  </a:tcPr>
                </a:tc>
                <a:tc>
                  <a:txBody>
                    <a:bodyPr/>
                    <a:lstStyle/>
                    <a:p>
                      <a:pPr algn="ctr">
                        <a:lnSpc>
                          <a:spcPts val="3240"/>
                        </a:lnSpc>
                        <a:defRPr/>
                      </a:pPr>
                      <a:r>
                        <a:rPr lang="en-US" sz="2700" spc="25">
                          <a:solidFill>
                            <a:srgbClr val="000000"/>
                          </a:solidFill>
                          <a:latin typeface="TT Rounds Condensed Bold"/>
                        </a:rPr>
                        <a:t>Per KM Avg Net Profit</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solidFill>
                      <a:srgbClr val="F8D3BA"/>
                    </a:solidFill>
                  </a:tcPr>
                </a:tc>
                <a:extLst>
                  <a:ext uri="{0D108BD9-81ED-4DB2-BD59-A6C34878D82A}">
                    <a16:rowId xmlns:a16="http://schemas.microsoft.com/office/drawing/2014/main" val="10001"/>
                  </a:ext>
                </a:extLst>
              </a:tr>
              <a:tr h="733806">
                <a:tc>
                  <a:txBody>
                    <a:bodyPr/>
                    <a:lstStyle/>
                    <a:p>
                      <a:pPr algn="ctr">
                        <a:lnSpc>
                          <a:spcPts val="3240"/>
                        </a:lnSpc>
                        <a:defRPr/>
                      </a:pPr>
                      <a:r>
                        <a:rPr lang="en-US" sz="2700" spc="25">
                          <a:solidFill>
                            <a:srgbClr val="000000"/>
                          </a:solidFill>
                          <a:latin typeface="TT Rounds Condensed"/>
                        </a:rPr>
                        <a:t>ATLANTA GA</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solidFill>
                      <a:srgbClr val="FFFFFF"/>
                    </a:solidFill>
                  </a:tcPr>
                </a:tc>
                <a:tc>
                  <a:txBody>
                    <a:bodyPr/>
                    <a:lstStyle/>
                    <a:p>
                      <a:pPr algn="ctr">
                        <a:lnSpc>
                          <a:spcPts val="3240"/>
                        </a:lnSpc>
                        <a:defRPr/>
                      </a:pPr>
                      <a:r>
                        <a:rPr lang="en-US" sz="2700" spc="25">
                          <a:solidFill>
                            <a:srgbClr val="000000"/>
                          </a:solidFill>
                          <a:latin typeface="TT Rounds Condensed"/>
                        </a:rPr>
                        <a:t>22.248247</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solidFill>
                      <a:srgbClr val="FFFFFF"/>
                    </a:solidFill>
                  </a:tcPr>
                </a:tc>
                <a:tc>
                  <a:txBody>
                    <a:bodyPr/>
                    <a:lstStyle/>
                    <a:p>
                      <a:pPr algn="ctr">
                        <a:lnSpc>
                          <a:spcPts val="3240"/>
                        </a:lnSpc>
                        <a:defRPr/>
                      </a:pPr>
                      <a:r>
                        <a:rPr lang="en-US" sz="2700" spc="25">
                          <a:solidFill>
                            <a:srgbClr val="000000"/>
                          </a:solidFill>
                          <a:latin typeface="TT Rounds Condensed"/>
                        </a:rPr>
                        <a:t>422.413446</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solidFill>
                      <a:srgbClr val="FFFFFF"/>
                    </a:solidFill>
                  </a:tcPr>
                </a:tc>
                <a:tc>
                  <a:txBody>
                    <a:bodyPr/>
                    <a:lstStyle/>
                    <a:p>
                      <a:pPr algn="ctr">
                        <a:lnSpc>
                          <a:spcPts val="3240"/>
                        </a:lnSpc>
                        <a:defRPr/>
                      </a:pPr>
                      <a:r>
                        <a:rPr lang="en-US" sz="2700" spc="25">
                          <a:solidFill>
                            <a:srgbClr val="000000"/>
                          </a:solidFill>
                          <a:latin typeface="TT Rounds Condensed"/>
                        </a:rPr>
                        <a:t>293.615723</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solidFill>
                      <a:srgbClr val="FFFFFF"/>
                    </a:solidFill>
                  </a:tcPr>
                </a:tc>
                <a:tc>
                  <a:txBody>
                    <a:bodyPr/>
                    <a:lstStyle/>
                    <a:p>
                      <a:pPr algn="ctr">
                        <a:lnSpc>
                          <a:spcPts val="3240"/>
                        </a:lnSpc>
                        <a:defRPr/>
                      </a:pPr>
                      <a:r>
                        <a:rPr lang="en-US" sz="2700" spc="25">
                          <a:solidFill>
                            <a:srgbClr val="000000"/>
                          </a:solidFill>
                          <a:latin typeface="TT Rounds Condensed"/>
                        </a:rPr>
                        <a:t>18.986370</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solidFill>
                      <a:srgbClr val="FFFFFF"/>
                    </a:solidFill>
                  </a:tcPr>
                </a:tc>
                <a:tc>
                  <a:txBody>
                    <a:bodyPr/>
                    <a:lstStyle/>
                    <a:p>
                      <a:pPr algn="ctr">
                        <a:lnSpc>
                          <a:spcPts val="3240"/>
                        </a:lnSpc>
                        <a:defRPr/>
                      </a:pPr>
                      <a:r>
                        <a:rPr lang="en-US" sz="2700" spc="25">
                          <a:solidFill>
                            <a:srgbClr val="000000"/>
                          </a:solidFill>
                          <a:latin typeface="TT Rounds Condensed"/>
                        </a:rPr>
                        <a:t>13.197252</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solidFill>
                      <a:srgbClr val="FFFFFF"/>
                    </a:solidFill>
                  </a:tcPr>
                </a:tc>
                <a:tc>
                  <a:txBody>
                    <a:bodyPr/>
                    <a:lstStyle/>
                    <a:p>
                      <a:pPr algn="ctr">
                        <a:lnSpc>
                          <a:spcPts val="3240"/>
                        </a:lnSpc>
                        <a:defRPr/>
                      </a:pPr>
                      <a:r>
                        <a:rPr lang="en-US" sz="2700" spc="25">
                          <a:solidFill>
                            <a:srgbClr val="000000"/>
                          </a:solidFill>
                          <a:latin typeface="TT Rounds Condensed"/>
                        </a:rPr>
                        <a:t>5795</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solidFill>
                      <a:srgbClr val="FFFFFF"/>
                    </a:solidFill>
                  </a:tcPr>
                </a:tc>
                <a:tc>
                  <a:txBody>
                    <a:bodyPr/>
                    <a:lstStyle/>
                    <a:p>
                      <a:pPr algn="ctr">
                        <a:lnSpc>
                          <a:spcPts val="3240"/>
                        </a:lnSpc>
                        <a:defRPr/>
                      </a:pPr>
                      <a:r>
                        <a:rPr lang="en-US" sz="2700" spc="25">
                          <a:solidFill>
                            <a:srgbClr val="000000"/>
                          </a:solidFill>
                          <a:latin typeface="TT Rounds Condensed"/>
                        </a:rPr>
                        <a:t>5.789118</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733806">
                <a:tc>
                  <a:txBody>
                    <a:bodyPr/>
                    <a:lstStyle/>
                    <a:p>
                      <a:pPr algn="ctr">
                        <a:lnSpc>
                          <a:spcPts val="3240"/>
                        </a:lnSpc>
                        <a:defRPr/>
                      </a:pPr>
                      <a:r>
                        <a:rPr lang="en-US" sz="2700" spc="25">
                          <a:solidFill>
                            <a:srgbClr val="000000"/>
                          </a:solidFill>
                          <a:latin typeface="TT Rounds Condensed"/>
                        </a:rPr>
                        <a:t>AUSTIN TX</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solidFill>
                      <a:srgbClr val="FFFFFF"/>
                    </a:solidFill>
                  </a:tcPr>
                </a:tc>
                <a:tc>
                  <a:txBody>
                    <a:bodyPr/>
                    <a:lstStyle/>
                    <a:p>
                      <a:pPr algn="ctr">
                        <a:lnSpc>
                          <a:spcPts val="3240"/>
                        </a:lnSpc>
                        <a:defRPr/>
                      </a:pPr>
                      <a:r>
                        <a:rPr lang="en-US" sz="2700" spc="25">
                          <a:solidFill>
                            <a:srgbClr val="000000"/>
                          </a:solidFill>
                          <a:latin typeface="TT Rounds Condensed"/>
                        </a:rPr>
                        <a:t>22.512840</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solidFill>
                      <a:srgbClr val="FFFFFF"/>
                    </a:solidFill>
                  </a:tcPr>
                </a:tc>
                <a:tc>
                  <a:txBody>
                    <a:bodyPr/>
                    <a:lstStyle/>
                    <a:p>
                      <a:pPr algn="ctr">
                        <a:lnSpc>
                          <a:spcPts val="3240"/>
                        </a:lnSpc>
                        <a:defRPr/>
                      </a:pPr>
                      <a:r>
                        <a:rPr lang="en-US" sz="2700" spc="25">
                          <a:solidFill>
                            <a:srgbClr val="000000"/>
                          </a:solidFill>
                          <a:latin typeface="TT Rounds Condensed"/>
                        </a:rPr>
                        <a:t>422.248940</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solidFill>
                      <a:srgbClr val="FFFFFF"/>
                    </a:solidFill>
                  </a:tcPr>
                </a:tc>
                <a:tc>
                  <a:txBody>
                    <a:bodyPr/>
                    <a:lstStyle/>
                    <a:p>
                      <a:pPr algn="ctr">
                        <a:lnSpc>
                          <a:spcPts val="3240"/>
                        </a:lnSpc>
                        <a:defRPr/>
                      </a:pPr>
                      <a:r>
                        <a:rPr lang="en-US" sz="2700" spc="25">
                          <a:solidFill>
                            <a:srgbClr val="000000"/>
                          </a:solidFill>
                          <a:latin typeface="TT Rounds Condensed"/>
                        </a:rPr>
                        <a:t>296.999358</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solidFill>
                      <a:srgbClr val="FFFFFF"/>
                    </a:solidFill>
                  </a:tcPr>
                </a:tc>
                <a:tc>
                  <a:txBody>
                    <a:bodyPr/>
                    <a:lstStyle/>
                    <a:p>
                      <a:pPr algn="ctr">
                        <a:lnSpc>
                          <a:spcPts val="3240"/>
                        </a:lnSpc>
                        <a:defRPr/>
                      </a:pPr>
                      <a:r>
                        <a:rPr lang="en-US" sz="2700" spc="25">
                          <a:solidFill>
                            <a:srgbClr val="000000"/>
                          </a:solidFill>
                          <a:latin typeface="TT Rounds Condensed"/>
                        </a:rPr>
                        <a:t>18.755916</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solidFill>
                      <a:srgbClr val="FFFFFF"/>
                    </a:solidFill>
                  </a:tcPr>
                </a:tc>
                <a:tc>
                  <a:txBody>
                    <a:bodyPr/>
                    <a:lstStyle/>
                    <a:p>
                      <a:pPr algn="ctr">
                        <a:lnSpc>
                          <a:spcPts val="3240"/>
                        </a:lnSpc>
                        <a:defRPr/>
                      </a:pPr>
                      <a:r>
                        <a:rPr lang="en-US" sz="2700" spc="25">
                          <a:solidFill>
                            <a:srgbClr val="000000"/>
                          </a:solidFill>
                          <a:latin typeface="TT Rounds Condensed"/>
                        </a:rPr>
                        <a:t>13.192443</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solidFill>
                      <a:srgbClr val="FFFFFF"/>
                    </a:solidFill>
                  </a:tcPr>
                </a:tc>
                <a:tc>
                  <a:txBody>
                    <a:bodyPr/>
                    <a:lstStyle/>
                    <a:p>
                      <a:pPr algn="ctr">
                        <a:lnSpc>
                          <a:spcPts val="3240"/>
                        </a:lnSpc>
                        <a:defRPr/>
                      </a:pPr>
                      <a:r>
                        <a:rPr lang="en-US" sz="2700" spc="25">
                          <a:solidFill>
                            <a:srgbClr val="000000"/>
                          </a:solidFill>
                          <a:latin typeface="TT Rounds Condensed"/>
                        </a:rPr>
                        <a:t>3028</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solidFill>
                      <a:srgbClr val="FFFFFF"/>
                    </a:solidFill>
                  </a:tcPr>
                </a:tc>
                <a:tc>
                  <a:txBody>
                    <a:bodyPr/>
                    <a:lstStyle/>
                    <a:p>
                      <a:pPr algn="ctr">
                        <a:lnSpc>
                          <a:spcPts val="3240"/>
                        </a:lnSpc>
                        <a:defRPr/>
                      </a:pPr>
                      <a:r>
                        <a:rPr lang="en-US" sz="2700" spc="25">
                          <a:solidFill>
                            <a:srgbClr val="000000"/>
                          </a:solidFill>
                          <a:latin typeface="TT Rounds Condensed"/>
                        </a:rPr>
                        <a:t>5.563473</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733806">
                <a:tc>
                  <a:txBody>
                    <a:bodyPr/>
                    <a:lstStyle/>
                    <a:p>
                      <a:pPr algn="ctr">
                        <a:lnSpc>
                          <a:spcPts val="3240"/>
                        </a:lnSpc>
                        <a:defRPr/>
                      </a:pPr>
                      <a:r>
                        <a:rPr lang="en-US" sz="2700" spc="25">
                          <a:solidFill>
                            <a:srgbClr val="000000"/>
                          </a:solidFill>
                          <a:latin typeface="TT Rounds Condensed"/>
                        </a:rPr>
                        <a:t>BOSTON MA</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solidFill>
                      <a:srgbClr val="FFFFFF"/>
                    </a:solidFill>
                  </a:tcPr>
                </a:tc>
                <a:tc>
                  <a:txBody>
                    <a:bodyPr/>
                    <a:lstStyle/>
                    <a:p>
                      <a:pPr algn="ctr">
                        <a:lnSpc>
                          <a:spcPts val="3240"/>
                        </a:lnSpc>
                        <a:defRPr/>
                      </a:pPr>
                      <a:r>
                        <a:rPr lang="en-US" sz="2700" spc="25">
                          <a:solidFill>
                            <a:srgbClr val="000000"/>
                          </a:solidFill>
                          <a:latin typeface="TT Rounds Condensed"/>
                        </a:rPr>
                        <a:t>22.543649</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solidFill>
                      <a:srgbClr val="FFFFFF"/>
                    </a:solidFill>
                  </a:tcPr>
                </a:tc>
                <a:tc>
                  <a:txBody>
                    <a:bodyPr/>
                    <a:lstStyle/>
                    <a:p>
                      <a:pPr algn="ctr">
                        <a:lnSpc>
                          <a:spcPts val="3240"/>
                        </a:lnSpc>
                        <a:defRPr/>
                      </a:pPr>
                      <a:r>
                        <a:rPr lang="en-US" sz="2700" spc="25">
                          <a:solidFill>
                            <a:srgbClr val="000000"/>
                          </a:solidFill>
                          <a:latin typeface="TT Rounds Condensed"/>
                        </a:rPr>
                        <a:t>359.140431</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solidFill>
                      <a:srgbClr val="FFFFFF"/>
                    </a:solidFill>
                  </a:tcPr>
                </a:tc>
                <a:tc>
                  <a:txBody>
                    <a:bodyPr/>
                    <a:lstStyle/>
                    <a:p>
                      <a:pPr algn="ctr">
                        <a:lnSpc>
                          <a:spcPts val="3240"/>
                        </a:lnSpc>
                        <a:defRPr/>
                      </a:pPr>
                      <a:r>
                        <a:rPr lang="en-US" sz="2700" spc="25">
                          <a:solidFill>
                            <a:srgbClr val="000000"/>
                          </a:solidFill>
                          <a:latin typeface="TT Rounds Condensed"/>
                        </a:rPr>
                        <a:t>297.656812</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solidFill>
                      <a:srgbClr val="FFFFFF"/>
                    </a:solidFill>
                  </a:tcPr>
                </a:tc>
                <a:tc>
                  <a:txBody>
                    <a:bodyPr/>
                    <a:lstStyle/>
                    <a:p>
                      <a:pPr algn="ctr">
                        <a:lnSpc>
                          <a:spcPts val="3240"/>
                        </a:lnSpc>
                        <a:defRPr/>
                      </a:pPr>
                      <a:r>
                        <a:rPr lang="en-US" sz="2700" spc="25">
                          <a:solidFill>
                            <a:srgbClr val="000000"/>
                          </a:solidFill>
                          <a:latin typeface="TT Rounds Condensed"/>
                        </a:rPr>
                        <a:t>15.930891</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solidFill>
                      <a:srgbClr val="FFFFFF"/>
                    </a:solidFill>
                  </a:tcPr>
                </a:tc>
                <a:tc>
                  <a:txBody>
                    <a:bodyPr/>
                    <a:lstStyle/>
                    <a:p>
                      <a:pPr algn="ctr">
                        <a:lnSpc>
                          <a:spcPts val="3240"/>
                        </a:lnSpc>
                        <a:defRPr/>
                      </a:pPr>
                      <a:r>
                        <a:rPr lang="en-US" sz="2700" spc="25">
                          <a:solidFill>
                            <a:srgbClr val="000000"/>
                          </a:solidFill>
                          <a:latin typeface="TT Rounds Condensed"/>
                        </a:rPr>
                        <a:t>13.203577</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solidFill>
                      <a:srgbClr val="FFFFFF"/>
                    </a:solidFill>
                  </a:tcPr>
                </a:tc>
                <a:tc>
                  <a:txBody>
                    <a:bodyPr/>
                    <a:lstStyle/>
                    <a:p>
                      <a:pPr algn="ctr">
                        <a:lnSpc>
                          <a:spcPts val="3240"/>
                        </a:lnSpc>
                        <a:defRPr/>
                      </a:pPr>
                      <a:r>
                        <a:rPr lang="en-US" sz="2700" spc="25">
                          <a:solidFill>
                            <a:srgbClr val="000000"/>
                          </a:solidFill>
                          <a:latin typeface="TT Rounds Condensed"/>
                        </a:rPr>
                        <a:t>24506</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solidFill>
                      <a:srgbClr val="FFFFFF"/>
                    </a:solidFill>
                  </a:tcPr>
                </a:tc>
                <a:tc>
                  <a:txBody>
                    <a:bodyPr/>
                    <a:lstStyle/>
                    <a:p>
                      <a:pPr algn="ctr">
                        <a:lnSpc>
                          <a:spcPts val="3240"/>
                        </a:lnSpc>
                        <a:defRPr/>
                      </a:pPr>
                      <a:r>
                        <a:rPr lang="en-US" sz="2700" spc="25">
                          <a:solidFill>
                            <a:srgbClr val="000000"/>
                          </a:solidFill>
                          <a:latin typeface="TT Rounds Condensed"/>
                        </a:rPr>
                        <a:t>2.727314</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r h="733806">
                <a:tc>
                  <a:txBody>
                    <a:bodyPr/>
                    <a:lstStyle/>
                    <a:p>
                      <a:pPr algn="ctr">
                        <a:lnSpc>
                          <a:spcPts val="3240"/>
                        </a:lnSpc>
                        <a:defRPr/>
                      </a:pPr>
                      <a:r>
                        <a:rPr lang="en-US" sz="2700" spc="25">
                          <a:solidFill>
                            <a:srgbClr val="000000"/>
                          </a:solidFill>
                          <a:latin typeface="TT Rounds Condensed"/>
                        </a:rPr>
                        <a:t>CHICAGO IL</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solidFill>
                      <a:srgbClr val="FFFFFF"/>
                    </a:solidFill>
                  </a:tcPr>
                </a:tc>
                <a:tc>
                  <a:txBody>
                    <a:bodyPr/>
                    <a:lstStyle/>
                    <a:p>
                      <a:pPr algn="ctr">
                        <a:lnSpc>
                          <a:spcPts val="3240"/>
                        </a:lnSpc>
                        <a:defRPr/>
                      </a:pPr>
                      <a:r>
                        <a:rPr lang="en-US" sz="2700" spc="25">
                          <a:solidFill>
                            <a:srgbClr val="000000"/>
                          </a:solidFill>
                          <a:latin typeface="TT Rounds Condensed"/>
                        </a:rPr>
                        <a:t>22.659493</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solidFill>
                      <a:srgbClr val="FFFFFF"/>
                    </a:solidFill>
                  </a:tcPr>
                </a:tc>
                <a:tc>
                  <a:txBody>
                    <a:bodyPr/>
                    <a:lstStyle/>
                    <a:p>
                      <a:pPr algn="ctr">
                        <a:lnSpc>
                          <a:spcPts val="3240"/>
                        </a:lnSpc>
                        <a:defRPr/>
                      </a:pPr>
                      <a:r>
                        <a:rPr lang="en-US" sz="2700" spc="25">
                          <a:solidFill>
                            <a:srgbClr val="000000"/>
                          </a:solidFill>
                          <a:latin typeface="TT Rounds Condensed"/>
                        </a:rPr>
                        <a:t>364.021927</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solidFill>
                      <a:srgbClr val="FFFFFF"/>
                    </a:solidFill>
                  </a:tcPr>
                </a:tc>
                <a:tc>
                  <a:txBody>
                    <a:bodyPr/>
                    <a:lstStyle/>
                    <a:p>
                      <a:pPr algn="ctr">
                        <a:lnSpc>
                          <a:spcPts val="3240"/>
                        </a:lnSpc>
                        <a:defRPr/>
                      </a:pPr>
                      <a:r>
                        <a:rPr lang="en-US" sz="2700" spc="25">
                          <a:solidFill>
                            <a:srgbClr val="000000"/>
                          </a:solidFill>
                          <a:latin typeface="TT Rounds Condensed"/>
                        </a:rPr>
                        <a:t>299.097441</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solidFill>
                      <a:srgbClr val="FFFFFF"/>
                    </a:solidFill>
                  </a:tcPr>
                </a:tc>
                <a:tc>
                  <a:txBody>
                    <a:bodyPr/>
                    <a:lstStyle/>
                    <a:p>
                      <a:pPr algn="ctr">
                        <a:lnSpc>
                          <a:spcPts val="3240"/>
                        </a:lnSpc>
                        <a:defRPr/>
                      </a:pPr>
                      <a:r>
                        <a:rPr lang="en-US" sz="2700" spc="25">
                          <a:solidFill>
                            <a:srgbClr val="000000"/>
                          </a:solidFill>
                          <a:latin typeface="TT Rounds Condensed"/>
                        </a:rPr>
                        <a:t>16.064875</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solidFill>
                      <a:srgbClr val="FFFFFF"/>
                    </a:solidFill>
                  </a:tcPr>
                </a:tc>
                <a:tc>
                  <a:txBody>
                    <a:bodyPr/>
                    <a:lstStyle/>
                    <a:p>
                      <a:pPr algn="ctr">
                        <a:lnSpc>
                          <a:spcPts val="3240"/>
                        </a:lnSpc>
                        <a:defRPr/>
                      </a:pPr>
                      <a:r>
                        <a:rPr lang="en-US" sz="2700" spc="25">
                          <a:solidFill>
                            <a:srgbClr val="000000"/>
                          </a:solidFill>
                          <a:latin typeface="TT Rounds Condensed"/>
                        </a:rPr>
                        <a:t>13.199653</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solidFill>
                      <a:srgbClr val="FFFFFF"/>
                    </a:solidFill>
                  </a:tcPr>
                </a:tc>
                <a:tc>
                  <a:txBody>
                    <a:bodyPr/>
                    <a:lstStyle/>
                    <a:p>
                      <a:pPr algn="ctr">
                        <a:lnSpc>
                          <a:spcPts val="3240"/>
                        </a:lnSpc>
                        <a:defRPr/>
                      </a:pPr>
                      <a:r>
                        <a:rPr lang="en-US" sz="2700" spc="25">
                          <a:solidFill>
                            <a:srgbClr val="000000"/>
                          </a:solidFill>
                          <a:latin typeface="TT Rounds Condensed"/>
                        </a:rPr>
                        <a:t>47264</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solidFill>
                      <a:srgbClr val="FFFFFF"/>
                    </a:solidFill>
                  </a:tcPr>
                </a:tc>
                <a:tc>
                  <a:txBody>
                    <a:bodyPr/>
                    <a:lstStyle/>
                    <a:p>
                      <a:pPr algn="ctr">
                        <a:lnSpc>
                          <a:spcPts val="3240"/>
                        </a:lnSpc>
                        <a:defRPr/>
                      </a:pPr>
                      <a:r>
                        <a:rPr lang="en-US" sz="2700" spc="25">
                          <a:solidFill>
                            <a:srgbClr val="000000"/>
                          </a:solidFill>
                          <a:latin typeface="TT Rounds Condensed"/>
                        </a:rPr>
                        <a:t>2.865222</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r h="733806">
                <a:tc>
                  <a:txBody>
                    <a:bodyPr/>
                    <a:lstStyle/>
                    <a:p>
                      <a:pPr algn="ctr">
                        <a:lnSpc>
                          <a:spcPts val="3240"/>
                        </a:lnSpc>
                        <a:defRPr/>
                      </a:pPr>
                      <a:r>
                        <a:rPr lang="en-US" sz="2700" spc="25">
                          <a:solidFill>
                            <a:srgbClr val="000000"/>
                          </a:solidFill>
                          <a:latin typeface="TT Rounds Condensed"/>
                        </a:rPr>
                        <a:t>DALLAS TX</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solidFill>
                      <a:srgbClr val="FFFFFF"/>
                    </a:solidFill>
                  </a:tcPr>
                </a:tc>
                <a:tc>
                  <a:txBody>
                    <a:bodyPr/>
                    <a:lstStyle/>
                    <a:p>
                      <a:pPr algn="ctr">
                        <a:lnSpc>
                          <a:spcPts val="3240"/>
                        </a:lnSpc>
                        <a:defRPr/>
                      </a:pPr>
                      <a:r>
                        <a:rPr lang="en-US" sz="2700" spc="25">
                          <a:solidFill>
                            <a:srgbClr val="000000"/>
                          </a:solidFill>
                          <a:latin typeface="TT Rounds Condensed"/>
                        </a:rPr>
                        <a:t>22.599395</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solidFill>
                      <a:srgbClr val="FFFFFF"/>
                    </a:solidFill>
                  </a:tcPr>
                </a:tc>
                <a:tc>
                  <a:txBody>
                    <a:bodyPr/>
                    <a:lstStyle/>
                    <a:p>
                      <a:pPr algn="ctr">
                        <a:lnSpc>
                          <a:spcPts val="3240"/>
                        </a:lnSpc>
                        <a:defRPr/>
                      </a:pPr>
                      <a:r>
                        <a:rPr lang="en-US" sz="2700" spc="25">
                          <a:solidFill>
                            <a:srgbClr val="000000"/>
                          </a:solidFill>
                          <a:latin typeface="TT Rounds Condensed"/>
                        </a:rPr>
                        <a:t>493.807790</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solidFill>
                      <a:srgbClr val="FFFFFF"/>
                    </a:solidFill>
                  </a:tcPr>
                </a:tc>
                <a:tc>
                  <a:txBody>
                    <a:bodyPr/>
                    <a:lstStyle/>
                    <a:p>
                      <a:pPr algn="ctr">
                        <a:lnSpc>
                          <a:spcPts val="3240"/>
                        </a:lnSpc>
                        <a:defRPr/>
                      </a:pPr>
                      <a:r>
                        <a:rPr lang="en-US" sz="2700" spc="25">
                          <a:solidFill>
                            <a:srgbClr val="000000"/>
                          </a:solidFill>
                          <a:latin typeface="TT Rounds Condensed"/>
                        </a:rPr>
                        <a:t>297.958374</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solidFill>
                      <a:srgbClr val="FFFFFF"/>
                    </a:solidFill>
                  </a:tcPr>
                </a:tc>
                <a:tc>
                  <a:txBody>
                    <a:bodyPr/>
                    <a:lstStyle/>
                    <a:p>
                      <a:pPr algn="ctr">
                        <a:lnSpc>
                          <a:spcPts val="3240"/>
                        </a:lnSpc>
                        <a:defRPr/>
                      </a:pPr>
                      <a:r>
                        <a:rPr lang="en-US" sz="2700" spc="25">
                          <a:solidFill>
                            <a:srgbClr val="000000"/>
                          </a:solidFill>
                          <a:latin typeface="TT Rounds Condensed"/>
                        </a:rPr>
                        <a:t>21.850487</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solidFill>
                      <a:srgbClr val="FFFFFF"/>
                    </a:solidFill>
                  </a:tcPr>
                </a:tc>
                <a:tc>
                  <a:txBody>
                    <a:bodyPr/>
                    <a:lstStyle/>
                    <a:p>
                      <a:pPr algn="ctr">
                        <a:lnSpc>
                          <a:spcPts val="3240"/>
                        </a:lnSpc>
                        <a:defRPr/>
                      </a:pPr>
                      <a:r>
                        <a:rPr lang="en-US" sz="2700" spc="25">
                          <a:solidFill>
                            <a:srgbClr val="000000"/>
                          </a:solidFill>
                          <a:latin typeface="TT Rounds Condensed"/>
                        </a:rPr>
                        <a:t>13.184352</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solidFill>
                      <a:srgbClr val="FFFFFF"/>
                    </a:solidFill>
                  </a:tcPr>
                </a:tc>
                <a:tc>
                  <a:txBody>
                    <a:bodyPr/>
                    <a:lstStyle/>
                    <a:p>
                      <a:pPr algn="ctr">
                        <a:lnSpc>
                          <a:spcPts val="3240"/>
                        </a:lnSpc>
                        <a:defRPr/>
                      </a:pPr>
                      <a:r>
                        <a:rPr lang="en-US" sz="2700" spc="25">
                          <a:solidFill>
                            <a:srgbClr val="000000"/>
                          </a:solidFill>
                          <a:latin typeface="TT Rounds Condensed"/>
                        </a:rPr>
                        <a:t>5637</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solidFill>
                      <a:srgbClr val="FFFFFF"/>
                    </a:solidFill>
                  </a:tcPr>
                </a:tc>
                <a:tc>
                  <a:txBody>
                    <a:bodyPr/>
                    <a:lstStyle/>
                    <a:p>
                      <a:pPr algn="ctr">
                        <a:lnSpc>
                          <a:spcPts val="3240"/>
                        </a:lnSpc>
                        <a:defRPr/>
                      </a:pPr>
                      <a:r>
                        <a:rPr lang="en-US" sz="2700" spc="25">
                          <a:solidFill>
                            <a:srgbClr val="000000"/>
                          </a:solidFill>
                          <a:latin typeface="TT Rounds Condensed"/>
                        </a:rPr>
                        <a:t>8.666135</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6"/>
                  </a:ext>
                </a:extLst>
              </a:tr>
              <a:tr h="733806">
                <a:tc>
                  <a:txBody>
                    <a:bodyPr/>
                    <a:lstStyle/>
                    <a:p>
                      <a:pPr algn="ctr">
                        <a:lnSpc>
                          <a:spcPts val="3240"/>
                        </a:lnSpc>
                        <a:defRPr/>
                      </a:pPr>
                      <a:r>
                        <a:rPr lang="en-US" sz="2700" spc="25">
                          <a:solidFill>
                            <a:srgbClr val="000000"/>
                          </a:solidFill>
                          <a:latin typeface="TT Rounds Condensed"/>
                        </a:rPr>
                        <a:t>DENVER CO</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solidFill>
                      <a:srgbClr val="FFFFFF"/>
                    </a:solidFill>
                  </a:tcPr>
                </a:tc>
                <a:tc>
                  <a:txBody>
                    <a:bodyPr/>
                    <a:lstStyle/>
                    <a:p>
                      <a:pPr algn="ctr">
                        <a:lnSpc>
                          <a:spcPts val="3240"/>
                        </a:lnSpc>
                        <a:defRPr/>
                      </a:pPr>
                      <a:r>
                        <a:rPr lang="en-US" sz="2700" spc="25">
                          <a:solidFill>
                            <a:srgbClr val="000000"/>
                          </a:solidFill>
                          <a:latin typeface="TT Rounds Condensed"/>
                        </a:rPr>
                        <a:t>22.444097</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solidFill>
                      <a:srgbClr val="FFFFFF"/>
                    </a:solidFill>
                  </a:tcPr>
                </a:tc>
                <a:tc>
                  <a:txBody>
                    <a:bodyPr/>
                    <a:lstStyle/>
                    <a:p>
                      <a:pPr algn="ctr">
                        <a:lnSpc>
                          <a:spcPts val="3240"/>
                        </a:lnSpc>
                        <a:defRPr/>
                      </a:pPr>
                      <a:r>
                        <a:rPr lang="en-US" sz="2700" spc="25">
                          <a:solidFill>
                            <a:srgbClr val="000000"/>
                          </a:solidFill>
                          <a:latin typeface="TT Rounds Condensed"/>
                        </a:rPr>
                        <a:t>443.235413</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solidFill>
                      <a:srgbClr val="FFFFFF"/>
                    </a:solidFill>
                  </a:tcPr>
                </a:tc>
                <a:tc>
                  <a:txBody>
                    <a:bodyPr/>
                    <a:lstStyle/>
                    <a:p>
                      <a:pPr algn="ctr">
                        <a:lnSpc>
                          <a:spcPts val="3240"/>
                        </a:lnSpc>
                        <a:defRPr/>
                      </a:pPr>
                      <a:r>
                        <a:rPr lang="en-US" sz="2700" spc="25">
                          <a:solidFill>
                            <a:srgbClr val="000000"/>
                          </a:solidFill>
                          <a:latin typeface="TT Rounds Condensed"/>
                        </a:rPr>
                        <a:t>296.382238</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solidFill>
                      <a:srgbClr val="FFFFFF"/>
                    </a:solidFill>
                  </a:tcPr>
                </a:tc>
                <a:tc>
                  <a:txBody>
                    <a:bodyPr/>
                    <a:lstStyle/>
                    <a:p>
                      <a:pPr algn="ctr">
                        <a:lnSpc>
                          <a:spcPts val="3240"/>
                        </a:lnSpc>
                        <a:defRPr/>
                      </a:pPr>
                      <a:r>
                        <a:rPr lang="en-US" sz="2700" spc="25">
                          <a:solidFill>
                            <a:srgbClr val="000000"/>
                          </a:solidFill>
                          <a:latin typeface="TT Rounds Condensed"/>
                        </a:rPr>
                        <a:t>19.748418</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solidFill>
                      <a:srgbClr val="FFFFFF"/>
                    </a:solidFill>
                  </a:tcPr>
                </a:tc>
                <a:tc>
                  <a:txBody>
                    <a:bodyPr/>
                    <a:lstStyle/>
                    <a:p>
                      <a:pPr algn="ctr">
                        <a:lnSpc>
                          <a:spcPts val="3240"/>
                        </a:lnSpc>
                        <a:defRPr/>
                      </a:pPr>
                      <a:r>
                        <a:rPr lang="en-US" sz="2700" spc="25">
                          <a:solidFill>
                            <a:srgbClr val="000000"/>
                          </a:solidFill>
                          <a:latin typeface="TT Rounds Condensed"/>
                        </a:rPr>
                        <a:t>13.205354</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solidFill>
                      <a:srgbClr val="FFFFFF"/>
                    </a:solidFill>
                  </a:tcPr>
                </a:tc>
                <a:tc>
                  <a:txBody>
                    <a:bodyPr/>
                    <a:lstStyle/>
                    <a:p>
                      <a:pPr algn="ctr">
                        <a:lnSpc>
                          <a:spcPts val="3240"/>
                        </a:lnSpc>
                        <a:defRPr/>
                      </a:pPr>
                      <a:r>
                        <a:rPr lang="en-US" sz="2700" spc="25">
                          <a:solidFill>
                            <a:srgbClr val="000000"/>
                          </a:solidFill>
                          <a:latin typeface="TT Rounds Condensed"/>
                        </a:rPr>
                        <a:t>2431</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solidFill>
                      <a:srgbClr val="FFFFFF"/>
                    </a:solidFill>
                  </a:tcPr>
                </a:tc>
                <a:tc>
                  <a:txBody>
                    <a:bodyPr/>
                    <a:lstStyle/>
                    <a:p>
                      <a:pPr algn="ctr">
                        <a:lnSpc>
                          <a:spcPts val="3240"/>
                        </a:lnSpc>
                        <a:defRPr/>
                      </a:pPr>
                      <a:r>
                        <a:rPr lang="en-US" sz="2700" spc="25">
                          <a:solidFill>
                            <a:srgbClr val="000000"/>
                          </a:solidFill>
                          <a:latin typeface="TT Rounds Condensed"/>
                        </a:rPr>
                        <a:t>6.543065</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7"/>
                  </a:ext>
                </a:extLst>
              </a:tr>
              <a:tr h="815636">
                <a:tc>
                  <a:txBody>
                    <a:bodyPr/>
                    <a:lstStyle/>
                    <a:p>
                      <a:pPr algn="ctr">
                        <a:lnSpc>
                          <a:spcPts val="3240"/>
                        </a:lnSpc>
                        <a:defRPr/>
                      </a:pPr>
                      <a:r>
                        <a:rPr lang="en-US" sz="2700" spc="25">
                          <a:solidFill>
                            <a:srgbClr val="000000"/>
                          </a:solidFill>
                          <a:latin typeface="TT Rounds Condensed"/>
                        </a:rPr>
                        <a:t>LOS ANGELES CA</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solidFill>
                      <a:srgbClr val="FFFFFF"/>
                    </a:solidFill>
                  </a:tcPr>
                </a:tc>
                <a:tc>
                  <a:txBody>
                    <a:bodyPr/>
                    <a:lstStyle/>
                    <a:p>
                      <a:pPr algn="ctr">
                        <a:lnSpc>
                          <a:spcPts val="3240"/>
                        </a:lnSpc>
                        <a:defRPr/>
                      </a:pPr>
                      <a:r>
                        <a:rPr lang="en-US" sz="2700" spc="25">
                          <a:solidFill>
                            <a:srgbClr val="000000"/>
                          </a:solidFill>
                          <a:latin typeface="TT Rounds Condensed"/>
                        </a:rPr>
                        <a:t>22.688117</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solidFill>
                      <a:srgbClr val="FFFFFF"/>
                    </a:solidFill>
                  </a:tcPr>
                </a:tc>
                <a:tc>
                  <a:txBody>
                    <a:bodyPr/>
                    <a:lstStyle/>
                    <a:p>
                      <a:pPr algn="ctr">
                        <a:lnSpc>
                          <a:spcPts val="3240"/>
                        </a:lnSpc>
                        <a:defRPr/>
                      </a:pPr>
                      <a:r>
                        <a:rPr lang="en-US" sz="2700" spc="25">
                          <a:solidFill>
                            <a:srgbClr val="000000"/>
                          </a:solidFill>
                          <a:latin typeface="TT Rounds Condensed"/>
                        </a:rPr>
                        <a:t>416.231136</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solidFill>
                      <a:srgbClr val="FFFFFF"/>
                    </a:solidFill>
                  </a:tcPr>
                </a:tc>
                <a:tc>
                  <a:txBody>
                    <a:bodyPr/>
                    <a:lstStyle/>
                    <a:p>
                      <a:pPr algn="ctr">
                        <a:lnSpc>
                          <a:spcPts val="3240"/>
                        </a:lnSpc>
                        <a:defRPr/>
                      </a:pPr>
                      <a:r>
                        <a:rPr lang="en-US" sz="2700" spc="25">
                          <a:solidFill>
                            <a:srgbClr val="000000"/>
                          </a:solidFill>
                          <a:latin typeface="TT Rounds Condensed"/>
                        </a:rPr>
                        <a:t>299.574768</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solidFill>
                      <a:srgbClr val="FFFFFF"/>
                    </a:solidFill>
                  </a:tcPr>
                </a:tc>
                <a:tc>
                  <a:txBody>
                    <a:bodyPr/>
                    <a:lstStyle/>
                    <a:p>
                      <a:pPr algn="ctr">
                        <a:lnSpc>
                          <a:spcPts val="3240"/>
                        </a:lnSpc>
                        <a:defRPr/>
                      </a:pPr>
                      <a:r>
                        <a:rPr lang="en-US" sz="2700" spc="25">
                          <a:solidFill>
                            <a:srgbClr val="000000"/>
                          </a:solidFill>
                          <a:latin typeface="TT Rounds Condensed"/>
                        </a:rPr>
                        <a:t>18.345777</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solidFill>
                      <a:srgbClr val="FFFFFF"/>
                    </a:solidFill>
                  </a:tcPr>
                </a:tc>
                <a:tc>
                  <a:txBody>
                    <a:bodyPr/>
                    <a:lstStyle/>
                    <a:p>
                      <a:pPr algn="ctr">
                        <a:lnSpc>
                          <a:spcPts val="3240"/>
                        </a:lnSpc>
                        <a:defRPr/>
                      </a:pPr>
                      <a:r>
                        <a:rPr lang="en-US" sz="2700" spc="25">
                          <a:solidFill>
                            <a:srgbClr val="000000"/>
                          </a:solidFill>
                          <a:latin typeface="TT Rounds Condensed"/>
                        </a:rPr>
                        <a:t>13.204038</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solidFill>
                      <a:srgbClr val="FFFFFF"/>
                    </a:solidFill>
                  </a:tcPr>
                </a:tc>
                <a:tc>
                  <a:txBody>
                    <a:bodyPr/>
                    <a:lstStyle/>
                    <a:p>
                      <a:pPr algn="ctr">
                        <a:lnSpc>
                          <a:spcPts val="3240"/>
                        </a:lnSpc>
                        <a:defRPr/>
                      </a:pPr>
                      <a:r>
                        <a:rPr lang="en-US" sz="2700" spc="25">
                          <a:solidFill>
                            <a:srgbClr val="000000"/>
                          </a:solidFill>
                          <a:latin typeface="TT Rounds Condensed"/>
                        </a:rPr>
                        <a:t>28168</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solidFill>
                      <a:srgbClr val="FFFFFF"/>
                    </a:solidFill>
                  </a:tcPr>
                </a:tc>
                <a:tc>
                  <a:txBody>
                    <a:bodyPr/>
                    <a:lstStyle/>
                    <a:p>
                      <a:pPr algn="ctr">
                        <a:lnSpc>
                          <a:spcPts val="3240"/>
                        </a:lnSpc>
                        <a:defRPr/>
                      </a:pPr>
                      <a:r>
                        <a:rPr lang="en-US" sz="2700" spc="25">
                          <a:solidFill>
                            <a:srgbClr val="000000"/>
                          </a:solidFill>
                          <a:latin typeface="TT Rounds Condensed"/>
                        </a:rPr>
                        <a:t>5.141739</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8"/>
                  </a:ext>
                </a:extLst>
              </a:tr>
              <a:tr h="1120377">
                <a:tc>
                  <a:txBody>
                    <a:bodyPr/>
                    <a:lstStyle/>
                    <a:p>
                      <a:pPr algn="ctr">
                        <a:lnSpc>
                          <a:spcPts val="1350"/>
                        </a:lnSpc>
                        <a:defRPr/>
                      </a:pPr>
                      <a:endParaRPr lang="en-US" sz="2700" spc="32" dirty="0">
                        <a:solidFill>
                          <a:srgbClr val="000000"/>
                        </a:solidFill>
                        <a:latin typeface="TT Rounds Condensed"/>
                      </a:endParaRPr>
                    </a:p>
                    <a:p>
                      <a:pPr algn="ctr">
                        <a:lnSpc>
                          <a:spcPts val="1350"/>
                        </a:lnSpc>
                        <a:defRPr/>
                      </a:pPr>
                      <a:r>
                        <a:rPr lang="en-US" sz="2700" spc="32" dirty="0">
                          <a:solidFill>
                            <a:srgbClr val="000000"/>
                          </a:solidFill>
                          <a:latin typeface="TT Rounds Condensed"/>
                        </a:rPr>
                        <a:t>MIAMI FL</a:t>
                      </a:r>
                      <a:endParaRPr lang="en-US" sz="1100" dirty="0"/>
                    </a:p>
                  </a:txBody>
                  <a:tcPr marT="91440" marB="91440">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solidFill>
                      <a:srgbClr val="FFFFFF"/>
                    </a:solidFill>
                  </a:tcPr>
                </a:tc>
                <a:tc>
                  <a:txBody>
                    <a:bodyPr/>
                    <a:lstStyle/>
                    <a:p>
                      <a:pPr algn="ctr">
                        <a:lnSpc>
                          <a:spcPts val="3240"/>
                        </a:lnSpc>
                        <a:defRPr/>
                      </a:pPr>
                      <a:r>
                        <a:rPr lang="en-US" sz="2700" spc="25">
                          <a:solidFill>
                            <a:srgbClr val="000000"/>
                          </a:solidFill>
                          <a:latin typeface="TT Rounds Condensed"/>
                        </a:rPr>
                        <a:t>22.635606</a:t>
                      </a:r>
                      <a:endParaRPr lang="en-US" sz="1100"/>
                    </a:p>
                  </a:txBody>
                  <a:tcPr marT="91440" marB="91440">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solidFill>
                      <a:srgbClr val="FFFFFF"/>
                    </a:solidFill>
                  </a:tcPr>
                </a:tc>
                <a:tc>
                  <a:txBody>
                    <a:bodyPr/>
                    <a:lstStyle/>
                    <a:p>
                      <a:pPr algn="ctr">
                        <a:lnSpc>
                          <a:spcPts val="3240"/>
                        </a:lnSpc>
                        <a:defRPr/>
                      </a:pPr>
                      <a:r>
                        <a:rPr lang="en-US" sz="2700" spc="25">
                          <a:solidFill>
                            <a:srgbClr val="000000"/>
                          </a:solidFill>
                          <a:latin typeface="TT Rounds Condensed"/>
                        </a:rPr>
                        <a:t>432.944872</a:t>
                      </a:r>
                      <a:endParaRPr lang="en-US" sz="1100"/>
                    </a:p>
                  </a:txBody>
                  <a:tcPr marT="91440" marB="91440">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solidFill>
                      <a:srgbClr val="FFFFFF"/>
                    </a:solidFill>
                  </a:tcPr>
                </a:tc>
                <a:tc>
                  <a:txBody>
                    <a:bodyPr/>
                    <a:lstStyle/>
                    <a:p>
                      <a:pPr algn="ctr">
                        <a:lnSpc>
                          <a:spcPts val="3240"/>
                        </a:lnSpc>
                        <a:defRPr/>
                      </a:pPr>
                      <a:r>
                        <a:rPr lang="en-US" sz="2700" spc="25">
                          <a:solidFill>
                            <a:srgbClr val="000000"/>
                          </a:solidFill>
                          <a:latin typeface="TT Rounds Condensed"/>
                        </a:rPr>
                        <a:t>299.072443</a:t>
                      </a:r>
                      <a:endParaRPr lang="en-US" sz="1100"/>
                    </a:p>
                  </a:txBody>
                  <a:tcPr marT="91440" marB="91440">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solidFill>
                      <a:srgbClr val="FFFFFF"/>
                    </a:solidFill>
                  </a:tcPr>
                </a:tc>
                <a:tc>
                  <a:txBody>
                    <a:bodyPr/>
                    <a:lstStyle/>
                    <a:p>
                      <a:pPr algn="ctr">
                        <a:lnSpc>
                          <a:spcPts val="3240"/>
                        </a:lnSpc>
                        <a:defRPr/>
                      </a:pPr>
                      <a:r>
                        <a:rPr lang="en-US" sz="2700" spc="25">
                          <a:solidFill>
                            <a:srgbClr val="000000"/>
                          </a:solidFill>
                          <a:latin typeface="TT Rounds Condensed"/>
                        </a:rPr>
                        <a:t>19.126718</a:t>
                      </a:r>
                      <a:endParaRPr lang="en-US" sz="1100"/>
                    </a:p>
                  </a:txBody>
                  <a:tcPr marT="91440" marB="91440">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solidFill>
                      <a:srgbClr val="FFFFFF"/>
                    </a:solidFill>
                  </a:tcPr>
                </a:tc>
                <a:tc>
                  <a:txBody>
                    <a:bodyPr/>
                    <a:lstStyle/>
                    <a:p>
                      <a:pPr algn="ctr">
                        <a:lnSpc>
                          <a:spcPts val="3240"/>
                        </a:lnSpc>
                        <a:defRPr/>
                      </a:pPr>
                      <a:r>
                        <a:rPr lang="en-US" sz="2700" spc="25">
                          <a:solidFill>
                            <a:srgbClr val="000000"/>
                          </a:solidFill>
                          <a:latin typeface="TT Rounds Condensed"/>
                        </a:rPr>
                        <a:t>13.212478</a:t>
                      </a:r>
                      <a:endParaRPr lang="en-US" sz="1100"/>
                    </a:p>
                  </a:txBody>
                  <a:tcPr marT="91440" marB="91440">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solidFill>
                      <a:srgbClr val="FFFFFF"/>
                    </a:solidFill>
                  </a:tcPr>
                </a:tc>
                <a:tc>
                  <a:txBody>
                    <a:bodyPr/>
                    <a:lstStyle/>
                    <a:p>
                      <a:pPr algn="ctr">
                        <a:lnSpc>
                          <a:spcPts val="3240"/>
                        </a:lnSpc>
                        <a:defRPr/>
                      </a:pPr>
                      <a:r>
                        <a:rPr lang="en-US" sz="2700" spc="25">
                          <a:solidFill>
                            <a:srgbClr val="000000"/>
                          </a:solidFill>
                          <a:latin typeface="TT Rounds Condensed"/>
                        </a:rPr>
                        <a:t>4452</a:t>
                      </a:r>
                      <a:endParaRPr lang="en-US" sz="1100"/>
                    </a:p>
                  </a:txBody>
                  <a:tcPr marT="91440" marB="91440">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solidFill>
                      <a:srgbClr val="FFFFFF"/>
                    </a:solidFill>
                  </a:tcPr>
                </a:tc>
                <a:tc>
                  <a:txBody>
                    <a:bodyPr/>
                    <a:lstStyle/>
                    <a:p>
                      <a:pPr algn="ctr">
                        <a:lnSpc>
                          <a:spcPts val="3240"/>
                        </a:lnSpc>
                        <a:defRPr/>
                      </a:pPr>
                      <a:r>
                        <a:rPr lang="en-US" sz="2700" spc="25">
                          <a:solidFill>
                            <a:srgbClr val="000000"/>
                          </a:solidFill>
                          <a:latin typeface="TT Rounds Condensed"/>
                        </a:rPr>
                        <a:t>5.914241</a:t>
                      </a:r>
                      <a:endParaRPr lang="en-US" sz="1100"/>
                    </a:p>
                  </a:txBody>
                  <a:tcPr marT="91440" marB="91440">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9"/>
                  </a:ext>
                </a:extLst>
              </a:tr>
              <a:tr h="733806">
                <a:tc>
                  <a:txBody>
                    <a:bodyPr/>
                    <a:lstStyle/>
                    <a:p>
                      <a:pPr algn="ctr">
                        <a:lnSpc>
                          <a:spcPts val="3240"/>
                        </a:lnSpc>
                        <a:defRPr/>
                      </a:pPr>
                      <a:r>
                        <a:rPr lang="en-US" sz="2700" spc="25">
                          <a:solidFill>
                            <a:srgbClr val="000000"/>
                          </a:solidFill>
                          <a:latin typeface="TT Rounds Condensed"/>
                        </a:rPr>
                        <a:t>NASHVILLE TN</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solidFill>
                      <a:srgbClr val="FFFFFF"/>
                    </a:solidFill>
                  </a:tcPr>
                </a:tc>
                <a:tc>
                  <a:txBody>
                    <a:bodyPr/>
                    <a:lstStyle/>
                    <a:p>
                      <a:pPr algn="ctr">
                        <a:lnSpc>
                          <a:spcPts val="3240"/>
                        </a:lnSpc>
                        <a:defRPr/>
                      </a:pPr>
                      <a:r>
                        <a:rPr lang="en-US" sz="2700" spc="25">
                          <a:solidFill>
                            <a:srgbClr val="000000"/>
                          </a:solidFill>
                          <a:latin typeface="TT Rounds Condensed"/>
                        </a:rPr>
                        <a:t>22.968837</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solidFill>
                      <a:srgbClr val="FFFFFF"/>
                    </a:solidFill>
                  </a:tcPr>
                </a:tc>
                <a:tc>
                  <a:txBody>
                    <a:bodyPr/>
                    <a:lstStyle/>
                    <a:p>
                      <a:pPr algn="ctr">
                        <a:lnSpc>
                          <a:spcPts val="3240"/>
                        </a:lnSpc>
                        <a:defRPr/>
                      </a:pPr>
                      <a:r>
                        <a:rPr lang="en-US" sz="2700" spc="25">
                          <a:solidFill>
                            <a:srgbClr val="000000"/>
                          </a:solidFill>
                          <a:latin typeface="TT Rounds Condensed"/>
                        </a:rPr>
                        <a:t>376.245577</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solidFill>
                      <a:srgbClr val="FFFFFF"/>
                    </a:solidFill>
                  </a:tcPr>
                </a:tc>
                <a:tc>
                  <a:txBody>
                    <a:bodyPr/>
                    <a:lstStyle/>
                    <a:p>
                      <a:pPr algn="ctr">
                        <a:lnSpc>
                          <a:spcPts val="3240"/>
                        </a:lnSpc>
                        <a:defRPr/>
                      </a:pPr>
                      <a:r>
                        <a:rPr lang="en-US" sz="2700" spc="25">
                          <a:solidFill>
                            <a:srgbClr val="000000"/>
                          </a:solidFill>
                          <a:latin typeface="TT Rounds Condensed"/>
                        </a:rPr>
                        <a:t>303.321981</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solidFill>
                      <a:srgbClr val="FFFFFF"/>
                    </a:solidFill>
                  </a:tcPr>
                </a:tc>
                <a:tc>
                  <a:txBody>
                    <a:bodyPr/>
                    <a:lstStyle/>
                    <a:p>
                      <a:pPr algn="ctr">
                        <a:lnSpc>
                          <a:spcPts val="3240"/>
                        </a:lnSpc>
                        <a:defRPr/>
                      </a:pPr>
                      <a:r>
                        <a:rPr lang="en-US" sz="2700" spc="25">
                          <a:solidFill>
                            <a:srgbClr val="000000"/>
                          </a:solidFill>
                          <a:latin typeface="TT Rounds Condensed"/>
                        </a:rPr>
                        <a:t>16.380698</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solidFill>
                      <a:srgbClr val="FFFFFF"/>
                    </a:solidFill>
                  </a:tcPr>
                </a:tc>
                <a:tc>
                  <a:txBody>
                    <a:bodyPr/>
                    <a:lstStyle/>
                    <a:p>
                      <a:pPr algn="ctr">
                        <a:lnSpc>
                          <a:spcPts val="3240"/>
                        </a:lnSpc>
                        <a:defRPr/>
                      </a:pPr>
                      <a:r>
                        <a:rPr lang="en-US" sz="2700" spc="25">
                          <a:solidFill>
                            <a:srgbClr val="000000"/>
                          </a:solidFill>
                          <a:latin typeface="TT Rounds Condensed"/>
                        </a:rPr>
                        <a:t>13.205805</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solidFill>
                      <a:srgbClr val="FFFFFF"/>
                    </a:solidFill>
                  </a:tcPr>
                </a:tc>
                <a:tc>
                  <a:txBody>
                    <a:bodyPr/>
                    <a:lstStyle/>
                    <a:p>
                      <a:pPr algn="ctr">
                        <a:lnSpc>
                          <a:spcPts val="3240"/>
                        </a:lnSpc>
                        <a:defRPr/>
                      </a:pPr>
                      <a:r>
                        <a:rPr lang="en-US" sz="2700" spc="25">
                          <a:solidFill>
                            <a:srgbClr val="000000"/>
                          </a:solidFill>
                          <a:latin typeface="TT Rounds Condensed"/>
                        </a:rPr>
                        <a:t>1169</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solidFill>
                      <a:srgbClr val="FFFFFF"/>
                    </a:solidFill>
                  </a:tcPr>
                </a:tc>
                <a:tc>
                  <a:txBody>
                    <a:bodyPr/>
                    <a:lstStyle/>
                    <a:p>
                      <a:pPr algn="ctr">
                        <a:lnSpc>
                          <a:spcPts val="3240"/>
                        </a:lnSpc>
                        <a:defRPr/>
                      </a:pPr>
                      <a:r>
                        <a:rPr lang="en-US" sz="2700" spc="25" dirty="0">
                          <a:solidFill>
                            <a:srgbClr val="000000"/>
                          </a:solidFill>
                          <a:latin typeface="TT Rounds Condensed"/>
                        </a:rPr>
                        <a:t>3.174893</a:t>
                      </a:r>
                      <a:endParaRPr lang="en-US" sz="1100" dirty="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10"/>
                  </a:ext>
                </a:extLst>
              </a:tr>
            </a:tbl>
          </a:graphicData>
        </a:graphic>
      </p:graphicFrame>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TotalTime>
  <Words>1413</Words>
  <Application>Microsoft Office PowerPoint</Application>
  <PresentationFormat>Custom</PresentationFormat>
  <Paragraphs>420</Paragraphs>
  <Slides>17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Arimo</vt:lpstr>
      <vt:lpstr>TT Rounds Condensed Light</vt:lpstr>
      <vt:lpstr>Arial</vt:lpstr>
      <vt:lpstr>Calibri</vt:lpstr>
      <vt:lpstr>TT Rounds Condensed Bold</vt:lpstr>
      <vt:lpstr>Arimo Bold</vt:lpstr>
      <vt:lpstr>TT Rounds Condensed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G2M_Case_Study_V1.0.pptx</dc:title>
  <dc:creator>HP</dc:creator>
  <cp:lastModifiedBy>MANSI RATHOD</cp:lastModifiedBy>
  <cp:revision>3</cp:revision>
  <dcterms:created xsi:type="dcterms:W3CDTF">2006-08-16T00:00:00Z</dcterms:created>
  <dcterms:modified xsi:type="dcterms:W3CDTF">2024-04-21T19:00:47Z</dcterms:modified>
  <dc:identifier>DAGDEFzf8RM</dc:identifier>
</cp:coreProperties>
</file>