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97fe63d8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97fe63d8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sz="1300">
                <a:solidFill>
                  <a:srgbClr val="595959"/>
                </a:solidFill>
                <a:latin typeface="Lato"/>
                <a:ea typeface="Lato"/>
                <a:cs typeface="Lato"/>
                <a:sym typeface="Lato"/>
              </a:rPr>
              <a:t>Medicines are a strategically important commodity and the health of the nation depends on their availability in the country in the required quantity and availability. It is no secret that people in our country quite often self-medicate at the same time people do not understand how or what many of the drugs they use for prophylactic purposes consist of. Many people don't realize that some drugs can have side effects or even substances that are harmful to some people.</a:t>
            </a:r>
            <a:endParaRPr sz="1300">
              <a:solidFill>
                <a:srgbClr val="595959"/>
              </a:solidFill>
              <a:latin typeface="Lato"/>
              <a:ea typeface="Lato"/>
              <a:cs typeface="Lato"/>
              <a:sym typeface="Lato"/>
            </a:endParaRPr>
          </a:p>
          <a:p>
            <a:pPr indent="0" lvl="0" marL="0" rtl="0" algn="l">
              <a:lnSpc>
                <a:spcPct val="115000"/>
              </a:lnSpc>
              <a:spcBef>
                <a:spcPts val="1600"/>
              </a:spcBef>
              <a:spcAft>
                <a:spcPts val="1600"/>
              </a:spcAft>
              <a:buClr>
                <a:schemeClr val="dk1"/>
              </a:buClr>
              <a:buSzPts val="1100"/>
              <a:buFont typeface="Arial"/>
              <a:buNone/>
            </a:pPr>
            <a:r>
              <a:rPr lang="ru" sz="1300">
                <a:solidFill>
                  <a:srgbClr val="595959"/>
                </a:solidFill>
                <a:latin typeface="Lato"/>
                <a:ea typeface="Lato"/>
                <a:cs typeface="Lato"/>
                <a:sym typeface="Lato"/>
              </a:rPr>
              <a:t>In this regard, we decided that everyone needs a detailed database of drugs that will contain all the necessary information about drugs and their substitutes.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97fe63d8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7fe63d8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We used the Google Trends service to determine how relevant the topic of drugs, self-medication is and, as you can see, people around the world are always looking for information about drugs.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97fe63d8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97fe63d8b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As you can see on the graph, the topic of self-medication is relevant for all 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97fe63d8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97fe63d8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On this slide, we see that women are more interested in self-medication than men.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3633db0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3633db0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Online Drug Dictionary</a:t>
            </a:r>
            <a:endParaRPr/>
          </a:p>
        </p:txBody>
      </p:sp>
      <p:sp>
        <p:nvSpPr>
          <p:cNvPr id="87" name="Google Shape;87;p13"/>
          <p:cNvSpPr txBox="1"/>
          <p:nvPr>
            <p:ph idx="1" type="subTitle"/>
          </p:nvPr>
        </p:nvSpPr>
        <p:spPr>
          <a:xfrm>
            <a:off x="311700" y="2797175"/>
            <a:ext cx="8520600" cy="10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200"/>
              <a:t>Done by Yeszhanov Madi, Aripov Rasul</a:t>
            </a:r>
            <a:endParaRPr sz="2200"/>
          </a:p>
          <a:p>
            <a:pPr indent="0" lvl="0" marL="0" rtl="0" algn="l">
              <a:spcBef>
                <a:spcPts val="0"/>
              </a:spcBef>
              <a:spcAft>
                <a:spcPts val="0"/>
              </a:spcAft>
              <a:buNone/>
            </a:pPr>
            <a:r>
              <a:rPr lang="ru" sz="2200"/>
              <a:t>Group: CSSE-1815cco</a:t>
            </a:r>
            <a:endParaRPr sz="22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Medicines are a strategically important commodity and the health of the nation depends on their availability in the country in the required quantity and availability. It is no secret that people in our country quite often self-medicate at the same time people do not understand how or what many of the drugs they use for prophylactic purposes consist of. Many people don't realize that some drugs can have side effects or even substances that are harmful to some people.</a:t>
            </a:r>
            <a:endParaRPr/>
          </a:p>
          <a:p>
            <a:pPr indent="0" lvl="0" marL="0" rtl="0" algn="l">
              <a:spcBef>
                <a:spcPts val="1600"/>
              </a:spcBef>
              <a:spcAft>
                <a:spcPts val="0"/>
              </a:spcAft>
              <a:buNone/>
            </a:pPr>
            <a:r>
              <a:rPr lang="ru"/>
              <a:t>In this regard, we decided that everyone needs a detailed database of drugs that will contain all the necessary information about drugs and their substitutes.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3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Analysis of the project relevance</a:t>
            </a:r>
            <a:endParaRPr/>
          </a:p>
        </p:txBody>
      </p:sp>
      <p:pic>
        <p:nvPicPr>
          <p:cNvPr id="99" name="Google Shape;99;p15" title="Points scored"/>
          <p:cNvPicPr preferRelativeResize="0"/>
          <p:nvPr/>
        </p:nvPicPr>
        <p:blipFill>
          <a:blip r:embed="rId3">
            <a:alphaModFix/>
          </a:blip>
          <a:stretch>
            <a:fillRect/>
          </a:stretch>
        </p:blipFill>
        <p:spPr>
          <a:xfrm>
            <a:off x="448800" y="806625"/>
            <a:ext cx="6127824" cy="3175675"/>
          </a:xfrm>
          <a:prstGeom prst="rect">
            <a:avLst/>
          </a:prstGeom>
          <a:noFill/>
          <a:ln>
            <a:noFill/>
          </a:ln>
        </p:spPr>
      </p:pic>
      <p:sp>
        <p:nvSpPr>
          <p:cNvPr id="100" name="Google Shape;100;p15"/>
          <p:cNvSpPr txBox="1"/>
          <p:nvPr/>
        </p:nvSpPr>
        <p:spPr>
          <a:xfrm>
            <a:off x="448800" y="4222550"/>
            <a:ext cx="80763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Lato"/>
                <a:ea typeface="Lato"/>
                <a:cs typeface="Lato"/>
                <a:sym typeface="Lato"/>
              </a:rPr>
              <a:t>We used the Google Trends service to determine how relevant the topic of drugs, self-medication is and, as you can see, people around the world are always looking for information about drugs.</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534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t>
            </a:r>
            <a:r>
              <a:rPr lang="ru"/>
              <a:t>ФарСаР*” Research of 2016 year in Russia </a:t>
            </a:r>
            <a:endParaRPr/>
          </a:p>
        </p:txBody>
      </p:sp>
      <p:pic>
        <p:nvPicPr>
          <p:cNvPr id="106" name="Google Shape;106;p16" title="Points scored"/>
          <p:cNvPicPr preferRelativeResize="0"/>
          <p:nvPr/>
        </p:nvPicPr>
        <p:blipFill>
          <a:blip r:embed="rId3">
            <a:alphaModFix/>
          </a:blip>
          <a:stretch>
            <a:fillRect/>
          </a:stretch>
        </p:blipFill>
        <p:spPr>
          <a:xfrm>
            <a:off x="312450" y="1168400"/>
            <a:ext cx="4328499" cy="2806700"/>
          </a:xfrm>
          <a:prstGeom prst="rect">
            <a:avLst/>
          </a:prstGeom>
          <a:noFill/>
          <a:ln>
            <a:noFill/>
          </a:ln>
        </p:spPr>
      </p:pic>
      <p:pic>
        <p:nvPicPr>
          <p:cNvPr id="107" name="Google Shape;107;p16" title="Points scored"/>
          <p:cNvPicPr preferRelativeResize="0"/>
          <p:nvPr/>
        </p:nvPicPr>
        <p:blipFill>
          <a:blip r:embed="rId4">
            <a:alphaModFix/>
          </a:blip>
          <a:stretch>
            <a:fillRect/>
          </a:stretch>
        </p:blipFill>
        <p:spPr>
          <a:xfrm>
            <a:off x="4773650" y="1168400"/>
            <a:ext cx="4134051" cy="2806700"/>
          </a:xfrm>
          <a:prstGeom prst="rect">
            <a:avLst/>
          </a:prstGeom>
          <a:noFill/>
          <a:ln>
            <a:noFill/>
          </a:ln>
        </p:spPr>
      </p:pic>
      <p:sp>
        <p:nvSpPr>
          <p:cNvPr id="108" name="Google Shape;108;p16"/>
          <p:cNvSpPr txBox="1"/>
          <p:nvPr/>
        </p:nvSpPr>
        <p:spPr>
          <a:xfrm>
            <a:off x="36400" y="4732175"/>
            <a:ext cx="640800" cy="36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ru">
                <a:solidFill>
                  <a:srgbClr val="2C2C2C"/>
                </a:solidFill>
                <a:highlight>
                  <a:srgbClr val="FFFFFF"/>
                </a:highlight>
              </a:rPr>
              <a:t>*</a:t>
            </a:r>
            <a:r>
              <a:rPr lang="ru" sz="1200">
                <a:solidFill>
                  <a:srgbClr val="2C2C2C"/>
                </a:solidFill>
                <a:highlight>
                  <a:srgbClr val="FFFFFF"/>
                </a:highlight>
              </a:rPr>
              <a:t> </a:t>
            </a:r>
            <a:endParaRPr sz="900">
              <a:latin typeface="Lato"/>
              <a:ea typeface="Lato"/>
              <a:cs typeface="Lato"/>
              <a:sym typeface="Lato"/>
            </a:endParaRPr>
          </a:p>
        </p:txBody>
      </p:sp>
      <p:sp>
        <p:nvSpPr>
          <p:cNvPr id="109" name="Google Shape;109;p16"/>
          <p:cNvSpPr txBox="1"/>
          <p:nvPr/>
        </p:nvSpPr>
        <p:spPr>
          <a:xfrm>
            <a:off x="179750" y="4768575"/>
            <a:ext cx="4593900" cy="138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ru" sz="700">
                <a:solidFill>
                  <a:srgbClr val="2C2C2C"/>
                </a:solidFill>
                <a:highlight>
                  <a:srgbClr val="FFFFFF"/>
                </a:highlight>
              </a:rPr>
              <a:t>ФарСар - Фармакоэпидемиологические аспекты самолечения населения городов России</a:t>
            </a:r>
            <a:endParaRPr>
              <a:latin typeface="Lato"/>
              <a:ea typeface="Lato"/>
              <a:cs typeface="Lato"/>
              <a:sym typeface="Lato"/>
            </a:endParaRPr>
          </a:p>
        </p:txBody>
      </p:sp>
      <p:sp>
        <p:nvSpPr>
          <p:cNvPr id="110" name="Google Shape;110;p16"/>
          <p:cNvSpPr txBox="1"/>
          <p:nvPr/>
        </p:nvSpPr>
        <p:spPr>
          <a:xfrm>
            <a:off x="422250" y="4113350"/>
            <a:ext cx="77679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Lato"/>
                <a:ea typeface="Lato"/>
                <a:cs typeface="Lato"/>
                <a:sym typeface="Lato"/>
              </a:rPr>
              <a:t>As you can see on the graph, the topic of self-medication is relevant for all ages.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2534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“ФарСаР*” Research of 2016 year in Russia </a:t>
            </a:r>
            <a:endParaRPr/>
          </a:p>
        </p:txBody>
      </p:sp>
      <p:sp>
        <p:nvSpPr>
          <p:cNvPr id="116" name="Google Shape;116;p17"/>
          <p:cNvSpPr txBox="1"/>
          <p:nvPr/>
        </p:nvSpPr>
        <p:spPr>
          <a:xfrm>
            <a:off x="36400" y="4732175"/>
            <a:ext cx="640800" cy="36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ru">
                <a:solidFill>
                  <a:srgbClr val="2C2C2C"/>
                </a:solidFill>
                <a:highlight>
                  <a:srgbClr val="FFFFFF"/>
                </a:highlight>
              </a:rPr>
              <a:t>*</a:t>
            </a:r>
            <a:r>
              <a:rPr lang="ru" sz="1200">
                <a:solidFill>
                  <a:srgbClr val="2C2C2C"/>
                </a:solidFill>
                <a:highlight>
                  <a:srgbClr val="FFFFFF"/>
                </a:highlight>
              </a:rPr>
              <a:t> </a:t>
            </a:r>
            <a:endParaRPr sz="900">
              <a:latin typeface="Lato"/>
              <a:ea typeface="Lato"/>
              <a:cs typeface="Lato"/>
              <a:sym typeface="Lato"/>
            </a:endParaRPr>
          </a:p>
        </p:txBody>
      </p:sp>
      <p:sp>
        <p:nvSpPr>
          <p:cNvPr id="117" name="Google Shape;117;p17"/>
          <p:cNvSpPr txBox="1"/>
          <p:nvPr/>
        </p:nvSpPr>
        <p:spPr>
          <a:xfrm>
            <a:off x="179750" y="4768575"/>
            <a:ext cx="4593900" cy="138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ru" sz="700">
                <a:solidFill>
                  <a:srgbClr val="2C2C2C"/>
                </a:solidFill>
                <a:highlight>
                  <a:srgbClr val="FFFFFF"/>
                </a:highlight>
              </a:rPr>
              <a:t>ФарСар - Фармакоэпидемиологические аспекты самолечения населения городов России</a:t>
            </a:r>
            <a:endParaRPr>
              <a:latin typeface="Lato"/>
              <a:ea typeface="Lato"/>
              <a:cs typeface="Lato"/>
              <a:sym typeface="Lato"/>
            </a:endParaRPr>
          </a:p>
        </p:txBody>
      </p:sp>
      <p:pic>
        <p:nvPicPr>
          <p:cNvPr id="118" name="Google Shape;118;p17" title="Points scored"/>
          <p:cNvPicPr preferRelativeResize="0"/>
          <p:nvPr/>
        </p:nvPicPr>
        <p:blipFill>
          <a:blip r:embed="rId3">
            <a:alphaModFix/>
          </a:blip>
          <a:stretch>
            <a:fillRect/>
          </a:stretch>
        </p:blipFill>
        <p:spPr>
          <a:xfrm>
            <a:off x="297150" y="1081075"/>
            <a:ext cx="4476501" cy="2767959"/>
          </a:xfrm>
          <a:prstGeom prst="rect">
            <a:avLst/>
          </a:prstGeom>
          <a:noFill/>
          <a:ln>
            <a:noFill/>
          </a:ln>
        </p:spPr>
      </p:pic>
      <p:pic>
        <p:nvPicPr>
          <p:cNvPr id="119" name="Google Shape;119;p17" title="Points scored"/>
          <p:cNvPicPr preferRelativeResize="0"/>
          <p:nvPr/>
        </p:nvPicPr>
        <p:blipFill>
          <a:blip r:embed="rId4">
            <a:alphaModFix/>
          </a:blip>
          <a:stretch>
            <a:fillRect/>
          </a:stretch>
        </p:blipFill>
        <p:spPr>
          <a:xfrm>
            <a:off x="4773650" y="1278875"/>
            <a:ext cx="4251726" cy="2253075"/>
          </a:xfrm>
          <a:prstGeom prst="rect">
            <a:avLst/>
          </a:prstGeom>
          <a:noFill/>
          <a:ln>
            <a:noFill/>
          </a:ln>
        </p:spPr>
      </p:pic>
      <p:sp>
        <p:nvSpPr>
          <p:cNvPr id="120" name="Google Shape;120;p17"/>
          <p:cNvSpPr txBox="1"/>
          <p:nvPr/>
        </p:nvSpPr>
        <p:spPr>
          <a:xfrm>
            <a:off x="297150" y="4053750"/>
            <a:ext cx="68667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Lato"/>
                <a:ea typeface="Lato"/>
                <a:cs typeface="Lato"/>
                <a:sym typeface="Lato"/>
              </a:rPr>
              <a:t>On this slide, we see that women are more interested in self-medication than men.</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7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Examples of </a:t>
            </a:r>
            <a:r>
              <a:rPr lang="ru"/>
              <a:t>comparatives</a:t>
            </a:r>
            <a:endParaRPr/>
          </a:p>
        </p:txBody>
      </p:sp>
      <p:pic>
        <p:nvPicPr>
          <p:cNvPr id="126" name="Google Shape;126;p18"/>
          <p:cNvPicPr preferRelativeResize="0"/>
          <p:nvPr/>
        </p:nvPicPr>
        <p:blipFill>
          <a:blip r:embed="rId3">
            <a:alphaModFix/>
          </a:blip>
          <a:stretch>
            <a:fillRect/>
          </a:stretch>
        </p:blipFill>
        <p:spPr>
          <a:xfrm>
            <a:off x="1749700" y="1485300"/>
            <a:ext cx="5131177" cy="2933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