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3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47" autoAdjust="0"/>
    <p:restoredTop sz="95274" autoAdjust="0"/>
  </p:normalViewPr>
  <p:slideViewPr>
    <p:cSldViewPr snapToGrid="0">
      <p:cViewPr varScale="1">
        <p:scale>
          <a:sx n="163" d="100"/>
          <a:sy n="163" d="100"/>
        </p:scale>
        <p:origin x="64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994FF3-6FCA-4117-81FE-5BEF2B3E97C9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2B8443-198E-448B-8FAB-20B2E699B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6168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(1) prevents accidental data loss</a:t>
            </a:r>
            <a:br>
              <a:rPr lang="en-US" dirty="0"/>
            </a:br>
            <a:r>
              <a:rPr lang="en-US" dirty="0"/>
              <a:t>(2) detects malicious activity, but does not prevent it,</a:t>
            </a:r>
            <a:br>
              <a:rPr lang="en-US" dirty="0"/>
            </a:br>
            <a:r>
              <a:rPr lang="en-US" dirty="0"/>
              <a:t>(3) prevents malicious insertion/modification,</a:t>
            </a:r>
            <a:br>
              <a:rPr lang="en-US" dirty="0"/>
            </a:br>
            <a:r>
              <a:rPr lang="en-US" dirty="0"/>
              <a:t>(4) prevents malicious deletion/rollback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2B8443-198E-448B-8FAB-20B2E699B71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4455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1B5C0-A43A-4D84-872B-D84BBC928D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BF6CF0-A94B-4F96-85D3-4508940508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711B8-A97A-4B9B-B632-564856959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A0093-4CAB-4769-97E2-43E0798F6417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7FB8CE-5A51-4CDD-B0DF-E47E4E6F9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D5679B-A06C-469D-97DA-0E0E29B76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E940C-0587-424E-B03C-E5E47E3D2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218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BF991-9644-4FE7-A34B-659DD784D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299F3-C15D-4E00-86E6-BD1EB22498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B4FFD3-DCD5-4ED3-A248-7FC6637C7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A0093-4CAB-4769-97E2-43E0798F6417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82BBB2-58F8-4CF5-A008-BFCF19AE4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2CA2C8-616B-4B47-AE86-E0E4F6C72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E940C-0587-424E-B03C-E5E47E3D2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983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5B0F5B-182A-45FC-8C46-A3A7357A83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4A1FFF-639C-4931-904A-21945056C7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2E54D2-F647-4503-9D0D-5CA67F7C2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A0093-4CAB-4769-97E2-43E0798F6417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562ABE-3AAF-4151-BA98-D46991CEC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C392CC-7BA4-420F-B8CD-75F5E0078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E940C-0587-424E-B03C-E5E47E3D2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804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CD028-3B3F-407D-A1BF-867AD571B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852CD-D753-42E3-80B6-415BB9B000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4F774D-FC7D-4754-A054-0806B366F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A0093-4CAB-4769-97E2-43E0798F6417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93EF7F-6985-4910-801C-294AAA0EA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69DC4D-A954-4EFD-81AB-CA8F89834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E940C-0587-424E-B03C-E5E47E3D2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798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332D9-2441-4B88-8FF8-BB7F740C0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4ECE1D-F649-495A-B696-186F9B8F27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FC368-49AF-462C-A6CA-1843FEA47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A0093-4CAB-4769-97E2-43E0798F6417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52E3F6-E8F7-473F-A1FA-D9C5BABFB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046816-9F29-4C75-8995-9391A6547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E940C-0587-424E-B03C-E5E47E3D2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379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0B188-2817-421E-9FDE-E46C6B9D6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5E83B-7F88-4523-BDEB-6DE04FE7C6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E5FC30-3280-46A9-88A5-876E170241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B125D-3788-4388-9D77-80125A618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A0093-4CAB-4769-97E2-43E0798F6417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194CF-A02C-4BA4-97E0-6E521990F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690718-373E-4BFE-86FC-30B368A65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E940C-0587-424E-B03C-E5E47E3D2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3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64D8C-3A8D-4CBF-B483-D9A7E07B8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5B4139-2D89-4C4F-BB4E-07F3E2C05C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2A630C-E059-4C09-B3EC-11AA620DAF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47763D-4A3F-4010-A912-7BEFC4934C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0EB072-B901-4D36-A172-14E28648F0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93E635-1160-4EA1-9065-848FBFECD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A0093-4CAB-4769-97E2-43E0798F6417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1BB778-1075-4EC7-8B34-03EFBF587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8EC5F8-8B34-4B74-A0A9-B04EA3447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E940C-0587-424E-B03C-E5E47E3D2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87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9DF54-18FC-4D46-8B2F-1413DA148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266A8F-EF19-4AF1-A52C-7BD1410A7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A0093-4CAB-4769-97E2-43E0798F6417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B769D8-25DD-4BF2-9C38-51526B467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9C9B45-49EF-44FF-8502-BF4F408BD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E940C-0587-424E-B03C-E5E47E3D2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61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7C26DB-C95C-4930-A23C-413FDF482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A0093-4CAB-4769-97E2-43E0798F6417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853FE0-4E44-4F3A-A589-31CC60BBA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82AC58-2770-46A3-899C-AA6007487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E940C-0587-424E-B03C-E5E47E3D2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728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2311B-1BCB-46CD-B804-7F928C7C8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B69F4B-C1C0-464B-82CD-7479A64868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578D27-28C1-4984-B1AC-CDFC169C9E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72ECBD-D4F1-43F3-8E09-887D9E5D9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A0093-4CAB-4769-97E2-43E0798F6417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253664-6F1A-4F95-8734-DF7D2C367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B10DE3-5F21-4271-A856-A1667D71C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E940C-0587-424E-B03C-E5E47E3D2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903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7A957-1617-4753-AD44-E2E2682AB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97D348-E867-4A08-A62B-1040E4994F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3DE310-85C9-4144-BE27-CDBFE385CF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289E37-73BA-4656-AE87-94767E15D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A0093-4CAB-4769-97E2-43E0798F6417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714014-449C-4DC9-B6B7-7AE50D51E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77BE10-5250-49DD-B6C8-479495A46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E940C-0587-424E-B03C-E5E47E3D2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376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CC3A58-DE50-4F87-B979-08B6CD907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41CC10-DB63-464A-905B-6C53761B50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22F764-3910-484B-BBFC-861BB7F6B1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CA0093-4CAB-4769-97E2-43E0798F6417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758F7C-F97F-4EF9-9262-C68237707A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90571B-C4BD-4BD1-9A89-E8FEF95141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0E940C-0587-424E-B03C-E5E47E3D2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71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C50736D-BE8F-4187-B3AF-29785E04E245}"/>
              </a:ext>
            </a:extLst>
          </p:cNvPr>
          <p:cNvSpPr txBox="1"/>
          <p:nvPr/>
        </p:nvSpPr>
        <p:spPr>
          <a:xfrm>
            <a:off x="-25610" y="5790"/>
            <a:ext cx="20478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What is the operational model?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10F0D7-C2D9-43F1-B6AC-C40B3C90CF92}"/>
              </a:ext>
            </a:extLst>
          </p:cNvPr>
          <p:cNvSpPr txBox="1"/>
          <p:nvPr/>
        </p:nvSpPr>
        <p:spPr>
          <a:xfrm>
            <a:off x="2999628" y="-6018"/>
            <a:ext cx="17822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Where is the root of trust?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AA16A1-9A77-4CDD-95E3-AF73070FDC21}"/>
              </a:ext>
            </a:extLst>
          </p:cNvPr>
          <p:cNvSpPr txBox="1"/>
          <p:nvPr/>
        </p:nvSpPr>
        <p:spPr>
          <a:xfrm>
            <a:off x="5665230" y="-6018"/>
            <a:ext cx="2279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What is auditable?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0B4B4F-2CD4-481C-A198-6EDCDC3FFC15}"/>
              </a:ext>
            </a:extLst>
          </p:cNvPr>
          <p:cNvSpPr txBox="1"/>
          <p:nvPr/>
        </p:nvSpPr>
        <p:spPr>
          <a:xfrm>
            <a:off x="8797052" y="3316"/>
            <a:ext cx="18444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What is it resilient against?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738531-B192-4D54-9C8B-5A7168E5EB1C}"/>
              </a:ext>
            </a:extLst>
          </p:cNvPr>
          <p:cNvSpPr txBox="1"/>
          <p:nvPr/>
        </p:nvSpPr>
        <p:spPr>
          <a:xfrm>
            <a:off x="1702118" y="1065098"/>
            <a:ext cx="146304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Ins="0" rtlCol="0" anchor="ctr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Database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0DAE09-7026-4CDC-9CA3-058F644B970F}"/>
              </a:ext>
            </a:extLst>
          </p:cNvPr>
          <p:cNvSpPr txBox="1"/>
          <p:nvPr/>
        </p:nvSpPr>
        <p:spPr>
          <a:xfrm>
            <a:off x="1702118" y="4797474"/>
            <a:ext cx="146304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Ins="0" rtlCol="0" anchor="ctr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Database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with consensus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4DA9B2F-11F2-49CE-8D1C-4ECF0B1FD99A}"/>
              </a:ext>
            </a:extLst>
          </p:cNvPr>
          <p:cNvSpPr txBox="1"/>
          <p:nvPr/>
        </p:nvSpPr>
        <p:spPr>
          <a:xfrm>
            <a:off x="4611824" y="1069042"/>
            <a:ext cx="146304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Ins="0" rtlCol="0" anchor="ctr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Database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38BF80B-55D3-4390-88E3-016DC5C8C1A4}"/>
              </a:ext>
            </a:extLst>
          </p:cNvPr>
          <p:cNvSpPr txBox="1"/>
          <p:nvPr/>
        </p:nvSpPr>
        <p:spPr>
          <a:xfrm>
            <a:off x="10444861" y="940127"/>
            <a:ext cx="146304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Ins="0" rtlCol="0" anchor="ctr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Replicated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database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3905733-0AA1-437B-B2C6-AE544EEC43E2}"/>
              </a:ext>
            </a:extLst>
          </p:cNvPr>
          <p:cNvCxnSpPr>
            <a:cxnSpLocks/>
            <a:stCxn id="8" idx="3"/>
            <a:endCxn id="11" idx="1"/>
          </p:cNvCxnSpPr>
          <p:nvPr/>
        </p:nvCxnSpPr>
        <p:spPr>
          <a:xfrm>
            <a:off x="3165158" y="1249764"/>
            <a:ext cx="1446666" cy="39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0E723E2-4719-489A-A2E0-4D3ABDC8EFF0}"/>
              </a:ext>
            </a:extLst>
          </p:cNvPr>
          <p:cNvSpPr txBox="1"/>
          <p:nvPr/>
        </p:nvSpPr>
        <p:spPr>
          <a:xfrm>
            <a:off x="3319262" y="958052"/>
            <a:ext cx="1143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Maintainer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83ECF77-92D7-49E4-A673-CE2788DFA6E4}"/>
              </a:ext>
            </a:extLst>
          </p:cNvPr>
          <p:cNvSpPr txBox="1"/>
          <p:nvPr/>
        </p:nvSpPr>
        <p:spPr>
          <a:xfrm>
            <a:off x="7535155" y="3514236"/>
            <a:ext cx="146304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Ins="0" rtlCol="0" anchor="ctr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Monitored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ledger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9AE64B8-5A11-4110-B2A0-166EF95244C7}"/>
              </a:ext>
            </a:extLst>
          </p:cNvPr>
          <p:cNvCxnSpPr>
            <a:cxnSpLocks/>
            <a:stCxn id="8" idx="2"/>
            <a:endCxn id="20" idx="1"/>
          </p:cNvCxnSpPr>
          <p:nvPr/>
        </p:nvCxnSpPr>
        <p:spPr>
          <a:xfrm>
            <a:off x="2433638" y="1434430"/>
            <a:ext cx="5101517" cy="240297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D9DDC42-F646-4CC5-BD61-7E5836504719}"/>
              </a:ext>
            </a:extLst>
          </p:cNvPr>
          <p:cNvSpPr txBox="1"/>
          <p:nvPr/>
        </p:nvSpPr>
        <p:spPr>
          <a:xfrm rot="1500000">
            <a:off x="3319262" y="1782578"/>
            <a:ext cx="1143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System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9181A1C-ADF7-45EF-B2F0-BFB9A8D60CD6}"/>
              </a:ext>
            </a:extLst>
          </p:cNvPr>
          <p:cNvSpPr txBox="1"/>
          <p:nvPr/>
        </p:nvSpPr>
        <p:spPr>
          <a:xfrm>
            <a:off x="4610488" y="4797474"/>
            <a:ext cx="146304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Ins="0" rtlCol="0" anchor="ctr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Database with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consensus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47BC5B9-0833-4E47-9F2A-FA806E5FEBD7}"/>
              </a:ext>
            </a:extLst>
          </p:cNvPr>
          <p:cNvCxnSpPr>
            <a:cxnSpLocks/>
            <a:stCxn id="9" idx="3"/>
            <a:endCxn id="25" idx="1"/>
          </p:cNvCxnSpPr>
          <p:nvPr/>
        </p:nvCxnSpPr>
        <p:spPr>
          <a:xfrm>
            <a:off x="3165158" y="5120640"/>
            <a:ext cx="144533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1A1D622-5C65-4338-8944-6CFA06FC93D9}"/>
              </a:ext>
            </a:extLst>
          </p:cNvPr>
          <p:cNvCxnSpPr>
            <a:cxnSpLocks/>
            <a:stCxn id="9" idx="2"/>
            <a:endCxn id="83" idx="1"/>
          </p:cNvCxnSpPr>
          <p:nvPr/>
        </p:nvCxnSpPr>
        <p:spPr>
          <a:xfrm>
            <a:off x="2433638" y="5443805"/>
            <a:ext cx="5101517" cy="96788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09A3FD61-E243-4B9C-AD50-286F859FD898}"/>
              </a:ext>
            </a:extLst>
          </p:cNvPr>
          <p:cNvSpPr txBox="1"/>
          <p:nvPr/>
        </p:nvSpPr>
        <p:spPr>
          <a:xfrm rot="1500000">
            <a:off x="6233510" y="3156756"/>
            <a:ext cx="1143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Provenance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289095C-FFFC-4973-8D72-F61644BB733E}"/>
              </a:ext>
            </a:extLst>
          </p:cNvPr>
          <p:cNvCxnSpPr>
            <a:cxnSpLocks/>
            <a:stCxn id="80" idx="3"/>
            <a:endCxn id="12" idx="1"/>
          </p:cNvCxnSpPr>
          <p:nvPr/>
        </p:nvCxnSpPr>
        <p:spPr>
          <a:xfrm>
            <a:off x="8993654" y="1263293"/>
            <a:ext cx="145120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EC2CED2B-A01C-4A56-93E9-A8B3B7D6ADCB}"/>
              </a:ext>
            </a:extLst>
          </p:cNvPr>
          <p:cNvSpPr txBox="1"/>
          <p:nvPr/>
        </p:nvSpPr>
        <p:spPr>
          <a:xfrm>
            <a:off x="9033458" y="950337"/>
            <a:ext cx="137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7160" indent="-137160">
              <a:buFont typeface="Arial" panose="020B0604020202020204" pitchFamily="34" charset="0"/>
              <a:buChar char="•"/>
            </a:pPr>
            <a:r>
              <a:rPr lang="en-US" sz="1400" b="1" i="1" dirty="0"/>
              <a:t>Data loss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5D92A5F-F550-42C0-B00A-2F020117BFC1}"/>
              </a:ext>
            </a:extLst>
          </p:cNvPr>
          <p:cNvSpPr txBox="1"/>
          <p:nvPr/>
        </p:nvSpPr>
        <p:spPr>
          <a:xfrm>
            <a:off x="7535155" y="2227090"/>
            <a:ext cx="146304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Ins="0" rtlCol="0" anchor="ctr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Monitored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database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FFF523A-3DB7-4F06-9FF5-F15220592168}"/>
              </a:ext>
            </a:extLst>
          </p:cNvPr>
          <p:cNvCxnSpPr>
            <a:cxnSpLocks/>
            <a:stCxn id="11" idx="3"/>
            <a:endCxn id="50" idx="1"/>
          </p:cNvCxnSpPr>
          <p:nvPr/>
        </p:nvCxnSpPr>
        <p:spPr>
          <a:xfrm>
            <a:off x="6074864" y="1253708"/>
            <a:ext cx="1460291" cy="12965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AE987BDC-3C6D-4B26-9B13-05566925FEF8}"/>
              </a:ext>
            </a:extLst>
          </p:cNvPr>
          <p:cNvSpPr txBox="1"/>
          <p:nvPr/>
        </p:nvSpPr>
        <p:spPr>
          <a:xfrm rot="2460000">
            <a:off x="6370670" y="1659068"/>
            <a:ext cx="1143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Current state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22AD3C5-00C7-458D-968D-9A6B58A94A91}"/>
              </a:ext>
            </a:extLst>
          </p:cNvPr>
          <p:cNvSpPr txBox="1"/>
          <p:nvPr/>
        </p:nvSpPr>
        <p:spPr>
          <a:xfrm>
            <a:off x="10438623" y="2093238"/>
            <a:ext cx="146304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Ins="0" rtlCol="0" anchor="ctr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Replicated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monitored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database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68C437E-B030-4C8A-BE75-3569342B4188}"/>
              </a:ext>
            </a:extLst>
          </p:cNvPr>
          <p:cNvSpPr txBox="1"/>
          <p:nvPr/>
        </p:nvSpPr>
        <p:spPr>
          <a:xfrm>
            <a:off x="7535155" y="4801382"/>
            <a:ext cx="146304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Ins="0" rtlCol="0" anchor="ctr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Database with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consensus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93C88CE-D8B0-4A90-BF05-88E76E9D68A6}"/>
              </a:ext>
            </a:extLst>
          </p:cNvPr>
          <p:cNvSpPr txBox="1"/>
          <p:nvPr/>
        </p:nvSpPr>
        <p:spPr>
          <a:xfrm>
            <a:off x="10426149" y="3380383"/>
            <a:ext cx="146304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Ins="0" rtlCol="0" anchor="ctr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Replicated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monitored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ledger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D2B009E-70F6-48C2-8843-91388C274749}"/>
              </a:ext>
            </a:extLst>
          </p:cNvPr>
          <p:cNvSpPr txBox="1"/>
          <p:nvPr/>
        </p:nvSpPr>
        <p:spPr>
          <a:xfrm>
            <a:off x="10444860" y="4663440"/>
            <a:ext cx="146304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Ins="0" rtlCol="0" anchor="ctr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Replicated database with consensus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C30361C-6CD6-43AD-84B0-B6F0CA305806}"/>
              </a:ext>
            </a:extLst>
          </p:cNvPr>
          <p:cNvSpPr txBox="1"/>
          <p:nvPr/>
        </p:nvSpPr>
        <p:spPr>
          <a:xfrm>
            <a:off x="10451097" y="6227209"/>
            <a:ext cx="146304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Ins="0" rtlCol="0" anchor="ctr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Blockchain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23EA984-B650-4FFD-8477-3594991ED19A}"/>
              </a:ext>
            </a:extLst>
          </p:cNvPr>
          <p:cNvCxnSpPr>
            <a:cxnSpLocks/>
            <a:stCxn id="25" idx="3"/>
            <a:endCxn id="35" idx="1"/>
          </p:cNvCxnSpPr>
          <p:nvPr/>
        </p:nvCxnSpPr>
        <p:spPr>
          <a:xfrm>
            <a:off x="6073528" y="5120640"/>
            <a:ext cx="1461627" cy="39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6A542EA7-214F-4742-9747-1843C842B772}"/>
              </a:ext>
            </a:extLst>
          </p:cNvPr>
          <p:cNvSpPr txBox="1"/>
          <p:nvPr/>
        </p:nvSpPr>
        <p:spPr>
          <a:xfrm>
            <a:off x="374352" y="4820557"/>
            <a:ext cx="12479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Shared</a:t>
            </a:r>
          </a:p>
        </p:txBody>
      </p:sp>
      <p:cxnSp>
        <p:nvCxnSpPr>
          <p:cNvPr id="47" name="Straight Arrow Connector 33">
            <a:extLst>
              <a:ext uri="{FF2B5EF4-FFF2-40B4-BE49-F238E27FC236}">
                <a16:creationId xmlns:a16="http://schemas.microsoft.com/office/drawing/2014/main" id="{D30ED66A-DA43-4E32-B988-7A6B21558C2B}"/>
              </a:ext>
            </a:extLst>
          </p:cNvPr>
          <p:cNvCxnSpPr>
            <a:cxnSpLocks/>
            <a:stCxn id="50" idx="3"/>
            <a:endCxn id="61" idx="1"/>
          </p:cNvCxnSpPr>
          <p:nvPr/>
        </p:nvCxnSpPr>
        <p:spPr>
          <a:xfrm>
            <a:off x="8998195" y="2550256"/>
            <a:ext cx="1440428" cy="1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2B3AF30E-31A6-4363-B822-B1294382AECB}"/>
              </a:ext>
            </a:extLst>
          </p:cNvPr>
          <p:cNvSpPr txBox="1"/>
          <p:nvPr/>
        </p:nvSpPr>
        <p:spPr>
          <a:xfrm>
            <a:off x="9033458" y="2022417"/>
            <a:ext cx="137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7160" indent="-137160">
              <a:buFont typeface="Arial" panose="020B0604020202020204" pitchFamily="34" charset="0"/>
              <a:buChar char="•"/>
            </a:pPr>
            <a:r>
              <a:rPr lang="en-US" sz="1400" b="1" i="1" dirty="0"/>
              <a:t>Data loss</a:t>
            </a:r>
          </a:p>
          <a:p>
            <a:pPr marL="137160" indent="-137160">
              <a:buFont typeface="Arial" panose="020B0604020202020204" pitchFamily="34" charset="0"/>
              <a:buChar char="•"/>
            </a:pPr>
            <a:r>
              <a:rPr lang="en-US" sz="1400" b="1" i="1" dirty="0"/>
              <a:t>Detect</a:t>
            </a:r>
          </a:p>
        </p:txBody>
      </p:sp>
      <p:cxnSp>
        <p:nvCxnSpPr>
          <p:cNvPr id="74" name="Straight Arrow Connector 33">
            <a:extLst>
              <a:ext uri="{FF2B5EF4-FFF2-40B4-BE49-F238E27FC236}">
                <a16:creationId xmlns:a16="http://schemas.microsoft.com/office/drawing/2014/main" id="{19299B01-FF31-4F64-AB26-8E0272D57CA3}"/>
              </a:ext>
            </a:extLst>
          </p:cNvPr>
          <p:cNvCxnSpPr>
            <a:cxnSpLocks/>
            <a:stCxn id="20" idx="3"/>
            <a:endCxn id="53" idx="1"/>
          </p:cNvCxnSpPr>
          <p:nvPr/>
        </p:nvCxnSpPr>
        <p:spPr>
          <a:xfrm>
            <a:off x="8998195" y="3837402"/>
            <a:ext cx="1427954" cy="1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BEEA4847-96E1-4351-926B-D969B98920B8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295594" y="5120640"/>
            <a:ext cx="140652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DB542A89-5513-4C5A-B545-C688F2B99A95}"/>
              </a:ext>
            </a:extLst>
          </p:cNvPr>
          <p:cNvSpPr txBox="1"/>
          <p:nvPr/>
        </p:nvSpPr>
        <p:spPr>
          <a:xfrm>
            <a:off x="7530614" y="1078627"/>
            <a:ext cx="146304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Ins="0" rtlCol="0" anchor="ctr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Database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F8C12C3-066C-45F1-A75D-4347B99FB119}"/>
              </a:ext>
            </a:extLst>
          </p:cNvPr>
          <p:cNvSpPr txBox="1"/>
          <p:nvPr/>
        </p:nvSpPr>
        <p:spPr>
          <a:xfrm>
            <a:off x="7535155" y="6088526"/>
            <a:ext cx="146304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Ins="0" rtlCol="0" anchor="ctr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Ledger with consensus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147371C3-B149-4F60-A231-3617515EB559}"/>
              </a:ext>
            </a:extLst>
          </p:cNvPr>
          <p:cNvCxnSpPr>
            <a:cxnSpLocks/>
            <a:stCxn id="11" idx="3"/>
            <a:endCxn id="80" idx="1"/>
          </p:cNvCxnSpPr>
          <p:nvPr/>
        </p:nvCxnSpPr>
        <p:spPr>
          <a:xfrm>
            <a:off x="6074864" y="1253708"/>
            <a:ext cx="145575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7B105741-7B48-4FD4-9184-8949FCB9E4F9}"/>
              </a:ext>
            </a:extLst>
          </p:cNvPr>
          <p:cNvSpPr txBox="1"/>
          <p:nvPr/>
        </p:nvSpPr>
        <p:spPr>
          <a:xfrm>
            <a:off x="6233510" y="942611"/>
            <a:ext cx="1143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Nothing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0D2A6C58-8683-4F1A-A6C0-155F85D73905}"/>
              </a:ext>
            </a:extLst>
          </p:cNvPr>
          <p:cNvCxnSpPr>
            <a:cxnSpLocks/>
            <a:stCxn id="11" idx="3"/>
            <a:endCxn id="20" idx="1"/>
          </p:cNvCxnSpPr>
          <p:nvPr/>
        </p:nvCxnSpPr>
        <p:spPr>
          <a:xfrm>
            <a:off x="6074864" y="1253708"/>
            <a:ext cx="1460291" cy="258369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E254746F-8631-4461-8A48-B99924C78776}"/>
              </a:ext>
            </a:extLst>
          </p:cNvPr>
          <p:cNvSpPr txBox="1"/>
          <p:nvPr/>
        </p:nvSpPr>
        <p:spPr>
          <a:xfrm rot="3660000">
            <a:off x="6427820" y="2394233"/>
            <a:ext cx="1143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Provenance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978ED933-F731-4691-A156-2684B127D56E}"/>
              </a:ext>
            </a:extLst>
          </p:cNvPr>
          <p:cNvCxnSpPr>
            <a:cxnSpLocks/>
            <a:stCxn id="25" idx="3"/>
            <a:endCxn id="83" idx="1"/>
          </p:cNvCxnSpPr>
          <p:nvPr/>
        </p:nvCxnSpPr>
        <p:spPr>
          <a:xfrm>
            <a:off x="6073528" y="5120640"/>
            <a:ext cx="1461627" cy="129105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33">
            <a:extLst>
              <a:ext uri="{FF2B5EF4-FFF2-40B4-BE49-F238E27FC236}">
                <a16:creationId xmlns:a16="http://schemas.microsoft.com/office/drawing/2014/main" id="{56EAA4A6-4635-439A-A8DB-7C5942F837AA}"/>
              </a:ext>
            </a:extLst>
          </p:cNvPr>
          <p:cNvCxnSpPr>
            <a:cxnSpLocks/>
            <a:stCxn id="35" idx="3"/>
            <a:endCxn id="54" idx="1"/>
          </p:cNvCxnSpPr>
          <p:nvPr/>
        </p:nvCxnSpPr>
        <p:spPr>
          <a:xfrm flipV="1">
            <a:off x="8998195" y="5120640"/>
            <a:ext cx="1446665" cy="39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33">
            <a:extLst>
              <a:ext uri="{FF2B5EF4-FFF2-40B4-BE49-F238E27FC236}">
                <a16:creationId xmlns:a16="http://schemas.microsoft.com/office/drawing/2014/main" id="{4D83DDC1-05DF-4609-B3A0-B28D3B626769}"/>
              </a:ext>
            </a:extLst>
          </p:cNvPr>
          <p:cNvCxnSpPr>
            <a:cxnSpLocks/>
            <a:stCxn id="83" idx="3"/>
            <a:endCxn id="57" idx="1"/>
          </p:cNvCxnSpPr>
          <p:nvPr/>
        </p:nvCxnSpPr>
        <p:spPr>
          <a:xfrm>
            <a:off x="8998195" y="6411692"/>
            <a:ext cx="1452902" cy="18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C311BCA0-7701-4152-AB85-2FD9DC3B11D1}"/>
              </a:ext>
            </a:extLst>
          </p:cNvPr>
          <p:cNvSpPr txBox="1"/>
          <p:nvPr/>
        </p:nvSpPr>
        <p:spPr>
          <a:xfrm rot="2460000">
            <a:off x="6370670" y="5532859"/>
            <a:ext cx="1143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Provenance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C26A52F5-7D8E-4441-9049-1E25D93EFCC1}"/>
              </a:ext>
            </a:extLst>
          </p:cNvPr>
          <p:cNvSpPr txBox="1"/>
          <p:nvPr/>
        </p:nvSpPr>
        <p:spPr>
          <a:xfrm>
            <a:off x="9033458" y="4598333"/>
            <a:ext cx="137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7160" indent="-137160">
              <a:buFont typeface="Arial" panose="020B0604020202020204" pitchFamily="34" charset="0"/>
              <a:buChar char="•"/>
            </a:pPr>
            <a:r>
              <a:rPr lang="en-US" sz="1400" b="1" i="1" dirty="0"/>
              <a:t>Data loss</a:t>
            </a:r>
          </a:p>
          <a:p>
            <a:pPr marL="137160" indent="-137160">
              <a:buFont typeface="Arial" panose="020B0604020202020204" pitchFamily="34" charset="0"/>
              <a:buChar char="•"/>
            </a:pPr>
            <a:r>
              <a:rPr lang="en-US" sz="1400" b="1" i="1" dirty="0"/>
              <a:t>Prevent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5C323B5-C61E-1A4F-A71F-6FB60749635D}"/>
              </a:ext>
            </a:extLst>
          </p:cNvPr>
          <p:cNvSpPr txBox="1"/>
          <p:nvPr/>
        </p:nvSpPr>
        <p:spPr>
          <a:xfrm>
            <a:off x="9033458" y="3306285"/>
            <a:ext cx="137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7160" indent="-137160">
              <a:buFont typeface="Arial" panose="020B0604020202020204" pitchFamily="34" charset="0"/>
              <a:buChar char="•"/>
            </a:pPr>
            <a:r>
              <a:rPr lang="en-US" sz="1400" b="1" i="1" dirty="0"/>
              <a:t>Data loss</a:t>
            </a:r>
          </a:p>
          <a:p>
            <a:pPr marL="137160" indent="-137160">
              <a:buFont typeface="Arial" panose="020B0604020202020204" pitchFamily="34" charset="0"/>
              <a:buChar char="•"/>
            </a:pPr>
            <a:r>
              <a:rPr lang="en-US" sz="1400" b="1" i="1" dirty="0"/>
              <a:t>Detect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8253FE92-E483-864F-9991-F6D688AFD9FC}"/>
              </a:ext>
            </a:extLst>
          </p:cNvPr>
          <p:cNvSpPr txBox="1"/>
          <p:nvPr/>
        </p:nvSpPr>
        <p:spPr>
          <a:xfrm>
            <a:off x="9033458" y="5880575"/>
            <a:ext cx="137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7160" indent="-137160">
              <a:buFont typeface="Arial" panose="020B0604020202020204" pitchFamily="34" charset="0"/>
              <a:buChar char="•"/>
            </a:pPr>
            <a:r>
              <a:rPr lang="en-US" sz="1400" b="1" i="1" dirty="0"/>
              <a:t>Data loss</a:t>
            </a:r>
          </a:p>
          <a:p>
            <a:pPr marL="137160" indent="-137160">
              <a:buFont typeface="Arial" panose="020B0604020202020204" pitchFamily="34" charset="0"/>
              <a:buChar char="•"/>
            </a:pPr>
            <a:r>
              <a:rPr lang="en-US" sz="1400" b="1" i="1" dirty="0"/>
              <a:t>Prevent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2413E3E4-10E3-CC4D-87B0-FE1DF2FE03C8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294534" y="1249764"/>
            <a:ext cx="140758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97D237CE-5D80-A64F-88E6-706E1AE5A8EE}"/>
              </a:ext>
            </a:extLst>
          </p:cNvPr>
          <p:cNvSpPr txBox="1"/>
          <p:nvPr/>
        </p:nvSpPr>
        <p:spPr>
          <a:xfrm>
            <a:off x="374352" y="940127"/>
            <a:ext cx="12479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Singular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83E3108E-C58D-E044-BFC6-0B7D37ED1A89}"/>
              </a:ext>
            </a:extLst>
          </p:cNvPr>
          <p:cNvSpPr txBox="1"/>
          <p:nvPr/>
        </p:nvSpPr>
        <p:spPr>
          <a:xfrm>
            <a:off x="3319262" y="4820557"/>
            <a:ext cx="1143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Maintainer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8AD323B4-647F-0E40-9835-C877E1F8352C}"/>
              </a:ext>
            </a:extLst>
          </p:cNvPr>
          <p:cNvSpPr txBox="1"/>
          <p:nvPr/>
        </p:nvSpPr>
        <p:spPr>
          <a:xfrm rot="660000">
            <a:off x="3319262" y="5406434"/>
            <a:ext cx="1143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System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8C9FB575-6360-EA4B-87DD-EF3578386EFB}"/>
              </a:ext>
            </a:extLst>
          </p:cNvPr>
          <p:cNvSpPr txBox="1"/>
          <p:nvPr/>
        </p:nvSpPr>
        <p:spPr>
          <a:xfrm rot="660000">
            <a:off x="6233510" y="5960039"/>
            <a:ext cx="1143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Provenance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FD1290B0-AA30-2D43-8326-1856F67863B5}"/>
              </a:ext>
            </a:extLst>
          </p:cNvPr>
          <p:cNvSpPr txBox="1"/>
          <p:nvPr/>
        </p:nvSpPr>
        <p:spPr>
          <a:xfrm>
            <a:off x="6023963" y="4811886"/>
            <a:ext cx="1562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Current state</a:t>
            </a:r>
          </a:p>
        </p:txBody>
      </p:sp>
    </p:spTree>
    <p:extLst>
      <p:ext uri="{BB962C8B-B14F-4D97-AF65-F5344CB8AC3E}">
        <p14:creationId xmlns:p14="http://schemas.microsoft.com/office/powerpoint/2010/main" val="23889974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868</TotalTime>
  <Words>82</Words>
  <Application>Microsoft Office PowerPoint</Application>
  <PresentationFormat>Widescreen</PresentationFormat>
  <Paragraphs>43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 Kaiser</dc:creator>
  <cp:lastModifiedBy>Ruoti, Scott Isaac</cp:lastModifiedBy>
  <cp:revision>51</cp:revision>
  <cp:lastPrinted>2018-09-04T02:18:28Z</cp:lastPrinted>
  <dcterms:created xsi:type="dcterms:W3CDTF">2018-08-13T19:25:12Z</dcterms:created>
  <dcterms:modified xsi:type="dcterms:W3CDTF">2019-03-01T22:24:03Z</dcterms:modified>
</cp:coreProperties>
</file>